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5"/>
  </p:notesMasterIdLst>
  <p:handoutMasterIdLst>
    <p:handoutMasterId r:id="rId26"/>
  </p:handoutMasterIdLst>
  <p:sldIdLst>
    <p:sldId id="256" r:id="rId2"/>
    <p:sldId id="330" r:id="rId3"/>
    <p:sldId id="352" r:id="rId4"/>
    <p:sldId id="341" r:id="rId5"/>
    <p:sldId id="332" r:id="rId6"/>
    <p:sldId id="355" r:id="rId7"/>
    <p:sldId id="343" r:id="rId8"/>
    <p:sldId id="349" r:id="rId9"/>
    <p:sldId id="342" r:id="rId10"/>
    <p:sldId id="353" r:id="rId11"/>
    <p:sldId id="344" r:id="rId12"/>
    <p:sldId id="358" r:id="rId13"/>
    <p:sldId id="356" r:id="rId14"/>
    <p:sldId id="351" r:id="rId15"/>
    <p:sldId id="348" r:id="rId16"/>
    <p:sldId id="347" r:id="rId17"/>
    <p:sldId id="350" r:id="rId18"/>
    <p:sldId id="345" r:id="rId19"/>
    <p:sldId id="361" r:id="rId20"/>
    <p:sldId id="346" r:id="rId21"/>
    <p:sldId id="359" r:id="rId22"/>
    <p:sldId id="360" r:id="rId23"/>
    <p:sldId id="337" r:id="rId2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CC"/>
    <a:srgbClr val="CCECFF"/>
    <a:srgbClr val="000066"/>
    <a:srgbClr val="CCFFFF"/>
    <a:srgbClr val="808000"/>
    <a:srgbClr val="DDDDDD"/>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9833" autoAdjust="0"/>
  </p:normalViewPr>
  <p:slideViewPr>
    <p:cSldViewPr snapToGrid="0" showGuides="1">
      <p:cViewPr varScale="1">
        <p:scale>
          <a:sx n="79" d="100"/>
          <a:sy n="79" d="100"/>
        </p:scale>
        <p:origin x="-870" y="-84"/>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4860" y="-12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dirty="0"/>
          </a:p>
        </p:txBody>
      </p:sp>
      <p:sp>
        <p:nvSpPr>
          <p:cNvPr id="3" name="Date Placeholder 2"/>
          <p:cNvSpPr>
            <a:spLocks noGrp="1"/>
          </p:cNvSpPr>
          <p:nvPr>
            <p:ph type="dt" sz="quarter" idx="1"/>
          </p:nvPr>
        </p:nvSpPr>
        <p:spPr>
          <a:xfrm>
            <a:off x="3955953" y="0"/>
            <a:ext cx="3027466" cy="463867"/>
          </a:xfrm>
          <a:prstGeom prst="rect">
            <a:avLst/>
          </a:prstGeom>
        </p:spPr>
        <p:txBody>
          <a:bodyPr vert="horz" lIns="91147" tIns="45574" rIns="91147" bIns="45574" rtlCol="0"/>
          <a:lstStyle>
            <a:lvl1pPr algn="r">
              <a:defRPr sz="1200"/>
            </a:lvl1pPr>
          </a:lstStyle>
          <a:p>
            <a:fld id="{69D5C235-1085-4477-9889-9CB9D3315451}" type="datetimeFigureOut">
              <a:rPr lang="en-US" smtClean="0"/>
              <a:pPr/>
              <a:t>7/5/2009</a:t>
            </a:fld>
            <a:endParaRPr lang="en-US" dirty="0"/>
          </a:p>
        </p:txBody>
      </p:sp>
      <p:sp>
        <p:nvSpPr>
          <p:cNvPr id="4" name="Footer Placeholder 3"/>
          <p:cNvSpPr>
            <a:spLocks noGrp="1"/>
          </p:cNvSpPr>
          <p:nvPr>
            <p:ph type="ftr" sz="quarter" idx="2"/>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3" y="8805550"/>
            <a:ext cx="3027466" cy="463867"/>
          </a:xfrm>
          <a:prstGeom prst="rect">
            <a:avLst/>
          </a:prstGeom>
        </p:spPr>
        <p:txBody>
          <a:bodyPr vert="horz" lIns="91147" tIns="45574" rIns="91147" bIns="45574" rtlCol="0" anchor="b"/>
          <a:lstStyle>
            <a:lvl1pPr algn="r">
              <a:defRPr sz="1200"/>
            </a:lvl1pPr>
          </a:lstStyle>
          <a:p>
            <a:fld id="{0C800A3E-E8C5-4E36-925E-071A89E5154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dirty="0"/>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99A6F866-AC25-45C1-BC41-4399985049A8}" type="datetimeFigureOut">
              <a:rPr lang="en-US" smtClean="0"/>
              <a:pPr/>
              <a:t>7/5/2009</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dirty="0"/>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88E997BE-54DA-456A-BE24-B4AC201446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userDrawn="1"/>
        </p:nvPicPr>
        <p:blipFill>
          <a:blip r:embed="rId8"/>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Bob </a:t>
            </a:r>
            <a:r>
              <a:rPr kumimoji="0" lang="en-US" sz="900" b="0" i="0" u="none" strike="noStrike" kern="1200" cap="none" spc="0" normalizeH="0" baseline="0" noProof="0" dirty="0" err="1" smtClean="0">
                <a:ln>
                  <a:noFill/>
                </a:ln>
                <a:solidFill>
                  <a:schemeClr val="bg1">
                    <a:lumMod val="75000"/>
                  </a:schemeClr>
                </a:solidFill>
                <a:effectLst/>
                <a:uLnTx/>
                <a:uFillTx/>
                <a:latin typeface="Times New Roman" pitchFamily="18" charset="0"/>
                <a:ea typeface="+mn-ea"/>
                <a:cs typeface="Times New Roman" pitchFamily="18" charset="0"/>
              </a:rPr>
              <a:t>Siemann</a:t>
            </a: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 Symposium, July 7 2009</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78" y="1085334"/>
            <a:ext cx="5369022" cy="1269578"/>
          </a:xfrm>
        </p:spPr>
        <p:txBody>
          <a:bodyPr/>
          <a:lstStyle/>
          <a:p>
            <a:r>
              <a:rPr lang="en-US" dirty="0" smtClean="0"/>
              <a:t>Leadership at the </a:t>
            </a:r>
            <a:r>
              <a:rPr lang="en-US" dirty="0" err="1" smtClean="0"/>
              <a:t>Spallation</a:t>
            </a:r>
            <a:r>
              <a:rPr lang="en-US" dirty="0" smtClean="0"/>
              <a:t> Neutron Source</a:t>
            </a:r>
            <a:endParaRPr lang="en-US" dirty="0"/>
          </a:p>
        </p:txBody>
      </p:sp>
      <p:sp>
        <p:nvSpPr>
          <p:cNvPr id="3" name="Subtitle 2"/>
          <p:cNvSpPr>
            <a:spLocks noGrp="1"/>
          </p:cNvSpPr>
          <p:nvPr>
            <p:ph type="subTitle" idx="1"/>
          </p:nvPr>
        </p:nvSpPr>
        <p:spPr>
          <a:xfrm>
            <a:off x="117378" y="2667000"/>
            <a:ext cx="5140422" cy="2219069"/>
          </a:xfrm>
        </p:spPr>
        <p:txBody>
          <a:bodyPr/>
          <a:lstStyle/>
          <a:p>
            <a:pPr>
              <a:lnSpc>
                <a:spcPct val="80000"/>
              </a:lnSpc>
            </a:pPr>
            <a:r>
              <a:rPr lang="en-US" dirty="0" smtClean="0">
                <a:latin typeface="Arial" pitchFamily="34" charset="0"/>
                <a:cs typeface="Arial" pitchFamily="34" charset="0"/>
              </a:rPr>
              <a:t>Stuart Henderson, Director</a:t>
            </a:r>
          </a:p>
          <a:p>
            <a:pPr>
              <a:lnSpc>
                <a:spcPct val="100000"/>
              </a:lnSpc>
              <a:spcBef>
                <a:spcPts val="0"/>
              </a:spcBef>
            </a:pPr>
            <a:r>
              <a:rPr lang="en-US" dirty="0" smtClean="0">
                <a:latin typeface="Arial" pitchFamily="34" charset="0"/>
                <a:cs typeface="Arial" pitchFamily="34" charset="0"/>
              </a:rPr>
              <a:t>Research Accelerator Division</a:t>
            </a:r>
          </a:p>
          <a:p>
            <a:pPr>
              <a:lnSpc>
                <a:spcPct val="80000"/>
              </a:lnSpc>
            </a:pPr>
            <a:endParaRPr lang="en-US" i="1" dirty="0" smtClean="0">
              <a:latin typeface="Arial" pitchFamily="34" charset="0"/>
              <a:cs typeface="Arial" pitchFamily="34" charset="0"/>
            </a:endParaRPr>
          </a:p>
          <a:p>
            <a:pPr>
              <a:lnSpc>
                <a:spcPct val="80000"/>
              </a:lnSpc>
            </a:pPr>
            <a:r>
              <a:rPr lang="en-US" i="1" dirty="0" smtClean="0">
                <a:latin typeface="Arial" pitchFamily="34" charset="0"/>
                <a:cs typeface="Arial" pitchFamily="34" charset="0"/>
              </a:rPr>
              <a:t>July 7, 2009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and Technical Issues</a:t>
            </a:r>
            <a:endParaRPr lang="en-US" dirty="0"/>
          </a:p>
        </p:txBody>
      </p:sp>
      <p:sp>
        <p:nvSpPr>
          <p:cNvPr id="3" name="Content Placeholder 2"/>
          <p:cNvSpPr>
            <a:spLocks noGrp="1"/>
          </p:cNvSpPr>
          <p:nvPr>
            <p:ph sz="half" idx="1"/>
          </p:nvPr>
        </p:nvSpPr>
        <p:spPr>
          <a:xfrm>
            <a:off x="156410" y="937259"/>
            <a:ext cx="8576109" cy="3345531"/>
          </a:xfrm>
        </p:spPr>
        <p:txBody>
          <a:bodyPr/>
          <a:lstStyle/>
          <a:p>
            <a:r>
              <a:rPr lang="en-US" dirty="0" smtClean="0"/>
              <a:t>The need for a conservative and flexible design</a:t>
            </a:r>
          </a:p>
          <a:p>
            <a:r>
              <a:rPr lang="en-US" dirty="0" smtClean="0"/>
              <a:t>The need to focus on reliability and operability in the design stage</a:t>
            </a:r>
          </a:p>
          <a:p>
            <a:r>
              <a:rPr lang="en-US" dirty="0" smtClean="0"/>
              <a:t>The need to focus on </a:t>
            </a:r>
            <a:r>
              <a:rPr lang="en-US" dirty="0" err="1" smtClean="0"/>
              <a:t>beamloss</a:t>
            </a:r>
            <a:r>
              <a:rPr lang="en-US" dirty="0" smtClean="0"/>
              <a:t> as the single over-riding technical issue</a:t>
            </a:r>
          </a:p>
          <a:p>
            <a:r>
              <a:rPr lang="en-US" dirty="0" smtClean="0"/>
              <a:t>The need to build a strong team at ORNL to take ownership of the </a:t>
            </a:r>
            <a:r>
              <a:rPr lang="en-US" dirty="0" smtClean="0"/>
              <a:t>machine</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92890"/>
            <a:ext cx="8229600" cy="877163"/>
          </a:xfrm>
        </p:spPr>
        <p:txBody>
          <a:bodyPr/>
          <a:lstStyle/>
          <a:p>
            <a:r>
              <a:rPr lang="en-US" dirty="0" smtClean="0"/>
              <a:t>The Major Issues: ASAC Report 1, October 1998</a:t>
            </a:r>
            <a:endParaRPr lang="en-US" dirty="0"/>
          </a:p>
        </p:txBody>
      </p:sp>
      <p:sp>
        <p:nvSpPr>
          <p:cNvPr id="3" name="Content Placeholder 2"/>
          <p:cNvSpPr>
            <a:spLocks noGrp="1"/>
          </p:cNvSpPr>
          <p:nvPr>
            <p:ph idx="1"/>
          </p:nvPr>
        </p:nvSpPr>
        <p:spPr>
          <a:xfrm>
            <a:off x="183395" y="1260599"/>
            <a:ext cx="8647785" cy="3872855"/>
          </a:xfrm>
        </p:spPr>
        <p:txBody>
          <a:bodyPr/>
          <a:lstStyle/>
          <a:p>
            <a:pPr>
              <a:buNone/>
            </a:pPr>
            <a:r>
              <a:rPr lang="en-US" sz="2600" i="1" dirty="0" smtClean="0"/>
              <a:t>	“…The SNS Project is in an unusual state outside much of our experience in that it is a construction project with significant money appropriated and yet there remain issues at the conceptual design level that need to be resolved.  Three particular areas that should be given attention by the SNS collaboration and management are reliability, beam loss, and the implications of the transition from a multi-laboratory construction project to an operating accelerator at Oak Ridge National Laboratory…”</a:t>
            </a:r>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56794"/>
            <a:ext cx="8229600" cy="877163"/>
          </a:xfrm>
        </p:spPr>
        <p:txBody>
          <a:bodyPr/>
          <a:lstStyle/>
          <a:p>
            <a:r>
              <a:rPr lang="en-US" dirty="0" smtClean="0"/>
              <a:t>Need for Strong ORNL Leadership: ASAC Report 1, October 1998</a:t>
            </a:r>
            <a:endParaRPr lang="en-US" dirty="0"/>
          </a:p>
        </p:txBody>
      </p:sp>
      <p:sp>
        <p:nvSpPr>
          <p:cNvPr id="3" name="Content Placeholder 2"/>
          <p:cNvSpPr>
            <a:spLocks noGrp="1"/>
          </p:cNvSpPr>
          <p:nvPr>
            <p:ph idx="1"/>
          </p:nvPr>
        </p:nvSpPr>
        <p:spPr>
          <a:xfrm>
            <a:off x="147299" y="1068087"/>
            <a:ext cx="8683879" cy="4883388"/>
          </a:xfrm>
        </p:spPr>
        <p:txBody>
          <a:bodyPr/>
          <a:lstStyle/>
          <a:p>
            <a:pPr>
              <a:buNone/>
            </a:pPr>
            <a:r>
              <a:rPr lang="en-US" sz="2000" i="1" dirty="0" smtClean="0"/>
              <a:t>    “…The SNS is being designed and constructed by a five laboratory collaboration.  Oak Ridge has a central role in this collaboration.  It has the responsibility of integrating the accelerators delivered by the other laboratories.  It will participate in the commissioning, and then it must operate and improve the SNS.  This has implications now.</a:t>
            </a:r>
          </a:p>
          <a:p>
            <a:pPr>
              <a:buNone/>
            </a:pPr>
            <a:r>
              <a:rPr lang="en-US" sz="2000" i="1" dirty="0" smtClean="0"/>
              <a:t>    The design and construction will require trade-offs between the accelerators that are the responsibilities of the other laboratories.  Some of these trade-offs will be complex and will have to be made with only partial information.  This will require strong, experienced leadership at Oak Ridge to deal with the other laboratories and, in addition, to recruit and lead the people who will commission, operate and improve the SNS.  </a:t>
            </a:r>
          </a:p>
          <a:p>
            <a:pPr>
              <a:buNone/>
            </a:pPr>
            <a:r>
              <a:rPr lang="en-US" sz="2000" i="1" dirty="0" smtClean="0"/>
              <a:t>    Documentation must be at an unprecedented level for an accelerator project because ORNL will not have the equipment designers and builders in residence to diagnose and repair equipment.  Documentation must be exceptional, and, in addition, there could be significant value in having ORNL people involved in the construction and design at various collaborating laboratories…”</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92890"/>
            <a:ext cx="8229600" cy="880369"/>
          </a:xfrm>
        </p:spPr>
        <p:txBody>
          <a:bodyPr/>
          <a:lstStyle/>
          <a:p>
            <a:r>
              <a:rPr lang="en-US" dirty="0" smtClean="0"/>
              <a:t>Flexibility: ASAC Report 1, October 1998</a:t>
            </a:r>
            <a:endParaRPr lang="en-US" dirty="0"/>
          </a:p>
        </p:txBody>
      </p:sp>
      <p:sp>
        <p:nvSpPr>
          <p:cNvPr id="3" name="Content Placeholder 2"/>
          <p:cNvSpPr>
            <a:spLocks noGrp="1"/>
          </p:cNvSpPr>
          <p:nvPr>
            <p:ph idx="1"/>
          </p:nvPr>
        </p:nvSpPr>
        <p:spPr>
          <a:xfrm>
            <a:off x="183395" y="1224503"/>
            <a:ext cx="8647785" cy="2792559"/>
          </a:xfrm>
        </p:spPr>
        <p:txBody>
          <a:bodyPr/>
          <a:lstStyle/>
          <a:p>
            <a:pPr>
              <a:buNone/>
            </a:pPr>
            <a:r>
              <a:rPr lang="en-US" sz="2600" i="1" dirty="0" smtClean="0"/>
              <a:t>	“…There are no reliable beam physics models which can credibly predict losses at this small level, and it is unlikely that such models will be developed before the design is finalized.  Therefore, the linac and accumulator ring designs must be conservative by today’s understanding, and they must be flexible…”</a:t>
            </a:r>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7" y="189146"/>
            <a:ext cx="8792165" cy="877163"/>
          </a:xfrm>
        </p:spPr>
        <p:txBody>
          <a:bodyPr/>
          <a:lstStyle/>
          <a:p>
            <a:r>
              <a:rPr lang="en-US" dirty="0" smtClean="0"/>
              <a:t>Flexibility: ASAC Report 3, October 2000</a:t>
            </a:r>
            <a:endParaRPr lang="en-US" dirty="0"/>
          </a:p>
        </p:txBody>
      </p:sp>
      <p:sp>
        <p:nvSpPr>
          <p:cNvPr id="3" name="Content Placeholder 2"/>
          <p:cNvSpPr>
            <a:spLocks noGrp="1"/>
          </p:cNvSpPr>
          <p:nvPr>
            <p:ph idx="1"/>
          </p:nvPr>
        </p:nvSpPr>
        <p:spPr>
          <a:xfrm>
            <a:off x="135268" y="767287"/>
            <a:ext cx="8756070" cy="5493812"/>
          </a:xfrm>
        </p:spPr>
        <p:txBody>
          <a:bodyPr/>
          <a:lstStyle/>
          <a:p>
            <a:pPr>
              <a:buNone/>
            </a:pPr>
            <a:r>
              <a:rPr lang="en-US" sz="2600" i="1" dirty="0" smtClean="0"/>
              <a:t>	“…There is one situation that needs immediate attention and is highlighted here. The Drift Tube Linac (DTL) design has permanent magnet </a:t>
            </a:r>
            <a:r>
              <a:rPr lang="en-US" sz="2600" i="1" dirty="0" err="1" smtClean="0"/>
              <a:t>quadrupoles</a:t>
            </a:r>
            <a:r>
              <a:rPr lang="en-US" sz="2600" i="1" dirty="0" smtClean="0"/>
              <a:t>, and this feature is close to being frozen…This planned use of permanent magnet </a:t>
            </a:r>
            <a:r>
              <a:rPr lang="en-US" sz="2600" i="1" dirty="0" err="1" smtClean="0"/>
              <a:t>quadrupoles</a:t>
            </a:r>
            <a:r>
              <a:rPr lang="en-US" sz="2600" i="1" dirty="0" smtClean="0"/>
              <a:t> is neither conservative nor does it provide </a:t>
            </a:r>
            <a:r>
              <a:rPr lang="en-US" sz="2600" i="1" dirty="0" err="1" smtClean="0"/>
              <a:t>tuneability</a:t>
            </a:r>
            <a:r>
              <a:rPr lang="en-US" sz="2600" i="1" dirty="0" smtClean="0"/>
              <a:t> and flexibility. Space charge is most important at lower energies, and the present plan is to provide no focusing adjustment to 90 </a:t>
            </a:r>
            <a:r>
              <a:rPr lang="en-US" sz="2600" i="1" dirty="0" err="1" smtClean="0"/>
              <a:t>MeV</a:t>
            </a:r>
            <a:r>
              <a:rPr lang="en-US" sz="2600" i="1" dirty="0" smtClean="0"/>
              <a:t>. This concern was raised at the last ASAC meeting, and at this meeting it was stated in response to questions that fixed </a:t>
            </a:r>
            <a:r>
              <a:rPr lang="en-US" sz="2600" i="1" dirty="0" err="1" smtClean="0"/>
              <a:t>quadrupole</a:t>
            </a:r>
            <a:r>
              <a:rPr lang="en-US" sz="2600" i="1" dirty="0" smtClean="0"/>
              <a:t> gradients are preferable so people couldn’t readjust gradients.  But this could be necessary and is exactly our concern - study of phase and </a:t>
            </a:r>
            <a:r>
              <a:rPr lang="en-US" sz="2600" i="1" dirty="0" err="1" smtClean="0"/>
              <a:t>quadrupole</a:t>
            </a:r>
            <a:r>
              <a:rPr lang="en-US" sz="2600" i="1" dirty="0" smtClean="0"/>
              <a:t> laws in the high-energy end of the linac are to continue, but results of this work could not be applied later to a DTL with permanent magnet </a:t>
            </a:r>
            <a:r>
              <a:rPr lang="en-US" sz="2600" i="1" dirty="0" err="1" smtClean="0"/>
              <a:t>quadrupoles</a:t>
            </a:r>
            <a:r>
              <a:rPr lang="en-US" sz="2600" i="1" dirty="0" smtClean="0"/>
              <a:t>.”</a:t>
            </a:r>
            <a:endParaRPr lang="en-US" sz="2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Reliability and User Expectations: ASAC Report 6, February 2002 </a:t>
            </a:r>
            <a:endParaRPr lang="en-US" dirty="0"/>
          </a:p>
        </p:txBody>
      </p:sp>
      <p:sp>
        <p:nvSpPr>
          <p:cNvPr id="3" name="Content Placeholder 2"/>
          <p:cNvSpPr>
            <a:spLocks noGrp="1"/>
          </p:cNvSpPr>
          <p:nvPr>
            <p:ph idx="1"/>
          </p:nvPr>
        </p:nvSpPr>
        <p:spPr>
          <a:xfrm>
            <a:off x="111204" y="1344823"/>
            <a:ext cx="8229600" cy="3582519"/>
          </a:xfrm>
        </p:spPr>
        <p:txBody>
          <a:bodyPr/>
          <a:lstStyle/>
          <a:p>
            <a:pPr>
              <a:buNone/>
            </a:pPr>
            <a:r>
              <a:rPr lang="en-US" i="1" dirty="0" smtClean="0"/>
              <a:t>	“A high level of reliability is a priority for the neutron scattering community. The ultimate goal for SNS operation is 5000 hours per year at full beam power of 1.4 MW with 95% reliability. In past reports we have stated our opinion i) that reliability did not appear to be an important consideration in the design, and ii) that it was important to develop realistic goals for the initial reliability and for the rate of improvement over the first years of operation.” </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Operability: ASAC Report 6, February 2002</a:t>
            </a:r>
            <a:endParaRPr lang="en-US" dirty="0"/>
          </a:p>
        </p:txBody>
      </p:sp>
      <p:sp>
        <p:nvSpPr>
          <p:cNvPr id="3" name="Content Placeholder 2"/>
          <p:cNvSpPr>
            <a:spLocks noGrp="1"/>
          </p:cNvSpPr>
          <p:nvPr>
            <p:ph idx="1"/>
          </p:nvPr>
        </p:nvSpPr>
        <p:spPr>
          <a:xfrm>
            <a:off x="111204" y="1344823"/>
            <a:ext cx="8229600" cy="4358116"/>
          </a:xfrm>
        </p:spPr>
        <p:txBody>
          <a:bodyPr/>
          <a:lstStyle/>
          <a:p>
            <a:pPr>
              <a:buNone/>
            </a:pPr>
            <a:r>
              <a:rPr lang="en-US" i="1" dirty="0" smtClean="0"/>
              <a:t>	“The emphasis on Project Completion is appropriate, but care is needed, as decisions made now will affect the project over its full lifetime. Options that are inexpensive now but costly to retrofit should be implemented if possible. Site engineering designs should concentrate on long term issues associated with ease of access and ease of maintenance of active accelerator components, including vacuum leak testing and replacement of faulty items. Exposure of staff to radiation during maintenance in the tunnels can be greatly reduced by the standardization” </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3" y="141018"/>
            <a:ext cx="8828259" cy="877163"/>
          </a:xfrm>
        </p:spPr>
        <p:txBody>
          <a:bodyPr/>
          <a:lstStyle/>
          <a:p>
            <a:r>
              <a:rPr lang="en-US" dirty="0" err="1" smtClean="0"/>
              <a:t>Beamloss</a:t>
            </a:r>
            <a:r>
              <a:rPr lang="en-US" dirty="0" smtClean="0"/>
              <a:t>: ASAC Report 3, October 2000</a:t>
            </a:r>
            <a:endParaRPr lang="en-US" dirty="0"/>
          </a:p>
        </p:txBody>
      </p:sp>
      <p:sp>
        <p:nvSpPr>
          <p:cNvPr id="3" name="Content Placeholder 2"/>
          <p:cNvSpPr>
            <a:spLocks noGrp="1"/>
          </p:cNvSpPr>
          <p:nvPr>
            <p:ph idx="1"/>
          </p:nvPr>
        </p:nvSpPr>
        <p:spPr>
          <a:xfrm>
            <a:off x="14948" y="646967"/>
            <a:ext cx="9032796" cy="5743111"/>
          </a:xfrm>
        </p:spPr>
        <p:txBody>
          <a:bodyPr/>
          <a:lstStyle/>
          <a:p>
            <a:pPr>
              <a:buNone/>
            </a:pPr>
            <a:r>
              <a:rPr lang="en-US" sz="2400" i="1" dirty="0" smtClean="0"/>
              <a:t>	“The SNS has stringent beam loss requirements. The linac design must minimize beam halo generation, potential beam loss along the linac itself, and deterioration in output beam quality to the HEBT and ring. The underlying physics depends on space charge and its nonlinear interactions via the system resonances. The linac dynamics has never been presented to us in a framework of space-charge physics, e.g., in terms of transverse and longitudinal tunes at low and high currents, tune trajectories along the linac, tune spreads, relation to structure resonances and potential unstable modes, and the effects of errors in this framework.…There is brute force running of simulation codes and simplistic evaluation of results by comparing phase-space scatter plots or RMS quantities, without relation to the underlying physics. The best strategy to continue making progress with incomplete understanding of the physics is to 1) make conservative decisions and 2) provide </a:t>
            </a:r>
            <a:r>
              <a:rPr lang="en-US" sz="2400" i="1" dirty="0" err="1" smtClean="0"/>
              <a:t>tuneability</a:t>
            </a:r>
            <a:r>
              <a:rPr lang="en-US" sz="2400" i="1" dirty="0" smtClean="0"/>
              <a:t> and flexibility so there will be the ability to respond to either improved understanding from future physics studies or experience gained during commissioning.”</a:t>
            </a:r>
            <a:endParaRPr lang="en-US" sz="24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 Drawing.jpg"/>
          <p:cNvPicPr>
            <a:picLocks noGrp="1" noChangeAspect="1"/>
          </p:cNvPicPr>
          <p:nvPr>
            <p:ph idx="1"/>
          </p:nvPr>
        </p:nvPicPr>
        <p:blipFill>
          <a:blip r:embed="rId2"/>
          <a:srcRect l="7282" t="10319" r="13013" b="5998"/>
          <a:stretch>
            <a:fillRect/>
          </a:stretch>
        </p:blipFill>
        <p:spPr>
          <a:xfrm>
            <a:off x="557749" y="156411"/>
            <a:ext cx="8462484" cy="6325276"/>
          </a:xfrm>
        </p:spPr>
      </p:pic>
      <p:sp>
        <p:nvSpPr>
          <p:cNvPr id="2" name="Title 1"/>
          <p:cNvSpPr>
            <a:spLocks noGrp="1"/>
          </p:cNvSpPr>
          <p:nvPr>
            <p:ph type="title"/>
          </p:nvPr>
        </p:nvSpPr>
        <p:spPr/>
        <p:txBody>
          <a:bodyPr/>
          <a:lstStyle/>
          <a:p>
            <a:r>
              <a:rPr lang="en-US" dirty="0" smtClean="0"/>
              <a:t>Evolution of SNS Design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SNS Design</a:t>
            </a:r>
            <a:endParaRPr lang="en-US" dirty="0"/>
          </a:p>
        </p:txBody>
      </p:sp>
      <p:pic>
        <p:nvPicPr>
          <p:cNvPr id="5" name="Picture 4"/>
          <p:cNvPicPr>
            <a:picLocks noChangeAspect="1" noChangeArrowheads="1"/>
          </p:cNvPicPr>
          <p:nvPr/>
        </p:nvPicPr>
        <p:blipFill>
          <a:blip r:embed="rId2"/>
          <a:srcRect/>
          <a:stretch>
            <a:fillRect/>
          </a:stretch>
        </p:blipFill>
        <p:spPr bwMode="auto">
          <a:xfrm>
            <a:off x="105780" y="637666"/>
            <a:ext cx="9038219" cy="5893642"/>
          </a:xfrm>
          <a:prstGeom prst="rect">
            <a:avLst/>
          </a:prstGeom>
          <a:gradFill rotWithShape="0">
            <a:gsLst>
              <a:gs pos="0">
                <a:srgbClr val="008000"/>
              </a:gs>
              <a:gs pos="100000">
                <a:srgbClr val="008000">
                  <a:gamma/>
                  <a:shade val="46275"/>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84748"/>
          </a:xfrm>
        </p:spPr>
        <p:txBody>
          <a:bodyPr/>
          <a:lstStyle/>
          <a:p>
            <a:r>
              <a:rPr lang="en-US" dirty="0" smtClean="0"/>
              <a:t>Bob </a:t>
            </a:r>
            <a:r>
              <a:rPr lang="en-US" dirty="0" err="1" smtClean="0"/>
              <a:t>Siemann</a:t>
            </a:r>
            <a:r>
              <a:rPr lang="en-US" dirty="0" smtClean="0"/>
              <a:t> as Advisor</a:t>
            </a:r>
            <a:endParaRPr lang="en-US" dirty="0"/>
          </a:p>
        </p:txBody>
      </p:sp>
      <p:pic>
        <p:nvPicPr>
          <p:cNvPr id="4" name="Content Placeholder 3" descr="mainImage.jpg"/>
          <p:cNvPicPr>
            <a:picLocks noGrp="1" noChangeAspect="1"/>
          </p:cNvPicPr>
          <p:nvPr>
            <p:ph idx="1"/>
          </p:nvPr>
        </p:nvPicPr>
        <p:blipFill>
          <a:blip r:embed="rId2"/>
          <a:stretch>
            <a:fillRect/>
          </a:stretch>
        </p:blipFill>
        <p:spPr>
          <a:xfrm>
            <a:off x="361212" y="1828840"/>
            <a:ext cx="8422061" cy="3368824"/>
          </a:xfrm>
        </p:spPr>
      </p:pic>
      <p:sp>
        <p:nvSpPr>
          <p:cNvPr id="5" name="TextBox 4"/>
          <p:cNvSpPr txBox="1"/>
          <p:nvPr/>
        </p:nvSpPr>
        <p:spPr>
          <a:xfrm>
            <a:off x="818142" y="4283237"/>
            <a:ext cx="5642815" cy="1015663"/>
          </a:xfrm>
          <a:prstGeom prst="rect">
            <a:avLst/>
          </a:prstGeom>
          <a:noFill/>
        </p:spPr>
        <p:txBody>
          <a:bodyPr wrap="square" rtlCol="0">
            <a:spAutoFit/>
          </a:bodyPr>
          <a:lstStyle/>
          <a:p>
            <a:r>
              <a:rPr lang="en-US" sz="3000" dirty="0" smtClean="0">
                <a:ln w="6350">
                  <a:solidFill>
                    <a:schemeClr val="tx1"/>
                  </a:solidFill>
                </a:ln>
                <a:solidFill>
                  <a:srgbClr val="777777"/>
                </a:solidFill>
              </a:rPr>
              <a:t>Chair, SNS Accelerator Advisory Committee 1998-2006</a:t>
            </a:r>
            <a:endParaRPr lang="en-US" sz="3000" dirty="0">
              <a:ln w="6350">
                <a:solidFill>
                  <a:schemeClr val="tx1"/>
                </a:solidFill>
              </a:ln>
              <a:solidFill>
                <a:srgbClr val="777777"/>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04922"/>
            <a:ext cx="9032796" cy="1272784"/>
          </a:xfrm>
        </p:spPr>
        <p:txBody>
          <a:bodyPr/>
          <a:lstStyle/>
          <a:p>
            <a:r>
              <a:rPr lang="en-US" dirty="0" smtClean="0"/>
              <a:t>Adoption of Superconducting Technology: ASAC Report 2, December 1999</a:t>
            </a:r>
            <a:endParaRPr lang="en-US" dirty="0"/>
          </a:p>
        </p:txBody>
      </p:sp>
      <p:sp>
        <p:nvSpPr>
          <p:cNvPr id="3" name="Content Placeholder 2"/>
          <p:cNvSpPr>
            <a:spLocks noGrp="1"/>
          </p:cNvSpPr>
          <p:nvPr>
            <p:ph idx="1"/>
          </p:nvPr>
        </p:nvSpPr>
        <p:spPr>
          <a:xfrm>
            <a:off x="111204" y="1104183"/>
            <a:ext cx="8756070" cy="5673348"/>
          </a:xfrm>
        </p:spPr>
        <p:txBody>
          <a:bodyPr/>
          <a:lstStyle/>
          <a:p>
            <a:pPr>
              <a:buNone/>
            </a:pPr>
            <a:r>
              <a:rPr lang="en-US" sz="2600" i="1" dirty="0" smtClean="0"/>
              <a:t>	“…Superconducting RF has already been accepted for intense, light-ion </a:t>
            </a:r>
            <a:r>
              <a:rPr lang="en-US" sz="2600" i="1" dirty="0" err="1" smtClean="0"/>
              <a:t>cw</a:t>
            </a:r>
            <a:r>
              <a:rPr lang="en-US" sz="2600" i="1" dirty="0" smtClean="0"/>
              <a:t> applications.  Its technical application to pulsed light-ion applications, such as the SNS linac, awaited confidence that the RF fields and phases could be controlled precisely with Lorentz force detuning and </a:t>
            </a:r>
            <a:r>
              <a:rPr lang="en-US" sz="2600" i="1" dirty="0" err="1" smtClean="0"/>
              <a:t>microphonics</a:t>
            </a:r>
            <a:r>
              <a:rPr lang="en-US" sz="2600" i="1" dirty="0" smtClean="0"/>
              <a:t> present.  This control has been developed and demonstrated at the TESLA Test Facility, and the TESLA design seems adequate to fulfill the SNS needs…The SNS design study clearly indicates that superconducting RF is economically and schedule competitive.  With superconducting technology also applicable to pulsed high-intensity accelerators, it is clear that superconductivity is the technology of choice for many future </a:t>
            </a:r>
            <a:r>
              <a:rPr lang="en-US" sz="2600" i="1" dirty="0" err="1" smtClean="0"/>
              <a:t>linacs</a:t>
            </a:r>
            <a:r>
              <a:rPr lang="en-US" sz="2600" i="1" dirty="0" smtClean="0"/>
              <a:t>….In summary, we give a strong endorsement for the use of superconducting technology.”</a:t>
            </a:r>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89432"/>
            <a:ext cx="8229600" cy="484748"/>
          </a:xfrm>
        </p:spPr>
        <p:txBody>
          <a:bodyPr/>
          <a:lstStyle/>
          <a:p>
            <a:r>
              <a:rPr lang="en-US" dirty="0" smtClean="0"/>
              <a:t>ASAC Dinners….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Documents and Settings\iyu\Desktop\Laptop Files\Conferences\Bob Siemann Symposium\031003_asac_dinner\P3102391.JPG"/>
          <p:cNvPicPr>
            <a:picLocks noChangeAspect="1" noChangeArrowheads="1"/>
          </p:cNvPicPr>
          <p:nvPr/>
        </p:nvPicPr>
        <p:blipFill>
          <a:blip r:embed="rId2" cstate="print"/>
          <a:srcRect/>
          <a:stretch>
            <a:fillRect/>
          </a:stretch>
        </p:blipFill>
        <p:spPr bwMode="auto">
          <a:xfrm>
            <a:off x="264695" y="602327"/>
            <a:ext cx="4801936" cy="3601452"/>
          </a:xfrm>
          <a:prstGeom prst="rect">
            <a:avLst/>
          </a:prstGeom>
          <a:noFill/>
        </p:spPr>
      </p:pic>
      <p:pic>
        <p:nvPicPr>
          <p:cNvPr id="2052" name="Picture 4" descr="C:\Documents and Settings\iyu\Desktop\Laptop Files\Conferences\Bob Siemann Symposium\031003_asac_dinner\P3102385.JPG"/>
          <p:cNvPicPr>
            <a:picLocks noChangeAspect="1" noChangeArrowheads="1"/>
          </p:cNvPicPr>
          <p:nvPr/>
        </p:nvPicPr>
        <p:blipFill>
          <a:blip r:embed="rId3" cstate="print"/>
          <a:srcRect/>
          <a:stretch>
            <a:fillRect/>
          </a:stretch>
        </p:blipFill>
        <p:spPr bwMode="auto">
          <a:xfrm>
            <a:off x="5896332" y="962520"/>
            <a:ext cx="3752990" cy="5003985"/>
          </a:xfrm>
          <a:prstGeom prst="rect">
            <a:avLst/>
          </a:prstGeom>
          <a:noFill/>
        </p:spPr>
      </p:pic>
      <p:pic>
        <p:nvPicPr>
          <p:cNvPr id="2053" name="Picture 5" descr="C:\Documents and Settings\iyu\Desktop\Laptop Files\Conferences\Bob Siemann Symposium\031003_asac_dinner\P3102381.JPG"/>
          <p:cNvPicPr>
            <a:picLocks noChangeAspect="1" noChangeArrowheads="1"/>
          </p:cNvPicPr>
          <p:nvPr/>
        </p:nvPicPr>
        <p:blipFill>
          <a:blip r:embed="rId4" cstate="print"/>
          <a:srcRect/>
          <a:stretch>
            <a:fillRect/>
          </a:stretch>
        </p:blipFill>
        <p:spPr bwMode="auto">
          <a:xfrm>
            <a:off x="146470" y="3958389"/>
            <a:ext cx="3671826" cy="2753870"/>
          </a:xfrm>
          <a:prstGeom prst="rect">
            <a:avLst/>
          </a:prstGeom>
          <a:noFill/>
        </p:spPr>
      </p:pic>
      <p:pic>
        <p:nvPicPr>
          <p:cNvPr id="2054" name="Picture 6" descr="C:\Documents and Settings\iyu\Desktop\Laptop Files\Conferences\Bob Siemann Symposium\031003_asac_dinner\P3102406.JPG"/>
          <p:cNvPicPr>
            <a:picLocks noChangeAspect="1" noChangeArrowheads="1"/>
          </p:cNvPicPr>
          <p:nvPr/>
        </p:nvPicPr>
        <p:blipFill>
          <a:blip r:embed="rId5" cstate="print"/>
          <a:srcRect/>
          <a:stretch>
            <a:fillRect/>
          </a:stretch>
        </p:blipFill>
        <p:spPr bwMode="auto">
          <a:xfrm>
            <a:off x="220610" y="1274159"/>
            <a:ext cx="4668586" cy="4585219"/>
          </a:xfrm>
          <a:prstGeom prst="rect">
            <a:avLst/>
          </a:prstGeom>
          <a:noFill/>
        </p:spPr>
      </p:pic>
      <p:pic>
        <p:nvPicPr>
          <p:cNvPr id="2051" name="Picture 3" descr="C:\Documents and Settings\iyu\Desktop\Laptop Files\Conferences\Bob Siemann Symposium\031003_asac_dinner\P3102424.JPG"/>
          <p:cNvPicPr>
            <a:picLocks noChangeAspect="1" noChangeArrowheads="1"/>
          </p:cNvPicPr>
          <p:nvPr/>
        </p:nvPicPr>
        <p:blipFill>
          <a:blip r:embed="rId6" cstate="print"/>
          <a:srcRect/>
          <a:stretch>
            <a:fillRect/>
          </a:stretch>
        </p:blipFill>
        <p:spPr bwMode="auto">
          <a:xfrm>
            <a:off x="5348614" y="977030"/>
            <a:ext cx="3622547" cy="4830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mainImage.jpg"/>
          <p:cNvPicPr>
            <a:picLocks noChangeAspect="1"/>
          </p:cNvPicPr>
          <p:nvPr/>
        </p:nvPicPr>
        <p:blipFill>
          <a:blip r:embed="rId2"/>
          <a:stretch>
            <a:fillRect/>
          </a:stretch>
        </p:blipFill>
        <p:spPr>
          <a:xfrm>
            <a:off x="361212" y="1828840"/>
            <a:ext cx="8422061" cy="3368824"/>
          </a:xfrm>
          <a:prstGeom prst="rect">
            <a:avLst/>
          </a:prstGeom>
        </p:spPr>
      </p:pic>
      <p:sp>
        <p:nvSpPr>
          <p:cNvPr id="5" name="TextBox 4"/>
          <p:cNvSpPr txBox="1"/>
          <p:nvPr/>
        </p:nvSpPr>
        <p:spPr>
          <a:xfrm>
            <a:off x="818142" y="4283237"/>
            <a:ext cx="5642815" cy="1015663"/>
          </a:xfrm>
          <a:prstGeom prst="rect">
            <a:avLst/>
          </a:prstGeom>
          <a:noFill/>
        </p:spPr>
        <p:txBody>
          <a:bodyPr wrap="square" rtlCol="0">
            <a:spAutoFit/>
          </a:bodyPr>
          <a:lstStyle/>
          <a:p>
            <a:r>
              <a:rPr lang="en-US" sz="3000" dirty="0" smtClean="0">
                <a:ln w="6350">
                  <a:solidFill>
                    <a:schemeClr val="tx1"/>
                  </a:solidFill>
                </a:ln>
                <a:solidFill>
                  <a:srgbClr val="777777"/>
                </a:solidFill>
              </a:rPr>
              <a:t>Chair, SNS Accelerator Advisory Committee 1998-2006</a:t>
            </a:r>
            <a:endParaRPr lang="en-US" sz="3000" dirty="0">
              <a:ln w="6350">
                <a:solidFill>
                  <a:schemeClr val="tx1"/>
                </a:solidFill>
              </a:ln>
              <a:solidFill>
                <a:srgbClr val="777777"/>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95.bmp"/>
          <p:cNvPicPr>
            <a:picLocks noGrp="1" noChangeAspect="1"/>
          </p:cNvPicPr>
          <p:nvPr>
            <p:ph idx="1"/>
          </p:nvPr>
        </p:nvPicPr>
        <p:blipFill>
          <a:blip r:embed="rId2"/>
          <a:srcRect t="4506" r="1852" b="7571"/>
          <a:stretch>
            <a:fillRect/>
          </a:stretch>
        </p:blipFill>
        <p:spPr>
          <a:xfrm>
            <a:off x="0" y="613611"/>
            <a:ext cx="8989476" cy="5510463"/>
          </a:xfrm>
        </p:spPr>
      </p:pic>
      <p:sp>
        <p:nvSpPr>
          <p:cNvPr id="2" name="Title 1"/>
          <p:cNvSpPr>
            <a:spLocks noGrp="1"/>
          </p:cNvSpPr>
          <p:nvPr>
            <p:ph type="title"/>
          </p:nvPr>
        </p:nvSpPr>
        <p:spPr/>
        <p:txBody>
          <a:bodyPr/>
          <a:lstStyle/>
          <a:p>
            <a:r>
              <a:rPr lang="en-US" dirty="0" smtClean="0"/>
              <a:t>SNS Ramps-Up</a:t>
            </a:r>
            <a:endParaRPr lang="en-US" dirty="0"/>
          </a:p>
        </p:txBody>
      </p:sp>
      <p:sp>
        <p:nvSpPr>
          <p:cNvPr id="7" name="TextBox 6"/>
          <p:cNvSpPr txBox="1"/>
          <p:nvPr/>
        </p:nvSpPr>
        <p:spPr>
          <a:xfrm rot="5400000">
            <a:off x="7304992" y="2827421"/>
            <a:ext cx="3308684" cy="369332"/>
          </a:xfrm>
          <a:prstGeom prst="rect">
            <a:avLst/>
          </a:prstGeom>
          <a:solidFill>
            <a:schemeClr val="bg2"/>
          </a:solidFill>
        </p:spPr>
        <p:txBody>
          <a:bodyPr wrap="square" rtlCol="0">
            <a:spAutoFit/>
          </a:bodyPr>
          <a:lstStyle/>
          <a:p>
            <a:pPr algn="ctr"/>
            <a:r>
              <a:rPr lang="en-US" dirty="0" smtClean="0">
                <a:solidFill>
                  <a:srgbClr val="FF0000"/>
                </a:solidFill>
              </a:rPr>
              <a:t>Beam Power on Target (kW)</a:t>
            </a:r>
            <a:endParaRPr lang="en-US" dirty="0">
              <a:solidFill>
                <a:srgbClr val="FF0000"/>
              </a:solidFill>
            </a:endParaRPr>
          </a:p>
        </p:txBody>
      </p:sp>
      <p:sp>
        <p:nvSpPr>
          <p:cNvPr id="8" name="TextBox 7"/>
          <p:cNvSpPr txBox="1"/>
          <p:nvPr/>
        </p:nvSpPr>
        <p:spPr>
          <a:xfrm rot="16200000" flipH="1">
            <a:off x="-1809478" y="2814297"/>
            <a:ext cx="3988288" cy="369332"/>
          </a:xfrm>
          <a:prstGeom prst="rect">
            <a:avLst/>
          </a:prstGeom>
          <a:solidFill>
            <a:schemeClr val="bg2"/>
          </a:solidFill>
        </p:spPr>
        <p:txBody>
          <a:bodyPr wrap="square" rtlCol="0">
            <a:spAutoFit/>
          </a:bodyPr>
          <a:lstStyle/>
          <a:p>
            <a:pPr algn="ctr"/>
            <a:r>
              <a:rPr lang="en-US" dirty="0" smtClean="0">
                <a:solidFill>
                  <a:srgbClr val="0070C0"/>
                </a:solidFill>
              </a:rPr>
              <a:t>Integrated Beam Power (MW-hr)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80858"/>
            <a:ext cx="8229600" cy="484748"/>
          </a:xfrm>
        </p:spPr>
        <p:txBody>
          <a:bodyPr/>
          <a:lstStyle/>
          <a:p>
            <a:r>
              <a:rPr lang="en-US" dirty="0" err="1" smtClean="0"/>
              <a:t>Spallation</a:t>
            </a:r>
            <a:r>
              <a:rPr lang="en-US" dirty="0" smtClean="0"/>
              <a:t> Neutron Source History</a:t>
            </a:r>
            <a:endParaRPr lang="en-US" dirty="0"/>
          </a:p>
        </p:txBody>
      </p:sp>
      <p:sp>
        <p:nvSpPr>
          <p:cNvPr id="3" name="Content Placeholder 2"/>
          <p:cNvSpPr>
            <a:spLocks noGrp="1"/>
          </p:cNvSpPr>
          <p:nvPr>
            <p:ph idx="1"/>
          </p:nvPr>
        </p:nvSpPr>
        <p:spPr>
          <a:xfrm>
            <a:off x="159330" y="466512"/>
            <a:ext cx="8695912" cy="6147324"/>
          </a:xfrm>
        </p:spPr>
        <p:txBody>
          <a:bodyPr/>
          <a:lstStyle/>
          <a:p>
            <a:r>
              <a:rPr lang="en-US" sz="2400" dirty="0" smtClean="0"/>
              <a:t>1984 – National Academy of Sciences “</a:t>
            </a:r>
            <a:r>
              <a:rPr lang="en-US" sz="2400" i="1" dirty="0" smtClean="0"/>
              <a:t>Major Facilities for Materials Research and Related Disciplines</a:t>
            </a:r>
            <a:r>
              <a:rPr lang="en-US" sz="2400" dirty="0" smtClean="0"/>
              <a:t>” (Seitz-Eastman Panel) delivered a prioritized list of recommendations for major new research facilities:</a:t>
            </a:r>
          </a:p>
          <a:p>
            <a:pPr marL="909637" lvl="1" indent="-514350">
              <a:buFont typeface="+mj-lt"/>
              <a:buAutoNum type="arabicPeriod"/>
            </a:pPr>
            <a:r>
              <a:rPr lang="en-US" sz="2000" dirty="0" smtClean="0"/>
              <a:t>A 6-GeV Synchrotron Radiation Facility (</a:t>
            </a:r>
            <a:r>
              <a:rPr lang="en-US" sz="2000" dirty="0" smtClean="0">
                <a:solidFill>
                  <a:srgbClr val="FF0000"/>
                </a:solidFill>
                <a:sym typeface="Wingdings"/>
              </a:rPr>
              <a:t></a:t>
            </a:r>
            <a:r>
              <a:rPr lang="en-US" sz="2000" dirty="0" smtClean="0"/>
              <a:t>APS)</a:t>
            </a:r>
          </a:p>
          <a:p>
            <a:pPr marL="909637" lvl="1" indent="-514350">
              <a:buFont typeface="+mj-lt"/>
              <a:buAutoNum type="arabicPeriod"/>
            </a:pPr>
            <a:r>
              <a:rPr lang="en-US" sz="2000" dirty="0" smtClean="0"/>
              <a:t>An Advanced Steady-State Neutron Facility (</a:t>
            </a:r>
            <a:r>
              <a:rPr lang="en-US" sz="2000" dirty="0" smtClean="0">
                <a:solidFill>
                  <a:srgbClr val="FF0000"/>
                </a:solidFill>
                <a:sym typeface="Wingdings"/>
              </a:rPr>
              <a:t></a:t>
            </a:r>
            <a:r>
              <a:rPr lang="en-US" sz="2000" dirty="0" smtClean="0"/>
              <a:t>ANS)</a:t>
            </a:r>
          </a:p>
          <a:p>
            <a:pPr marL="909637" lvl="1" indent="-514350">
              <a:buFont typeface="+mj-lt"/>
              <a:buAutoNum type="arabicPeriod"/>
            </a:pPr>
            <a:r>
              <a:rPr lang="en-US" sz="2000" dirty="0" smtClean="0"/>
              <a:t>A 1-2 GeV Synchrotron Radiation Facility (</a:t>
            </a:r>
            <a:r>
              <a:rPr lang="en-US" sz="2000" dirty="0" smtClean="0">
                <a:solidFill>
                  <a:srgbClr val="FF0000"/>
                </a:solidFill>
                <a:sym typeface="Wingdings"/>
              </a:rPr>
              <a:t> </a:t>
            </a:r>
            <a:r>
              <a:rPr lang="en-US" sz="2000" dirty="0" smtClean="0"/>
              <a:t>ALS)</a:t>
            </a:r>
          </a:p>
          <a:p>
            <a:pPr marL="909637" lvl="1" indent="-514350">
              <a:buFont typeface="+mj-lt"/>
              <a:buAutoNum type="arabicPeriod"/>
            </a:pPr>
            <a:r>
              <a:rPr lang="en-US" sz="2000" dirty="0" smtClean="0"/>
              <a:t>A High-Intensity Pulsed Neutron Facility (</a:t>
            </a:r>
            <a:r>
              <a:rPr lang="en-US" sz="2000" dirty="0" smtClean="0">
                <a:solidFill>
                  <a:srgbClr val="FF0000"/>
                </a:solidFill>
                <a:sym typeface="Wingdings"/>
              </a:rPr>
              <a:t> </a:t>
            </a:r>
            <a:r>
              <a:rPr lang="en-US" sz="2000" dirty="0" smtClean="0"/>
              <a:t>SNS)</a:t>
            </a:r>
          </a:p>
          <a:p>
            <a:r>
              <a:rPr lang="en-US" sz="2400" dirty="0" smtClean="0"/>
              <a:t>1986 – DOE Memo: </a:t>
            </a:r>
            <a:r>
              <a:rPr lang="en-US" sz="2400" i="1" dirty="0" smtClean="0"/>
              <a:t>Secretarial Site Selection Decisions on Specific Energy Research Projects</a:t>
            </a:r>
          </a:p>
          <a:p>
            <a:pPr marL="909637" lvl="1" indent="-514350"/>
            <a:r>
              <a:rPr lang="en-US" sz="2000" dirty="0" smtClean="0"/>
              <a:t>RHIC – BNL</a:t>
            </a:r>
          </a:p>
          <a:p>
            <a:pPr marL="909637" lvl="1" indent="-514350"/>
            <a:r>
              <a:rPr lang="en-US" sz="2000" dirty="0" smtClean="0"/>
              <a:t>1-2 GeV SR Facility – LBNL</a:t>
            </a:r>
          </a:p>
          <a:p>
            <a:pPr marL="909637" lvl="1" indent="-514350"/>
            <a:r>
              <a:rPr lang="en-US" sz="2000" dirty="0" smtClean="0"/>
              <a:t>6-GeV SR Facility – ANL</a:t>
            </a:r>
          </a:p>
          <a:p>
            <a:pPr marL="909637" lvl="1" indent="-514350"/>
            <a:r>
              <a:rPr lang="en-US" sz="2000" dirty="0" smtClean="0"/>
              <a:t>Steady-State </a:t>
            </a:r>
            <a:r>
              <a:rPr lang="en-US" sz="2000" dirty="0" smtClean="0"/>
              <a:t>Research Reactor – ORNL</a:t>
            </a:r>
          </a:p>
          <a:p>
            <a:r>
              <a:rPr lang="en-US" sz="2400" dirty="0" smtClean="0"/>
              <a:t>1993 – Basic Energy Sciences Advisory Committee (Kohn Panel) reaffirmed need for both Reactor and Accelerator-based Neutron Sources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16954"/>
            <a:ext cx="8229600" cy="484748"/>
          </a:xfrm>
        </p:spPr>
        <p:txBody>
          <a:bodyPr/>
          <a:lstStyle/>
          <a:p>
            <a:r>
              <a:rPr lang="en-US" dirty="0" err="1" smtClean="0"/>
              <a:t>Spallation</a:t>
            </a:r>
            <a:r>
              <a:rPr lang="en-US" dirty="0" smtClean="0"/>
              <a:t> Neutron Source History</a:t>
            </a:r>
            <a:endParaRPr lang="en-US" dirty="0"/>
          </a:p>
        </p:txBody>
      </p:sp>
      <p:sp>
        <p:nvSpPr>
          <p:cNvPr id="3" name="Content Placeholder 2"/>
          <p:cNvSpPr>
            <a:spLocks noGrp="1"/>
          </p:cNvSpPr>
          <p:nvPr>
            <p:ph idx="1"/>
          </p:nvPr>
        </p:nvSpPr>
        <p:spPr>
          <a:xfrm>
            <a:off x="60160" y="683087"/>
            <a:ext cx="8951495" cy="5849807"/>
          </a:xfrm>
        </p:spPr>
        <p:txBody>
          <a:bodyPr/>
          <a:lstStyle/>
          <a:p>
            <a:pPr marL="514350" indent="-514350"/>
            <a:r>
              <a:rPr lang="en-US" sz="2400" dirty="0" smtClean="0"/>
              <a:t>1995 - Advanced Neutron Source cancelled</a:t>
            </a:r>
          </a:p>
          <a:p>
            <a:pPr marL="514350" indent="-514350"/>
            <a:r>
              <a:rPr lang="en-US" sz="2400" dirty="0" smtClean="0"/>
              <a:t>1995 – Congress appropriates $8M for conceptual design of accelerator-based neutron source</a:t>
            </a:r>
          </a:p>
          <a:p>
            <a:pPr marL="514350" indent="-514350"/>
            <a:r>
              <a:rPr lang="en-US" sz="2400" dirty="0" smtClean="0"/>
              <a:t>1996 – BESAC (Russell Panel) strongly recommended that a 1-MW pulsed </a:t>
            </a:r>
            <a:r>
              <a:rPr lang="en-US" sz="2400" dirty="0" err="1" smtClean="0"/>
              <a:t>spallation</a:t>
            </a:r>
            <a:r>
              <a:rPr lang="en-US" sz="2400" dirty="0" smtClean="0"/>
              <a:t> neutron source, with upgrade capability into the multi-MW range, be constructed.</a:t>
            </a:r>
          </a:p>
          <a:p>
            <a:pPr marL="514350" indent="-514350"/>
            <a:r>
              <a:rPr lang="en-US" sz="2400" dirty="0" smtClean="0"/>
              <a:t>1996 - Five DOE Laboratory Collaboration Established</a:t>
            </a:r>
          </a:p>
          <a:p>
            <a:pPr marL="514350" indent="-514350"/>
            <a:r>
              <a:rPr lang="en-US" sz="2400" dirty="0" smtClean="0"/>
              <a:t>August 1996 – CD-1 Approval</a:t>
            </a:r>
          </a:p>
          <a:p>
            <a:pPr marL="514350" indent="-514350"/>
            <a:r>
              <a:rPr lang="en-US" sz="2400" dirty="0" smtClean="0"/>
              <a:t>May 1997 - Conceptual Design Report issued</a:t>
            </a:r>
          </a:p>
          <a:p>
            <a:pPr marL="514350" indent="-514350"/>
            <a:r>
              <a:rPr lang="en-US" sz="2400" dirty="0" smtClean="0"/>
              <a:t>December 1997 CD-2 Approval </a:t>
            </a:r>
          </a:p>
          <a:p>
            <a:pPr marL="514350" indent="-514350"/>
            <a:r>
              <a:rPr lang="en-US" sz="2400" dirty="0" smtClean="0"/>
              <a:t>October 1998, First Accelerator Systems Advisory Committee Meeting</a:t>
            </a: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96" y="56794"/>
            <a:ext cx="8229600" cy="880369"/>
          </a:xfrm>
        </p:spPr>
        <p:txBody>
          <a:bodyPr/>
          <a:lstStyle/>
          <a:p>
            <a:r>
              <a:rPr lang="en-US" dirty="0" err="1" smtClean="0"/>
              <a:t>Spallation</a:t>
            </a:r>
            <a:r>
              <a:rPr lang="en-US" dirty="0" smtClean="0"/>
              <a:t> Neutron Source Project: Challenges</a:t>
            </a:r>
            <a:endParaRPr lang="en-US" dirty="0"/>
          </a:p>
        </p:txBody>
      </p:sp>
      <p:sp>
        <p:nvSpPr>
          <p:cNvPr id="3" name="Content Placeholder 2"/>
          <p:cNvSpPr>
            <a:spLocks noGrp="1"/>
          </p:cNvSpPr>
          <p:nvPr>
            <p:ph idx="1"/>
          </p:nvPr>
        </p:nvSpPr>
        <p:spPr>
          <a:xfrm>
            <a:off x="159330" y="911681"/>
            <a:ext cx="8635754" cy="6041654"/>
          </a:xfrm>
        </p:spPr>
        <p:txBody>
          <a:bodyPr/>
          <a:lstStyle/>
          <a:p>
            <a:r>
              <a:rPr lang="en-US" sz="2400" dirty="0" smtClean="0"/>
              <a:t>Multi-laboratory collaboration (LBNL, BNL, LANL, ANL, ORNL, and later JLAB) with ORNL having Project Management responsibility</a:t>
            </a:r>
          </a:p>
          <a:p>
            <a:r>
              <a:rPr lang="en-US" sz="2400" dirty="0" smtClean="0"/>
              <a:t>Several partner labs already had advanced designs</a:t>
            </a:r>
          </a:p>
          <a:p>
            <a:r>
              <a:rPr lang="en-US" sz="2400" dirty="0" smtClean="0"/>
              <a:t>Built at a laboratory on a green-field site without a large accelerator infrastructure or culture</a:t>
            </a:r>
          </a:p>
          <a:p>
            <a:r>
              <a:rPr lang="en-US" sz="2400" dirty="0" smtClean="0"/>
              <a:t>Construction model called for partner lab design and ORNL installation, commissioning and operation</a:t>
            </a:r>
          </a:p>
          <a:p>
            <a:r>
              <a:rPr lang="en-US" sz="2400" dirty="0" smtClean="0"/>
              <a:t>Baseline was not optimized</a:t>
            </a:r>
          </a:p>
          <a:p>
            <a:r>
              <a:rPr lang="en-US" sz="2400" dirty="0" smtClean="0"/>
              <a:t>Large project: $1.4B, 7 year construction</a:t>
            </a:r>
          </a:p>
          <a:p>
            <a:r>
              <a:rPr lang="en-US" sz="2400" dirty="0" smtClean="0"/>
              <a:t>Technical goals were well beyond the state-of-the-art:</a:t>
            </a:r>
          </a:p>
          <a:p>
            <a:pPr lvl="1"/>
            <a:r>
              <a:rPr lang="en-US" sz="2000" dirty="0" smtClean="0"/>
              <a:t>1-2 MW beam power baseline was a factor of ~10 beyond existing short pulse neutron sources</a:t>
            </a:r>
          </a:p>
          <a:p>
            <a:pPr lvl="1"/>
            <a:r>
              <a:rPr lang="en-US" sz="2000" dirty="0" err="1" smtClean="0"/>
              <a:t>Beamloss</a:t>
            </a:r>
            <a:r>
              <a:rPr lang="en-US" sz="2000" dirty="0" smtClean="0"/>
              <a:t> criteria a factor of ~10 better than achieved</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David Moncton, Former Director of APS and SNS</a:t>
            </a:r>
            <a:endParaRPr lang="en-US" dirty="0"/>
          </a:p>
        </p:txBody>
      </p:sp>
      <p:sp>
        <p:nvSpPr>
          <p:cNvPr id="3" name="Content Placeholder 2"/>
          <p:cNvSpPr>
            <a:spLocks noGrp="1"/>
          </p:cNvSpPr>
          <p:nvPr>
            <p:ph idx="1"/>
          </p:nvPr>
        </p:nvSpPr>
        <p:spPr>
          <a:xfrm>
            <a:off x="111204" y="1344823"/>
            <a:ext cx="8229600" cy="4801314"/>
          </a:xfrm>
        </p:spPr>
        <p:txBody>
          <a:bodyPr/>
          <a:lstStyle/>
          <a:p>
            <a:pPr>
              <a:buNone/>
            </a:pPr>
            <a:r>
              <a:rPr lang="en-US" sz="2000" i="1" dirty="0" smtClean="0"/>
              <a:t>	“I have great respect for Bob, his integrity, his work ethic, and his strong sense of commitment to physics beyond his own field.  I knew him since the early 80's when he began to get involved in the accelerator issues associated with 3rd generation synchrotron sources.  He led the first "</a:t>
            </a:r>
            <a:r>
              <a:rPr lang="en-US" sz="2000" i="1" dirty="0" err="1" smtClean="0"/>
              <a:t>strawman</a:t>
            </a:r>
            <a:r>
              <a:rPr lang="en-US" sz="2000" i="1" dirty="0" smtClean="0"/>
              <a:t>" design of APS.  Subsequently he was strongly involved in the accelerator advisory committee to APS.  He had such a talent for seeing both the forest and the trees!  And when he focused on a potential problem area, he was always right about the importance of that particular issue, and he never missed an important issue.  Finally he had a gift for expressing his concern in such a way that motivated people to focus on the issue and solve it.   He created a sense of urgency without creating  panic.  If you are building an accelerator, and if you solve the problems and address the issues he raises, then the machine will work as planned.  At least that was my experience.  So he was a great comfort to have on your side.  Having had this experience with APS it was a no-brainer to invite him to play the same role in SNS, which he did with remarkable effectiveness for three meetings, I believe, while I was SNS director.   Please express my sincere admiration and condolences. “</a:t>
            </a:r>
            <a:endParaRPr lang="en-US" sz="20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5809536" cy="2040306"/>
          </a:xfrm>
        </p:spPr>
        <p:txBody>
          <a:bodyPr/>
          <a:lstStyle/>
          <a:p>
            <a:r>
              <a:rPr lang="en-US" dirty="0" smtClean="0"/>
              <a:t>Thom Mason, Oak Ridge National Laboratory Director, and Former Director of SNS</a:t>
            </a:r>
            <a:endParaRPr lang="en-US" dirty="0"/>
          </a:p>
        </p:txBody>
      </p:sp>
      <p:sp>
        <p:nvSpPr>
          <p:cNvPr id="3" name="Content Placeholder 2"/>
          <p:cNvSpPr>
            <a:spLocks noGrp="1"/>
          </p:cNvSpPr>
          <p:nvPr>
            <p:ph idx="1"/>
          </p:nvPr>
        </p:nvSpPr>
        <p:spPr>
          <a:xfrm>
            <a:off x="134064" y="2125675"/>
            <a:ext cx="8229600" cy="4371453"/>
          </a:xfrm>
        </p:spPr>
        <p:txBody>
          <a:bodyPr/>
          <a:lstStyle/>
          <a:p>
            <a:pPr>
              <a:buNone/>
            </a:pPr>
            <a:endParaRPr lang="en-US" dirty="0" smtClean="0"/>
          </a:p>
          <a:p>
            <a:pPr>
              <a:buNone/>
            </a:pPr>
            <a:r>
              <a:rPr lang="en-US" sz="2400" i="1" dirty="0" smtClean="0"/>
              <a:t>	“Bob was with the project all the way </a:t>
            </a:r>
            <a:r>
              <a:rPr lang="en-US" sz="2400" i="1" dirty="0" smtClean="0"/>
              <a:t>through. </a:t>
            </a:r>
            <a:r>
              <a:rPr lang="en-US" sz="2400" i="1" dirty="0" smtClean="0"/>
              <a:t> </a:t>
            </a:r>
            <a:r>
              <a:rPr lang="en-US" sz="2400" i="1" dirty="0" smtClean="0"/>
              <a:t> T</a:t>
            </a:r>
            <a:r>
              <a:rPr lang="en-US" sz="2400" i="1" dirty="0" smtClean="0"/>
              <a:t>o </a:t>
            </a:r>
            <a:r>
              <a:rPr lang="en-US" sz="2400" i="1" dirty="0" smtClean="0"/>
              <a:t>some extent his role was to help us navigate the turmoil through start-up and management changes without losing sight of the tactical basis of what we were doing.  I think he went beyond that in the sense that he was very helpful in providing advice of a more informal nature on people, roles, and responsibilities and realities.  In addition I think he was able to function in a way that had sufficient standing with the accelerator folks across the multi-lab partnership, so that once we had ASAC buy-in, any dissent on a decision was largely behind us – people bought in.”</a:t>
            </a:r>
            <a:r>
              <a:rPr lang="en-US" dirty="0" smtClean="0"/>
              <a:t/>
            </a:r>
            <a:br>
              <a:rPr lang="en-US" dirty="0" smtClean="0"/>
            </a:br>
            <a:endParaRPr lang="en-US" dirty="0"/>
          </a:p>
        </p:txBody>
      </p:sp>
      <p:pic>
        <p:nvPicPr>
          <p:cNvPr id="4" name="Picture 3" descr="2008-P01446.JPG"/>
          <p:cNvPicPr>
            <a:picLocks noChangeAspect="1"/>
          </p:cNvPicPr>
          <p:nvPr/>
        </p:nvPicPr>
        <p:blipFill>
          <a:blip r:embed="rId2" cstate="print"/>
          <a:stretch>
            <a:fillRect/>
          </a:stretch>
        </p:blipFill>
        <p:spPr>
          <a:xfrm>
            <a:off x="5600700" y="160019"/>
            <a:ext cx="3314700" cy="23676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0369"/>
          </a:xfrm>
        </p:spPr>
        <p:txBody>
          <a:bodyPr/>
          <a:lstStyle/>
          <a:p>
            <a:r>
              <a:rPr lang="en-US" dirty="0" smtClean="0"/>
              <a:t>SNS: A Dynamic Environment (1997-2006)</a:t>
            </a:r>
            <a:endParaRPr lang="en-US" dirty="0"/>
          </a:p>
        </p:txBody>
      </p:sp>
      <p:sp>
        <p:nvSpPr>
          <p:cNvPr id="3" name="Content Placeholder 2"/>
          <p:cNvSpPr>
            <a:spLocks noGrp="1"/>
          </p:cNvSpPr>
          <p:nvPr>
            <p:ph idx="1"/>
          </p:nvPr>
        </p:nvSpPr>
        <p:spPr>
          <a:xfrm>
            <a:off x="51044" y="1335374"/>
            <a:ext cx="4460796" cy="4480201"/>
          </a:xfrm>
        </p:spPr>
        <p:txBody>
          <a:bodyPr/>
          <a:lstStyle/>
          <a:p>
            <a:r>
              <a:rPr lang="en-US" dirty="0" smtClean="0"/>
              <a:t>ORNL Contractors: 2</a:t>
            </a:r>
          </a:p>
          <a:p>
            <a:r>
              <a:rPr lang="en-US" dirty="0" smtClean="0"/>
              <a:t>ORNL Directors: 3</a:t>
            </a:r>
          </a:p>
          <a:p>
            <a:r>
              <a:rPr lang="en-US" dirty="0" smtClean="0"/>
              <a:t>SNS Project Directors: 3</a:t>
            </a:r>
          </a:p>
          <a:p>
            <a:r>
              <a:rPr lang="en-US" dirty="0" smtClean="0"/>
              <a:t>SNS Accelerator Division Directors: 2</a:t>
            </a:r>
          </a:p>
          <a:p>
            <a:r>
              <a:rPr lang="en-US" dirty="0" smtClean="0"/>
              <a:t>SNS Conventional Facilities Directors: 2</a:t>
            </a:r>
          </a:p>
          <a:p>
            <a:r>
              <a:rPr lang="en-US" dirty="0" smtClean="0"/>
              <a:t>SNS Experimental Facilities Directors: 3</a:t>
            </a:r>
          </a:p>
        </p:txBody>
      </p:sp>
      <p:sp>
        <p:nvSpPr>
          <p:cNvPr id="4" name="Content Placeholder 2"/>
          <p:cNvSpPr txBox="1">
            <a:spLocks/>
          </p:cNvSpPr>
          <p:nvPr/>
        </p:nvSpPr>
        <p:spPr>
          <a:xfrm>
            <a:off x="4523870" y="1331359"/>
            <a:ext cx="4620129" cy="3316805"/>
          </a:xfrm>
          <a:prstGeom prst="rect">
            <a:avLst/>
          </a:prstGeom>
        </p:spPr>
        <p:txBody>
          <a:bodyPr vert="horz" wrap="square" lIns="91440" tIns="45720" rIns="91440" bIns="45720" rtlCol="0">
            <a:spAutoFit/>
          </a:bodyPr>
          <a:lstStyle/>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LBNL SNS Team Leaders: 2</a:t>
            </a:r>
          </a:p>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LANL SNS Team Leaders: 5 </a:t>
            </a:r>
          </a:p>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BNL SNS Team Leaders: 2</a:t>
            </a:r>
          </a:p>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JLAB SNS Team Leaders: 1</a:t>
            </a:r>
          </a:p>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ANL SNS Team Leaders: 1</a:t>
            </a:r>
          </a:p>
          <a:p>
            <a:pPr marL="230188" marR="0" lvl="0" indent="-230188" algn="l" defTabSz="914400" rtl="0" eaLnBrk="1" fontAlgn="auto" latinLnBrk="0" hangingPunct="1">
              <a:lnSpc>
                <a:spcPct val="90000"/>
              </a:lnSpc>
              <a:spcBef>
                <a:spcPts val="1400"/>
              </a:spcBef>
              <a:spcAft>
                <a:spcPts val="0"/>
              </a:spcAft>
              <a:buClr>
                <a:srgbClr val="006C3A"/>
              </a:buClr>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rPr>
              <a:t>ASAC Committee Chairman: 1</a:t>
            </a:r>
            <a:endParaRPr kumimoji="0" lang="en-US" sz="2800" b="1"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04922"/>
            <a:ext cx="8229600" cy="877163"/>
          </a:xfrm>
        </p:spPr>
        <p:txBody>
          <a:bodyPr/>
          <a:lstStyle/>
          <a:p>
            <a:r>
              <a:rPr lang="en-US" dirty="0" smtClean="0"/>
              <a:t>SNS Accelerator Systems Advisory Committee Members 1998-2006</a:t>
            </a:r>
            <a:endParaRPr lang="en-US" dirty="0"/>
          </a:p>
        </p:txBody>
      </p:sp>
      <p:sp>
        <p:nvSpPr>
          <p:cNvPr id="3" name="Content Placeholder 2"/>
          <p:cNvSpPr>
            <a:spLocks noGrp="1"/>
          </p:cNvSpPr>
          <p:nvPr>
            <p:ph sz="half" idx="1"/>
          </p:nvPr>
        </p:nvSpPr>
        <p:spPr>
          <a:xfrm>
            <a:off x="324852" y="1034701"/>
            <a:ext cx="4038600" cy="5364545"/>
          </a:xfrm>
        </p:spPr>
        <p:txBody>
          <a:bodyPr/>
          <a:lstStyle/>
          <a:p>
            <a:r>
              <a:rPr lang="en-US" sz="2400" dirty="0" smtClean="0"/>
              <a:t>Bob </a:t>
            </a:r>
            <a:r>
              <a:rPr lang="en-US" sz="2400" dirty="0" err="1" smtClean="0"/>
              <a:t>Siemann</a:t>
            </a:r>
            <a:r>
              <a:rPr lang="en-US" sz="2400" dirty="0" smtClean="0"/>
              <a:t>, Chair (SLAC)</a:t>
            </a:r>
          </a:p>
          <a:p>
            <a:r>
              <a:rPr lang="en-US" sz="2400" dirty="0" smtClean="0"/>
              <a:t>Matt Allen (SLAC)</a:t>
            </a:r>
          </a:p>
          <a:p>
            <a:r>
              <a:rPr lang="en-US" sz="2400" dirty="0" smtClean="0"/>
              <a:t>Daniel </a:t>
            </a:r>
            <a:r>
              <a:rPr lang="en-US" sz="2400" dirty="0" err="1" smtClean="0"/>
              <a:t>Boussard</a:t>
            </a:r>
            <a:r>
              <a:rPr lang="en-US" sz="2400" dirty="0" smtClean="0"/>
              <a:t> (CERN)</a:t>
            </a:r>
          </a:p>
          <a:p>
            <a:r>
              <a:rPr lang="en-US" sz="2400" dirty="0" smtClean="0"/>
              <a:t>Alex Chao (SLAC)</a:t>
            </a:r>
          </a:p>
          <a:p>
            <a:r>
              <a:rPr lang="en-US" sz="2400" dirty="0" smtClean="0"/>
              <a:t>David Finley (Fermilab)</a:t>
            </a:r>
          </a:p>
          <a:p>
            <a:r>
              <a:rPr lang="en-US" sz="2400" dirty="0" smtClean="0"/>
              <a:t>Bob Jameson (LANL)</a:t>
            </a:r>
          </a:p>
          <a:p>
            <a:r>
              <a:rPr lang="en-US" sz="2400" dirty="0" smtClean="0"/>
              <a:t>Bill McDowell (Argonne)</a:t>
            </a:r>
          </a:p>
          <a:p>
            <a:r>
              <a:rPr lang="en-US" sz="2400" dirty="0" smtClean="0"/>
              <a:t>Gerry McMichael (Argonne)</a:t>
            </a:r>
          </a:p>
          <a:p>
            <a:r>
              <a:rPr lang="en-US" sz="2400" dirty="0" smtClean="0"/>
              <a:t>Graham Rees (Rutherford Appleton Lab)</a:t>
            </a:r>
          </a:p>
          <a:p>
            <a:r>
              <a:rPr lang="en-US" sz="2400" dirty="0" smtClean="0"/>
              <a:t>Paul Schmor (TRIUMF)</a:t>
            </a:r>
          </a:p>
        </p:txBody>
      </p:sp>
      <p:sp>
        <p:nvSpPr>
          <p:cNvPr id="4" name="Content Placeholder 3"/>
          <p:cNvSpPr>
            <a:spLocks noGrp="1"/>
          </p:cNvSpPr>
          <p:nvPr>
            <p:ph sz="half" idx="2"/>
          </p:nvPr>
        </p:nvSpPr>
        <p:spPr>
          <a:xfrm>
            <a:off x="4551947" y="1034700"/>
            <a:ext cx="4291263" cy="4852610"/>
          </a:xfrm>
        </p:spPr>
        <p:txBody>
          <a:bodyPr/>
          <a:lstStyle/>
          <a:p>
            <a:r>
              <a:rPr lang="en-US" sz="2400" dirty="0" smtClean="0"/>
              <a:t>Jean-Louis </a:t>
            </a:r>
            <a:r>
              <a:rPr lang="en-US" sz="2400" dirty="0" err="1" smtClean="0"/>
              <a:t>LaClare</a:t>
            </a:r>
            <a:r>
              <a:rPr lang="en-US" sz="2400" dirty="0" smtClean="0"/>
              <a:t> (CEA/</a:t>
            </a:r>
            <a:r>
              <a:rPr lang="en-US" sz="2400" dirty="0" err="1" smtClean="0"/>
              <a:t>Saclay</a:t>
            </a:r>
            <a:r>
              <a:rPr lang="en-US" sz="2400" dirty="0" smtClean="0"/>
              <a:t>)</a:t>
            </a:r>
          </a:p>
          <a:p>
            <a:r>
              <a:rPr lang="en-US" sz="2400" dirty="0" smtClean="0"/>
              <a:t>Dieter Proch (DESY)</a:t>
            </a:r>
          </a:p>
          <a:p>
            <a:r>
              <a:rPr lang="en-US" sz="2400" dirty="0" smtClean="0"/>
              <a:t>Mike Harrison (BNL)</a:t>
            </a:r>
          </a:p>
          <a:p>
            <a:pPr>
              <a:buNone/>
            </a:pPr>
            <a:r>
              <a:rPr lang="en-US" sz="2400" dirty="0" smtClean="0"/>
              <a:t>And later…..</a:t>
            </a:r>
          </a:p>
          <a:p>
            <a:r>
              <a:rPr lang="en-US" sz="2400" dirty="0" smtClean="0"/>
              <a:t>Bob </a:t>
            </a:r>
            <a:r>
              <a:rPr lang="en-US" sz="2400" dirty="0" err="1" smtClean="0"/>
              <a:t>Kustom</a:t>
            </a:r>
            <a:r>
              <a:rPr lang="en-US" sz="2400" dirty="0" smtClean="0"/>
              <a:t> (Argonne)</a:t>
            </a:r>
          </a:p>
          <a:p>
            <a:r>
              <a:rPr lang="en-US" sz="2400" dirty="0" smtClean="0"/>
              <a:t>Helen Edwards (Fermilab)</a:t>
            </a:r>
          </a:p>
          <a:p>
            <a:r>
              <a:rPr lang="en-US" sz="2400" dirty="0" smtClean="0"/>
              <a:t>Frank Zimmerman (CERN)</a:t>
            </a:r>
          </a:p>
          <a:p>
            <a:r>
              <a:rPr lang="en-US" sz="2400" dirty="0" smtClean="0"/>
              <a:t>Yoshishige Yamazaki (J-PARC)</a:t>
            </a:r>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33885</TotalTime>
  <Words>905</Words>
  <Application>Microsoft Office PowerPoint</Application>
  <PresentationFormat>On-screen Show (4:3)</PresentationFormat>
  <Paragraphs>106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Leadership at the Spallation Neutron Source</vt:lpstr>
      <vt:lpstr>Bob Siemann as Advisor</vt:lpstr>
      <vt:lpstr>Spallation Neutron Source History</vt:lpstr>
      <vt:lpstr>Spallation Neutron Source History</vt:lpstr>
      <vt:lpstr>Spallation Neutron Source Project: Challenges</vt:lpstr>
      <vt:lpstr>David Moncton, Former Director of APS and SNS</vt:lpstr>
      <vt:lpstr>Thom Mason, Oak Ridge National Laboratory Director, and Former Director of SNS</vt:lpstr>
      <vt:lpstr>SNS: A Dynamic Environment (1997-2006)</vt:lpstr>
      <vt:lpstr>SNS Accelerator Systems Advisory Committee Members 1998-2006</vt:lpstr>
      <vt:lpstr>Key Themes and Technical Issues</vt:lpstr>
      <vt:lpstr>The Major Issues: ASAC Report 1, October 1998</vt:lpstr>
      <vt:lpstr>Need for Strong ORNL Leadership: ASAC Report 1, October 1998</vt:lpstr>
      <vt:lpstr>Flexibility: ASAC Report 1, October 1998</vt:lpstr>
      <vt:lpstr>Flexibility: ASAC Report 3, October 2000</vt:lpstr>
      <vt:lpstr>Reliability and User Expectations: ASAC Report 6, February 2002 </vt:lpstr>
      <vt:lpstr>Operability: ASAC Report 6, February 2002</vt:lpstr>
      <vt:lpstr>Beamloss: ASAC Report 3, October 2000</vt:lpstr>
      <vt:lpstr>Evolution of SNS Design</vt:lpstr>
      <vt:lpstr>Evolution of SNS Design</vt:lpstr>
      <vt:lpstr>Adoption of Superconducting Technology: ASAC Report 2, December 1999</vt:lpstr>
      <vt:lpstr>ASAC Dinners….</vt:lpstr>
      <vt:lpstr>Personal Reflections</vt:lpstr>
      <vt:lpstr>SNS Ramps-Up</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iyu</cp:lastModifiedBy>
  <cp:revision>467</cp:revision>
  <dcterms:created xsi:type="dcterms:W3CDTF">2008-12-10T13:33:36Z</dcterms:created>
  <dcterms:modified xsi:type="dcterms:W3CDTF">2009-07-06T02:21:15Z</dcterms:modified>
</cp:coreProperties>
</file>