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5" r:id="rId2"/>
    <p:sldId id="306" r:id="rId3"/>
    <p:sldId id="319" r:id="rId4"/>
    <p:sldId id="332" r:id="rId5"/>
    <p:sldId id="328" r:id="rId6"/>
    <p:sldId id="327" r:id="rId7"/>
    <p:sldId id="308" r:id="rId8"/>
    <p:sldId id="307" r:id="rId9"/>
    <p:sldId id="259" r:id="rId10"/>
    <p:sldId id="323" r:id="rId11"/>
    <p:sldId id="311" r:id="rId12"/>
    <p:sldId id="310" r:id="rId13"/>
    <p:sldId id="312" r:id="rId14"/>
    <p:sldId id="313" r:id="rId15"/>
    <p:sldId id="330" r:id="rId16"/>
    <p:sldId id="314" r:id="rId17"/>
    <p:sldId id="325" r:id="rId18"/>
    <p:sldId id="329" r:id="rId19"/>
    <p:sldId id="304" r:id="rId20"/>
    <p:sldId id="268" r:id="rId21"/>
    <p:sldId id="324" r:id="rId22"/>
    <p:sldId id="326" r:id="rId23"/>
    <p:sldId id="316" r:id="rId2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99"/>
    <a:srgbClr val="0361A1"/>
    <a:srgbClr val="0066CC"/>
    <a:srgbClr val="3274B0"/>
    <a:srgbClr val="3B6FC3"/>
    <a:srgbClr val="336699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45" autoAdjust="0"/>
    <p:restoredTop sz="86398" autoAdjust="0"/>
  </p:normalViewPr>
  <p:slideViewPr>
    <p:cSldViewPr>
      <p:cViewPr varScale="1">
        <p:scale>
          <a:sx n="90" d="100"/>
          <a:sy n="90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25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84" y="-102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867" cy="463550"/>
          </a:xfrm>
          <a:prstGeom prst="rect">
            <a:avLst/>
          </a:prstGeom>
        </p:spPr>
        <p:txBody>
          <a:bodyPr vert="horz" lIns="91934" tIns="45967" rIns="91934" bIns="4596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243" y="0"/>
            <a:ext cx="3032867" cy="463550"/>
          </a:xfrm>
          <a:prstGeom prst="rect">
            <a:avLst/>
          </a:prstGeom>
        </p:spPr>
        <p:txBody>
          <a:bodyPr vert="horz" lIns="91934" tIns="45967" rIns="91934" bIns="45967" rtlCol="0"/>
          <a:lstStyle>
            <a:lvl1pPr algn="r">
              <a:defRPr sz="1200"/>
            </a:lvl1pPr>
          </a:lstStyle>
          <a:p>
            <a:pPr>
              <a:defRPr/>
            </a:pPr>
            <a:fld id="{61295482-FC04-42C9-8505-BA420B33FDFD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05863"/>
            <a:ext cx="3032867" cy="463550"/>
          </a:xfrm>
          <a:prstGeom prst="rect">
            <a:avLst/>
          </a:prstGeom>
        </p:spPr>
        <p:txBody>
          <a:bodyPr vert="horz" lIns="91934" tIns="45967" rIns="91934" bIns="4596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243" y="8805863"/>
            <a:ext cx="3032867" cy="463550"/>
          </a:xfrm>
          <a:prstGeom prst="rect">
            <a:avLst/>
          </a:prstGeom>
        </p:spPr>
        <p:txBody>
          <a:bodyPr vert="horz" lIns="91934" tIns="45967" rIns="91934" bIns="45967" rtlCol="0" anchor="b"/>
          <a:lstStyle>
            <a:lvl1pPr algn="r">
              <a:defRPr sz="1200"/>
            </a:lvl1pPr>
          </a:lstStyle>
          <a:p>
            <a:pPr>
              <a:defRPr/>
            </a:pPr>
            <a:fld id="{F8297BF3-1F05-4CE9-8322-432CFEFB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4577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3286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3" tIns="46431" rIns="92863" bIns="46431" numCol="1" anchor="t" anchorCtr="0" compatLnSpc="1">
            <a:prstTxWarp prst="textNoShape">
              <a:avLst/>
            </a:prstTxWarp>
          </a:bodyPr>
          <a:lstStyle>
            <a:lvl1pPr defTabSz="92856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63243" y="0"/>
            <a:ext cx="303286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3" tIns="46431" rIns="92863" bIns="46431" numCol="1" anchor="t" anchorCtr="0" compatLnSpc="1">
            <a:prstTxWarp prst="textNoShape">
              <a:avLst/>
            </a:prstTxWarp>
          </a:bodyPr>
          <a:lstStyle>
            <a:lvl1pPr algn="r" defTabSz="92856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77747D-659C-4C7C-8D15-2E119BB09C52}" type="datetimeFigureOut">
              <a:rPr lang="en-US"/>
              <a:pPr>
                <a:defRPr/>
              </a:pPr>
              <a:t>7/13/2009</a:t>
            </a:fld>
            <a:endParaRPr lang="en-US"/>
          </a:p>
        </p:txBody>
      </p:sp>
      <p:sp>
        <p:nvSpPr>
          <p:cNvPr id="18436" name="Rectangle 2457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9770" y="4403725"/>
            <a:ext cx="559816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3" tIns="46431" rIns="92863" bIns="464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24581"/>
          <p:cNvSpPr>
            <a:spLocks noGrp="1"/>
          </p:cNvSpPr>
          <p:nvPr>
            <p:ph type="ftr" sz="quarter" idx="4"/>
          </p:nvPr>
        </p:nvSpPr>
        <p:spPr bwMode="auto">
          <a:xfrm>
            <a:off x="1" y="8805863"/>
            <a:ext cx="303286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3" tIns="46431" rIns="92863" bIns="46431" numCol="1" anchor="b" anchorCtr="0" compatLnSpc="1">
            <a:prstTxWarp prst="textNoShape">
              <a:avLst/>
            </a:prstTxWarp>
          </a:bodyPr>
          <a:lstStyle>
            <a:lvl1pPr defTabSz="92856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63243" y="8805863"/>
            <a:ext cx="303286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63" tIns="46431" rIns="92863" bIns="46431" numCol="1" anchor="b" anchorCtr="0" compatLnSpc="1">
            <a:prstTxWarp prst="textNoShape">
              <a:avLst/>
            </a:prstTxWarp>
          </a:bodyPr>
          <a:lstStyle>
            <a:lvl1pPr algn="r" defTabSz="928567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8F4B5FE-F484-4746-8BFE-2F2081FA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8C1065D8-D7F0-4909-B95A-E129B77ED731}" type="slidenum">
              <a:rPr lang="en-US" smtClean="0"/>
              <a:pPr defTabSz="927100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r>
              <a:rPr lang="en-US" sz="900" dirty="0" smtClean="0"/>
              <a:t>S.C. Wilks            LLNL-PRES-414505</a:t>
            </a:r>
            <a:endParaRPr lang="en-US" sz="900" dirty="0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03E8C-B2A4-4330-898C-34D21C71E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8D0F-8F4F-4E38-BCB2-2FAE4DE9A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 rtlCol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>
              <a:defRPr/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S.C. Wilks            LLNL-PRES-414505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04960-D8D4-4306-BDB0-A1B678F9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109A-052C-4BC7-B1A8-D63CEDA6D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BAD9-DC55-4759-A238-6BDB843B5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4A81-4613-47FE-A934-B7A16D255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>
              <a:defRPr/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S.C. Wilks            LLNL-PRES-414505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08ABD-ED01-4AD7-806D-7926E8919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00D77-E8B6-4D1C-9553-54F88CFFF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44F8F-F0ED-47B7-94DB-F9D4730DF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5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1177-344B-4916-8EA6-1EEED97A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20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S.C. Wilks            LLNL-PRES-414505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29" name="Rectangle 20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Slide Number Placeholder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3C1BCD-8051-44EC-AABA-7DF250C5C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0" y="334963"/>
            <a:ext cx="9144000" cy="884237"/>
          </a:xfrm>
          <a:prstGeom prst="rect">
            <a:avLst/>
          </a:prstGeom>
          <a:gradFill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342900" indent="-342900" defTabSz="-13873163" eaLnBrk="0" hangingPunct="0">
              <a:defRPr/>
            </a:pPr>
            <a:r>
              <a:rPr lang="en-US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</a:t>
            </a:r>
            <a:endParaRPr lang="en-US" sz="2800" kern="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29898" y="29898"/>
            <a:ext cx="436180" cy="392977"/>
          </a:xfrm>
          <a:prstGeom prst="roundRect">
            <a:avLst>
              <a:gd name="adj" fmla="val 10000"/>
            </a:avLst>
          </a:prstGeom>
          <a:blipFill rotWithShape="0">
            <a:blip r:embed="rId12" cstate="print">
              <a:lum bright="-18000" contrast="37000"/>
            </a:blip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82" name="Rectangle 204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/>
  </p:transition>
  <p:txStyles>
    <p:titleStyle>
      <a:lvl1pPr algn="l" defTabSz="-13873163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defTabSz="-13873163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/>
        </a:defRPr>
      </a:lvl2pPr>
      <a:lvl3pPr algn="l" defTabSz="-13873163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/>
        </a:defRPr>
      </a:lvl3pPr>
      <a:lvl4pPr algn="l" defTabSz="-13873163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/>
        </a:defRPr>
      </a:lvl4pPr>
      <a:lvl5pPr algn="l" defTabSz="-13873163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2800" b="1">
          <a:solidFill>
            <a:schemeClr val="tx2">
              <a:alpha val="100000"/>
            </a:schemeClr>
          </a:solidFill>
          <a:latin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76600"/>
            <a:ext cx="61722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</a:rPr>
              <a:t>Scott C. Wilks</a:t>
            </a:r>
          </a:p>
          <a:p>
            <a:r>
              <a:rPr lang="en-US" i="1" dirty="0" smtClean="0">
                <a:solidFill>
                  <a:schemeClr val="tx1"/>
                </a:solidFill>
                <a:latin typeface="Calibri" pitchFamily="34" charset="0"/>
              </a:rPr>
              <a:t>Physics Division, LLNL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For presentation to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SLAC Workshop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Palo Alto, CA</a:t>
            </a:r>
          </a:p>
          <a:p>
            <a:r>
              <a:rPr lang="en-US" sz="2400" i="1" dirty="0" smtClean="0">
                <a:solidFill>
                  <a:schemeClr val="tx1"/>
                </a:solidFill>
                <a:latin typeface="Calibri" pitchFamily="34" charset="0"/>
              </a:rPr>
              <a:t>July 9, 2009</a:t>
            </a:r>
          </a:p>
        </p:txBody>
      </p:sp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0" y="1295400"/>
            <a:ext cx="9144000" cy="1676400"/>
            <a:chOff x="0" y="0"/>
            <a:chExt cx="5760" cy="708"/>
          </a:xfrm>
        </p:grpSpPr>
        <p:sp>
          <p:nvSpPr>
            <p:cNvPr id="4111" name="Rectangle 6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Rectangle 7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121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Positron Creation Using Ultra-intense Lasers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152400" y="533400"/>
            <a:ext cx="35780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  <a:ea typeface="ＭＳ Ｐゴシック" charset="-128"/>
              </a:rPr>
              <a:t>Lawrence Livermore National Laboratory</a:t>
            </a:r>
          </a:p>
        </p:txBody>
      </p:sp>
      <p:grpSp>
        <p:nvGrpSpPr>
          <p:cNvPr id="4102" name="Group 14"/>
          <p:cNvGrpSpPr>
            <a:grpSpLocks/>
          </p:cNvGrpSpPr>
          <p:nvPr/>
        </p:nvGrpSpPr>
        <p:grpSpPr bwMode="auto">
          <a:xfrm>
            <a:off x="0" y="3048000"/>
            <a:ext cx="9144000" cy="76200"/>
            <a:chOff x="0" y="0"/>
            <a:chExt cx="5760" cy="708"/>
          </a:xfrm>
        </p:grpSpPr>
        <p:sp>
          <p:nvSpPr>
            <p:cNvPr id="4109" name="Rectangle 15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Rectangle 16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" name="Group 17"/>
          <p:cNvGrpSpPr>
            <a:grpSpLocks/>
          </p:cNvGrpSpPr>
          <p:nvPr/>
        </p:nvGrpSpPr>
        <p:grpSpPr bwMode="auto">
          <a:xfrm>
            <a:off x="0" y="1143000"/>
            <a:ext cx="9144000" cy="76200"/>
            <a:chOff x="0" y="0"/>
            <a:chExt cx="5760" cy="708"/>
          </a:xfrm>
        </p:grpSpPr>
        <p:sp>
          <p:nvSpPr>
            <p:cNvPr id="4107" name="Rectangle 18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8" name="Rectangle 19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3124200" y="62484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800" b="1" dirty="0">
                <a:solidFill>
                  <a:srgbClr val="000000"/>
                </a:solidFill>
                <a:latin typeface="Arial" charset="0"/>
              </a:rPr>
              <a:t>This work was performed under the auspices of the U.S. Department of Energy by the University of California, Lawrence Livermore National Laboratory under Contract </a:t>
            </a:r>
            <a:r>
              <a:rPr lang="en-US" sz="800" dirty="0">
                <a:solidFill>
                  <a:srgbClr val="000000"/>
                </a:solidFill>
              </a:rPr>
              <a:t>DE-AC52-07NA27344.</a:t>
            </a:r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228600" y="6477000"/>
            <a:ext cx="1674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LLNL-PRES-414505</a:t>
            </a:r>
            <a:endParaRPr lang="en-US" sz="1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pairs can be made when both trident and B-H mechanisms are considered?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42591" t="25186" r="11652" b="35677"/>
          <a:stretch>
            <a:fillRect/>
          </a:stretch>
        </p:blipFill>
        <p:spPr bwMode="auto">
          <a:xfrm>
            <a:off x="457200" y="21336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5257800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J. Myatt, et. al., </a:t>
            </a:r>
            <a:r>
              <a:rPr lang="en-US" sz="1000" dirty="0" smtClean="0"/>
              <a:t>PRE </a:t>
            </a:r>
            <a:r>
              <a:rPr lang="en-US" sz="1000" b="1" dirty="0" smtClean="0"/>
              <a:t>79</a:t>
            </a:r>
            <a:r>
              <a:rPr lang="en-US" sz="1000" dirty="0" smtClean="0"/>
              <a:t> </a:t>
            </a:r>
            <a:r>
              <a:rPr lang="en-US" sz="1000" dirty="0" smtClean="0"/>
              <a:t>066409 (2009) 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4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 l="17076" r="10552" b="26785"/>
          <a:stretch>
            <a:fillRect/>
          </a:stretch>
        </p:blipFill>
        <p:spPr bwMode="auto">
          <a:xfrm>
            <a:off x="4876800" y="21336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81200" y="1459468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Helpful guide to design an experiment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3710" y="6019800"/>
            <a:ext cx="8409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However, we find that there is an additional thing we can do to increase yield…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1981200"/>
            <a:ext cx="297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Positron yield/kJ of </a:t>
            </a:r>
            <a:r>
              <a:rPr lang="en-US" dirty="0" err="1" smtClean="0"/>
              <a:t>hots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1992868"/>
            <a:ext cx="284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thickness (Au)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39"/>
          <p:cNvSpPr txBox="1">
            <a:spLocks noChangeArrowheads="1"/>
          </p:cNvSpPr>
          <p:nvPr/>
        </p:nvSpPr>
        <p:spPr bwMode="auto">
          <a:xfrm>
            <a:off x="4419600" y="2209800"/>
            <a:ext cx="4495800" cy="346075"/>
          </a:xfrm>
          <a:prstGeom prst="rect">
            <a:avLst/>
          </a:prstGeom>
          <a:solidFill>
            <a:srgbClr val="4F50D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Measured super hot electrons</a:t>
            </a:r>
          </a:p>
        </p:txBody>
      </p:sp>
      <p:sp>
        <p:nvSpPr>
          <p:cNvPr id="2055" name="Rectangle 40"/>
          <p:cNvSpPr>
            <a:spLocks noChangeArrowheads="1"/>
          </p:cNvSpPr>
          <p:nvPr/>
        </p:nvSpPr>
        <p:spPr bwMode="auto">
          <a:xfrm>
            <a:off x="304800" y="5486400"/>
            <a:ext cx="3810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153400" cy="809625"/>
          </a:xfrm>
        </p:spPr>
        <p:txBody>
          <a:bodyPr/>
          <a:lstStyle/>
          <a:p>
            <a:r>
              <a:rPr lang="en-US" b="1" dirty="0" smtClean="0"/>
              <a:t>Maximizing the hot electron energy and number increases the positron production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14600" y="1524000"/>
          <a:ext cx="3505200" cy="496888"/>
        </p:xfrm>
        <a:graphic>
          <a:graphicData uri="http://schemas.openxmlformats.org/presentationml/2006/ole">
            <p:oleObj spid="_x0000_s2050" name="Equation" r:id="rId3" imgW="1790700" imgH="254000" progId="Equation.3">
              <p:embed/>
            </p:oleObj>
          </a:graphicData>
        </a:graphic>
      </p:graphicFrame>
      <p:pic>
        <p:nvPicPr>
          <p:cNvPr id="2057" name="Picture 20"/>
          <p:cNvPicPr>
            <a:picLocks noChangeAspect="1" noChangeArrowheads="1"/>
          </p:cNvPicPr>
          <p:nvPr/>
        </p:nvPicPr>
        <p:blipFill>
          <a:blip r:embed="rId4" cstate="print"/>
          <a:srcRect l="3493" t="15779" r="9171" b="6903"/>
          <a:stretch>
            <a:fillRect/>
          </a:stretch>
        </p:blipFill>
        <p:spPr bwMode="auto">
          <a:xfrm>
            <a:off x="304800" y="2286000"/>
            <a:ext cx="40195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22"/>
          <p:cNvSpPr txBox="1">
            <a:spLocks noChangeArrowheads="1"/>
          </p:cNvSpPr>
          <p:nvPr/>
        </p:nvSpPr>
        <p:spPr bwMode="auto">
          <a:xfrm rot="-5400000">
            <a:off x="26194" y="3631406"/>
            <a:ext cx="46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Symbol" pitchFamily="18" charset="2"/>
              </a:rPr>
              <a:t>gb</a:t>
            </a:r>
            <a:endParaRPr lang="en-US" dirty="0">
              <a:latin typeface="Arial" charset="0"/>
            </a:endParaRPr>
          </a:p>
        </p:txBody>
      </p:sp>
      <p:sp>
        <p:nvSpPr>
          <p:cNvPr id="2059" name="Text Box 23"/>
          <p:cNvSpPr txBox="1">
            <a:spLocks noChangeArrowheads="1"/>
          </p:cNvSpPr>
          <p:nvPr/>
        </p:nvSpPr>
        <p:spPr bwMode="auto">
          <a:xfrm>
            <a:off x="1676400" y="5791200"/>
            <a:ext cx="941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x (c/w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)</a:t>
            </a:r>
          </a:p>
        </p:txBody>
      </p:sp>
      <p:sp>
        <p:nvSpPr>
          <p:cNvPr id="2060" name="Text Box 24"/>
          <p:cNvSpPr txBox="1">
            <a:spLocks noChangeArrowheads="1"/>
          </p:cNvSpPr>
          <p:nvPr/>
        </p:nvSpPr>
        <p:spPr bwMode="auto">
          <a:xfrm>
            <a:off x="1143000" y="3048000"/>
            <a:ext cx="11160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Underdense </a:t>
            </a:r>
          </a:p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acceleration</a:t>
            </a:r>
          </a:p>
        </p:txBody>
      </p:sp>
      <p:sp>
        <p:nvSpPr>
          <p:cNvPr id="2061" name="Text Box 26"/>
          <p:cNvSpPr txBox="1">
            <a:spLocks noChangeArrowheads="1"/>
          </p:cNvSpPr>
          <p:nvPr/>
        </p:nvSpPr>
        <p:spPr bwMode="auto">
          <a:xfrm>
            <a:off x="2667000" y="3048000"/>
            <a:ext cx="1344613" cy="466725"/>
          </a:xfrm>
          <a:prstGeom prst="rect">
            <a:avLst/>
          </a:prstGeom>
          <a:noFill/>
          <a:ln w="9525">
            <a:solidFill>
              <a:srgbClr val="E30A0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" charset="0"/>
              </a:rPr>
              <a:t>Ponderomotive </a:t>
            </a:r>
          </a:p>
          <a:p>
            <a:r>
              <a:rPr lang="en-US" sz="1200">
                <a:solidFill>
                  <a:srgbClr val="FF0000"/>
                </a:solidFill>
                <a:latin typeface="Arial" charset="0"/>
              </a:rPr>
              <a:t>heating</a:t>
            </a:r>
          </a:p>
        </p:txBody>
      </p:sp>
      <p:sp>
        <p:nvSpPr>
          <p:cNvPr id="2062" name="Line 27"/>
          <p:cNvSpPr>
            <a:spLocks noChangeShapeType="1"/>
          </p:cNvSpPr>
          <p:nvPr/>
        </p:nvSpPr>
        <p:spPr bwMode="auto">
          <a:xfrm flipH="1">
            <a:off x="1649413" y="3725863"/>
            <a:ext cx="3175" cy="4714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Line 30"/>
          <p:cNvSpPr>
            <a:spLocks noChangeShapeType="1"/>
          </p:cNvSpPr>
          <p:nvPr/>
        </p:nvSpPr>
        <p:spPr bwMode="auto">
          <a:xfrm flipH="1">
            <a:off x="3429000" y="3886200"/>
            <a:ext cx="3175" cy="471488"/>
          </a:xfrm>
          <a:prstGeom prst="line">
            <a:avLst/>
          </a:prstGeom>
          <a:noFill/>
          <a:ln w="9525">
            <a:solidFill>
              <a:srgbClr val="E30A0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Text Box 36"/>
          <p:cNvSpPr txBox="1">
            <a:spLocks noChangeArrowheads="1"/>
          </p:cNvSpPr>
          <p:nvPr/>
        </p:nvSpPr>
        <p:spPr bwMode="auto">
          <a:xfrm>
            <a:off x="152400" y="2209800"/>
            <a:ext cx="4114800" cy="346075"/>
          </a:xfrm>
          <a:prstGeom prst="rect">
            <a:avLst/>
          </a:prstGeom>
          <a:solidFill>
            <a:srgbClr val="4F50D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Hotter electrons from underdense pls. </a:t>
            </a:r>
          </a:p>
        </p:txBody>
      </p:sp>
      <p:sp>
        <p:nvSpPr>
          <p:cNvPr id="2068" name="Oval 42"/>
          <p:cNvSpPr>
            <a:spLocks noChangeArrowheads="1"/>
          </p:cNvSpPr>
          <p:nvPr/>
        </p:nvSpPr>
        <p:spPr bwMode="auto">
          <a:xfrm>
            <a:off x="3962400" y="1371600"/>
            <a:ext cx="838200" cy="762000"/>
          </a:xfrm>
          <a:prstGeom prst="ellipse">
            <a:avLst/>
          </a:prstGeom>
          <a:noFill/>
          <a:ln w="28575">
            <a:solidFill>
              <a:srgbClr val="E30A0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E30A0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6183868"/>
            <a:ext cx="765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found that maximizing pre-plasma increases positron signal.</a:t>
            </a:r>
            <a:endParaRPr lang="en-US" dirty="0"/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514600"/>
            <a:ext cx="4260914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486400" y="3030538"/>
            <a:ext cx="79060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~1 </a:t>
            </a:r>
            <a:r>
              <a:rPr lang="en-US" sz="1200" dirty="0"/>
              <a:t>MeV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724525" y="4895850"/>
            <a:ext cx="623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8000"/>
                </a:solidFill>
              </a:rPr>
              <a:t>5 MeV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6756400" y="4806950"/>
            <a:ext cx="7508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8.6 MeV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7216775" y="4365625"/>
            <a:ext cx="708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16 MeV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32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3375"/>
            <a:ext cx="7950200" cy="809625"/>
          </a:xfrm>
        </p:spPr>
        <p:txBody>
          <a:bodyPr/>
          <a:lstStyle/>
          <a:p>
            <a:r>
              <a:rPr lang="en-US" b="1" dirty="0" smtClean="0"/>
              <a:t>We performed positron experiments on LLNL Titan laser in May and September 2008</a:t>
            </a:r>
          </a:p>
        </p:txBody>
      </p:sp>
      <p:pic>
        <p:nvPicPr>
          <p:cNvPr id="9219" name="Picture 23" descr="r1506_1-7-05.tif                                               0009A604&#10;Titanium 3                     BAEA59EF:"/>
          <p:cNvPicPr>
            <a:picLocks noChangeAspect="1" noChangeArrowheads="1"/>
          </p:cNvPicPr>
          <p:nvPr/>
        </p:nvPicPr>
        <p:blipFill>
          <a:blip r:embed="rId2" cstate="print"/>
          <a:srcRect l="12071" t="17958" r="24144" b="3592"/>
          <a:stretch>
            <a:fillRect/>
          </a:stretch>
        </p:blipFill>
        <p:spPr bwMode="auto">
          <a:xfrm>
            <a:off x="795338" y="1524000"/>
            <a:ext cx="2862262" cy="2292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Text Box 26"/>
          <p:cNvSpPr txBox="1">
            <a:spLocks noChangeArrowheads="1"/>
          </p:cNvSpPr>
          <p:nvPr/>
        </p:nvSpPr>
        <p:spPr bwMode="auto">
          <a:xfrm>
            <a:off x="762000" y="1219200"/>
            <a:ext cx="2895600" cy="346075"/>
          </a:xfrm>
          <a:prstGeom prst="rect">
            <a:avLst/>
          </a:prstGeom>
          <a:solidFill>
            <a:srgbClr val="4F50D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LLNL Titan two-beam laser</a:t>
            </a:r>
          </a:p>
        </p:txBody>
      </p:sp>
      <p:sp>
        <p:nvSpPr>
          <p:cNvPr id="9221" name="Rectangle 42"/>
          <p:cNvSpPr>
            <a:spLocks noChangeArrowheads="1"/>
          </p:cNvSpPr>
          <p:nvPr/>
        </p:nvSpPr>
        <p:spPr bwMode="auto">
          <a:xfrm>
            <a:off x="5105400" y="1524000"/>
            <a:ext cx="2971800" cy="2286000"/>
          </a:xfrm>
          <a:prstGeom prst="rect">
            <a:avLst/>
          </a:prstGeom>
          <a:gradFill rotWithShape="0">
            <a:gsLst>
              <a:gs pos="0">
                <a:srgbClr val="72748B"/>
              </a:gs>
              <a:gs pos="100000">
                <a:srgbClr val="BABDE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2" name="Rectangle 28"/>
          <p:cNvSpPr>
            <a:spLocks noChangeArrowheads="1"/>
          </p:cNvSpPr>
          <p:nvPr/>
        </p:nvSpPr>
        <p:spPr bwMode="auto">
          <a:xfrm>
            <a:off x="6477000" y="2286000"/>
            <a:ext cx="76200" cy="533400"/>
          </a:xfrm>
          <a:prstGeom prst="rect">
            <a:avLst/>
          </a:prstGeom>
          <a:solidFill>
            <a:srgbClr val="E3C6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46"/>
          <p:cNvSpPr txBox="1">
            <a:spLocks noChangeArrowheads="1"/>
          </p:cNvSpPr>
          <p:nvPr/>
        </p:nvSpPr>
        <p:spPr bwMode="auto">
          <a:xfrm>
            <a:off x="5105400" y="1219200"/>
            <a:ext cx="2971800" cy="346075"/>
          </a:xfrm>
          <a:prstGeom prst="rect">
            <a:avLst/>
          </a:prstGeom>
          <a:solidFill>
            <a:srgbClr val="4F50D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Experimental setup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4343400" y="2895600"/>
            <a:ext cx="2465388" cy="3581400"/>
            <a:chOff x="2736" y="1824"/>
            <a:chExt cx="1553" cy="2256"/>
          </a:xfrm>
        </p:grpSpPr>
        <p:sp>
          <p:nvSpPr>
            <p:cNvPr id="9263" name="Text Box 3"/>
            <p:cNvSpPr txBox="1">
              <a:spLocks noChangeArrowheads="1"/>
            </p:cNvSpPr>
            <p:nvPr/>
          </p:nvSpPr>
          <p:spPr bwMode="auto">
            <a:xfrm>
              <a:off x="2736" y="3714"/>
              <a:ext cx="155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Al, Cu, Sn, Ta, </a:t>
              </a:r>
              <a:r>
                <a:rPr lang="en-US" sz="1600">
                  <a:solidFill>
                    <a:srgbClr val="E30A0F"/>
                  </a:solidFill>
                  <a:latin typeface="Arial" charset="0"/>
                </a:rPr>
                <a:t>Au</a:t>
              </a:r>
              <a:r>
                <a:rPr lang="en-US" sz="1600">
                  <a:latin typeface="Arial" charset="0"/>
                </a:rPr>
                <a:t> </a:t>
              </a:r>
            </a:p>
            <a:p>
              <a:r>
                <a:rPr lang="en-US" sz="1600">
                  <a:latin typeface="Arial" charset="0"/>
                </a:rPr>
                <a:t>Thickness: 0.1 - 3.1 mm</a:t>
              </a:r>
            </a:p>
          </p:txBody>
        </p:sp>
        <p:pic>
          <p:nvPicPr>
            <p:cNvPr id="926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2754"/>
              <a:ext cx="1104" cy="91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9265" name="Text Box 53"/>
            <p:cNvSpPr txBox="1">
              <a:spLocks noChangeArrowheads="1"/>
            </p:cNvSpPr>
            <p:nvPr/>
          </p:nvSpPr>
          <p:spPr bwMode="auto">
            <a:xfrm>
              <a:off x="2928" y="2544"/>
              <a:ext cx="1104" cy="218"/>
            </a:xfrm>
            <a:prstGeom prst="rect">
              <a:avLst/>
            </a:prstGeom>
            <a:solidFill>
              <a:srgbClr val="4F50D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Targets</a:t>
              </a:r>
            </a:p>
          </p:txBody>
        </p:sp>
        <p:sp>
          <p:nvSpPr>
            <p:cNvPr id="9266" name="Line 56"/>
            <p:cNvSpPr>
              <a:spLocks noChangeShapeType="1"/>
            </p:cNvSpPr>
            <p:nvPr/>
          </p:nvSpPr>
          <p:spPr bwMode="auto">
            <a:xfrm flipH="1">
              <a:off x="3744" y="1824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762000" y="1638300"/>
            <a:ext cx="6781800" cy="4229100"/>
            <a:chOff x="480" y="1032"/>
            <a:chExt cx="4272" cy="2664"/>
          </a:xfrm>
        </p:grpSpPr>
        <p:sp>
          <p:nvSpPr>
            <p:cNvPr id="9251" name="Rectangle 62"/>
            <p:cNvSpPr>
              <a:spLocks noChangeArrowheads="1"/>
            </p:cNvSpPr>
            <p:nvPr/>
          </p:nvSpPr>
          <p:spPr bwMode="auto">
            <a:xfrm>
              <a:off x="480" y="2736"/>
              <a:ext cx="1824" cy="960"/>
            </a:xfrm>
            <a:prstGeom prst="rect">
              <a:avLst/>
            </a:prstGeom>
            <a:gradFill rotWithShape="0">
              <a:gsLst>
                <a:gs pos="0">
                  <a:srgbClr val="72748B"/>
                </a:gs>
                <a:gs pos="100000">
                  <a:srgbClr val="BABDE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52" name="Line 17"/>
            <p:cNvSpPr>
              <a:spLocks noChangeShapeType="1"/>
            </p:cNvSpPr>
            <p:nvPr/>
          </p:nvSpPr>
          <p:spPr bwMode="auto">
            <a:xfrm flipV="1">
              <a:off x="841" y="281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Line 18"/>
            <p:cNvSpPr>
              <a:spLocks noChangeShapeType="1"/>
            </p:cNvSpPr>
            <p:nvPr/>
          </p:nvSpPr>
          <p:spPr bwMode="auto">
            <a:xfrm>
              <a:off x="841" y="3610"/>
              <a:ext cx="10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Text Box 19"/>
            <p:cNvSpPr txBox="1">
              <a:spLocks noChangeArrowheads="1"/>
            </p:cNvSpPr>
            <p:nvPr/>
          </p:nvSpPr>
          <p:spPr bwMode="auto">
            <a:xfrm>
              <a:off x="1771" y="3376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</p:txBody>
        </p:sp>
        <p:sp>
          <p:nvSpPr>
            <p:cNvPr id="9255" name="Text Box 20"/>
            <p:cNvSpPr txBox="1">
              <a:spLocks noChangeArrowheads="1"/>
            </p:cNvSpPr>
            <p:nvPr/>
          </p:nvSpPr>
          <p:spPr bwMode="auto">
            <a:xfrm>
              <a:off x="672" y="2907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</a:p>
          </p:txBody>
        </p:sp>
        <p:grpSp>
          <p:nvGrpSpPr>
            <p:cNvPr id="9256" name="Group 68"/>
            <p:cNvGrpSpPr>
              <a:grpSpLocks/>
            </p:cNvGrpSpPr>
            <p:nvPr/>
          </p:nvGrpSpPr>
          <p:grpSpPr bwMode="auto">
            <a:xfrm>
              <a:off x="532" y="1032"/>
              <a:ext cx="4220" cy="2531"/>
              <a:chOff x="532" y="1032"/>
              <a:chExt cx="4220" cy="2531"/>
            </a:xfrm>
          </p:grpSpPr>
          <p:sp>
            <p:nvSpPr>
              <p:cNvPr id="80921" name="Text Box 25"/>
              <p:cNvSpPr txBox="1">
                <a:spLocks noChangeArrowheads="1"/>
              </p:cNvSpPr>
              <p:nvPr/>
            </p:nvSpPr>
            <p:spPr bwMode="auto">
              <a:xfrm>
                <a:off x="532" y="1872"/>
                <a:ext cx="720" cy="192"/>
              </a:xfrm>
              <a:prstGeom prst="rect">
                <a:avLst/>
              </a:prstGeom>
              <a:solidFill>
                <a:schemeClr val="hlink">
                  <a:alpha val="67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40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pitchFamily="34" charset="0"/>
                  </a:rPr>
                  <a:t>~150J, ~ns</a:t>
                </a:r>
                <a:endParaRPr lang="en-US" sz="1400">
                  <a:latin typeface="Arial" pitchFamily="34" charset="0"/>
                </a:endParaRPr>
              </a:p>
            </p:txBody>
          </p:sp>
          <p:sp>
            <p:nvSpPr>
              <p:cNvPr id="9259" name="AutoShape 15"/>
              <p:cNvSpPr>
                <a:spLocks/>
              </p:cNvSpPr>
              <p:nvPr/>
            </p:nvSpPr>
            <p:spPr bwMode="auto">
              <a:xfrm rot="5382955">
                <a:off x="1195" y="3110"/>
                <a:ext cx="188" cy="718"/>
              </a:xfrm>
              <a:prstGeom prst="leftBracket">
                <a:avLst>
                  <a:gd name="adj" fmla="val 31826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Text Box 40"/>
              <p:cNvSpPr txBox="1">
                <a:spLocks noChangeArrowheads="1"/>
              </p:cNvSpPr>
              <p:nvPr/>
            </p:nvSpPr>
            <p:spPr bwMode="auto">
              <a:xfrm>
                <a:off x="964" y="3155"/>
                <a:ext cx="6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hlink"/>
                    </a:solidFill>
                    <a:latin typeface="Arial" charset="0"/>
                  </a:rPr>
                  <a:t>Long-pulse</a:t>
                </a:r>
                <a:endParaRPr lang="en-US" sz="1400">
                  <a:latin typeface="Arial" charset="0"/>
                </a:endParaRPr>
              </a:p>
            </p:txBody>
          </p:sp>
          <p:sp>
            <p:nvSpPr>
              <p:cNvPr id="9261" name="Line 29"/>
              <p:cNvSpPr>
                <a:spLocks noChangeShapeType="1"/>
              </p:cNvSpPr>
              <p:nvPr/>
            </p:nvSpPr>
            <p:spPr bwMode="auto">
              <a:xfrm flipH="1">
                <a:off x="4128" y="1248"/>
                <a:ext cx="624" cy="384"/>
              </a:xfrm>
              <a:prstGeom prst="line">
                <a:avLst/>
              </a:prstGeom>
              <a:noFill/>
              <a:ln w="101600">
                <a:solidFill>
                  <a:schemeClr val="hlink">
                    <a:alpha val="65097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Rectangle 48"/>
              <p:cNvSpPr>
                <a:spLocks noChangeArrowheads="1"/>
              </p:cNvSpPr>
              <p:nvPr/>
            </p:nvSpPr>
            <p:spPr bwMode="auto">
              <a:xfrm>
                <a:off x="3552" y="1032"/>
                <a:ext cx="1060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hlink"/>
                    </a:solidFill>
                    <a:latin typeface="Arial" charset="0"/>
                  </a:rPr>
                  <a:t>2</a:t>
                </a:r>
                <a:r>
                  <a:rPr lang="en-US" sz="1200" i="1">
                    <a:solidFill>
                      <a:schemeClr val="hlink"/>
                    </a:solidFill>
                    <a:latin typeface="Arial" charset="0"/>
                  </a:rPr>
                  <a:t>w</a:t>
                </a:r>
                <a:r>
                  <a:rPr lang="en-US" sz="1200">
                    <a:solidFill>
                      <a:schemeClr val="hlink"/>
                    </a:solidFill>
                    <a:latin typeface="Arial" charset="0"/>
                  </a:rPr>
                  <a:t>, 50 - 150 J, 1-3 ns</a:t>
                </a:r>
              </a:p>
              <a:p>
                <a:r>
                  <a:rPr lang="en-US" sz="1200">
                    <a:solidFill>
                      <a:schemeClr val="hlink"/>
                    </a:solidFill>
                    <a:latin typeface="Arial" charset="0"/>
                  </a:rPr>
                  <a:t>Spot: 600 um</a:t>
                </a:r>
              </a:p>
            </p:txBody>
          </p:sp>
        </p:grpSp>
        <p:sp>
          <p:nvSpPr>
            <p:cNvPr id="9257" name="Text Box 64"/>
            <p:cNvSpPr txBox="1">
              <a:spLocks noChangeArrowheads="1"/>
            </p:cNvSpPr>
            <p:nvPr/>
          </p:nvSpPr>
          <p:spPr bwMode="auto">
            <a:xfrm>
              <a:off x="480" y="2544"/>
              <a:ext cx="1824" cy="218"/>
            </a:xfrm>
            <a:prstGeom prst="rect">
              <a:avLst/>
            </a:prstGeom>
            <a:solidFill>
              <a:srgbClr val="4F50D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Timing for the two beams </a:t>
              </a:r>
            </a:p>
          </p:txBody>
        </p:sp>
      </p:grpSp>
      <p:grpSp>
        <p:nvGrpSpPr>
          <p:cNvPr id="5" name="Group 75"/>
          <p:cNvGrpSpPr>
            <a:grpSpLocks/>
          </p:cNvGrpSpPr>
          <p:nvPr/>
        </p:nvGrpSpPr>
        <p:grpSpPr bwMode="auto">
          <a:xfrm>
            <a:off x="914400" y="1905000"/>
            <a:ext cx="7067550" cy="3752850"/>
            <a:chOff x="576" y="1200"/>
            <a:chExt cx="4452" cy="2364"/>
          </a:xfrm>
        </p:grpSpPr>
        <p:sp>
          <p:nvSpPr>
            <p:cNvPr id="9241" name="Text Box 60"/>
            <p:cNvSpPr txBox="1">
              <a:spLocks noChangeArrowheads="1"/>
            </p:cNvSpPr>
            <p:nvPr/>
          </p:nvSpPr>
          <p:spPr bwMode="auto">
            <a:xfrm>
              <a:off x="4800" y="1536"/>
              <a:ext cx="2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>
                  <a:latin typeface="Arial" charset="0"/>
                </a:rPr>
                <a:t>f</a:t>
              </a:r>
              <a:r>
                <a:rPr lang="en-US" sz="1200">
                  <a:latin typeface="Arial" charset="0"/>
                </a:rPr>
                <a:t>/3</a:t>
              </a:r>
            </a:p>
          </p:txBody>
        </p:sp>
        <p:grpSp>
          <p:nvGrpSpPr>
            <p:cNvPr id="9242" name="Group 74"/>
            <p:cNvGrpSpPr>
              <a:grpSpLocks/>
            </p:cNvGrpSpPr>
            <p:nvPr/>
          </p:nvGrpSpPr>
          <p:grpSpPr bwMode="auto">
            <a:xfrm>
              <a:off x="576" y="1200"/>
              <a:ext cx="4354" cy="2364"/>
              <a:chOff x="576" y="1200"/>
              <a:chExt cx="4354" cy="2364"/>
            </a:xfrm>
          </p:grpSpPr>
          <p:sp>
            <p:nvSpPr>
              <p:cNvPr id="9243" name="AutoShape 39"/>
              <p:cNvSpPr>
                <a:spLocks noChangeArrowheads="1"/>
              </p:cNvSpPr>
              <p:nvPr/>
            </p:nvSpPr>
            <p:spPr bwMode="auto">
              <a:xfrm rot="10486346">
                <a:off x="4882" y="1330"/>
                <a:ext cx="48" cy="240"/>
              </a:xfrm>
              <a:prstGeom prst="moon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44" name="Group 69"/>
              <p:cNvGrpSpPr>
                <a:grpSpLocks/>
              </p:cNvGrpSpPr>
              <p:nvPr/>
            </p:nvGrpSpPr>
            <p:grpSpPr bwMode="auto">
              <a:xfrm>
                <a:off x="576" y="1200"/>
                <a:ext cx="4320" cy="2364"/>
                <a:chOff x="576" y="1200"/>
                <a:chExt cx="4320" cy="2364"/>
              </a:xfrm>
            </p:grpSpPr>
            <p:sp>
              <p:nvSpPr>
                <p:cNvPr id="924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2592" y="1200"/>
                  <a:ext cx="783" cy="4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200">
                      <a:solidFill>
                        <a:srgbClr val="E30A0F"/>
                      </a:solidFill>
                      <a:latin typeface="Arial" charset="0"/>
                    </a:rPr>
                    <a:t>1</a:t>
                  </a:r>
                  <a:r>
                    <a:rPr lang="en-US" sz="1200" i="1">
                      <a:solidFill>
                        <a:srgbClr val="E30A0F"/>
                      </a:solidFill>
                      <a:latin typeface="Arial" charset="0"/>
                    </a:rPr>
                    <a:t>w</a:t>
                  </a:r>
                  <a:r>
                    <a:rPr lang="en-US" sz="1200">
                      <a:solidFill>
                        <a:srgbClr val="E30A0F"/>
                      </a:solidFill>
                      <a:latin typeface="Arial" charset="0"/>
                    </a:rPr>
                    <a:t>, 120 - 250 J</a:t>
                  </a:r>
                </a:p>
                <a:p>
                  <a:r>
                    <a:rPr lang="en-US" sz="1200">
                      <a:solidFill>
                        <a:srgbClr val="E30A0F"/>
                      </a:solidFill>
                      <a:latin typeface="Arial" charset="0"/>
                    </a:rPr>
                    <a:t>0.7 - 10 ps</a:t>
                  </a:r>
                </a:p>
                <a:p>
                  <a:r>
                    <a:rPr lang="en-US" sz="1200">
                      <a:solidFill>
                        <a:srgbClr val="E30A0F"/>
                      </a:solidFill>
                      <a:latin typeface="Arial" charset="0"/>
                    </a:rPr>
                    <a:t>Spot: 8-10 um</a:t>
                  </a:r>
                  <a:endParaRPr lang="en-US" sz="1200">
                    <a:latin typeface="Arial" charset="0"/>
                  </a:endParaRPr>
                </a:p>
              </p:txBody>
            </p:sp>
            <p:sp>
              <p:nvSpPr>
                <p:cNvPr id="809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76" y="1344"/>
                  <a:ext cx="672" cy="192"/>
                </a:xfrm>
                <a:prstGeom prst="rect">
                  <a:avLst/>
                </a:prstGeom>
                <a:solidFill>
                  <a:srgbClr val="E30A0F">
                    <a:alpha val="49001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40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Arial" pitchFamily="34" charset="0"/>
                    </a:rPr>
                    <a:t>~150J,~ps</a:t>
                  </a:r>
                </a:p>
              </p:txBody>
            </p:sp>
            <p:sp>
              <p:nvSpPr>
                <p:cNvPr id="9247" name="Line 36"/>
                <p:cNvSpPr>
                  <a:spLocks noChangeShapeType="1"/>
                </p:cNvSpPr>
                <p:nvPr/>
              </p:nvSpPr>
              <p:spPr bwMode="auto">
                <a:xfrm>
                  <a:off x="3504" y="1440"/>
                  <a:ext cx="1392" cy="0"/>
                </a:xfrm>
                <a:prstGeom prst="line">
                  <a:avLst/>
                </a:prstGeom>
                <a:noFill/>
                <a:ln w="76200">
                  <a:solidFill>
                    <a:srgbClr val="E30A0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176" y="1440"/>
                  <a:ext cx="720" cy="192"/>
                </a:xfrm>
                <a:prstGeom prst="line">
                  <a:avLst/>
                </a:prstGeom>
                <a:noFill/>
                <a:ln w="76200">
                  <a:solidFill>
                    <a:srgbClr val="E30A0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9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632" y="2918"/>
                  <a:ext cx="6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E30A0F"/>
                      </a:solidFill>
                      <a:latin typeface="Arial" charset="0"/>
                    </a:rPr>
                    <a:t>Short-pulse</a:t>
                  </a:r>
                  <a:endParaRPr lang="en-US" sz="1400">
                    <a:latin typeface="Arial" charset="0"/>
                  </a:endParaRPr>
                </a:p>
              </p:txBody>
            </p:sp>
            <p:sp>
              <p:nvSpPr>
                <p:cNvPr id="9250" name="AutoShape 16"/>
                <p:cNvSpPr>
                  <a:spLocks noChangeArrowheads="1"/>
                </p:cNvSpPr>
                <p:nvPr/>
              </p:nvSpPr>
              <p:spPr bwMode="auto">
                <a:xfrm>
                  <a:off x="1602" y="2766"/>
                  <a:ext cx="42" cy="79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3522F"/>
                </a:solidFill>
                <a:ln w="9525">
                  <a:solidFill>
                    <a:srgbClr val="E3522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5562600" y="2438400"/>
            <a:ext cx="3429000" cy="3703638"/>
            <a:chOff x="3504" y="1536"/>
            <a:chExt cx="2160" cy="2333"/>
          </a:xfrm>
        </p:grpSpPr>
        <p:grpSp>
          <p:nvGrpSpPr>
            <p:cNvPr id="9230" name="Group 73"/>
            <p:cNvGrpSpPr>
              <a:grpSpLocks/>
            </p:cNvGrpSpPr>
            <p:nvPr/>
          </p:nvGrpSpPr>
          <p:grpSpPr bwMode="auto">
            <a:xfrm>
              <a:off x="3504" y="1536"/>
              <a:ext cx="2112" cy="2134"/>
              <a:chOff x="3504" y="1536"/>
              <a:chExt cx="2112" cy="2134"/>
            </a:xfrm>
          </p:grpSpPr>
          <p:sp>
            <p:nvSpPr>
              <p:cNvPr id="9232" name="Rectangle 31"/>
              <p:cNvSpPr>
                <a:spLocks noChangeArrowheads="1"/>
              </p:cNvSpPr>
              <p:nvPr/>
            </p:nvSpPr>
            <p:spPr bwMode="auto">
              <a:xfrm rot="-1713577">
                <a:off x="3600" y="1824"/>
                <a:ext cx="28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Rectangle 32"/>
              <p:cNvSpPr>
                <a:spLocks noChangeArrowheads="1"/>
              </p:cNvSpPr>
              <p:nvPr/>
            </p:nvSpPr>
            <p:spPr bwMode="auto">
              <a:xfrm rot="-6979208">
                <a:off x="4152" y="1896"/>
                <a:ext cx="28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Rectangle 33"/>
              <p:cNvSpPr>
                <a:spLocks noChangeArrowheads="1"/>
              </p:cNvSpPr>
              <p:nvPr/>
            </p:nvSpPr>
            <p:spPr bwMode="auto">
              <a:xfrm rot="-8951701">
                <a:off x="4416" y="1728"/>
                <a:ext cx="28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Rectangle 34"/>
              <p:cNvSpPr>
                <a:spLocks noChangeArrowheads="1"/>
              </p:cNvSpPr>
              <p:nvPr/>
            </p:nvSpPr>
            <p:spPr bwMode="auto">
              <a:xfrm rot="-532432">
                <a:off x="3504" y="1632"/>
                <a:ext cx="288" cy="14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AutoShape 35"/>
              <p:cNvSpPr>
                <a:spLocks noChangeArrowheads="1"/>
              </p:cNvSpPr>
              <p:nvPr/>
            </p:nvSpPr>
            <p:spPr bwMode="auto">
              <a:xfrm rot="-1401334">
                <a:off x="3888" y="1536"/>
                <a:ext cx="96" cy="288"/>
              </a:xfrm>
              <a:prstGeom prst="curvedRight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237" name="Group 71"/>
              <p:cNvGrpSpPr>
                <a:grpSpLocks/>
              </p:cNvGrpSpPr>
              <p:nvPr/>
            </p:nvGrpSpPr>
            <p:grpSpPr bwMode="auto">
              <a:xfrm>
                <a:off x="4217" y="2160"/>
                <a:ext cx="1399" cy="1510"/>
                <a:chOff x="4217" y="2160"/>
                <a:chExt cx="1399" cy="1510"/>
              </a:xfrm>
            </p:grpSpPr>
            <p:pic>
              <p:nvPicPr>
                <p:cNvPr id="9238" name="Picture 52" descr="3_generation_Especs                                            02AD68DCMacintosh HD                   BBBEA806: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224" y="2770"/>
                  <a:ext cx="1392" cy="9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9239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217" y="2544"/>
                  <a:ext cx="1392" cy="218"/>
                </a:xfrm>
                <a:prstGeom prst="rect">
                  <a:avLst/>
                </a:prstGeom>
                <a:solidFill>
                  <a:srgbClr val="4F50D1"/>
                </a:solidFill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600">
                      <a:solidFill>
                        <a:schemeClr val="bg1"/>
                      </a:solidFill>
                      <a:latin typeface="Arial" charset="0"/>
                    </a:rPr>
                    <a:t>EPP Spectrometers</a:t>
                  </a:r>
                </a:p>
              </p:txBody>
            </p:sp>
            <p:sp>
              <p:nvSpPr>
                <p:cNvPr id="9240" name="Line 57"/>
                <p:cNvSpPr>
                  <a:spLocks noChangeShapeType="1"/>
                </p:cNvSpPr>
                <p:nvPr/>
              </p:nvSpPr>
              <p:spPr bwMode="auto">
                <a:xfrm>
                  <a:off x="4416" y="2160"/>
                  <a:ext cx="28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31" name="Rectangle 72"/>
            <p:cNvSpPr>
              <a:spLocks noChangeArrowheads="1"/>
            </p:cNvSpPr>
            <p:nvPr/>
          </p:nvSpPr>
          <p:spPr bwMode="auto">
            <a:xfrm>
              <a:off x="4742" y="3696"/>
              <a:ext cx="9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Chen et al. RSI 08</a:t>
              </a:r>
            </a:p>
          </p:txBody>
        </p:sp>
      </p:grpSp>
      <p:pic>
        <p:nvPicPr>
          <p:cNvPr id="9267" name="Picture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869" y="4355867"/>
            <a:ext cx="1752600" cy="146586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55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0"/>
          <p:cNvSpPr>
            <a:spLocks noChangeArrowheads="1"/>
          </p:cNvSpPr>
          <p:nvPr/>
        </p:nvSpPr>
        <p:spPr bwMode="auto">
          <a:xfrm>
            <a:off x="5105400" y="2743200"/>
            <a:ext cx="3810000" cy="3048000"/>
          </a:xfrm>
          <a:prstGeom prst="rect">
            <a:avLst/>
          </a:prstGeom>
          <a:gradFill rotWithShape="0">
            <a:gsLst>
              <a:gs pos="0">
                <a:srgbClr val="72748B"/>
              </a:gs>
              <a:gs pos="100000">
                <a:srgbClr val="BABDE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3" name="Text Box 41"/>
          <p:cNvSpPr txBox="1">
            <a:spLocks noChangeArrowheads="1"/>
          </p:cNvSpPr>
          <p:nvPr/>
        </p:nvSpPr>
        <p:spPr bwMode="auto">
          <a:xfrm>
            <a:off x="5105400" y="2438400"/>
            <a:ext cx="3810000" cy="346075"/>
          </a:xfrm>
          <a:prstGeom prst="rect">
            <a:avLst/>
          </a:prstGeom>
          <a:solidFill>
            <a:srgbClr val="4F50D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Positrons from lower Z undetected</a:t>
            </a:r>
          </a:p>
        </p:txBody>
      </p:sp>
      <p:sp>
        <p:nvSpPr>
          <p:cNvPr id="10244" name="Rectangle 38"/>
          <p:cNvSpPr>
            <a:spLocks noChangeArrowheads="1"/>
          </p:cNvSpPr>
          <p:nvPr/>
        </p:nvSpPr>
        <p:spPr bwMode="auto">
          <a:xfrm>
            <a:off x="304800" y="1641475"/>
            <a:ext cx="4495800" cy="2590800"/>
          </a:xfrm>
          <a:prstGeom prst="rect">
            <a:avLst/>
          </a:prstGeom>
          <a:gradFill rotWithShape="0">
            <a:gsLst>
              <a:gs pos="0">
                <a:srgbClr val="72748B"/>
              </a:gs>
              <a:gs pos="100000">
                <a:srgbClr val="BABDE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5" name="Text Box 39"/>
          <p:cNvSpPr txBox="1">
            <a:spLocks noChangeArrowheads="1"/>
          </p:cNvSpPr>
          <p:nvPr/>
        </p:nvSpPr>
        <p:spPr bwMode="auto">
          <a:xfrm>
            <a:off x="304800" y="1295400"/>
            <a:ext cx="4495800" cy="346075"/>
          </a:xfrm>
          <a:prstGeom prst="rect">
            <a:avLst/>
          </a:prstGeom>
          <a:solidFill>
            <a:srgbClr val="4F50D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Raw positron data image (Au, 1mm)</a:t>
            </a: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381000" y="3048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bg1"/>
                </a:solidFill>
                <a:latin typeface="Arial" charset="0"/>
              </a:rPr>
              <a:t>Positron signal was observed and verified experimentally</a:t>
            </a:r>
          </a:p>
        </p:txBody>
      </p:sp>
      <p:grpSp>
        <p:nvGrpSpPr>
          <p:cNvPr id="10247" name="Group 37"/>
          <p:cNvGrpSpPr>
            <a:grpSpLocks/>
          </p:cNvGrpSpPr>
          <p:nvPr/>
        </p:nvGrpSpPr>
        <p:grpSpPr bwMode="auto">
          <a:xfrm>
            <a:off x="5232400" y="2844800"/>
            <a:ext cx="3581400" cy="2870200"/>
            <a:chOff x="2928" y="1928"/>
            <a:chExt cx="2256" cy="1808"/>
          </a:xfrm>
        </p:grpSpPr>
        <p:pic>
          <p:nvPicPr>
            <p:cNvPr id="10252" name="Picture 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1928"/>
              <a:ext cx="2256" cy="18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26"/>
            <p:cNvSpPr txBox="1">
              <a:spLocks noChangeArrowheads="1"/>
            </p:cNvSpPr>
            <p:nvPr/>
          </p:nvSpPr>
          <p:spPr bwMode="auto">
            <a:xfrm>
              <a:off x="3456" y="3216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Cu,Sn</a:t>
              </a:r>
            </a:p>
          </p:txBody>
        </p:sp>
        <p:sp>
          <p:nvSpPr>
            <p:cNvPr id="10254" name="Text Box 27"/>
            <p:cNvSpPr txBox="1">
              <a:spLocks noChangeArrowheads="1"/>
            </p:cNvSpPr>
            <p:nvPr/>
          </p:nvSpPr>
          <p:spPr bwMode="auto">
            <a:xfrm>
              <a:off x="4022" y="2736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Au</a:t>
              </a:r>
            </a:p>
          </p:txBody>
        </p:sp>
        <p:sp>
          <p:nvSpPr>
            <p:cNvPr id="10255" name="Text Box 31"/>
            <p:cNvSpPr txBox="1">
              <a:spLocks noChangeArrowheads="1"/>
            </p:cNvSpPr>
            <p:nvPr/>
          </p:nvSpPr>
          <p:spPr bwMode="auto">
            <a:xfrm>
              <a:off x="3648" y="2435"/>
              <a:ext cx="3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Au</a:t>
              </a:r>
            </a:p>
          </p:txBody>
        </p:sp>
        <p:pic>
          <p:nvPicPr>
            <p:cNvPr id="10256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80" y="1968"/>
              <a:ext cx="960" cy="8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8" name="Picture 35" descr="RawData.jpeg                                                   02B52609Macintosh HD                   BBBEA806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1717675"/>
            <a:ext cx="43068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42"/>
          <p:cNvSpPr>
            <a:spLocks noChangeArrowheads="1"/>
          </p:cNvSpPr>
          <p:nvPr/>
        </p:nvSpPr>
        <p:spPr bwMode="auto">
          <a:xfrm>
            <a:off x="5257800" y="1828800"/>
            <a:ext cx="37338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Arial" charset="0"/>
              </a:rPr>
              <a:t>Positron signal was verified using 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various 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Z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targets and thicknesses.</a:t>
            </a:r>
            <a:endParaRPr lang="en-US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250" name="Rectangle 44"/>
          <p:cNvSpPr>
            <a:spLocks noChangeArrowheads="1"/>
          </p:cNvSpPr>
          <p:nvPr/>
        </p:nvSpPr>
        <p:spPr bwMode="auto">
          <a:xfrm>
            <a:off x="381000" y="4552950"/>
            <a:ext cx="44196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Arial" charset="0"/>
              </a:rPr>
              <a:t>Positron energy: ~3 to 20 MeV (relativistic)</a:t>
            </a:r>
          </a:p>
          <a:p>
            <a:endParaRPr lang="en-US" sz="1600">
              <a:latin typeface="Arial" charset="0"/>
            </a:endParaRPr>
          </a:p>
          <a:p>
            <a:r>
              <a:rPr lang="en-US" sz="1600">
                <a:latin typeface="Arial" charset="0"/>
              </a:rPr>
              <a:t>Equivalent of about </a:t>
            </a:r>
            <a:r>
              <a:rPr lang="en-US" sz="2000">
                <a:solidFill>
                  <a:srgbClr val="E30A0F"/>
                </a:solidFill>
                <a:latin typeface="Arial" charset="0"/>
              </a:rPr>
              <a:t>10</a:t>
            </a:r>
            <a:r>
              <a:rPr lang="en-US" sz="2000" baseline="30000">
                <a:solidFill>
                  <a:srgbClr val="E30A0F"/>
                </a:solidFill>
                <a:latin typeface="Arial" charset="0"/>
              </a:rPr>
              <a:t>6</a:t>
            </a:r>
            <a:r>
              <a:rPr lang="en-US" sz="1600">
                <a:latin typeface="Arial" charset="0"/>
              </a:rPr>
              <a:t> positrons were </a:t>
            </a:r>
          </a:p>
          <a:p>
            <a:r>
              <a:rPr lang="en-US" sz="1600">
                <a:latin typeface="Arial" charset="0"/>
              </a:rPr>
              <a:t>observed in the detector - 4 to 5 orders of magnitude more than previously observed</a:t>
            </a:r>
          </a:p>
        </p:txBody>
      </p:sp>
      <p:sp>
        <p:nvSpPr>
          <p:cNvPr id="10251" name="Text Box 46"/>
          <p:cNvSpPr txBox="1">
            <a:spLocks noChangeArrowheads="1"/>
          </p:cNvSpPr>
          <p:nvPr/>
        </p:nvSpPr>
        <p:spPr bwMode="auto">
          <a:xfrm>
            <a:off x="7610475" y="2971800"/>
            <a:ext cx="925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Electrons</a:t>
            </a:r>
            <a:endParaRPr lang="en-US" sz="1600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22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cowanFigure.pdf                                                02B52609Macintosh HD                   BBBEA80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60800"/>
            <a:ext cx="2438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EP-exp.jpeg                                                    02B52609Macintosh HD                   BBBEA80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90688"/>
            <a:ext cx="464820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5"/>
            <a:ext cx="8458200" cy="809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First detailed positron energy spectra reveal important physics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981200" y="1295400"/>
            <a:ext cx="4648200" cy="366713"/>
          </a:xfrm>
          <a:prstGeom prst="rect">
            <a:avLst/>
          </a:prstGeom>
          <a:solidFill>
            <a:srgbClr val="4F50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EPP spectrometer data (target rear)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762000" y="5486400"/>
            <a:ext cx="6400800" cy="990600"/>
          </a:xfrm>
          <a:prstGeom prst="rect">
            <a:avLst/>
          </a:prstGeom>
          <a:gradFill rotWithShape="0">
            <a:gsLst>
              <a:gs pos="0">
                <a:srgbClr val="E3C645"/>
              </a:gs>
              <a:gs pos="100000">
                <a:srgbClr val="AC963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>
              <a:lnSpc>
                <a:spcPct val="110000"/>
              </a:lnSpc>
              <a:buFont typeface="Times" pitchFamily="18" charset="0"/>
              <a:buChar char="•"/>
            </a:pPr>
            <a:r>
              <a:rPr lang="en-US">
                <a:solidFill>
                  <a:schemeClr val="tx2"/>
                </a:solidFill>
                <a:latin typeface="Arial" charset="0"/>
              </a:rPr>
              <a:t>Super hot electrons (~9 MeV temperature)</a:t>
            </a:r>
          </a:p>
          <a:p>
            <a:pPr marL="457200" indent="-457200">
              <a:lnSpc>
                <a:spcPct val="110000"/>
              </a:lnSpc>
              <a:buFont typeface="Times" pitchFamily="18" charset="0"/>
              <a:buChar char="•"/>
            </a:pPr>
            <a:r>
              <a:rPr lang="en-US">
                <a:solidFill>
                  <a:schemeClr val="tx2"/>
                </a:solidFill>
                <a:latin typeface="Arial" charset="0"/>
              </a:rPr>
              <a:t>Colder positrons (~4 MeV)</a:t>
            </a:r>
          </a:p>
          <a:p>
            <a:pPr marL="457200" indent="-457200">
              <a:lnSpc>
                <a:spcPct val="110000"/>
              </a:lnSpc>
              <a:buFont typeface="Times" pitchFamily="18" charset="0"/>
              <a:buChar char="•"/>
            </a:pPr>
            <a:r>
              <a:rPr lang="en-US">
                <a:solidFill>
                  <a:schemeClr val="tx2"/>
                </a:solidFill>
                <a:latin typeface="Arial" charset="0"/>
              </a:rPr>
              <a:t>Positron/Electron ratio &gt;10</a:t>
            </a:r>
            <a:r>
              <a:rPr lang="en-US" baseline="30000">
                <a:solidFill>
                  <a:schemeClr val="tx2"/>
                </a:solidFill>
                <a:latin typeface="Arial" charset="0"/>
              </a:rPr>
              <a:t>-2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 (about 10</a:t>
            </a:r>
            <a:r>
              <a:rPr lang="en-US" baseline="30000">
                <a:solidFill>
                  <a:schemeClr val="tx2"/>
                </a:solidFill>
                <a:latin typeface="Arial" charset="0"/>
              </a:rPr>
              <a:t>-4</a:t>
            </a:r>
            <a:r>
              <a:rPr lang="en-US">
                <a:solidFill>
                  <a:schemeClr val="tx2"/>
                </a:solidFill>
                <a:latin typeface="Arial" charset="0"/>
              </a:rPr>
              <a:t> from NOVA)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086600" y="2590800"/>
            <a:ext cx="1676400" cy="1143000"/>
          </a:xfrm>
          <a:prstGeom prst="rect">
            <a:avLst/>
          </a:prstGeom>
          <a:solidFill>
            <a:srgbClr val="C1C3F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7848600" y="2895600"/>
            <a:ext cx="152400" cy="609600"/>
          </a:xfrm>
          <a:prstGeom prst="rect">
            <a:avLst/>
          </a:prstGeom>
          <a:solidFill>
            <a:srgbClr val="E3C64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11"/>
          <p:cNvSpPr>
            <a:spLocks noChangeArrowheads="1"/>
          </p:cNvSpPr>
          <p:nvPr/>
        </p:nvSpPr>
        <p:spPr bwMode="auto">
          <a:xfrm rot="-895000">
            <a:off x="8001000" y="29718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E352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2"/>
          <p:cNvSpPr>
            <a:spLocks noChangeArrowheads="1"/>
          </p:cNvSpPr>
          <p:nvPr/>
        </p:nvSpPr>
        <p:spPr bwMode="auto">
          <a:xfrm rot="-392000">
            <a:off x="7239000" y="3200400"/>
            <a:ext cx="457200" cy="228600"/>
          </a:xfrm>
          <a:prstGeom prst="rect">
            <a:avLst/>
          </a:prstGeom>
          <a:solidFill>
            <a:srgbClr val="4F50D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8061325" y="2760663"/>
            <a:ext cx="590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Laser</a:t>
            </a:r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7048500" y="2933700"/>
            <a:ext cx="72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Arial" charset="0"/>
              </a:rPr>
              <a:t>EPPS</a:t>
            </a:r>
          </a:p>
        </p:txBody>
      </p:sp>
      <p:sp>
        <p:nvSpPr>
          <p:cNvPr id="11277" name="Rectangle 16"/>
          <p:cNvSpPr>
            <a:spLocks noChangeArrowheads="1"/>
          </p:cNvSpPr>
          <p:nvPr/>
        </p:nvSpPr>
        <p:spPr bwMode="auto">
          <a:xfrm>
            <a:off x="7861300" y="59563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Arial" charset="0"/>
              </a:rPr>
              <a:t>Cowan et al. (1999)</a:t>
            </a:r>
          </a:p>
        </p:txBody>
      </p:sp>
      <p:sp>
        <p:nvSpPr>
          <p:cNvPr id="11278" name="Rectangle 17"/>
          <p:cNvSpPr>
            <a:spLocks noChangeArrowheads="1"/>
          </p:cNvSpPr>
          <p:nvPr/>
        </p:nvSpPr>
        <p:spPr bwMode="auto">
          <a:xfrm>
            <a:off x="7467600" y="2590800"/>
            <a:ext cx="885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1mm Au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20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is used to confirm relative electron and positron signal levels seen in experiment.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539173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 employ EGS (NRC version).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Steps taken to compare with experiments.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Generate an initial electron f</a:t>
            </a:r>
            <a:r>
              <a:rPr lang="en-US" baseline="-25000" dirty="0" smtClean="0"/>
              <a:t>in</a:t>
            </a:r>
            <a:r>
              <a:rPr lang="en-US" dirty="0" smtClean="0"/>
              <a:t>(E).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Run it through target (e.g., 3 mm Au.)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Attempt match w/ observed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out</a:t>
            </a:r>
            <a:r>
              <a:rPr lang="en-US" dirty="0" smtClean="0"/>
              <a:t>(E) signal.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Modify f</a:t>
            </a:r>
            <a:r>
              <a:rPr lang="en-US" baseline="-25000" dirty="0" smtClean="0"/>
              <a:t>in</a:t>
            </a:r>
            <a:r>
              <a:rPr lang="en-US" dirty="0" smtClean="0"/>
              <a:t>(E) until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out</a:t>
            </a:r>
            <a:r>
              <a:rPr lang="en-US" dirty="0" smtClean="0"/>
              <a:t>(E) match occurs.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Compare positron signal with </a:t>
            </a:r>
            <a:r>
              <a:rPr lang="en-US" dirty="0" err="1" smtClean="0"/>
              <a:t>exp’t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PositronTest3.jpg"/>
          <p:cNvPicPr>
            <a:picLocks noChangeAspect="1"/>
          </p:cNvPicPr>
          <p:nvPr/>
        </p:nvPicPr>
        <p:blipFill>
          <a:blip r:embed="rId2" cstate="print"/>
          <a:srcRect l="24167" t="1111" r="28333" b="1111"/>
          <a:stretch>
            <a:fillRect/>
          </a:stretch>
        </p:blipFill>
        <p:spPr>
          <a:xfrm>
            <a:off x="5462154" y="1981200"/>
            <a:ext cx="3224646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1371600"/>
            <a:ext cx="410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Example. Electrons injected at 25 MeV</a:t>
            </a:r>
          </a:p>
          <a:p>
            <a:r>
              <a:rPr lang="en-US" sz="1400" dirty="0" smtClean="0"/>
              <a:t>(green </a:t>
            </a:r>
            <a:r>
              <a:rPr lang="en-US" sz="1400" dirty="0" smtClean="0">
                <a:sym typeface="Wingdings" pitchFamily="2" charset="2"/>
              </a:rPr>
              <a:t> e-, yellow  photons, red  e+)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1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P spec.jpeg                                                   02B52609Macintosh HD                   BBBEA80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90688"/>
            <a:ext cx="464820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458200" cy="809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First detailed positron energy spectra reveal important physics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71600" y="1295400"/>
            <a:ext cx="4648200" cy="366713"/>
          </a:xfrm>
          <a:prstGeom prst="rect">
            <a:avLst/>
          </a:prstGeom>
          <a:solidFill>
            <a:srgbClr val="4F50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EPP spectrometer data (target rear)</a:t>
            </a: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1371600" y="5562600"/>
            <a:ext cx="6172200" cy="762000"/>
          </a:xfrm>
          <a:prstGeom prst="rect">
            <a:avLst/>
          </a:prstGeom>
          <a:gradFill rotWithShape="0">
            <a:gsLst>
              <a:gs pos="0">
                <a:srgbClr val="E3C645"/>
              </a:gs>
              <a:gs pos="100000">
                <a:srgbClr val="AC963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Observed ~ 1e10 from rear of target, 1e8 from front.</a:t>
            </a:r>
          </a:p>
          <a:p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Explanation </a:t>
            </a:r>
            <a:r>
              <a:rPr lang="en-US" dirty="0">
                <a:solidFill>
                  <a:schemeClr val="tx2"/>
                </a:solidFill>
                <a:latin typeface="Arial" charset="0"/>
              </a:rPr>
              <a:t>of the energy shift of positron peak: </a:t>
            </a:r>
          </a:p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The same acceleration field for protons (sheath field)</a:t>
            </a:r>
          </a:p>
        </p:txBody>
      </p:sp>
      <p:pic>
        <p:nvPicPr>
          <p:cNvPr id="1229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0" y="2327275"/>
            <a:ext cx="2827338" cy="2016125"/>
          </a:xfrm>
          <a:prstGeom prst="rect">
            <a:avLst/>
          </a:prstGeom>
          <a:solidFill>
            <a:schemeClr val="bg1"/>
          </a:solidFill>
          <a:ln w="9525">
            <a:solidFill>
              <a:srgbClr val="2A3896"/>
            </a:solidFill>
            <a:miter lim="800000"/>
            <a:headEnd/>
            <a:tailEnd/>
          </a:ln>
        </p:spPr>
      </p:pic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6172200" y="2066925"/>
            <a:ext cx="2819400" cy="336550"/>
          </a:xfrm>
          <a:prstGeom prst="rect">
            <a:avLst/>
          </a:prstGeom>
          <a:solidFill>
            <a:srgbClr val="4F50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" charset="0"/>
              </a:rPr>
              <a:t>Proton spectrum</a:t>
            </a:r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7175500" y="3505200"/>
            <a:ext cx="1182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~1 - 4 MeV</a:t>
            </a:r>
          </a:p>
        </p:txBody>
      </p:sp>
      <p:sp>
        <p:nvSpPr>
          <p:cNvPr id="12297" name="AutoShape 16"/>
          <p:cNvSpPr>
            <a:spLocks noChangeArrowheads="1"/>
          </p:cNvSpPr>
          <p:nvPr/>
        </p:nvSpPr>
        <p:spPr bwMode="auto">
          <a:xfrm>
            <a:off x="1981200" y="2971800"/>
            <a:ext cx="381000" cy="381000"/>
          </a:xfrm>
          <a:custGeom>
            <a:avLst/>
            <a:gdLst>
              <a:gd name="T0" fmla="*/ 88905506 w 21600"/>
              <a:gd name="T1" fmla="*/ 0 h 21600"/>
              <a:gd name="T2" fmla="*/ 0 w 21600"/>
              <a:gd name="T3" fmla="*/ 59270332 h 21600"/>
              <a:gd name="T4" fmla="*/ 88905506 w 21600"/>
              <a:gd name="T5" fmla="*/ 118540664 h 21600"/>
              <a:gd name="T6" fmla="*/ 118540664 w 21600"/>
              <a:gd name="T7" fmla="*/ 5927033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DEA6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7"/>
          <p:cNvSpPr>
            <a:spLocks noChangeArrowheads="1"/>
          </p:cNvSpPr>
          <p:nvPr/>
        </p:nvSpPr>
        <p:spPr bwMode="auto">
          <a:xfrm>
            <a:off x="3898900" y="1955800"/>
            <a:ext cx="677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tx2"/>
                </a:solidFill>
                <a:latin typeface="Arial" charset="0"/>
              </a:rPr>
              <a:t>(EGS)</a:t>
            </a:r>
          </a:p>
        </p:txBody>
      </p:sp>
      <p:sp>
        <p:nvSpPr>
          <p:cNvPr id="12299" name="Text Box 18"/>
          <p:cNvSpPr txBox="1">
            <a:spLocks noChangeArrowheads="1"/>
          </p:cNvSpPr>
          <p:nvPr/>
        </p:nvSpPr>
        <p:spPr bwMode="auto">
          <a:xfrm>
            <a:off x="2309813" y="3016250"/>
            <a:ext cx="89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~4 MeV</a:t>
            </a:r>
          </a:p>
        </p:txBody>
      </p:sp>
      <p:sp>
        <p:nvSpPr>
          <p:cNvPr id="12300" name="Rectangle 19"/>
          <p:cNvSpPr>
            <a:spLocks noChangeArrowheads="1"/>
          </p:cNvSpPr>
          <p:nvPr/>
        </p:nvSpPr>
        <p:spPr bwMode="auto">
          <a:xfrm>
            <a:off x="6248400" y="4800600"/>
            <a:ext cx="2497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Chen, et al. PRL 2009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8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experiments at Omega EP indicate nonlinear scaling with laser energy.</a:t>
            </a:r>
            <a:endParaRPr lang="en-US" dirty="0"/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04800" y="1295400"/>
            <a:ext cx="471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Arial" charset="0"/>
              </a:rPr>
              <a:t>EPPS positron shot #5082 (812 J, 10ps)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449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0" descr="EPposiReport.jpg                                               02A73BDFMacintosh HD                   BBBEA80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98713"/>
            <a:ext cx="4648200" cy="4154487"/>
          </a:xfrm>
          <a:prstGeom prst="rect">
            <a:avLst/>
          </a:prstGeom>
          <a:noFill/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029200" y="1828800"/>
            <a:ext cx="38862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Times" pitchFamily="18" charset="0"/>
              <a:buChar char="•"/>
            </a:pPr>
            <a:endParaRPr lang="en-US" sz="2000" dirty="0">
              <a:solidFill>
                <a:srgbClr val="E30A0F"/>
              </a:solidFill>
              <a:latin typeface="Arial" charset="0"/>
            </a:endParaRPr>
          </a:p>
          <a:p>
            <a:pPr marL="457200" indent="-457200">
              <a:lnSpc>
                <a:spcPct val="110000"/>
              </a:lnSpc>
              <a:buFont typeface="Times" pitchFamily="18" charset="0"/>
              <a:buChar char="•"/>
            </a:pPr>
            <a:r>
              <a:rPr lang="en-US" sz="2000" dirty="0">
                <a:solidFill>
                  <a:srgbClr val="E30A0F"/>
                </a:solidFill>
                <a:latin typeface="Arial" charset="0"/>
              </a:rPr>
              <a:t>~2</a:t>
            </a:r>
            <a:r>
              <a:rPr lang="en-US" sz="2000" dirty="0">
                <a:solidFill>
                  <a:srgbClr val="E20B0F"/>
                </a:solidFill>
                <a:latin typeface="Arial" charset="0"/>
                <a:sym typeface="Symbol" pitchFamily="18" charset="2"/>
              </a:rPr>
              <a:t></a:t>
            </a:r>
            <a:r>
              <a:rPr lang="en-US" sz="2000" dirty="0">
                <a:solidFill>
                  <a:srgbClr val="E20B0F"/>
                </a:solidFill>
                <a:latin typeface="Arial" charset="0"/>
              </a:rPr>
              <a:t>10</a:t>
            </a:r>
            <a:r>
              <a:rPr lang="en-US" sz="2000" baseline="30000" dirty="0">
                <a:solidFill>
                  <a:srgbClr val="E20B0F"/>
                </a:solidFill>
                <a:latin typeface="Arial" charset="0"/>
              </a:rPr>
              <a:t>11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positrons inferred.</a:t>
            </a:r>
            <a:endParaRPr lang="en-US" sz="2000" dirty="0">
              <a:latin typeface="Arial" charset="0"/>
            </a:endParaRPr>
          </a:p>
          <a:p>
            <a:pPr marL="457200" indent="-457200">
              <a:lnSpc>
                <a:spcPct val="110000"/>
              </a:lnSpc>
              <a:buFont typeface="Times" pitchFamily="18" charset="0"/>
              <a:buNone/>
            </a:pPr>
            <a:r>
              <a:rPr lang="en-US" sz="2000" dirty="0">
                <a:latin typeface="Arial" charset="0"/>
              </a:rPr>
              <a:t>	</a:t>
            </a:r>
          </a:p>
          <a:p>
            <a:pPr marL="457200" indent="-457200">
              <a:buFont typeface="Times" pitchFamily="18" charset="0"/>
              <a:buChar char="•"/>
            </a:pPr>
            <a:r>
              <a:rPr lang="en-US" sz="2000" dirty="0">
                <a:latin typeface="Arial" charset="0"/>
              </a:rPr>
              <a:t>~3 time more positrons than the linear scaling based on Titan 10ps </a:t>
            </a:r>
            <a:r>
              <a:rPr lang="en-US" sz="2000" dirty="0" smtClean="0">
                <a:latin typeface="Arial" charset="0"/>
              </a:rPr>
              <a:t>shots predicted.</a:t>
            </a:r>
          </a:p>
          <a:p>
            <a:pPr marL="457200" indent="-457200">
              <a:buFont typeface="Times" pitchFamily="18" charset="0"/>
              <a:buChar char="•"/>
            </a:pPr>
            <a:endParaRPr lang="en-US" sz="2000" b="0" dirty="0" smtClean="0">
              <a:latin typeface="Arial" charset="0"/>
            </a:endParaRPr>
          </a:p>
          <a:p>
            <a:pPr marL="457200" indent="-457200">
              <a:buFont typeface="Times" pitchFamily="18" charset="0"/>
              <a:buChar char="•"/>
            </a:pPr>
            <a:r>
              <a:rPr lang="en-US" sz="2000" dirty="0" smtClean="0">
                <a:latin typeface="Arial" charset="0"/>
              </a:rPr>
              <a:t>High rate of positron production: ~ 2x10</a:t>
            </a:r>
            <a:r>
              <a:rPr lang="en-US" sz="2000" baseline="30000" dirty="0" smtClean="0">
                <a:latin typeface="Arial" charset="0"/>
              </a:rPr>
              <a:t>22</a:t>
            </a:r>
            <a:r>
              <a:rPr lang="en-US" sz="2000" dirty="0" smtClean="0">
                <a:latin typeface="Arial" charset="0"/>
              </a:rPr>
              <a:t> e+/s</a:t>
            </a:r>
          </a:p>
          <a:p>
            <a:pPr marL="457200" indent="-457200">
              <a:buFont typeface="Times" pitchFamily="18" charset="0"/>
              <a:buChar char="•"/>
            </a:pPr>
            <a:endParaRPr lang="en-US" sz="2000" b="0" dirty="0" smtClean="0">
              <a:latin typeface="Arial" charset="0"/>
            </a:endParaRPr>
          </a:p>
          <a:p>
            <a:pPr marL="457200" indent="-457200">
              <a:buFont typeface="Times" pitchFamily="18" charset="0"/>
              <a:buChar char="•"/>
            </a:pPr>
            <a:r>
              <a:rPr lang="en-US" sz="2000" dirty="0" smtClean="0">
                <a:latin typeface="Arial" charset="0"/>
              </a:rPr>
              <a:t>Near </a:t>
            </a:r>
            <a:r>
              <a:rPr lang="en-US" sz="2000" dirty="0" err="1" smtClean="0">
                <a:latin typeface="Arial" charset="0"/>
              </a:rPr>
              <a:t>monoenergetic</a:t>
            </a:r>
            <a:r>
              <a:rPr lang="en-US" sz="2000" dirty="0" smtClean="0">
                <a:latin typeface="Arial" charset="0"/>
              </a:rPr>
              <a:t> positron jet observed: due to large energy shift?</a:t>
            </a:r>
            <a:endParaRPr lang="en-US" sz="2000" dirty="0" smtClean="0">
              <a:solidFill>
                <a:srgbClr val="E30A0F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2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Interestingly, similar shift was observed in simulations by us and SLAC in 2006 for e+-e- jets.</a:t>
            </a:r>
            <a:endParaRPr lang="en-US" dirty="0"/>
          </a:p>
        </p:txBody>
      </p:sp>
      <p:sp>
        <p:nvSpPr>
          <p:cNvPr id="3" name="Rectangle 23"/>
          <p:cNvSpPr>
            <a:spLocks noChangeArrowheads="1"/>
          </p:cNvSpPr>
          <p:nvPr/>
        </p:nvSpPr>
        <p:spPr bwMode="auto">
          <a:xfrm>
            <a:off x="4724400" y="5562315"/>
            <a:ext cx="4331933" cy="305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 dirty="0" smtClean="0">
                <a:solidFill>
                  <a:srgbClr val="000000"/>
                </a:solidFill>
              </a:rPr>
              <a:t>“</a:t>
            </a:r>
            <a:r>
              <a:rPr lang="en-GB" sz="900" dirty="0">
                <a:solidFill>
                  <a:srgbClr val="000000"/>
                </a:solidFill>
              </a:rPr>
              <a:t>Inductive and ES Acceleration in Relativistic Jet-Plasma Interactions”, </a:t>
            </a:r>
            <a:endParaRPr lang="en-GB" sz="900" dirty="0" smtClean="0">
              <a:solidFill>
                <a:srgbClr val="000000"/>
              </a:solidFill>
            </a:endParaRPr>
          </a:p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 dirty="0" smtClean="0">
                <a:solidFill>
                  <a:srgbClr val="000000"/>
                </a:solidFill>
              </a:rPr>
              <a:t>J</a:t>
            </a:r>
            <a:r>
              <a:rPr lang="en-GB" sz="900" dirty="0">
                <a:solidFill>
                  <a:srgbClr val="000000"/>
                </a:solidFill>
              </a:rPr>
              <a:t>. S. Ng and R. J. Noble, PRL </a:t>
            </a:r>
            <a:r>
              <a:rPr lang="en-GB" sz="900" b="1" dirty="0">
                <a:solidFill>
                  <a:srgbClr val="000000"/>
                </a:solidFill>
              </a:rPr>
              <a:t>96</a:t>
            </a:r>
            <a:r>
              <a:rPr lang="en-GB" sz="900" dirty="0">
                <a:solidFill>
                  <a:srgbClr val="000000"/>
                </a:solidFill>
              </a:rPr>
              <a:t>, 115006 (2006).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219200" y="6019800"/>
            <a:ext cx="7010400" cy="525401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 smtClean="0">
                <a:solidFill>
                  <a:srgbClr val="000000"/>
                </a:solidFill>
              </a:rPr>
              <a:t>Acceleration </a:t>
            </a:r>
            <a:r>
              <a:rPr lang="en-GB" sz="1400" b="1" dirty="0">
                <a:solidFill>
                  <a:srgbClr val="000000"/>
                </a:solidFill>
              </a:rPr>
              <a:t>of positrons </a:t>
            </a:r>
            <a:r>
              <a:rPr lang="en-GB" sz="1400" b="1" dirty="0" smtClean="0">
                <a:solidFill>
                  <a:srgbClr val="000000"/>
                </a:solidFill>
              </a:rPr>
              <a:t>and de-acceleration </a:t>
            </a:r>
            <a:r>
              <a:rPr lang="en-GB" sz="1400" b="1" dirty="0">
                <a:solidFill>
                  <a:srgbClr val="000000"/>
                </a:solidFill>
              </a:rPr>
              <a:t>of </a:t>
            </a:r>
            <a:r>
              <a:rPr lang="en-GB" sz="1400" b="1" dirty="0" smtClean="0">
                <a:solidFill>
                  <a:srgbClr val="000000"/>
                </a:solidFill>
              </a:rPr>
              <a:t>electrons seen </a:t>
            </a:r>
            <a:r>
              <a:rPr lang="en-GB" sz="1400" b="1" dirty="0">
                <a:solidFill>
                  <a:srgbClr val="000000"/>
                </a:solidFill>
              </a:rPr>
              <a:t>in 3-D simulations of </a:t>
            </a:r>
            <a:r>
              <a:rPr lang="en-GB" sz="1400" b="1" dirty="0" smtClean="0">
                <a:solidFill>
                  <a:srgbClr val="000000"/>
                </a:solidFill>
              </a:rPr>
              <a:t>pair jets </a:t>
            </a:r>
            <a:r>
              <a:rPr lang="en-GB" sz="1400" b="1" dirty="0">
                <a:solidFill>
                  <a:srgbClr val="000000"/>
                </a:solidFill>
              </a:rPr>
              <a:t>into </a:t>
            </a:r>
            <a:r>
              <a:rPr lang="en-GB" sz="1400" b="1" dirty="0" smtClean="0">
                <a:solidFill>
                  <a:srgbClr val="000000"/>
                </a:solidFill>
              </a:rPr>
              <a:t>both vacuum and plasma.</a:t>
            </a:r>
            <a:endParaRPr lang="en-GB" sz="1400" b="1" dirty="0">
              <a:solidFill>
                <a:srgbClr val="000000"/>
              </a:solidFill>
            </a:endParaRPr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3962400" cy="4094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337699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1447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/>
              <a:t>Figure 5. Positrons leaving the thin slab </a:t>
            </a:r>
            <a:r>
              <a:rPr lang="en-US" sz="900" i="1" dirty="0" smtClean="0"/>
              <a:t>completely </a:t>
            </a:r>
            <a:r>
              <a:rPr lang="en-US" sz="900" i="1" dirty="0"/>
              <a:t>out the </a:t>
            </a:r>
            <a:endParaRPr lang="en-US" sz="900" i="1" dirty="0" smtClean="0"/>
          </a:p>
          <a:p>
            <a:r>
              <a:rPr lang="en-US" sz="900" i="1" dirty="0" smtClean="0"/>
              <a:t>rear of the </a:t>
            </a:r>
            <a:r>
              <a:rPr lang="en-US" sz="900" i="1" dirty="0"/>
              <a:t>target.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410200"/>
            <a:ext cx="3679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S. C. Wilks, </a:t>
            </a:r>
            <a:r>
              <a:rPr lang="en-US" sz="900" dirty="0" smtClean="0"/>
              <a:t>et. al.“Electron-Positron </a:t>
            </a:r>
            <a:r>
              <a:rPr lang="en-US" sz="900" dirty="0"/>
              <a:t>Plasmas Created by </a:t>
            </a:r>
            <a:endParaRPr lang="en-US" sz="900" dirty="0" smtClean="0"/>
          </a:p>
          <a:p>
            <a:r>
              <a:rPr lang="en-US" sz="900" dirty="0" smtClean="0"/>
              <a:t>Ultra-Intense </a:t>
            </a:r>
            <a:r>
              <a:rPr lang="en-US" sz="900" dirty="0"/>
              <a:t>Laser Pulses Interacting with Solid Targets”,</a:t>
            </a:r>
          </a:p>
          <a:p>
            <a:r>
              <a:rPr lang="en-US" sz="900" i="1" dirty="0" smtClean="0"/>
              <a:t>Astrophysics and Space Sciences</a:t>
            </a:r>
            <a:r>
              <a:rPr lang="en-US" sz="900" dirty="0" smtClean="0"/>
              <a:t>, </a:t>
            </a:r>
            <a:r>
              <a:rPr lang="en-US" sz="900" b="1" dirty="0" smtClean="0"/>
              <a:t>298</a:t>
            </a:r>
            <a:r>
              <a:rPr lang="en-US" sz="900" dirty="0" smtClean="0"/>
              <a:t>, pp 347-355 (2005).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Pair Production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Sheath Fields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4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We attribute this to ion acceleration (via TNSA*) that is known to occur for ultra-intense laser-solid interactions.</a:t>
            </a:r>
          </a:p>
        </p:txBody>
      </p:sp>
      <p:pic>
        <p:nvPicPr>
          <p:cNvPr id="13315" name="Picture 4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95725"/>
            <a:ext cx="4572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fig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0"/>
            <a:ext cx="22701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fig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2362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20"/>
          <p:cNvSpPr>
            <a:spLocks noChangeArrowheads="1"/>
          </p:cNvSpPr>
          <p:nvPr/>
        </p:nvSpPr>
        <p:spPr bwMode="auto">
          <a:xfrm>
            <a:off x="152400" y="6407150"/>
            <a:ext cx="8686800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>
                <a:solidFill>
                  <a:srgbClr val="000000"/>
                </a:solidFill>
                <a:cs typeface="Times New Roman" pitchFamily="18" charset="0"/>
              </a:rPr>
              <a:t>*S. C. Wilks, et. al., “Ion Acceleration Mechanisms in Ultra-Intense laser-Plasma Interactions”, </a:t>
            </a:r>
            <a:r>
              <a:rPr lang="en-GB" sz="1200" i="1" dirty="0">
                <a:solidFill>
                  <a:srgbClr val="000000"/>
                </a:solidFill>
                <a:cs typeface="Times New Roman" pitchFamily="18" charset="0"/>
              </a:rPr>
              <a:t>Physics of Plasmas</a:t>
            </a:r>
            <a:r>
              <a:rPr lang="en-GB" sz="12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1200" b="1" dirty="0">
                <a:solidFill>
                  <a:srgbClr val="000000"/>
                </a:solidFill>
                <a:cs typeface="Times New Roman" pitchFamily="18" charset="0"/>
              </a:rPr>
              <a:t>8</a:t>
            </a:r>
            <a:r>
              <a:rPr lang="en-GB" sz="1200" dirty="0">
                <a:solidFill>
                  <a:srgbClr val="000000"/>
                </a:solidFill>
                <a:cs typeface="Times New Roman" pitchFamily="18" charset="0"/>
              </a:rPr>
              <a:t>, 542 (2001).</a:t>
            </a:r>
          </a:p>
        </p:txBody>
      </p:sp>
      <p:pic>
        <p:nvPicPr>
          <p:cNvPr id="13319" name="Rectangle 204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1450"/>
            <a:ext cx="32766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4189413" y="1230313"/>
            <a:ext cx="1808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Accelerating field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6743700" y="1230313"/>
            <a:ext cx="171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Ions accelerated</a:t>
            </a:r>
          </a:p>
        </p:txBody>
      </p:sp>
      <p:pic>
        <p:nvPicPr>
          <p:cNvPr id="13322" name="Picture 11" descr="Fig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884613"/>
            <a:ext cx="16684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2" descr="Fig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9525"/>
            <a:ext cx="1706563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Box 13"/>
          <p:cNvSpPr txBox="1">
            <a:spLocks noChangeArrowheads="1"/>
          </p:cNvSpPr>
          <p:nvPr/>
        </p:nvSpPr>
        <p:spPr bwMode="auto">
          <a:xfrm>
            <a:off x="207963" y="3581400"/>
            <a:ext cx="1808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Accelerating field</a:t>
            </a:r>
          </a:p>
        </p:txBody>
      </p:sp>
      <p:sp>
        <p:nvSpPr>
          <p:cNvPr id="13325" name="TextBox 14"/>
          <p:cNvSpPr txBox="1">
            <a:spLocks noChangeArrowheads="1"/>
          </p:cNvSpPr>
          <p:nvPr/>
        </p:nvSpPr>
        <p:spPr bwMode="auto">
          <a:xfrm>
            <a:off x="2260600" y="3602038"/>
            <a:ext cx="124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Positron </a:t>
            </a:r>
            <a:r>
              <a:rPr lang="en-US">
                <a:latin typeface="Symbol" pitchFamily="18" charset="2"/>
              </a:rPr>
              <a:t>gb</a:t>
            </a:r>
          </a:p>
        </p:txBody>
      </p:sp>
      <p:sp>
        <p:nvSpPr>
          <p:cNvPr id="13326" name="TextBox 15"/>
          <p:cNvSpPr txBox="1">
            <a:spLocks noChangeArrowheads="1"/>
          </p:cNvSpPr>
          <p:nvPr/>
        </p:nvSpPr>
        <p:spPr bwMode="auto">
          <a:xfrm>
            <a:off x="4600575" y="3590925"/>
            <a:ext cx="370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Ions can be focused by shaping target</a:t>
            </a:r>
          </a:p>
        </p:txBody>
      </p:sp>
      <p:sp>
        <p:nvSpPr>
          <p:cNvPr id="13327" name="TextBox 16"/>
          <p:cNvSpPr txBox="1">
            <a:spLocks noChangeArrowheads="1"/>
          </p:cNvSpPr>
          <p:nvPr/>
        </p:nvSpPr>
        <p:spPr bwMode="auto">
          <a:xfrm>
            <a:off x="304800" y="5638800"/>
            <a:ext cx="868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Positron spectra was expected to shift to higher energies for thin targets. Could focusing also </a:t>
            </a:r>
            <a:r>
              <a:rPr lang="en-US" dirty="0" smtClean="0"/>
              <a:t>occur for the positrons?</a:t>
            </a:r>
            <a:endParaRPr lang="en-US" dirty="0"/>
          </a:p>
        </p:txBody>
      </p:sp>
      <p:sp>
        <p:nvSpPr>
          <p:cNvPr id="13328" name="TextBox 17"/>
          <p:cNvSpPr txBox="1">
            <a:spLocks noChangeArrowheads="1"/>
          </p:cNvSpPr>
          <p:nvPr/>
        </p:nvSpPr>
        <p:spPr bwMode="auto">
          <a:xfrm>
            <a:off x="4724400" y="1676400"/>
            <a:ext cx="1125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1.2 MeV/</a:t>
            </a:r>
            <a:r>
              <a:rPr lang="en-US" sz="1200">
                <a:latin typeface="Symbol" pitchFamily="18" charset="2"/>
              </a:rPr>
              <a:t>m</a:t>
            </a:r>
            <a:r>
              <a:rPr lang="en-US" sz="1200"/>
              <a:t>m</a:t>
            </a:r>
          </a:p>
        </p:txBody>
      </p:sp>
      <p:sp>
        <p:nvSpPr>
          <p:cNvPr id="13329" name="TextBox 18"/>
          <p:cNvSpPr txBox="1">
            <a:spLocks noChangeArrowheads="1"/>
          </p:cNvSpPr>
          <p:nvPr/>
        </p:nvSpPr>
        <p:spPr bwMode="auto">
          <a:xfrm>
            <a:off x="4462463" y="3005138"/>
            <a:ext cx="7286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3.0 </a:t>
            </a:r>
            <a:r>
              <a:rPr lang="en-US" sz="1200" dirty="0">
                <a:latin typeface="Symbol" pitchFamily="18" charset="2"/>
              </a:rPr>
              <a:t>m</a:t>
            </a:r>
            <a:r>
              <a:rPr lang="en-US" sz="1200" dirty="0"/>
              <a:t>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14800" y="30480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4953000" y="3048000"/>
            <a:ext cx="381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Pair Production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Sheath Fields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27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572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chemeClr val="bg1"/>
                </a:solidFill>
                <a:latin typeface="Arial" charset="0"/>
              </a:rPr>
              <a:t>Acknowledgements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82296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 dirty="0">
                <a:latin typeface="Arial" charset="0"/>
              </a:rPr>
              <a:t>Hui Chen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smtClean="0">
                <a:latin typeface="Arial" charset="0"/>
              </a:rPr>
              <a:t>Jim </a:t>
            </a:r>
            <a:r>
              <a:rPr lang="en-US" sz="2000" dirty="0">
                <a:latin typeface="Arial" charset="0"/>
              </a:rPr>
              <a:t>Bonlie, </a:t>
            </a:r>
            <a:r>
              <a:rPr lang="en-US" sz="2000" dirty="0" smtClean="0">
                <a:latin typeface="Arial" charset="0"/>
              </a:rPr>
              <a:t>Sophia Chen, Cliff Chen, Jeff Gronberg, Lee </a:t>
            </a:r>
            <a:r>
              <a:rPr lang="en-US" sz="2000" dirty="0">
                <a:latin typeface="Arial" charset="0"/>
              </a:rPr>
              <a:t>Elberson, Roger van </a:t>
            </a:r>
            <a:r>
              <a:rPr lang="en-US" sz="2000" dirty="0" err="1">
                <a:latin typeface="Arial" charset="0"/>
              </a:rPr>
              <a:t>Maren</a:t>
            </a:r>
            <a:r>
              <a:rPr lang="en-US" sz="2000" dirty="0">
                <a:latin typeface="Arial" charset="0"/>
              </a:rPr>
              <a:t>, Dwight Price, Marilyn Schneider, Ronnie Shepherd, Riccardo Tommasini</a:t>
            </a:r>
            <a:r>
              <a:rPr lang="en-US" sz="2000" i="1" dirty="0">
                <a:latin typeface="Arial" charset="0"/>
              </a:rPr>
              <a:t>, </a:t>
            </a:r>
          </a:p>
          <a:p>
            <a:r>
              <a:rPr lang="en-US" sz="2000" dirty="0">
                <a:latin typeface="Arial" charset="0"/>
              </a:rPr>
              <a:t>Peter Beiersdorfer, Bob Cauble, Mark </a:t>
            </a:r>
            <a:r>
              <a:rPr lang="en-US" sz="2000" dirty="0" err="1">
                <a:latin typeface="Arial" charset="0"/>
              </a:rPr>
              <a:t>Eckart</a:t>
            </a:r>
            <a:r>
              <a:rPr lang="en-US" sz="2000" dirty="0">
                <a:latin typeface="Arial" charset="0"/>
              </a:rPr>
              <a:t>, Bob Heeter, Andrew Ng and Don Correll </a:t>
            </a:r>
          </a:p>
          <a:p>
            <a:r>
              <a:rPr lang="en-US" sz="2000" i="1" dirty="0">
                <a:latin typeface="Arial" charset="0"/>
              </a:rPr>
              <a:t>Lawrence Livermore National </a:t>
            </a:r>
            <a:r>
              <a:rPr lang="en-US" sz="2000" i="1" dirty="0" smtClean="0">
                <a:latin typeface="Arial" charset="0"/>
              </a:rPr>
              <a:t>Laboratory</a:t>
            </a:r>
            <a:endParaRPr lang="en-US" sz="2000" i="1" dirty="0">
              <a:latin typeface="Arial" charset="0"/>
            </a:endParaRPr>
          </a:p>
          <a:p>
            <a:endParaRPr lang="en-US" sz="2000" i="1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Philip Nilson, Jason Myatt, Christian Stoeckl and </a:t>
            </a:r>
          </a:p>
          <a:p>
            <a:r>
              <a:rPr lang="en-US" sz="2000" dirty="0">
                <a:latin typeface="Arial" charset="0"/>
              </a:rPr>
              <a:t>David Meyerhofer</a:t>
            </a:r>
          </a:p>
          <a:p>
            <a:r>
              <a:rPr lang="en-US" sz="2000" i="1" dirty="0">
                <a:latin typeface="Arial" charset="0"/>
              </a:rPr>
              <a:t>LLE, Rochester University</a:t>
            </a: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Edison Liang</a:t>
            </a:r>
          </a:p>
          <a:p>
            <a:r>
              <a:rPr lang="en-US" sz="2000" i="1" dirty="0">
                <a:latin typeface="Arial" charset="0"/>
              </a:rPr>
              <a:t>Rice University</a:t>
            </a: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Gianluca Gregori </a:t>
            </a:r>
          </a:p>
          <a:p>
            <a:r>
              <a:rPr lang="en-US" sz="2000" i="1" dirty="0">
                <a:latin typeface="Arial" charset="0"/>
              </a:rPr>
              <a:t>Oxford university</a:t>
            </a:r>
            <a:endParaRPr lang="en-US" sz="2000" dirty="0">
              <a:latin typeface="Arial" charset="0"/>
            </a:endParaRPr>
          </a:p>
          <a:p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172200" y="1457325"/>
            <a:ext cx="2667000" cy="4114800"/>
          </a:xfrm>
          <a:prstGeom prst="roundRect">
            <a:avLst>
              <a:gd name="adj" fmla="val 651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66700" dist="635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200400" y="1457325"/>
            <a:ext cx="2743200" cy="4114800"/>
          </a:xfrm>
          <a:prstGeom prst="roundRect">
            <a:avLst>
              <a:gd name="adj" fmla="val 651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66700" dist="635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04800" y="1457325"/>
            <a:ext cx="2743200" cy="4114800"/>
          </a:xfrm>
          <a:prstGeom prst="roundRect">
            <a:avLst>
              <a:gd name="adj" fmla="val 6511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266700" dist="635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Shape 143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 eaLnBrk="1" hangingPunct="1"/>
            <a:r>
              <a:rPr lang="en-GB" sz="2400" dirty="0" smtClean="0">
                <a:latin typeface="Calibri" pitchFamily="34" charset="0"/>
              </a:rPr>
              <a:t>This led to interesting idea: can we focus the positrons using a shaped target?</a:t>
            </a:r>
            <a:endParaRPr lang="en-US" sz="2400" dirty="0" smtClean="0">
              <a:cs typeface="Lucida Sans Unicode" pitchFamily="34" charset="0"/>
            </a:endParaRPr>
          </a:p>
        </p:txBody>
      </p:sp>
      <p:pic>
        <p:nvPicPr>
          <p:cNvPr id="14342" name="Picture 1"/>
          <p:cNvPicPr>
            <a:picLocks noChangeAspect="1" noChangeArrowheads="1"/>
          </p:cNvPicPr>
          <p:nvPr/>
        </p:nvPicPr>
        <p:blipFill>
          <a:blip r:embed="rId3" cstate="print"/>
          <a:srcRect l="2351" t="14896" r="10498"/>
          <a:stretch>
            <a:fillRect/>
          </a:stretch>
        </p:blipFill>
        <p:spPr bwMode="auto">
          <a:xfrm>
            <a:off x="3468688" y="1685925"/>
            <a:ext cx="2327275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4" cstate="print"/>
          <a:srcRect l="2351" t="17021" r="10498"/>
          <a:stretch>
            <a:fillRect/>
          </a:stretch>
        </p:blipFill>
        <p:spPr bwMode="auto">
          <a:xfrm>
            <a:off x="457200" y="1762125"/>
            <a:ext cx="2314575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4" name="Picture 3"/>
          <p:cNvPicPr>
            <a:picLocks noChangeAspect="1" noChangeArrowheads="1"/>
          </p:cNvPicPr>
          <p:nvPr/>
        </p:nvPicPr>
        <p:blipFill>
          <a:blip r:embed="rId5" cstate="print"/>
          <a:srcRect l="1080" t="17021" r="7065"/>
          <a:stretch>
            <a:fillRect/>
          </a:stretch>
        </p:blipFill>
        <p:spPr bwMode="auto">
          <a:xfrm>
            <a:off x="6324600" y="1762125"/>
            <a:ext cx="24384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304800" y="1457325"/>
            <a:ext cx="2743200" cy="304800"/>
          </a:xfrm>
          <a:prstGeom prst="rect">
            <a:avLst/>
          </a:prstGeom>
          <a:solidFill>
            <a:srgbClr val="000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CC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CC00"/>
                </a:solidFill>
              </a:rPr>
              <a:t>t=0</a:t>
            </a:r>
          </a:p>
        </p:txBody>
      </p:sp>
      <p:sp>
        <p:nvSpPr>
          <p:cNvPr id="14346" name="Rectangle 6"/>
          <p:cNvSpPr>
            <a:spLocks noChangeArrowheads="1"/>
          </p:cNvSpPr>
          <p:nvPr/>
        </p:nvSpPr>
        <p:spPr bwMode="auto">
          <a:xfrm>
            <a:off x="304800" y="4200525"/>
            <a:ext cx="2743200" cy="137160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Initial target composition: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Electron fraction	1.001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Ion fraction		1.0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Positron fraction	0.001</a:t>
            </a:r>
          </a:p>
        </p:txBody>
      </p:sp>
      <p:sp>
        <p:nvSpPr>
          <p:cNvPr id="14347" name="Rectangle 7"/>
          <p:cNvSpPr>
            <a:spLocks noChangeArrowheads="1"/>
          </p:cNvSpPr>
          <p:nvPr/>
        </p:nvSpPr>
        <p:spPr bwMode="auto">
          <a:xfrm>
            <a:off x="304800" y="1457325"/>
            <a:ext cx="2743200" cy="4114800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8"/>
          <p:cNvSpPr>
            <a:spLocks noChangeArrowheads="1"/>
          </p:cNvSpPr>
          <p:nvPr/>
        </p:nvSpPr>
        <p:spPr bwMode="auto">
          <a:xfrm>
            <a:off x="3240088" y="1457325"/>
            <a:ext cx="2743200" cy="304800"/>
          </a:xfrm>
          <a:prstGeom prst="rect">
            <a:avLst/>
          </a:prstGeom>
          <a:solidFill>
            <a:srgbClr val="000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CC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CC00"/>
                </a:solidFill>
              </a:rPr>
              <a:t>t=10 </a:t>
            </a:r>
            <a:r>
              <a:rPr lang="en-GB">
                <a:solidFill>
                  <a:srgbClr val="FFCC00"/>
                </a:solidFill>
                <a:latin typeface="Symbol" pitchFamily="18" charset="2"/>
              </a:rPr>
              <a:t></a:t>
            </a:r>
            <a:r>
              <a:rPr lang="en-GB" baseline="-25000">
                <a:solidFill>
                  <a:srgbClr val="FFCC00"/>
                </a:solidFill>
              </a:rPr>
              <a:t>0</a:t>
            </a:r>
            <a:r>
              <a:rPr lang="en-GB" baseline="30000">
                <a:solidFill>
                  <a:srgbClr val="FFCC00"/>
                </a:solidFill>
              </a:rPr>
              <a:t>-1</a:t>
            </a:r>
          </a:p>
        </p:txBody>
      </p:sp>
      <p:sp>
        <p:nvSpPr>
          <p:cNvPr id="14349" name="Rectangle 9"/>
          <p:cNvSpPr>
            <a:spLocks noChangeArrowheads="1"/>
          </p:cNvSpPr>
          <p:nvPr/>
        </p:nvSpPr>
        <p:spPr bwMode="auto">
          <a:xfrm>
            <a:off x="3240088" y="4200525"/>
            <a:ext cx="2743200" cy="137160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Positrons are focused with the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same electric field that is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responsible for proton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acceleration.</a:t>
            </a:r>
          </a:p>
        </p:txBody>
      </p:sp>
      <p:sp>
        <p:nvSpPr>
          <p:cNvPr id="14350" name="Rectangle 10"/>
          <p:cNvSpPr>
            <a:spLocks noChangeArrowheads="1"/>
          </p:cNvSpPr>
          <p:nvPr/>
        </p:nvSpPr>
        <p:spPr bwMode="auto">
          <a:xfrm>
            <a:off x="3240088" y="1457325"/>
            <a:ext cx="2743200" cy="4114800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1"/>
          <p:cNvSpPr>
            <a:spLocks noChangeArrowheads="1"/>
          </p:cNvSpPr>
          <p:nvPr/>
        </p:nvSpPr>
        <p:spPr bwMode="auto">
          <a:xfrm>
            <a:off x="6172200" y="1457325"/>
            <a:ext cx="2743200" cy="304800"/>
          </a:xfrm>
          <a:prstGeom prst="rect">
            <a:avLst/>
          </a:prstGeom>
          <a:solidFill>
            <a:srgbClr val="00008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CC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FFCC00"/>
                </a:solidFill>
              </a:rPr>
              <a:t>t=20 </a:t>
            </a:r>
            <a:r>
              <a:rPr lang="en-GB">
                <a:solidFill>
                  <a:srgbClr val="FFCC00"/>
                </a:solidFill>
                <a:latin typeface="Symbol" pitchFamily="18" charset="2"/>
              </a:rPr>
              <a:t></a:t>
            </a:r>
            <a:r>
              <a:rPr lang="en-GB" baseline="-25000">
                <a:solidFill>
                  <a:srgbClr val="FFCC00"/>
                </a:solidFill>
              </a:rPr>
              <a:t>0</a:t>
            </a:r>
            <a:r>
              <a:rPr lang="en-GB" baseline="30000">
                <a:solidFill>
                  <a:srgbClr val="FFCC00"/>
                </a:solidFill>
              </a:rPr>
              <a:t>-1</a:t>
            </a:r>
          </a:p>
        </p:txBody>
      </p:sp>
      <p:sp>
        <p:nvSpPr>
          <p:cNvPr id="14352" name="Rectangle 12"/>
          <p:cNvSpPr>
            <a:spLocks noChangeArrowheads="1"/>
          </p:cNvSpPr>
          <p:nvPr/>
        </p:nvSpPr>
        <p:spPr bwMode="auto">
          <a:xfrm>
            <a:off x="6172200" y="4200525"/>
            <a:ext cx="2743200" cy="1371600"/>
          </a:xfrm>
          <a:prstGeom prst="rect">
            <a:avLst/>
          </a:prstGeom>
          <a:solidFill>
            <a:srgbClr val="FFCC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Results in a positron density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that is 4 times higher than the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initial positron density in the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solidFill>
                  <a:srgbClr val="000000"/>
                </a:solidFill>
                <a:latin typeface="Calibri" pitchFamily="34" charset="0"/>
              </a:rPr>
              <a:t>target.</a:t>
            </a:r>
          </a:p>
        </p:txBody>
      </p:sp>
      <p:sp>
        <p:nvSpPr>
          <p:cNvPr id="14353" name="Rectangle 13"/>
          <p:cNvSpPr>
            <a:spLocks noChangeArrowheads="1"/>
          </p:cNvSpPr>
          <p:nvPr/>
        </p:nvSpPr>
        <p:spPr bwMode="auto">
          <a:xfrm>
            <a:off x="6172200" y="1457325"/>
            <a:ext cx="2743200" cy="4114800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14"/>
          <p:cNvSpPr txBox="1">
            <a:spLocks noChangeArrowheads="1"/>
          </p:cNvSpPr>
          <p:nvPr/>
        </p:nvSpPr>
        <p:spPr bwMode="auto">
          <a:xfrm>
            <a:off x="381000" y="5867400"/>
            <a:ext cx="8613775" cy="6492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</a:rPr>
              <a:t>Only a small, proof-of-principle simulation. More research required to confirm this.</a:t>
            </a:r>
          </a:p>
        </p:txBody>
      </p:sp>
      <p:sp>
        <p:nvSpPr>
          <p:cNvPr id="14355" name="Text Box 15"/>
          <p:cNvSpPr txBox="1">
            <a:spLocks noChangeArrowheads="1"/>
          </p:cNvSpPr>
          <p:nvPr/>
        </p:nvSpPr>
        <p:spPr bwMode="auto">
          <a:xfrm rot="-5400000">
            <a:off x="144462" y="2644776"/>
            <a:ext cx="58102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000000"/>
                </a:solidFill>
              </a:rPr>
              <a:t>y (c/</a:t>
            </a:r>
            <a:r>
              <a:rPr lang="en-GB" sz="1000">
                <a:solidFill>
                  <a:srgbClr val="000000"/>
                </a:solidFill>
                <a:latin typeface="Symbol" pitchFamily="18" charset="2"/>
              </a:rPr>
              <a:t></a:t>
            </a:r>
            <a:r>
              <a:rPr lang="en-GB" sz="1000" baseline="-25000">
                <a:solidFill>
                  <a:srgbClr val="000000"/>
                </a:solidFill>
              </a:rPr>
              <a:t>0</a:t>
            </a:r>
            <a:r>
              <a:rPr lang="en-GB" sz="1000">
                <a:solidFill>
                  <a:srgbClr val="000000"/>
                </a:solidFill>
              </a:rPr>
              <a:t>)‏</a:t>
            </a:r>
          </a:p>
        </p:txBody>
      </p:sp>
      <p:sp>
        <p:nvSpPr>
          <p:cNvPr id="14356" name="Text Box 16"/>
          <p:cNvSpPr txBox="1">
            <a:spLocks noChangeArrowheads="1"/>
          </p:cNvSpPr>
          <p:nvPr/>
        </p:nvSpPr>
        <p:spPr bwMode="auto">
          <a:xfrm>
            <a:off x="2109788" y="3514725"/>
            <a:ext cx="585787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>
                <a:solidFill>
                  <a:srgbClr val="FFFFFF"/>
                </a:solidFill>
              </a:rPr>
              <a:t>x (c/</a:t>
            </a:r>
            <a:r>
              <a:rPr lang="en-GB" sz="1000">
                <a:solidFill>
                  <a:srgbClr val="FFFFFF"/>
                </a:solidFill>
                <a:latin typeface="Symbol" pitchFamily="18" charset="2"/>
              </a:rPr>
              <a:t></a:t>
            </a:r>
            <a:r>
              <a:rPr lang="en-GB" sz="1000" baseline="-25000">
                <a:solidFill>
                  <a:srgbClr val="FFFFFF"/>
                </a:solidFill>
              </a:rPr>
              <a:t>0</a:t>
            </a:r>
            <a:r>
              <a:rPr lang="en-GB" sz="1000">
                <a:solidFill>
                  <a:srgbClr val="FFFFFF"/>
                </a:solidFill>
              </a:rPr>
              <a:t>)‏</a:t>
            </a:r>
          </a:p>
        </p:txBody>
      </p:sp>
      <p:sp>
        <p:nvSpPr>
          <p:cNvPr id="14357" name="AutoShape 17"/>
          <p:cNvSpPr>
            <a:spLocks noChangeArrowheads="1"/>
          </p:cNvSpPr>
          <p:nvPr/>
        </p:nvSpPr>
        <p:spPr bwMode="auto">
          <a:xfrm rot="-1920000">
            <a:off x="1054100" y="3135313"/>
            <a:ext cx="527050" cy="198437"/>
          </a:xfrm>
          <a:prstGeom prst="rightArrow">
            <a:avLst>
              <a:gd name="adj1" fmla="val 50000"/>
              <a:gd name="adj2" fmla="val 66400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AutoShape 18"/>
          <p:cNvSpPr>
            <a:spLocks noChangeArrowheads="1"/>
          </p:cNvSpPr>
          <p:nvPr/>
        </p:nvSpPr>
        <p:spPr bwMode="auto">
          <a:xfrm rot="1860000">
            <a:off x="1003300" y="2360613"/>
            <a:ext cx="568325" cy="185737"/>
          </a:xfrm>
          <a:prstGeom prst="rightArrow">
            <a:avLst>
              <a:gd name="adj1" fmla="val 50000"/>
              <a:gd name="adj2" fmla="val 76496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AutoShape 19"/>
          <p:cNvSpPr>
            <a:spLocks noChangeArrowheads="1"/>
          </p:cNvSpPr>
          <p:nvPr/>
        </p:nvSpPr>
        <p:spPr bwMode="auto">
          <a:xfrm>
            <a:off x="990600" y="2752725"/>
            <a:ext cx="484188" cy="180975"/>
          </a:xfrm>
          <a:prstGeom prst="rightArrow">
            <a:avLst>
              <a:gd name="adj1" fmla="val 50000"/>
              <a:gd name="adj2" fmla="val 66886"/>
            </a:avLst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3338"/>
            <a:ext cx="1347788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Pair Production</a:t>
            </a:r>
          </a:p>
        </p:txBody>
      </p:sp>
      <p:sp>
        <p:nvSpPr>
          <p:cNvPr id="14362" name="TextBox 34"/>
          <p:cNvSpPr txBox="1">
            <a:spLocks noChangeArrowheads="1"/>
          </p:cNvSpPr>
          <p:nvPr/>
        </p:nvSpPr>
        <p:spPr bwMode="auto">
          <a:xfrm>
            <a:off x="6172200" y="28575"/>
            <a:ext cx="1225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Sheath Fields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</p:txBody>
      </p:sp>
      <p:sp>
        <p:nvSpPr>
          <p:cNvPr id="38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Hot Electrons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was not measured experimentally, but estimates from the modeling give about 500 mm*</a:t>
            </a:r>
            <a:r>
              <a:rPr lang="en-US" sz="2400" dirty="0" err="1" smtClean="0"/>
              <a:t>mrad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9034"/>
            <a:ext cx="5562600" cy="441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6172200"/>
            <a:ext cx="663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Future experiments will attempt to measure </a:t>
            </a:r>
            <a:r>
              <a:rPr lang="en-US" dirty="0" err="1" smtClean="0"/>
              <a:t>emittance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447800"/>
            <a:ext cx="664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Emittance</a:t>
            </a:r>
            <a:r>
              <a:rPr lang="en-US" b="1" dirty="0" smtClean="0"/>
              <a:t> from EGS simulation of 1 mm Au target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Pair Production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Sheath Fields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2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Rep-rate short pulse lasers are being built and tested.</a:t>
            </a:r>
            <a:endParaRPr lang="en-US" dirty="0"/>
          </a:p>
        </p:txBody>
      </p:sp>
      <p:pic>
        <p:nvPicPr>
          <p:cNvPr id="33794" name="Picture 2" descr="C:\Documents and Settings\wilks1\Desktop\mercu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05000"/>
            <a:ext cx="4406901" cy="293528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51816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As of mid-2008, Mercury has been able to run continuously for several hours (300,000 shots), firing ten times a second at more than 50 joules per shot, each shot lasting just 15 nanoseconds (billionths of a second).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Pair Production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0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1"/>
          <p:cNvSpPr>
            <a:spLocks noChangeArrowheads="1"/>
          </p:cNvSpPr>
          <p:nvPr/>
        </p:nvSpPr>
        <p:spPr bwMode="auto">
          <a:xfrm>
            <a:off x="5080000" y="1624013"/>
            <a:ext cx="3886200" cy="2514600"/>
          </a:xfrm>
          <a:prstGeom prst="rect">
            <a:avLst/>
          </a:prstGeom>
          <a:gradFill rotWithShape="0">
            <a:gsLst>
              <a:gs pos="0">
                <a:srgbClr val="72748B"/>
              </a:gs>
              <a:gs pos="100000">
                <a:srgbClr val="BABDE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7" name="Text Box 32"/>
          <p:cNvSpPr txBox="1">
            <a:spLocks noChangeArrowheads="1"/>
          </p:cNvSpPr>
          <p:nvPr/>
        </p:nvSpPr>
        <p:spPr bwMode="auto">
          <a:xfrm>
            <a:off x="5080000" y="1258888"/>
            <a:ext cx="3886200" cy="366712"/>
          </a:xfrm>
          <a:prstGeom prst="rect">
            <a:avLst/>
          </a:prstGeom>
          <a:solidFill>
            <a:srgbClr val="4F50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Other positron sources</a:t>
            </a:r>
          </a:p>
        </p:txBody>
      </p:sp>
      <p:sp>
        <p:nvSpPr>
          <p:cNvPr id="16388" name="Rectangle 29"/>
          <p:cNvSpPr>
            <a:spLocks noChangeArrowheads="1"/>
          </p:cNvSpPr>
          <p:nvPr/>
        </p:nvSpPr>
        <p:spPr bwMode="auto">
          <a:xfrm>
            <a:off x="127000" y="1625600"/>
            <a:ext cx="4267200" cy="2641600"/>
          </a:xfrm>
          <a:prstGeom prst="rect">
            <a:avLst/>
          </a:prstGeom>
          <a:gradFill rotWithShape="0">
            <a:gsLst>
              <a:gs pos="0">
                <a:srgbClr val="72748B"/>
              </a:gs>
              <a:gs pos="100000">
                <a:srgbClr val="BABDE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9" name="Text Box 30"/>
          <p:cNvSpPr txBox="1">
            <a:spLocks noChangeArrowheads="1"/>
          </p:cNvSpPr>
          <p:nvPr/>
        </p:nvSpPr>
        <p:spPr bwMode="auto">
          <a:xfrm>
            <a:off x="127000" y="1258888"/>
            <a:ext cx="4267200" cy="366712"/>
          </a:xfrm>
          <a:prstGeom prst="rect">
            <a:avLst/>
          </a:prstGeom>
          <a:solidFill>
            <a:srgbClr val="4F50D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~120 J laser produced positrons</a:t>
            </a:r>
          </a:p>
        </p:txBody>
      </p:sp>
      <p:sp>
        <p:nvSpPr>
          <p:cNvPr id="16390" name="Rectangle 26"/>
          <p:cNvSpPr>
            <a:spLocks noChangeArrowheads="1"/>
          </p:cNvSpPr>
          <p:nvPr/>
        </p:nvSpPr>
        <p:spPr bwMode="auto">
          <a:xfrm>
            <a:off x="127000" y="4267200"/>
            <a:ext cx="4267200" cy="1727200"/>
          </a:xfrm>
          <a:prstGeom prst="rect">
            <a:avLst/>
          </a:prstGeom>
          <a:gradFill rotWithShape="0">
            <a:gsLst>
              <a:gs pos="0">
                <a:srgbClr val="E3C645"/>
              </a:gs>
              <a:gs pos="100000">
                <a:srgbClr val="AC9634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655050" cy="809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Summary</a:t>
            </a:r>
          </a:p>
        </p:txBody>
      </p:sp>
      <p:sp>
        <p:nvSpPr>
          <p:cNvPr id="16392" name="Text Box 4"/>
          <p:cNvSpPr txBox="1">
            <a:spLocks noChangeArrowheads="1"/>
          </p:cNvSpPr>
          <p:nvPr/>
        </p:nvSpPr>
        <p:spPr bwMode="auto">
          <a:xfrm>
            <a:off x="203200" y="1735138"/>
            <a:ext cx="4038600" cy="728662"/>
          </a:xfrm>
          <a:prstGeom prst="rect">
            <a:avLst/>
          </a:prstGeom>
          <a:solidFill>
            <a:srgbClr val="C1BE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Times" pitchFamily="18" charset="0"/>
              <a:buNone/>
            </a:pPr>
            <a:r>
              <a:rPr lang="en-US">
                <a:latin typeface="Arial" charset="0"/>
              </a:rPr>
              <a:t>From the back of the target </a:t>
            </a:r>
          </a:p>
          <a:p>
            <a:pPr marL="457200" indent="-457200">
              <a:lnSpc>
                <a:spcPct val="110000"/>
              </a:lnSpc>
              <a:buFont typeface="Times" pitchFamily="18" charset="0"/>
              <a:buNone/>
            </a:pPr>
            <a:r>
              <a:rPr lang="en-US" sz="2000">
                <a:latin typeface="Arial" charset="0"/>
              </a:rPr>
              <a:t>~1</a:t>
            </a:r>
            <a:r>
              <a:rPr lang="en-US" sz="2000">
                <a:latin typeface="Arial" charset="0"/>
                <a:sym typeface="Symbol" pitchFamily="18" charset="2"/>
              </a:rPr>
              <a:t></a:t>
            </a:r>
            <a:r>
              <a:rPr lang="en-US" sz="2000">
                <a:latin typeface="Arial" charset="0"/>
              </a:rPr>
              <a:t>10</a:t>
            </a:r>
            <a:r>
              <a:rPr lang="en-US" sz="2000" baseline="30000">
                <a:latin typeface="Arial" charset="0"/>
              </a:rPr>
              <a:t>10</a:t>
            </a:r>
            <a:r>
              <a:rPr lang="en-US" sz="2000">
                <a:latin typeface="Arial" charset="0"/>
              </a:rPr>
              <a:t> e+/shot</a:t>
            </a:r>
            <a:r>
              <a:rPr lang="en-US">
                <a:latin typeface="Arial" charset="0"/>
              </a:rPr>
              <a:t>; ~ 10</a:t>
            </a:r>
            <a:r>
              <a:rPr lang="en-US" baseline="30000">
                <a:latin typeface="Arial" charset="0"/>
              </a:rPr>
              <a:t>8</a:t>
            </a:r>
            <a:r>
              <a:rPr lang="en-US">
                <a:latin typeface="Arial" charset="0"/>
              </a:rPr>
              <a:t> in the front</a:t>
            </a:r>
            <a:endParaRPr lang="en-US">
              <a:solidFill>
                <a:srgbClr val="E30A0F"/>
              </a:solidFill>
              <a:latin typeface="Arial" charset="0"/>
            </a:endParaRPr>
          </a:p>
        </p:txBody>
      </p:sp>
      <p:sp>
        <p:nvSpPr>
          <p:cNvPr id="16393" name="Text Box 24"/>
          <p:cNvSpPr txBox="1">
            <a:spLocks noChangeArrowheads="1"/>
          </p:cNvSpPr>
          <p:nvPr/>
        </p:nvSpPr>
        <p:spPr bwMode="auto">
          <a:xfrm>
            <a:off x="5232400" y="1792288"/>
            <a:ext cx="3505200" cy="762000"/>
          </a:xfrm>
          <a:prstGeom prst="rect">
            <a:avLst/>
          </a:prstGeom>
          <a:solidFill>
            <a:srgbClr val="C1BE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Times" pitchFamily="18" charset="0"/>
              <a:buNone/>
            </a:pPr>
            <a:r>
              <a:rPr lang="en-US">
                <a:latin typeface="Arial" charset="0"/>
              </a:rPr>
              <a:t>Radioactive isotopes: </a:t>
            </a:r>
            <a:r>
              <a:rPr lang="en-US" sz="2000">
                <a:latin typeface="Arial" charset="0"/>
              </a:rPr>
              <a:t>10</a:t>
            </a:r>
            <a:r>
              <a:rPr lang="en-US" sz="2000" baseline="30000">
                <a:latin typeface="Arial" charset="0"/>
              </a:rPr>
              <a:t>6-12</a:t>
            </a:r>
            <a:r>
              <a:rPr lang="en-US" sz="2000">
                <a:latin typeface="Arial" charset="0"/>
              </a:rPr>
              <a:t>/s</a:t>
            </a:r>
          </a:p>
          <a:p>
            <a:pPr marL="457200" indent="-457200">
              <a:lnSpc>
                <a:spcPct val="110000"/>
              </a:lnSpc>
              <a:buFont typeface="Times" pitchFamily="18" charset="0"/>
              <a:buNone/>
            </a:pPr>
            <a:r>
              <a:rPr lang="en-US">
                <a:latin typeface="Arial" charset="0"/>
              </a:rPr>
              <a:t>(High Flux requires reactor.)</a:t>
            </a:r>
            <a:endParaRPr lang="en-US">
              <a:solidFill>
                <a:srgbClr val="E30A0F"/>
              </a:solidFill>
              <a:latin typeface="Arial" charset="0"/>
            </a:endParaRPr>
          </a:p>
        </p:txBody>
      </p:sp>
      <p:sp>
        <p:nvSpPr>
          <p:cNvPr id="16394" name="Rectangle 25"/>
          <p:cNvSpPr>
            <a:spLocks noChangeArrowheads="1"/>
          </p:cNvSpPr>
          <p:nvPr/>
        </p:nvSpPr>
        <p:spPr bwMode="auto">
          <a:xfrm>
            <a:off x="228600" y="4343400"/>
            <a:ext cx="419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 typeface="Times" pitchFamily="18" charset="0"/>
              <a:buNone/>
            </a:pPr>
            <a:r>
              <a:rPr lang="en-US" sz="2000">
                <a:latin typeface="Arial" charset="0"/>
              </a:rPr>
              <a:t>Observed positron: ~0.01 J </a:t>
            </a:r>
          </a:p>
          <a:p>
            <a:pPr>
              <a:lnSpc>
                <a:spcPct val="110000"/>
              </a:lnSpc>
              <a:buFont typeface="Times" pitchFamily="18" charset="0"/>
              <a:buNone/>
            </a:pPr>
            <a:r>
              <a:rPr lang="en-US" sz="2000">
                <a:latin typeface="Arial" charset="0"/>
              </a:rPr>
              <a:t>(EGS:  escaping/total ~10%) </a:t>
            </a:r>
          </a:p>
          <a:p>
            <a:pPr>
              <a:lnSpc>
                <a:spcPct val="110000"/>
              </a:lnSpc>
              <a:buFont typeface="Times" pitchFamily="18" charset="0"/>
              <a:buNone/>
            </a:pPr>
            <a:r>
              <a:rPr lang="en-US" sz="2000">
                <a:latin typeface="Arial" charset="0"/>
              </a:rPr>
              <a:t>Total produced positron:  ~ </a:t>
            </a:r>
            <a:r>
              <a:rPr lang="en-US" sz="2000">
                <a:solidFill>
                  <a:srgbClr val="E30A0F"/>
                </a:solidFill>
                <a:latin typeface="Arial" charset="0"/>
              </a:rPr>
              <a:t>0.1 J</a:t>
            </a:r>
          </a:p>
          <a:p>
            <a:pPr>
              <a:lnSpc>
                <a:spcPct val="110000"/>
              </a:lnSpc>
              <a:buFont typeface="Times" pitchFamily="18" charset="0"/>
              <a:buNone/>
            </a:pPr>
            <a:r>
              <a:rPr lang="en-US" sz="2000">
                <a:latin typeface="Arial" charset="0"/>
              </a:rPr>
              <a:t>Total positron E/Laser E: ~</a:t>
            </a:r>
            <a:r>
              <a:rPr lang="en-US" sz="2000">
                <a:solidFill>
                  <a:srgbClr val="E30A0F"/>
                </a:solidFill>
                <a:latin typeface="Arial" charset="0"/>
              </a:rPr>
              <a:t>0.1%</a:t>
            </a:r>
          </a:p>
        </p:txBody>
      </p:sp>
      <p:sp>
        <p:nvSpPr>
          <p:cNvPr id="16395" name="Rectangle 27"/>
          <p:cNvSpPr>
            <a:spLocks noChangeArrowheads="1"/>
          </p:cNvSpPr>
          <p:nvPr/>
        </p:nvSpPr>
        <p:spPr bwMode="auto">
          <a:xfrm>
            <a:off x="279400" y="2690813"/>
            <a:ext cx="3962400" cy="1220787"/>
          </a:xfrm>
          <a:prstGeom prst="rect">
            <a:avLst/>
          </a:prstGeom>
          <a:solidFill>
            <a:srgbClr val="CFE3A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Times" pitchFamily="18" charset="0"/>
              <a:buNone/>
            </a:pPr>
            <a:r>
              <a:rPr lang="en-US">
                <a:latin typeface="Arial" charset="0"/>
              </a:rPr>
              <a:t>Estimating the interaction volume with 20° half-angle and 1 mm thick target, V = 10</a:t>
            </a:r>
            <a:r>
              <a:rPr lang="en-US" baseline="30000">
                <a:latin typeface="Arial" charset="0"/>
              </a:rPr>
              <a:t>-4</a:t>
            </a:r>
            <a:r>
              <a:rPr lang="en-US">
                <a:latin typeface="Arial" charset="0"/>
              </a:rPr>
              <a:t> cm</a:t>
            </a:r>
            <a:r>
              <a:rPr lang="en-US" baseline="30000">
                <a:latin typeface="Arial" charset="0"/>
              </a:rPr>
              <a:t>3</a:t>
            </a:r>
            <a:r>
              <a:rPr lang="en-US">
                <a:latin typeface="Arial" charset="0"/>
              </a:rPr>
              <a:t>, which gives</a:t>
            </a:r>
          </a:p>
          <a:p>
            <a:pPr>
              <a:buFont typeface="Times" pitchFamily="18" charset="0"/>
              <a:buNone/>
            </a:pPr>
            <a:r>
              <a:rPr lang="en-US" sz="2000">
                <a:latin typeface="Arial" charset="0"/>
              </a:rPr>
              <a:t>n</a:t>
            </a:r>
            <a:r>
              <a:rPr lang="en-US" sz="2000" baseline="-25000">
                <a:latin typeface="Arial" charset="0"/>
              </a:rPr>
              <a:t>+</a:t>
            </a:r>
            <a:r>
              <a:rPr lang="en-US" sz="2000">
                <a:latin typeface="Arial" charset="0"/>
              </a:rPr>
              <a:t>~ 10</a:t>
            </a:r>
            <a:r>
              <a:rPr lang="en-US" sz="2000" baseline="30000">
                <a:latin typeface="Arial" charset="0"/>
              </a:rPr>
              <a:t>15 </a:t>
            </a:r>
            <a:r>
              <a:rPr lang="en-US" sz="2000">
                <a:latin typeface="Arial" charset="0"/>
              </a:rPr>
              <a:t>cm</a:t>
            </a:r>
            <a:r>
              <a:rPr lang="en-US" sz="2000" baseline="30000">
                <a:latin typeface="Arial" charset="0"/>
              </a:rPr>
              <a:t>-3</a:t>
            </a:r>
            <a:r>
              <a:rPr lang="en-US" baseline="30000">
                <a:latin typeface="Arial" charset="0"/>
              </a:rPr>
              <a:t>  </a:t>
            </a:r>
            <a:r>
              <a:rPr lang="en-US">
                <a:latin typeface="Arial" charset="0"/>
              </a:rPr>
              <a:t>inside Au target</a:t>
            </a:r>
          </a:p>
        </p:txBody>
      </p:sp>
      <p:sp>
        <p:nvSpPr>
          <p:cNvPr id="16397" name="Text Box 24"/>
          <p:cNvSpPr txBox="1">
            <a:spLocks noChangeArrowheads="1"/>
          </p:cNvSpPr>
          <p:nvPr/>
        </p:nvSpPr>
        <p:spPr bwMode="auto">
          <a:xfrm>
            <a:off x="5257800" y="2895600"/>
            <a:ext cx="3505200" cy="762000"/>
          </a:xfrm>
          <a:prstGeom prst="rect">
            <a:avLst/>
          </a:prstGeom>
          <a:solidFill>
            <a:srgbClr val="C1BE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buFont typeface="Times" pitchFamily="18" charset="0"/>
              <a:buNone/>
            </a:pPr>
            <a:r>
              <a:rPr lang="en-US">
                <a:latin typeface="Arial" charset="0"/>
              </a:rPr>
              <a:t>Electron Linacs: </a:t>
            </a:r>
            <a:r>
              <a:rPr lang="en-US" sz="2000">
                <a:latin typeface="Arial" charset="0"/>
              </a:rPr>
              <a:t>10</a:t>
            </a:r>
            <a:r>
              <a:rPr lang="en-US" sz="2000" baseline="30000">
                <a:latin typeface="Arial" charset="0"/>
              </a:rPr>
              <a:t>6-12</a:t>
            </a:r>
            <a:r>
              <a:rPr lang="en-US" sz="2000">
                <a:latin typeface="Arial" charset="0"/>
              </a:rPr>
              <a:t>/s</a:t>
            </a:r>
          </a:p>
          <a:p>
            <a:pPr marL="457200" indent="-457200">
              <a:lnSpc>
                <a:spcPct val="110000"/>
              </a:lnSpc>
              <a:buFont typeface="Times" pitchFamily="18" charset="0"/>
              <a:buNone/>
            </a:pPr>
            <a:r>
              <a:rPr lang="en-US">
                <a:latin typeface="Arial" charset="0"/>
              </a:rPr>
              <a:t>(ILC design: </a:t>
            </a:r>
            <a:r>
              <a:rPr lang="en-US" sz="2000">
                <a:latin typeface="Arial" charset="0"/>
              </a:rPr>
              <a:t>10</a:t>
            </a:r>
            <a:r>
              <a:rPr lang="en-US" sz="2000" baseline="30000">
                <a:latin typeface="Arial" charset="0"/>
              </a:rPr>
              <a:t>10</a:t>
            </a:r>
            <a:r>
              <a:rPr lang="en-US" sz="2000">
                <a:latin typeface="Arial" charset="0"/>
              </a:rPr>
              <a:t>/bunch)</a:t>
            </a:r>
            <a:endParaRPr lang="en-US">
              <a:solidFill>
                <a:srgbClr val="E30A0F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Pair Production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Conclusion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8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107113" y="1828800"/>
            <a:ext cx="27432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3810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Original goal of this work: Study 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basic plasma physics </a:t>
            </a: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by creating dense pair plasmas and jets.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11513" y="1524000"/>
            <a:ext cx="2743200" cy="304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CC00"/>
                </a:solidFill>
                <a:latin typeface="Arial" charset="0"/>
              </a:rPr>
              <a:t>Penning-Malmberg Traps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11513" y="4267200"/>
            <a:ext cx="2743200" cy="1371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N</a:t>
            </a:r>
            <a:r>
              <a:rPr lang="en-US" sz="1400" baseline="-25000">
                <a:latin typeface="Arial" charset="0"/>
              </a:rPr>
              <a:t>e+</a:t>
            </a:r>
            <a:r>
              <a:rPr lang="en-US" sz="1400">
                <a:latin typeface="Arial" charset="0"/>
              </a:rPr>
              <a:t> ~ 8x10</a:t>
            </a:r>
            <a:r>
              <a:rPr lang="en-US" sz="1400" baseline="30000">
                <a:latin typeface="Arial" charset="0"/>
              </a:rPr>
              <a:t>7</a:t>
            </a:r>
          </a:p>
          <a:p>
            <a:pPr algn="ctr"/>
            <a:r>
              <a:rPr lang="en-US" sz="1400">
                <a:latin typeface="Arial" charset="0"/>
              </a:rPr>
              <a:t>V ~ 6 cm x 1 mm(D.)</a:t>
            </a:r>
          </a:p>
          <a:p>
            <a:pPr algn="ctr"/>
            <a:endParaRPr lang="en-US" sz="1400" baseline="30000">
              <a:latin typeface="Arial" charset="0"/>
            </a:endParaRPr>
          </a:p>
          <a:p>
            <a:pPr algn="ctr"/>
            <a:endParaRPr lang="en-US" sz="1400" baseline="30000">
              <a:latin typeface="Arial" charset="0"/>
            </a:endParaRPr>
          </a:p>
          <a:p>
            <a:pPr algn="ctr"/>
            <a:endParaRPr lang="en-US" baseline="30000">
              <a:latin typeface="Arial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11513" y="1828800"/>
            <a:ext cx="27432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789363" y="5029200"/>
            <a:ext cx="1731962" cy="381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4 x 10</a:t>
            </a:r>
            <a:r>
              <a:rPr lang="en-US" baseline="30000">
                <a:solidFill>
                  <a:srgbClr val="FFCC00"/>
                </a:solidFill>
                <a:latin typeface="Arial" pitchFamily="34" charset="0"/>
              </a:rPr>
              <a:t>9</a:t>
            </a:r>
            <a:r>
              <a:rPr lang="en-US">
                <a:solidFill>
                  <a:srgbClr val="FFCC00"/>
                </a:solidFill>
                <a:latin typeface="Arial" pitchFamily="34" charset="0"/>
              </a:rPr>
              <a:t> cm</a:t>
            </a:r>
            <a:r>
              <a:rPr lang="en-US" baseline="30000">
                <a:solidFill>
                  <a:srgbClr val="FFCC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11513" y="1524000"/>
            <a:ext cx="2743200" cy="41148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rot="16200000">
            <a:off x="4316413" y="2324100"/>
            <a:ext cx="762000" cy="1143000"/>
          </a:xfrm>
          <a:prstGeom prst="can">
            <a:avLst>
              <a:gd name="adj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973513" y="4267200"/>
            <a:ext cx="1300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Experimental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15913" y="1524000"/>
            <a:ext cx="2743200" cy="304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CC00"/>
                </a:solidFill>
                <a:latin typeface="Arial" charset="0"/>
              </a:rPr>
              <a:t>Tokamaks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15913" y="4267200"/>
            <a:ext cx="2743200" cy="1371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Arial" charset="0"/>
              </a:rPr>
              <a:t>N</a:t>
            </a:r>
            <a:r>
              <a:rPr lang="en-US" sz="1400" baseline="-25000">
                <a:latin typeface="Arial" charset="0"/>
              </a:rPr>
              <a:t>e+</a:t>
            </a:r>
            <a:r>
              <a:rPr lang="en-US" sz="1400">
                <a:latin typeface="Arial" charset="0"/>
              </a:rPr>
              <a:t> ~ 8x10</a:t>
            </a:r>
            <a:r>
              <a:rPr lang="en-US" sz="1400" baseline="30000">
                <a:latin typeface="Arial" charset="0"/>
              </a:rPr>
              <a:t>14</a:t>
            </a:r>
          </a:p>
          <a:p>
            <a:pPr algn="ctr"/>
            <a:r>
              <a:rPr lang="en-US" sz="1400">
                <a:latin typeface="Arial" charset="0"/>
              </a:rPr>
              <a:t>V ~ 2.7 x 10</a:t>
            </a:r>
            <a:r>
              <a:rPr lang="en-US" sz="1400" baseline="30000">
                <a:latin typeface="Arial" charset="0"/>
              </a:rPr>
              <a:t>7</a:t>
            </a:r>
            <a:r>
              <a:rPr lang="en-US" sz="1400">
                <a:latin typeface="Arial" charset="0"/>
              </a:rPr>
              <a:t> cm</a:t>
            </a:r>
            <a:r>
              <a:rPr lang="en-US" sz="1400" baseline="30000">
                <a:latin typeface="Arial" charset="0"/>
              </a:rPr>
              <a:t>3</a:t>
            </a:r>
          </a:p>
          <a:p>
            <a:pPr algn="ctr"/>
            <a:endParaRPr lang="en-US" sz="1400" baseline="30000">
              <a:latin typeface="Arial" charset="0"/>
            </a:endParaRPr>
          </a:p>
          <a:p>
            <a:pPr algn="ctr"/>
            <a:endParaRPr lang="en-US" sz="1400" baseline="30000">
              <a:latin typeface="Arial" charset="0"/>
            </a:endParaRPr>
          </a:p>
          <a:p>
            <a:pPr algn="ctr"/>
            <a:endParaRPr lang="en-US" baseline="30000">
              <a:latin typeface="Arial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15913" y="1828800"/>
            <a:ext cx="27432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925513" y="5029200"/>
            <a:ext cx="1828800" cy="381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CC00"/>
                </a:solidFill>
                <a:latin typeface="Arial" pitchFamily="34" charset="0"/>
              </a:rPr>
              <a:t>3.3 x 10</a:t>
            </a:r>
            <a:r>
              <a:rPr lang="en-US" baseline="30000">
                <a:solidFill>
                  <a:srgbClr val="FFCC00"/>
                </a:solidFill>
                <a:latin typeface="Arial" pitchFamily="34" charset="0"/>
              </a:rPr>
              <a:t>7</a:t>
            </a:r>
            <a:r>
              <a:rPr lang="en-US">
                <a:solidFill>
                  <a:srgbClr val="FFCC00"/>
                </a:solidFill>
                <a:latin typeface="Arial" pitchFamily="34" charset="0"/>
              </a:rPr>
              <a:t> cm</a:t>
            </a:r>
            <a:r>
              <a:rPr lang="en-US" baseline="30000">
                <a:solidFill>
                  <a:srgbClr val="FFCC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1077913" y="4241800"/>
            <a:ext cx="1192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Theory only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15913" y="1524000"/>
            <a:ext cx="2743200" cy="41148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6107113" y="1524000"/>
            <a:ext cx="2743200" cy="304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CC00"/>
                </a:solidFill>
                <a:latin typeface="Arial" charset="0"/>
              </a:rPr>
              <a:t>Ultra-intense Lasers</a:t>
            </a:r>
          </a:p>
        </p:txBody>
      </p:sp>
      <p:pic>
        <p:nvPicPr>
          <p:cNvPr id="15378" name="Picture 18" descr="tokamak_j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1905000"/>
            <a:ext cx="2117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19" descr="penning"/>
          <p:cNvPicPr>
            <a:picLocks noChangeAspect="1" noChangeArrowheads="1"/>
          </p:cNvPicPr>
          <p:nvPr/>
        </p:nvPicPr>
        <p:blipFill>
          <a:blip r:embed="rId3" cstate="print"/>
          <a:srcRect l="7953" t="3125" b="3125"/>
          <a:stretch>
            <a:fillRect/>
          </a:stretch>
        </p:blipFill>
        <p:spPr bwMode="auto">
          <a:xfrm>
            <a:off x="3897313" y="1905000"/>
            <a:ext cx="1763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107113" y="1524000"/>
            <a:ext cx="2743200" cy="41148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6107113" y="4267200"/>
            <a:ext cx="2743200" cy="1371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charset="0"/>
              </a:rPr>
              <a:t>N</a:t>
            </a:r>
            <a:r>
              <a:rPr lang="en-US" sz="1400" baseline="-25000" dirty="0">
                <a:latin typeface="Arial" charset="0"/>
              </a:rPr>
              <a:t>e+</a:t>
            </a:r>
            <a:r>
              <a:rPr lang="en-US" sz="1400" dirty="0">
                <a:latin typeface="Arial" charset="0"/>
              </a:rPr>
              <a:t> ~ 10</a:t>
            </a:r>
            <a:r>
              <a:rPr lang="en-US" sz="1400" baseline="30000" dirty="0">
                <a:latin typeface="Arial" charset="0"/>
              </a:rPr>
              <a:t>11</a:t>
            </a:r>
          </a:p>
          <a:p>
            <a:pPr algn="ctr"/>
            <a:r>
              <a:rPr lang="en-US" sz="1400" dirty="0">
                <a:latin typeface="Arial" charset="0"/>
              </a:rPr>
              <a:t>V ~ 1 mm x 1 mm(D.)</a:t>
            </a:r>
          </a:p>
          <a:p>
            <a:pPr algn="ctr"/>
            <a:endParaRPr lang="en-US" sz="1400" baseline="30000" dirty="0">
              <a:latin typeface="Arial" charset="0"/>
            </a:endParaRPr>
          </a:p>
          <a:p>
            <a:pPr algn="ctr"/>
            <a:endParaRPr lang="en-US" sz="1400" baseline="30000" dirty="0">
              <a:latin typeface="Arial" charset="0"/>
            </a:endParaRPr>
          </a:p>
          <a:p>
            <a:pPr algn="ctr"/>
            <a:endParaRPr lang="en-US" baseline="30000" dirty="0">
              <a:latin typeface="Arial" charset="0"/>
            </a:endParaRPr>
          </a:p>
        </p:txBody>
      </p:sp>
      <p:sp>
        <p:nvSpPr>
          <p:cNvPr id="99351" name="Rectangle 23"/>
          <p:cNvSpPr>
            <a:spLocks noChangeArrowheads="1"/>
          </p:cNvSpPr>
          <p:nvPr/>
        </p:nvSpPr>
        <p:spPr bwMode="auto">
          <a:xfrm>
            <a:off x="6640513" y="5029200"/>
            <a:ext cx="1731962" cy="3810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FFCC00"/>
                </a:solidFill>
                <a:latin typeface="Arial" pitchFamily="34" charset="0"/>
              </a:rPr>
              <a:t>1 x 10</a:t>
            </a:r>
            <a:r>
              <a:rPr lang="en-US" baseline="30000" dirty="0">
                <a:solidFill>
                  <a:srgbClr val="FFCC00"/>
                </a:solidFill>
                <a:latin typeface="Arial" pitchFamily="34" charset="0"/>
              </a:rPr>
              <a:t>14</a:t>
            </a:r>
            <a:r>
              <a:rPr lang="en-US" dirty="0">
                <a:solidFill>
                  <a:srgbClr val="FFCC00"/>
                </a:solidFill>
                <a:latin typeface="Arial" pitchFamily="34" charset="0"/>
              </a:rPr>
              <a:t> cm</a:t>
            </a:r>
            <a:r>
              <a:rPr lang="en-US" baseline="30000" dirty="0">
                <a:solidFill>
                  <a:srgbClr val="FFCC00"/>
                </a:solidFill>
                <a:latin typeface="Arial" pitchFamily="34" charset="0"/>
              </a:rPr>
              <a:t>-3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858000" y="4256088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Titan laser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914400" y="6031468"/>
            <a:ext cx="758507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Could lasers create the highest density of positrons in the laboratory, by creating a large number in a short time (~ </a:t>
            </a:r>
            <a:r>
              <a:rPr lang="en-US" dirty="0" err="1" smtClean="0">
                <a:solidFill>
                  <a:schemeClr val="tx2"/>
                </a:solidFill>
                <a:latin typeface="Arial" charset="0"/>
              </a:rPr>
              <a:t>picosecond</a:t>
            </a: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) ?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" name="Picture 5" descr="r1506_1-7-05.tif                                               0009A604&#10;Titanium 3                     BAEA59EF:"/>
          <p:cNvPicPr>
            <a:picLocks noChangeAspect="1" noChangeArrowheads="1"/>
          </p:cNvPicPr>
          <p:nvPr/>
        </p:nvPicPr>
        <p:blipFill>
          <a:blip r:embed="rId4" cstate="print"/>
          <a:srcRect l="12071" t="17958" r="24144" b="3592"/>
          <a:stretch>
            <a:fillRect/>
          </a:stretch>
        </p:blipFill>
        <p:spPr bwMode="auto">
          <a:xfrm>
            <a:off x="6113721" y="1839432"/>
            <a:ext cx="2711302" cy="242422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85788" y="22923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27801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Pair Production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22923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96188" y="22923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05000" y="22923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2"/>
                </a:solidFill>
              </a:rPr>
              <a:t>Motivation</a:t>
            </a:r>
          </a:p>
        </p:txBody>
      </p:sp>
      <p:sp>
        <p:nvSpPr>
          <p:cNvPr id="32" name="TextBox 130"/>
          <p:cNvSpPr txBox="1">
            <a:spLocks noChangeArrowheads="1"/>
          </p:cNvSpPr>
          <p:nvPr/>
        </p:nvSpPr>
        <p:spPr bwMode="auto">
          <a:xfrm>
            <a:off x="3124200" y="21336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dirty="0" smtClean="0"/>
              <a:t>Simulations of ultra-intense laser-solid interfaces show that generation of mildly relativistic electrons was possible.</a:t>
            </a:r>
            <a:endParaRPr lang="en-US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-13873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flipH="1">
            <a:off x="2667000" y="1825625"/>
            <a:ext cx="1371600" cy="1295400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flipH="1">
            <a:off x="2819400" y="4187825"/>
            <a:ext cx="1371600" cy="1143000"/>
          </a:xfrm>
          <a:prstGeom prst="cube">
            <a:avLst>
              <a:gd name="adj" fmla="val 25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4343400" y="1978025"/>
          <a:ext cx="2971800" cy="444500"/>
        </p:xfrm>
        <a:graphic>
          <a:graphicData uri="http://schemas.openxmlformats.org/presentationml/2006/ole">
            <p:oleObj spid="_x0000_s26626" name="Equation" r:id="rId3" imgW="1701720" imgH="253800" progId="Equation.3">
              <p:embed/>
            </p:oleObj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4495800" y="4038600"/>
          <a:ext cx="2819400" cy="509588"/>
        </p:xfrm>
        <a:graphic>
          <a:graphicData uri="http://schemas.openxmlformats.org/presentationml/2006/ole">
            <p:oleObj spid="_x0000_s26627" name="Equation" r:id="rId4" imgW="1473120" imgH="266400" progId="Equation.3">
              <p:embed/>
            </p:oleObj>
          </a:graphicData>
        </a:graphic>
      </p:graphicFrame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914400" y="4340225"/>
            <a:ext cx="1905000" cy="990600"/>
            <a:chOff x="768" y="1392"/>
            <a:chExt cx="1872" cy="480"/>
          </a:xfrm>
        </p:grpSpPr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768" y="1392"/>
              <a:ext cx="1008" cy="480"/>
              <a:chOff x="1344" y="1392"/>
              <a:chExt cx="3360" cy="480"/>
            </a:xfrm>
          </p:grpSpPr>
          <p:grpSp>
            <p:nvGrpSpPr>
              <p:cNvPr id="32" name="Group 13"/>
              <p:cNvGrpSpPr>
                <a:grpSpLocks/>
              </p:cNvGrpSpPr>
              <p:nvPr/>
            </p:nvGrpSpPr>
            <p:grpSpPr bwMode="auto">
              <a:xfrm>
                <a:off x="1344" y="1392"/>
                <a:ext cx="1440" cy="480"/>
                <a:chOff x="1344" y="1392"/>
                <a:chExt cx="1440" cy="480"/>
              </a:xfrm>
            </p:grpSpPr>
            <p:sp>
              <p:nvSpPr>
                <p:cNvPr id="47" name="Arc 14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Arc 15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Arc 16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Arc 17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Arc 18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Arc 19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20"/>
              <p:cNvGrpSpPr>
                <a:grpSpLocks/>
              </p:cNvGrpSpPr>
              <p:nvPr/>
            </p:nvGrpSpPr>
            <p:grpSpPr bwMode="auto">
              <a:xfrm>
                <a:off x="2304" y="1392"/>
                <a:ext cx="1440" cy="480"/>
                <a:chOff x="1344" y="1392"/>
                <a:chExt cx="1440" cy="480"/>
              </a:xfrm>
            </p:grpSpPr>
            <p:sp>
              <p:nvSpPr>
                <p:cNvPr id="41" name="Arc 21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Arc 22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Arc 23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Arc 24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Arc 25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Arc 26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27"/>
              <p:cNvGrpSpPr>
                <a:grpSpLocks/>
              </p:cNvGrpSpPr>
              <p:nvPr/>
            </p:nvGrpSpPr>
            <p:grpSpPr bwMode="auto">
              <a:xfrm>
                <a:off x="3264" y="1392"/>
                <a:ext cx="1440" cy="480"/>
                <a:chOff x="1344" y="1392"/>
                <a:chExt cx="1440" cy="480"/>
              </a:xfrm>
            </p:grpSpPr>
            <p:sp>
              <p:nvSpPr>
                <p:cNvPr id="35" name="Arc 28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Arc 29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Arc 30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Arc 31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Arc 32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Arc 33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1632" y="1392"/>
              <a:ext cx="1008" cy="480"/>
              <a:chOff x="1344" y="1392"/>
              <a:chExt cx="3360" cy="480"/>
            </a:xfrm>
          </p:grpSpPr>
          <p:grpSp>
            <p:nvGrpSpPr>
              <p:cNvPr id="11" name="Group 35"/>
              <p:cNvGrpSpPr>
                <a:grpSpLocks/>
              </p:cNvGrpSpPr>
              <p:nvPr/>
            </p:nvGrpSpPr>
            <p:grpSpPr bwMode="auto">
              <a:xfrm>
                <a:off x="1344" y="1392"/>
                <a:ext cx="1440" cy="480"/>
                <a:chOff x="1344" y="1392"/>
                <a:chExt cx="1440" cy="480"/>
              </a:xfrm>
            </p:grpSpPr>
            <p:sp>
              <p:nvSpPr>
                <p:cNvPr id="26" name="Arc 36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37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rc 38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Arc 39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rc 40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Arc 41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42"/>
              <p:cNvGrpSpPr>
                <a:grpSpLocks/>
              </p:cNvGrpSpPr>
              <p:nvPr/>
            </p:nvGrpSpPr>
            <p:grpSpPr bwMode="auto">
              <a:xfrm>
                <a:off x="2304" y="1392"/>
                <a:ext cx="1440" cy="480"/>
                <a:chOff x="1344" y="1392"/>
                <a:chExt cx="1440" cy="480"/>
              </a:xfrm>
            </p:grpSpPr>
            <p:sp>
              <p:nvSpPr>
                <p:cNvPr id="20" name="Arc 43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Arc 44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Arc 45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Arc 46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Arc 47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rc 48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49"/>
              <p:cNvGrpSpPr>
                <a:grpSpLocks/>
              </p:cNvGrpSpPr>
              <p:nvPr/>
            </p:nvGrpSpPr>
            <p:grpSpPr bwMode="auto">
              <a:xfrm>
                <a:off x="3264" y="1392"/>
                <a:ext cx="1440" cy="480"/>
                <a:chOff x="1344" y="1392"/>
                <a:chExt cx="1440" cy="480"/>
              </a:xfrm>
            </p:grpSpPr>
            <p:sp>
              <p:nvSpPr>
                <p:cNvPr id="14" name="Arc 50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Arc 51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Arc 52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Arc 53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rc 54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Arc 55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762000" y="1371600"/>
            <a:ext cx="7904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Arial" charset="0"/>
              </a:rPr>
              <a:t>Non-relativistic Case</a:t>
            </a:r>
            <a:r>
              <a:rPr lang="en-US" dirty="0">
                <a:latin typeface="Arial" charset="0"/>
              </a:rPr>
              <a:t> (low laser irradiance I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&lt; 10</a:t>
            </a:r>
            <a:r>
              <a:rPr lang="en-US" baseline="30000" dirty="0">
                <a:latin typeface="Arial" charset="0"/>
              </a:rPr>
              <a:t>18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>
                <a:latin typeface="Arial" charset="0"/>
              </a:rPr>
              <a:t>m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W/cm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v</a:t>
            </a:r>
            <a:r>
              <a:rPr lang="en-US" baseline="-25000" dirty="0" err="1">
                <a:latin typeface="Arial" charset="0"/>
              </a:rPr>
              <a:t>osc</a:t>
            </a:r>
            <a:r>
              <a:rPr lang="en-US" dirty="0">
                <a:latin typeface="Arial" charset="0"/>
              </a:rPr>
              <a:t>/c &lt; 1</a:t>
            </a:r>
            <a:r>
              <a:rPr lang="en-US" baseline="30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)</a:t>
            </a:r>
          </a:p>
        </p:txBody>
      </p:sp>
      <p:grpSp>
        <p:nvGrpSpPr>
          <p:cNvPr id="54" name="Group 57"/>
          <p:cNvGrpSpPr>
            <a:grpSpLocks/>
          </p:cNvGrpSpPr>
          <p:nvPr/>
        </p:nvGrpSpPr>
        <p:grpSpPr bwMode="auto">
          <a:xfrm>
            <a:off x="838200" y="2206625"/>
            <a:ext cx="1905000" cy="457200"/>
            <a:chOff x="768" y="1392"/>
            <a:chExt cx="1872" cy="480"/>
          </a:xfrm>
        </p:grpSpPr>
        <p:grpSp>
          <p:nvGrpSpPr>
            <p:cNvPr id="55" name="Group 58"/>
            <p:cNvGrpSpPr>
              <a:grpSpLocks/>
            </p:cNvGrpSpPr>
            <p:nvPr/>
          </p:nvGrpSpPr>
          <p:grpSpPr bwMode="auto">
            <a:xfrm>
              <a:off x="768" y="1392"/>
              <a:ext cx="1008" cy="480"/>
              <a:chOff x="1344" y="1392"/>
              <a:chExt cx="3360" cy="480"/>
            </a:xfrm>
          </p:grpSpPr>
          <p:grpSp>
            <p:nvGrpSpPr>
              <p:cNvPr id="78" name="Group 59"/>
              <p:cNvGrpSpPr>
                <a:grpSpLocks/>
              </p:cNvGrpSpPr>
              <p:nvPr/>
            </p:nvGrpSpPr>
            <p:grpSpPr bwMode="auto">
              <a:xfrm>
                <a:off x="1344" y="1392"/>
                <a:ext cx="1440" cy="480"/>
                <a:chOff x="1344" y="1392"/>
                <a:chExt cx="1440" cy="480"/>
              </a:xfrm>
            </p:grpSpPr>
            <p:sp>
              <p:nvSpPr>
                <p:cNvPr id="93" name="Arc 60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Arc 61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Arc 62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Arc 63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Arc 64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Arc 65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" name="Group 66"/>
              <p:cNvGrpSpPr>
                <a:grpSpLocks/>
              </p:cNvGrpSpPr>
              <p:nvPr/>
            </p:nvGrpSpPr>
            <p:grpSpPr bwMode="auto">
              <a:xfrm>
                <a:off x="2304" y="1392"/>
                <a:ext cx="1440" cy="480"/>
                <a:chOff x="1344" y="1392"/>
                <a:chExt cx="1440" cy="480"/>
              </a:xfrm>
            </p:grpSpPr>
            <p:sp>
              <p:nvSpPr>
                <p:cNvPr id="87" name="Arc 67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Arc 68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Arc 69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Arc 70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Arc 71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Arc 72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0" name="Group 73"/>
              <p:cNvGrpSpPr>
                <a:grpSpLocks/>
              </p:cNvGrpSpPr>
              <p:nvPr/>
            </p:nvGrpSpPr>
            <p:grpSpPr bwMode="auto">
              <a:xfrm>
                <a:off x="3264" y="1392"/>
                <a:ext cx="1440" cy="480"/>
                <a:chOff x="1344" y="1392"/>
                <a:chExt cx="1440" cy="480"/>
              </a:xfrm>
            </p:grpSpPr>
            <p:sp>
              <p:nvSpPr>
                <p:cNvPr id="81" name="Arc 74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Arc 75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Arc 76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rc 77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rc 78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Arc 79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6" name="Group 80"/>
            <p:cNvGrpSpPr>
              <a:grpSpLocks/>
            </p:cNvGrpSpPr>
            <p:nvPr/>
          </p:nvGrpSpPr>
          <p:grpSpPr bwMode="auto">
            <a:xfrm>
              <a:off x="1632" y="1392"/>
              <a:ext cx="1008" cy="480"/>
              <a:chOff x="1344" y="1392"/>
              <a:chExt cx="3360" cy="480"/>
            </a:xfrm>
          </p:grpSpPr>
          <p:grpSp>
            <p:nvGrpSpPr>
              <p:cNvPr id="57" name="Group 81"/>
              <p:cNvGrpSpPr>
                <a:grpSpLocks/>
              </p:cNvGrpSpPr>
              <p:nvPr/>
            </p:nvGrpSpPr>
            <p:grpSpPr bwMode="auto">
              <a:xfrm>
                <a:off x="1344" y="1392"/>
                <a:ext cx="1440" cy="480"/>
                <a:chOff x="1344" y="1392"/>
                <a:chExt cx="1440" cy="480"/>
              </a:xfrm>
            </p:grpSpPr>
            <p:sp>
              <p:nvSpPr>
                <p:cNvPr id="72" name="Arc 82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Arc 83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Arc 84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Arc 85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Arc 86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Arc 87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88"/>
              <p:cNvGrpSpPr>
                <a:grpSpLocks/>
              </p:cNvGrpSpPr>
              <p:nvPr/>
            </p:nvGrpSpPr>
            <p:grpSpPr bwMode="auto">
              <a:xfrm>
                <a:off x="2304" y="1392"/>
                <a:ext cx="1440" cy="480"/>
                <a:chOff x="1344" y="1392"/>
                <a:chExt cx="1440" cy="480"/>
              </a:xfrm>
            </p:grpSpPr>
            <p:sp>
              <p:nvSpPr>
                <p:cNvPr id="66" name="Arc 89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rc 90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rc 91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rc 92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rc 93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rc 94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95"/>
              <p:cNvGrpSpPr>
                <a:grpSpLocks/>
              </p:cNvGrpSpPr>
              <p:nvPr/>
            </p:nvGrpSpPr>
            <p:grpSpPr bwMode="auto">
              <a:xfrm>
                <a:off x="3264" y="1392"/>
                <a:ext cx="1440" cy="480"/>
                <a:chOff x="1344" y="1392"/>
                <a:chExt cx="1440" cy="480"/>
              </a:xfrm>
            </p:grpSpPr>
            <p:sp>
              <p:nvSpPr>
                <p:cNvPr id="60" name="Arc 96"/>
                <p:cNvSpPr>
                  <a:spLocks/>
                </p:cNvSpPr>
                <p:nvPr/>
              </p:nvSpPr>
              <p:spPr bwMode="auto">
                <a:xfrm flipH="1">
                  <a:off x="13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rc 97"/>
                <p:cNvSpPr>
                  <a:spLocks/>
                </p:cNvSpPr>
                <p:nvPr/>
              </p:nvSpPr>
              <p:spPr bwMode="auto">
                <a:xfrm flipH="1" flipV="1">
                  <a:off x="182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rc 98"/>
                <p:cNvSpPr>
                  <a:spLocks/>
                </p:cNvSpPr>
                <p:nvPr/>
              </p:nvSpPr>
              <p:spPr bwMode="auto">
                <a:xfrm>
                  <a:off x="158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rc 99"/>
                <p:cNvSpPr>
                  <a:spLocks/>
                </p:cNvSpPr>
                <p:nvPr/>
              </p:nvSpPr>
              <p:spPr bwMode="auto">
                <a:xfrm flipH="1">
                  <a:off x="230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rc 100"/>
                <p:cNvSpPr>
                  <a:spLocks/>
                </p:cNvSpPr>
                <p:nvPr/>
              </p:nvSpPr>
              <p:spPr bwMode="auto">
                <a:xfrm flipV="1">
                  <a:off x="2064" y="163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rc 101"/>
                <p:cNvSpPr>
                  <a:spLocks/>
                </p:cNvSpPr>
                <p:nvPr/>
              </p:nvSpPr>
              <p:spPr bwMode="auto">
                <a:xfrm>
                  <a:off x="2544" y="1392"/>
                  <a:ext cx="240" cy="24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" name="AutoShape 102"/>
          <p:cNvSpPr>
            <a:spLocks noChangeArrowheads="1"/>
          </p:cNvSpPr>
          <p:nvPr/>
        </p:nvSpPr>
        <p:spPr bwMode="auto">
          <a:xfrm>
            <a:off x="2743200" y="1901825"/>
            <a:ext cx="76200" cy="1066800"/>
          </a:xfrm>
          <a:prstGeom prst="upDownArrow">
            <a:avLst>
              <a:gd name="adj1" fmla="val 50000"/>
              <a:gd name="adj2" fmla="val 28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103"/>
          <p:cNvSpPr>
            <a:spLocks noChangeArrowheads="1"/>
          </p:cNvSpPr>
          <p:nvPr/>
        </p:nvSpPr>
        <p:spPr bwMode="auto">
          <a:xfrm>
            <a:off x="2743200" y="2359025"/>
            <a:ext cx="152400" cy="1524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Text Box 104"/>
          <p:cNvSpPr txBox="1">
            <a:spLocks noChangeArrowheads="1"/>
          </p:cNvSpPr>
          <p:nvPr/>
        </p:nvSpPr>
        <p:spPr bwMode="auto">
          <a:xfrm>
            <a:off x="685800" y="3352800"/>
            <a:ext cx="7794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latin typeface="Arial" charset="0"/>
              </a:rPr>
              <a:t>Relativistic Case</a:t>
            </a:r>
            <a:r>
              <a:rPr lang="en-US" dirty="0">
                <a:latin typeface="Arial" charset="0"/>
              </a:rPr>
              <a:t> (high laser irradiance I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&gt; 10</a:t>
            </a:r>
            <a:r>
              <a:rPr lang="en-US" baseline="30000" dirty="0">
                <a:latin typeface="Arial" charset="0"/>
              </a:rPr>
              <a:t>18</a:t>
            </a:r>
            <a:r>
              <a:rPr lang="en-US" dirty="0">
                <a:latin typeface="Arial" charset="0"/>
              </a:rPr>
              <a:t>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>
                <a:latin typeface="Arial" charset="0"/>
              </a:rPr>
              <a:t>m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 W/cm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,</a:t>
            </a:r>
            <a:r>
              <a:rPr lang="en-US" baseline="30000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</a:t>
            </a:r>
            <a:r>
              <a:rPr lang="en-US" baseline="-25000" dirty="0" err="1">
                <a:latin typeface="Arial" charset="0"/>
              </a:rPr>
              <a:t>osc</a:t>
            </a:r>
            <a:r>
              <a:rPr lang="en-US" dirty="0">
                <a:latin typeface="Arial" charset="0"/>
              </a:rPr>
              <a:t>/m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dirty="0">
                <a:latin typeface="Arial" charset="0"/>
              </a:rPr>
              <a:t>c &gt; 1</a:t>
            </a:r>
            <a:r>
              <a:rPr lang="en-US" baseline="30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)</a:t>
            </a:r>
          </a:p>
        </p:txBody>
      </p:sp>
      <p:grpSp>
        <p:nvGrpSpPr>
          <p:cNvPr id="102" name="Group 105"/>
          <p:cNvGrpSpPr>
            <a:grpSpLocks/>
          </p:cNvGrpSpPr>
          <p:nvPr/>
        </p:nvGrpSpPr>
        <p:grpSpPr bwMode="auto">
          <a:xfrm>
            <a:off x="2743200" y="4187825"/>
            <a:ext cx="304800" cy="1219200"/>
            <a:chOff x="2160" y="2928"/>
            <a:chExt cx="192" cy="768"/>
          </a:xfrm>
        </p:grpSpPr>
        <p:grpSp>
          <p:nvGrpSpPr>
            <p:cNvPr id="103" name="Group 106"/>
            <p:cNvGrpSpPr>
              <a:grpSpLocks/>
            </p:cNvGrpSpPr>
            <p:nvPr/>
          </p:nvGrpSpPr>
          <p:grpSpPr bwMode="auto">
            <a:xfrm>
              <a:off x="2160" y="2976"/>
              <a:ext cx="192" cy="720"/>
              <a:chOff x="1824" y="2976"/>
              <a:chExt cx="192" cy="720"/>
            </a:xfrm>
          </p:grpSpPr>
          <p:sp>
            <p:nvSpPr>
              <p:cNvPr id="109" name="AutoShape 107"/>
              <p:cNvSpPr>
                <a:spLocks noChangeArrowheads="1"/>
              </p:cNvSpPr>
              <p:nvPr/>
            </p:nvSpPr>
            <p:spPr bwMode="auto">
              <a:xfrm>
                <a:off x="1824" y="3264"/>
                <a:ext cx="96" cy="432"/>
              </a:xfrm>
              <a:prstGeom prst="curvedRightArrow">
                <a:avLst>
                  <a:gd name="adj1" fmla="val 90000"/>
                  <a:gd name="adj2" fmla="val 180000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AutoShape 108"/>
              <p:cNvSpPr>
                <a:spLocks noChangeArrowheads="1"/>
              </p:cNvSpPr>
              <p:nvPr/>
            </p:nvSpPr>
            <p:spPr bwMode="auto">
              <a:xfrm flipH="1">
                <a:off x="1920" y="2976"/>
                <a:ext cx="96" cy="432"/>
              </a:xfrm>
              <a:prstGeom prst="curvedRightArrow">
                <a:avLst>
                  <a:gd name="adj1" fmla="val 90000"/>
                  <a:gd name="adj2" fmla="val 180000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" name="Group 109"/>
            <p:cNvGrpSpPr>
              <a:grpSpLocks/>
            </p:cNvGrpSpPr>
            <p:nvPr/>
          </p:nvGrpSpPr>
          <p:grpSpPr bwMode="auto">
            <a:xfrm>
              <a:off x="2160" y="2928"/>
              <a:ext cx="192" cy="720"/>
              <a:chOff x="1824" y="2928"/>
              <a:chExt cx="192" cy="720"/>
            </a:xfrm>
          </p:grpSpPr>
          <p:grpSp>
            <p:nvGrpSpPr>
              <p:cNvPr id="105" name="Group 110"/>
              <p:cNvGrpSpPr>
                <a:grpSpLocks/>
              </p:cNvGrpSpPr>
              <p:nvPr/>
            </p:nvGrpSpPr>
            <p:grpSpPr bwMode="auto">
              <a:xfrm flipV="1">
                <a:off x="1824" y="2928"/>
                <a:ext cx="192" cy="720"/>
                <a:chOff x="1824" y="2976"/>
                <a:chExt cx="192" cy="720"/>
              </a:xfrm>
            </p:grpSpPr>
            <p:sp>
              <p:nvSpPr>
                <p:cNvPr id="107" name="AutoShape 111"/>
                <p:cNvSpPr>
                  <a:spLocks noChangeArrowheads="1"/>
                </p:cNvSpPr>
                <p:nvPr/>
              </p:nvSpPr>
              <p:spPr bwMode="auto">
                <a:xfrm>
                  <a:off x="1824" y="3264"/>
                  <a:ext cx="96" cy="432"/>
                </a:xfrm>
                <a:prstGeom prst="curvedRightArrow">
                  <a:avLst>
                    <a:gd name="adj1" fmla="val 90000"/>
                    <a:gd name="adj2" fmla="val 180000"/>
                    <a:gd name="adj3" fmla="val 33333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AutoShape 112"/>
                <p:cNvSpPr>
                  <a:spLocks noChangeArrowheads="1"/>
                </p:cNvSpPr>
                <p:nvPr/>
              </p:nvSpPr>
              <p:spPr bwMode="auto">
                <a:xfrm flipH="1">
                  <a:off x="1920" y="2976"/>
                  <a:ext cx="96" cy="432"/>
                </a:xfrm>
                <a:prstGeom prst="curvedRightArrow">
                  <a:avLst>
                    <a:gd name="adj1" fmla="val 90000"/>
                    <a:gd name="adj2" fmla="val 180000"/>
                    <a:gd name="adj3" fmla="val 33333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Oval 113"/>
              <p:cNvSpPr>
                <a:spLocks noChangeArrowheads="1"/>
              </p:cNvSpPr>
              <p:nvPr/>
            </p:nvSpPr>
            <p:spPr bwMode="auto">
              <a:xfrm>
                <a:off x="1872" y="29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1" name="Text Box 114"/>
          <p:cNvSpPr txBox="1">
            <a:spLocks noChangeArrowheads="1"/>
          </p:cNvSpPr>
          <p:nvPr/>
        </p:nvSpPr>
        <p:spPr bwMode="auto">
          <a:xfrm>
            <a:off x="3886200" y="3733800"/>
            <a:ext cx="34718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Transverse component ~ longitudinal component</a:t>
            </a:r>
          </a:p>
        </p:txBody>
      </p:sp>
      <p:sp>
        <p:nvSpPr>
          <p:cNvPr id="112" name="Text Box 116"/>
          <p:cNvSpPr txBox="1">
            <a:spLocks noChangeArrowheads="1"/>
          </p:cNvSpPr>
          <p:nvPr/>
        </p:nvSpPr>
        <p:spPr bwMode="auto">
          <a:xfrm>
            <a:off x="2971800" y="2211388"/>
            <a:ext cx="1149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Overdense </a:t>
            </a:r>
          </a:p>
          <a:p>
            <a:r>
              <a:rPr lang="en-US" sz="1400" b="1">
                <a:latin typeface="Arial" charset="0"/>
              </a:rPr>
              <a:t>plasma</a:t>
            </a:r>
          </a:p>
        </p:txBody>
      </p:sp>
      <p:sp>
        <p:nvSpPr>
          <p:cNvPr id="113" name="Text Box 117"/>
          <p:cNvSpPr txBox="1">
            <a:spLocks noChangeArrowheads="1"/>
          </p:cNvSpPr>
          <p:nvPr/>
        </p:nvSpPr>
        <p:spPr bwMode="auto">
          <a:xfrm>
            <a:off x="3048000" y="4573588"/>
            <a:ext cx="1149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Overdense </a:t>
            </a:r>
          </a:p>
          <a:p>
            <a:r>
              <a:rPr lang="en-US" sz="1400" b="1">
                <a:latin typeface="Arial" charset="0"/>
              </a:rPr>
              <a:t>plasma</a:t>
            </a:r>
          </a:p>
        </p:txBody>
      </p:sp>
      <p:sp>
        <p:nvSpPr>
          <p:cNvPr id="114" name="Line 118"/>
          <p:cNvSpPr>
            <a:spLocks noChangeShapeType="1"/>
          </p:cNvSpPr>
          <p:nvPr/>
        </p:nvSpPr>
        <p:spPr bwMode="auto">
          <a:xfrm>
            <a:off x="1447800" y="47974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119"/>
          <p:cNvSpPr>
            <a:spLocks noChangeShapeType="1"/>
          </p:cNvSpPr>
          <p:nvPr/>
        </p:nvSpPr>
        <p:spPr bwMode="auto">
          <a:xfrm>
            <a:off x="2895600" y="54070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" name="Text Box 123"/>
          <p:cNvSpPr txBox="1">
            <a:spLocks noChangeArrowheads="1"/>
          </p:cNvSpPr>
          <p:nvPr/>
        </p:nvSpPr>
        <p:spPr bwMode="auto">
          <a:xfrm>
            <a:off x="1295400" y="5562600"/>
            <a:ext cx="678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charset="0"/>
              </a:rPr>
              <a:t>Some electrons with enough excursion are </a:t>
            </a:r>
            <a:r>
              <a:rPr lang="en-US" sz="1400" dirty="0" smtClean="0">
                <a:latin typeface="Arial" charset="0"/>
              </a:rPr>
              <a:t>non-adiabatically </a:t>
            </a:r>
            <a:r>
              <a:rPr lang="en-US" sz="1400" dirty="0">
                <a:latin typeface="Arial" charset="0"/>
              </a:rPr>
              <a:t>accelerated into solid.</a:t>
            </a:r>
          </a:p>
        </p:txBody>
      </p:sp>
      <p:sp>
        <p:nvSpPr>
          <p:cNvPr id="117" name="Text Box 124"/>
          <p:cNvSpPr txBox="1">
            <a:spLocks noChangeArrowheads="1"/>
          </p:cNvSpPr>
          <p:nvPr/>
        </p:nvSpPr>
        <p:spPr bwMode="auto">
          <a:xfrm>
            <a:off x="2438400" y="3960813"/>
            <a:ext cx="800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electrons</a:t>
            </a:r>
          </a:p>
        </p:txBody>
      </p:sp>
      <p:sp>
        <p:nvSpPr>
          <p:cNvPr id="118" name="Text Box 125"/>
          <p:cNvSpPr txBox="1">
            <a:spLocks noChangeArrowheads="1"/>
          </p:cNvSpPr>
          <p:nvPr/>
        </p:nvSpPr>
        <p:spPr bwMode="auto">
          <a:xfrm>
            <a:off x="838200" y="1827213"/>
            <a:ext cx="149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Incident laser pulse</a:t>
            </a:r>
          </a:p>
        </p:txBody>
      </p:sp>
      <p:sp>
        <p:nvSpPr>
          <p:cNvPr id="119" name="Line 126"/>
          <p:cNvSpPr>
            <a:spLocks noChangeShapeType="1"/>
          </p:cNvSpPr>
          <p:nvPr/>
        </p:nvSpPr>
        <p:spPr bwMode="auto">
          <a:xfrm>
            <a:off x="1371600" y="24352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0" name="Object 127"/>
          <p:cNvGraphicFramePr>
            <a:graphicFrameLocks noChangeAspect="1"/>
          </p:cNvGraphicFramePr>
          <p:nvPr/>
        </p:nvGraphicFramePr>
        <p:xfrm>
          <a:off x="685800" y="2892425"/>
          <a:ext cx="2114550" cy="322263"/>
        </p:xfrm>
        <a:graphic>
          <a:graphicData uri="http://schemas.openxmlformats.org/presentationml/2006/ole">
            <p:oleObj spid="_x0000_s26628" name="Equation" r:id="rId5" imgW="1498320" imgH="228600" progId="Equation.3">
              <p:embed/>
            </p:oleObj>
          </a:graphicData>
        </a:graphic>
      </p:graphicFrame>
      <p:sp>
        <p:nvSpPr>
          <p:cNvPr id="121" name="Text Box 128"/>
          <p:cNvSpPr txBox="1">
            <a:spLocks noChangeArrowheads="1"/>
          </p:cNvSpPr>
          <p:nvPr/>
        </p:nvSpPr>
        <p:spPr bwMode="auto">
          <a:xfrm>
            <a:off x="1066800" y="5867400"/>
            <a:ext cx="7417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charset="0"/>
              </a:rPr>
              <a:t>Scaling verified by Particle-In-Cell simulations as well experiments on LLNL </a:t>
            </a:r>
            <a:r>
              <a:rPr lang="en-US" sz="1400" dirty="0" err="1">
                <a:latin typeface="Arial" charset="0"/>
              </a:rPr>
              <a:t>PetaWatt</a:t>
            </a:r>
            <a:r>
              <a:rPr lang="en-US" sz="1400" dirty="0">
                <a:latin typeface="Arial" charset="0"/>
              </a:rPr>
              <a:t>.</a:t>
            </a:r>
          </a:p>
        </p:txBody>
      </p:sp>
      <p:sp>
        <p:nvSpPr>
          <p:cNvPr id="122" name="Text Box 129"/>
          <p:cNvSpPr txBox="1">
            <a:spLocks noChangeArrowheads="1"/>
          </p:cNvSpPr>
          <p:nvPr/>
        </p:nvSpPr>
        <p:spPr bwMode="auto">
          <a:xfrm>
            <a:off x="4648200" y="2587625"/>
            <a:ext cx="2446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Electrons “wiggle” along surface,</a:t>
            </a:r>
          </a:p>
          <a:p>
            <a:r>
              <a:rPr lang="en-US" sz="1200">
                <a:latin typeface="Arial" charset="0"/>
              </a:rPr>
              <a:t>never penetrating into overdense.</a:t>
            </a:r>
          </a:p>
        </p:txBody>
      </p:sp>
      <p:graphicFrame>
        <p:nvGraphicFramePr>
          <p:cNvPr id="123" name="Object 130"/>
          <p:cNvGraphicFramePr>
            <a:graphicFrameLocks noChangeAspect="1"/>
          </p:cNvGraphicFramePr>
          <p:nvPr/>
        </p:nvGraphicFramePr>
        <p:xfrm>
          <a:off x="4448175" y="4572000"/>
          <a:ext cx="2992438" cy="812800"/>
        </p:xfrm>
        <a:graphic>
          <a:graphicData uri="http://schemas.openxmlformats.org/presentationml/2006/ole">
            <p:oleObj spid="_x0000_s26629" name="Equation" r:id="rId6" imgW="1955520" imgH="533160" progId="Equation.3">
              <p:embed/>
            </p:oleObj>
          </a:graphicData>
        </a:graphic>
      </p:graphicFrame>
      <p:sp>
        <p:nvSpPr>
          <p:cNvPr id="124" name="Line 131"/>
          <p:cNvSpPr>
            <a:spLocks noChangeShapeType="1"/>
          </p:cNvSpPr>
          <p:nvPr/>
        </p:nvSpPr>
        <p:spPr bwMode="auto">
          <a:xfrm flipV="1">
            <a:off x="533400" y="19780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132"/>
          <p:cNvSpPr>
            <a:spLocks noChangeShapeType="1"/>
          </p:cNvSpPr>
          <p:nvPr/>
        </p:nvSpPr>
        <p:spPr bwMode="auto">
          <a:xfrm>
            <a:off x="533400" y="26638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6" name="Text Box 133"/>
          <p:cNvSpPr txBox="1">
            <a:spLocks noChangeArrowheads="1"/>
          </p:cNvSpPr>
          <p:nvPr/>
        </p:nvSpPr>
        <p:spPr bwMode="auto">
          <a:xfrm>
            <a:off x="533400" y="19018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y</a:t>
            </a:r>
          </a:p>
        </p:txBody>
      </p:sp>
      <p:sp>
        <p:nvSpPr>
          <p:cNvPr id="127" name="Text Box 134"/>
          <p:cNvSpPr txBox="1">
            <a:spLocks noChangeArrowheads="1"/>
          </p:cNvSpPr>
          <p:nvPr/>
        </p:nvSpPr>
        <p:spPr bwMode="auto">
          <a:xfrm>
            <a:off x="914400" y="266382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x</a:t>
            </a:r>
          </a:p>
        </p:txBody>
      </p:sp>
      <p:sp>
        <p:nvSpPr>
          <p:cNvPr id="128" name="Line 135"/>
          <p:cNvSpPr>
            <a:spLocks noChangeShapeType="1"/>
          </p:cNvSpPr>
          <p:nvPr/>
        </p:nvSpPr>
        <p:spPr bwMode="auto">
          <a:xfrm>
            <a:off x="2895600" y="434022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9" name="Rectangle 137"/>
          <p:cNvSpPr>
            <a:spLocks noChangeArrowheads="1"/>
          </p:cNvSpPr>
          <p:nvPr/>
        </p:nvSpPr>
        <p:spPr bwMode="auto">
          <a:xfrm>
            <a:off x="533400" y="6248400"/>
            <a:ext cx="78438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Multi-</a:t>
            </a:r>
            <a:r>
              <a:rPr lang="en-US" sz="1600" b="1" dirty="0" err="1">
                <a:solidFill>
                  <a:schemeClr val="tx2"/>
                </a:solidFill>
                <a:latin typeface="Arial" charset="0"/>
              </a:rPr>
              <a:t>MeV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 electron energies are generated 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</a:rPr>
              <a:t>when ultra-intense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pulses </a:t>
            </a:r>
            <a:r>
              <a:rPr lang="en-US" sz="1600" b="1" dirty="0" smtClean="0">
                <a:solidFill>
                  <a:schemeClr val="tx2"/>
                </a:solidFill>
                <a:latin typeface="Arial" charset="0"/>
              </a:rPr>
              <a:t>hit </a:t>
            </a:r>
            <a:r>
              <a:rPr lang="en-US" sz="1600" b="1" dirty="0">
                <a:solidFill>
                  <a:schemeClr val="tx2"/>
                </a:solidFill>
                <a:latin typeface="Arial" charset="0"/>
              </a:rPr>
              <a:t>solids.</a:t>
            </a:r>
          </a:p>
        </p:txBody>
      </p:sp>
      <p:sp>
        <p:nvSpPr>
          <p:cNvPr id="130" name="TextBox 4"/>
          <p:cNvSpPr txBox="1">
            <a:spLocks noChangeArrowheads="1"/>
          </p:cNvSpPr>
          <p:nvPr/>
        </p:nvSpPr>
        <p:spPr bwMode="auto">
          <a:xfrm>
            <a:off x="4935537" y="5334000"/>
            <a:ext cx="2532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000" dirty="0">
                <a:latin typeface="Arial" charset="0"/>
              </a:rPr>
              <a:t>S. C. Wilks, et. al. Phys. Rev. </a:t>
            </a:r>
            <a:r>
              <a:rPr lang="en-US" sz="1000" dirty="0" err="1">
                <a:latin typeface="Arial" charset="0"/>
              </a:rPr>
              <a:t>Lett</a:t>
            </a:r>
            <a:r>
              <a:rPr lang="en-US" sz="1000" dirty="0">
                <a:latin typeface="Arial" charset="0"/>
              </a:rPr>
              <a:t>. (1992)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Pair Production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36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Hot Electrons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Theory-Exp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968" y="1676400"/>
            <a:ext cx="4660232" cy="3733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 realize that this is not a mono-energetic beam of electrons, but broad spectrum.</a:t>
            </a:r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093368" y="1524000"/>
            <a:ext cx="358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</a:rPr>
              <a:t>Hot electron scaling with intensity</a:t>
            </a:r>
          </a:p>
        </p:txBody>
      </p:sp>
      <p:graphicFrame>
        <p:nvGraphicFramePr>
          <p:cNvPr id="5121" name="Object 36"/>
          <p:cNvGraphicFramePr>
            <a:graphicFrameLocks noChangeAspect="1"/>
          </p:cNvGraphicFramePr>
          <p:nvPr/>
        </p:nvGraphicFramePr>
        <p:xfrm>
          <a:off x="5709318" y="3916363"/>
          <a:ext cx="2660650" cy="1036637"/>
        </p:xfrm>
        <a:graphic>
          <a:graphicData uri="http://schemas.openxmlformats.org/presentationml/2006/ole">
            <p:oleObj spid="_x0000_s5121" name="Equation" r:id="rId4" imgW="1955520" imgH="76176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715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“Relatively low” energy electrons creating the pairs would mean that positron density in target would be high. </a:t>
            </a:r>
            <a:endParaRPr lang="en-US" dirty="0"/>
          </a:p>
        </p:txBody>
      </p:sp>
      <p:pic>
        <p:nvPicPr>
          <p:cNvPr id="14" name="Picture 1060" descr="Picture 10.pdf                                                 0001CD69Macintosh HD                   BBBEA806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24000"/>
            <a:ext cx="381000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Pair Production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6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Hot Electrons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Estimates on the conversion efficiency of laser energy into hot electrons range from 15-50%.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45720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“Hot electron production and heating by hot electrons in fast </a:t>
            </a:r>
            <a:r>
              <a:rPr lang="en-US" sz="1000" dirty="0" err="1" smtClean="0"/>
              <a:t>ignitor</a:t>
            </a:r>
            <a:r>
              <a:rPr lang="en-US" sz="1000" dirty="0" smtClean="0"/>
              <a:t> research” M. Key, et. al., Phys. Plasmas 5, 1966 (1998)</a:t>
            </a:r>
            <a:endParaRPr lang="en-US" sz="1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191000" cy="27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1371600"/>
            <a:ext cx="3340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Laser to Hot Electron Efficiency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943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considerable amount of energy can be converted into photons, then pairs, in &lt; 20 ps. Downside? Rep. rate measured in hours.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371601"/>
            <a:ext cx="4411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Currrent</a:t>
            </a:r>
            <a:r>
              <a:rPr lang="en-US" b="1" dirty="0" smtClean="0"/>
              <a:t> Ultra-intense Lasers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RAL </a:t>
            </a:r>
            <a:r>
              <a:rPr lang="en-US" dirty="0" err="1" smtClean="0"/>
              <a:t>Petawatt</a:t>
            </a:r>
            <a:r>
              <a:rPr lang="en-US" dirty="0" smtClean="0"/>
              <a:t> – 600 J in 1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Omega EP –     800 J in 10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Titan –            120J in 1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2171700" lvl="4" indent="-342900"/>
            <a:r>
              <a:rPr lang="en-US" dirty="0" smtClean="0"/>
              <a:t>   250J in 10 </a:t>
            </a:r>
            <a:r>
              <a:rPr lang="en-US" dirty="0" err="1" smtClean="0"/>
              <a:t>ps</a:t>
            </a:r>
            <a:endParaRPr lang="en-US" dirty="0" smtClean="0"/>
          </a:p>
          <a:p>
            <a:pPr marL="2171700" lvl="4" indent="-342900"/>
            <a:endParaRPr lang="en-US" dirty="0" smtClean="0"/>
          </a:p>
          <a:p>
            <a:pPr marL="342900" indent="-342900"/>
            <a:r>
              <a:rPr lang="en-US" dirty="0" smtClean="0"/>
              <a:t>Typical use is Fast Ignition research.</a:t>
            </a:r>
          </a:p>
          <a:p>
            <a:pPr marL="342900" indent="-342900"/>
            <a:endParaRPr lang="en-US" dirty="0" smtClean="0"/>
          </a:p>
          <a:p>
            <a:r>
              <a:rPr lang="en-US" dirty="0" smtClean="0"/>
              <a:t>Roughly, the fraction of E converted to </a:t>
            </a:r>
            <a:r>
              <a:rPr lang="en-US" dirty="0" err="1" smtClean="0"/>
              <a:t>bremsstrahlung</a:t>
            </a:r>
            <a:r>
              <a:rPr lang="en-US" dirty="0" smtClean="0"/>
              <a:t> in a thick target :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	</a:t>
            </a:r>
          </a:p>
          <a:p>
            <a:pPr marL="342900" indent="-342900"/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528846"/>
            <a:ext cx="897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Example: Au, Omega EP, coupling 30% into 1.5 </a:t>
            </a:r>
            <a:r>
              <a:rPr lang="en-US" sz="1600" dirty="0" err="1" smtClean="0"/>
              <a:t>MeV</a:t>
            </a:r>
            <a:r>
              <a:rPr lang="en-US" sz="1600" dirty="0" smtClean="0"/>
              <a:t> </a:t>
            </a:r>
            <a:r>
              <a:rPr lang="en-US" sz="1600" dirty="0" err="1" smtClean="0"/>
              <a:t>hots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 20 J of </a:t>
            </a:r>
            <a:r>
              <a:rPr lang="en-US" sz="1600" dirty="0" err="1" smtClean="0">
                <a:sym typeface="Wingdings" pitchFamily="2" charset="2"/>
              </a:rPr>
              <a:t>Bremsstrahlung</a:t>
            </a:r>
            <a:r>
              <a:rPr lang="en-US" sz="1600" dirty="0" smtClean="0">
                <a:sym typeface="Wingdings" pitchFamily="2" charset="2"/>
              </a:rPr>
              <a:t>!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Pair Production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6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Hot Electrons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5105400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I/E ~ 0.0007*Z*</a:t>
            </a:r>
            <a:r>
              <a:rPr lang="en-US" dirty="0" err="1" smtClean="0"/>
              <a:t>T</a:t>
            </a:r>
            <a:r>
              <a:rPr lang="en-US" baseline="-25000" dirty="0" err="1" smtClean="0"/>
              <a:t>hot</a:t>
            </a:r>
            <a:endParaRPr lang="en-US" baseline="-25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238125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Prior art: Substantial 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theoretical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studies, but 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very little experimental data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existed.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6147" name="Group 35"/>
          <p:cNvGrpSpPr>
            <a:grpSpLocks/>
          </p:cNvGrpSpPr>
          <p:nvPr/>
        </p:nvGrpSpPr>
        <p:grpSpPr bwMode="auto">
          <a:xfrm>
            <a:off x="3068638" y="1154113"/>
            <a:ext cx="5999162" cy="5246687"/>
            <a:chOff x="1933" y="727"/>
            <a:chExt cx="3779" cy="3305"/>
          </a:xfrm>
        </p:grpSpPr>
        <p:sp>
          <p:nvSpPr>
            <p:cNvPr id="6152" name="Rectangle 20"/>
            <p:cNvSpPr>
              <a:spLocks noChangeArrowheads="1"/>
            </p:cNvSpPr>
            <p:nvPr/>
          </p:nvSpPr>
          <p:spPr bwMode="auto">
            <a:xfrm>
              <a:off x="3840" y="919"/>
              <a:ext cx="1872" cy="1440"/>
            </a:xfrm>
            <a:prstGeom prst="rect">
              <a:avLst/>
            </a:prstGeom>
            <a:gradFill rotWithShape="0">
              <a:gsLst>
                <a:gs pos="0">
                  <a:srgbClr val="72748B"/>
                </a:gs>
                <a:gs pos="100000">
                  <a:srgbClr val="BABDE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6153" name="Text Box 21"/>
            <p:cNvSpPr txBox="1">
              <a:spLocks noChangeArrowheads="1"/>
            </p:cNvSpPr>
            <p:nvPr/>
          </p:nvSpPr>
          <p:spPr bwMode="auto">
            <a:xfrm>
              <a:off x="3840" y="727"/>
              <a:ext cx="1872" cy="218"/>
            </a:xfrm>
            <a:prstGeom prst="rect">
              <a:avLst/>
            </a:prstGeom>
            <a:solidFill>
              <a:srgbClr val="4F50D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Accelerator Electron Beam</a:t>
              </a:r>
            </a:p>
          </p:txBody>
        </p:sp>
        <p:sp>
          <p:nvSpPr>
            <p:cNvPr id="6154" name="Rectangle 18"/>
            <p:cNvSpPr>
              <a:spLocks noChangeArrowheads="1"/>
            </p:cNvSpPr>
            <p:nvPr/>
          </p:nvSpPr>
          <p:spPr bwMode="auto">
            <a:xfrm>
              <a:off x="1934" y="919"/>
              <a:ext cx="1872" cy="1440"/>
            </a:xfrm>
            <a:prstGeom prst="rect">
              <a:avLst/>
            </a:prstGeom>
            <a:gradFill rotWithShape="0">
              <a:gsLst>
                <a:gs pos="0">
                  <a:srgbClr val="72748B"/>
                </a:gs>
                <a:gs pos="100000">
                  <a:srgbClr val="BABDE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6155" name="Text Box 19"/>
            <p:cNvSpPr txBox="1">
              <a:spLocks noChangeArrowheads="1"/>
            </p:cNvSpPr>
            <p:nvPr/>
          </p:nvSpPr>
          <p:spPr bwMode="auto">
            <a:xfrm>
              <a:off x="1934" y="727"/>
              <a:ext cx="1872" cy="218"/>
            </a:xfrm>
            <a:prstGeom prst="rect">
              <a:avLst/>
            </a:prstGeom>
            <a:solidFill>
              <a:srgbClr val="4F50D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LLNL NOVA PetaWatt Exp.</a:t>
              </a:r>
            </a:p>
          </p:txBody>
        </p:sp>
        <p:sp>
          <p:nvSpPr>
            <p:cNvPr id="6156" name="Rectangle 3"/>
            <p:cNvSpPr>
              <a:spLocks noChangeArrowheads="1"/>
            </p:cNvSpPr>
            <p:nvPr/>
          </p:nvSpPr>
          <p:spPr bwMode="auto">
            <a:xfrm>
              <a:off x="2446" y="142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6157" name="Picture 14" descr="&#10;Picture 1.pdf                                                  0001CD69Macintosh HD                   BBBEA806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0" y="1008"/>
              <a:ext cx="1728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5" descr="&#10;Picture 3.pdf                                                  0001CD69Macintosh HD                   BBBEA806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8" y="1008"/>
              <a:ext cx="182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Text Box 16"/>
            <p:cNvSpPr txBox="1">
              <a:spLocks noChangeArrowheads="1"/>
            </p:cNvSpPr>
            <p:nvPr/>
          </p:nvSpPr>
          <p:spPr bwMode="auto">
            <a:xfrm>
              <a:off x="4652" y="2189"/>
              <a:ext cx="10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Gahn et al. (2002)</a:t>
              </a:r>
            </a:p>
          </p:txBody>
        </p:sp>
        <p:sp>
          <p:nvSpPr>
            <p:cNvPr id="6160" name="Text Box 17"/>
            <p:cNvSpPr txBox="1">
              <a:spLocks noChangeArrowheads="1"/>
            </p:cNvSpPr>
            <p:nvPr/>
          </p:nvSpPr>
          <p:spPr bwMode="auto">
            <a:xfrm>
              <a:off x="2692" y="2183"/>
              <a:ext cx="11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Cowan et al. (1999)</a:t>
              </a:r>
            </a:p>
          </p:txBody>
        </p:sp>
        <p:sp>
          <p:nvSpPr>
            <p:cNvPr id="6161" name="Rectangle 25"/>
            <p:cNvSpPr>
              <a:spLocks noChangeArrowheads="1"/>
            </p:cNvSpPr>
            <p:nvPr/>
          </p:nvSpPr>
          <p:spPr bwMode="auto">
            <a:xfrm>
              <a:off x="3839" y="2373"/>
              <a:ext cx="1872" cy="1152"/>
            </a:xfrm>
            <a:prstGeom prst="rect">
              <a:avLst/>
            </a:prstGeom>
            <a:gradFill rotWithShape="0">
              <a:gsLst>
                <a:gs pos="0">
                  <a:srgbClr val="8582C7"/>
                </a:gs>
                <a:gs pos="100000">
                  <a:srgbClr val="9794E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6162" name="Rectangle 26"/>
            <p:cNvSpPr>
              <a:spLocks noChangeArrowheads="1"/>
            </p:cNvSpPr>
            <p:nvPr/>
          </p:nvSpPr>
          <p:spPr bwMode="auto">
            <a:xfrm>
              <a:off x="3839" y="3546"/>
              <a:ext cx="1872" cy="486"/>
            </a:xfrm>
            <a:prstGeom prst="rect">
              <a:avLst/>
            </a:prstGeom>
            <a:gradFill rotWithShape="0">
              <a:gsLst>
                <a:gs pos="0">
                  <a:srgbClr val="E3C645"/>
                </a:gs>
                <a:gs pos="100000">
                  <a:srgbClr val="AC9634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6163" name="Rectangle 27"/>
            <p:cNvSpPr>
              <a:spLocks noChangeArrowheads="1"/>
            </p:cNvSpPr>
            <p:nvPr/>
          </p:nvSpPr>
          <p:spPr bwMode="auto">
            <a:xfrm>
              <a:off x="1933" y="2372"/>
              <a:ext cx="1872" cy="1152"/>
            </a:xfrm>
            <a:prstGeom prst="rect">
              <a:avLst/>
            </a:prstGeom>
            <a:gradFill rotWithShape="0">
              <a:gsLst>
                <a:gs pos="0">
                  <a:srgbClr val="8582C7"/>
                </a:gs>
                <a:gs pos="100000">
                  <a:srgbClr val="9794E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6164" name="Rectangle 28"/>
            <p:cNvSpPr>
              <a:spLocks noChangeArrowheads="1"/>
            </p:cNvSpPr>
            <p:nvPr/>
          </p:nvSpPr>
          <p:spPr bwMode="auto">
            <a:xfrm>
              <a:off x="1933" y="3545"/>
              <a:ext cx="1872" cy="487"/>
            </a:xfrm>
            <a:prstGeom prst="rect">
              <a:avLst/>
            </a:prstGeom>
            <a:gradFill rotWithShape="0">
              <a:gsLst>
                <a:gs pos="0">
                  <a:srgbClr val="E3C645"/>
                </a:gs>
                <a:gs pos="100000">
                  <a:srgbClr val="AC9634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pic>
          <p:nvPicPr>
            <p:cNvPr id="6165" name="Picture 29" descr="&#10;Picture 4.pdf                                                  0001CD69Macintosh HD                   BBBEA806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72" y="2409"/>
              <a:ext cx="1808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6" name="Text Box 30"/>
            <p:cNvSpPr txBox="1">
              <a:spLocks noChangeArrowheads="1"/>
            </p:cNvSpPr>
            <p:nvPr/>
          </p:nvSpPr>
          <p:spPr bwMode="auto">
            <a:xfrm>
              <a:off x="3936" y="3534"/>
              <a:ext cx="1616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20000"/>
                </a:lnSpc>
                <a:buFont typeface="Times" pitchFamily="18" charset="0"/>
                <a:buChar char="•"/>
              </a:pPr>
              <a:r>
                <a:rPr lang="en-US">
                  <a:latin typeface="Arial" charset="0"/>
                </a:rPr>
                <a:t>~30/shot at 2 MeV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Char char="•"/>
              </a:pPr>
              <a:r>
                <a:rPr lang="en-US">
                  <a:latin typeface="Arial" charset="0"/>
                </a:rPr>
                <a:t>e+/e- &lt;10</a:t>
              </a:r>
              <a:r>
                <a:rPr lang="en-US" baseline="30000">
                  <a:latin typeface="Arial" charset="0"/>
                </a:rPr>
                <a:t>-3</a:t>
              </a:r>
              <a:endParaRPr lang="en-US">
                <a:latin typeface="Arial" charset="0"/>
              </a:endParaRPr>
            </a:p>
          </p:txBody>
        </p:sp>
        <p:pic>
          <p:nvPicPr>
            <p:cNvPr id="6167" name="Picture 31" descr="&#10;Picture 2.pdf                                                  0001CD69Macintosh HD                   BBBEA806: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6" y="2400"/>
              <a:ext cx="172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8" name="Text Box 32"/>
            <p:cNvSpPr txBox="1">
              <a:spLocks noChangeArrowheads="1"/>
            </p:cNvSpPr>
            <p:nvPr/>
          </p:nvSpPr>
          <p:spPr bwMode="auto">
            <a:xfrm>
              <a:off x="2016" y="3527"/>
              <a:ext cx="1729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20000"/>
                </a:lnSpc>
                <a:buFont typeface="Times" pitchFamily="18" charset="0"/>
                <a:buChar char="•"/>
              </a:pPr>
              <a:r>
                <a:rPr lang="en-US">
                  <a:latin typeface="Arial" charset="0"/>
                </a:rPr>
                <a:t>&lt;100 were detected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Char char="•"/>
              </a:pPr>
              <a:r>
                <a:rPr lang="en-US">
                  <a:latin typeface="Arial" charset="0"/>
                </a:rPr>
                <a:t>e+/e- ~ 10</a:t>
              </a:r>
              <a:r>
                <a:rPr lang="en-US" baseline="30000">
                  <a:latin typeface="Arial" charset="0"/>
                </a:rPr>
                <a:t>-4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6148" name="Group 34"/>
          <p:cNvGrpSpPr>
            <a:grpSpLocks/>
          </p:cNvGrpSpPr>
          <p:nvPr/>
        </p:nvGrpSpPr>
        <p:grpSpPr bwMode="auto">
          <a:xfrm>
            <a:off x="38100" y="1155700"/>
            <a:ext cx="3009901" cy="5397501"/>
            <a:chOff x="24" y="728"/>
            <a:chExt cx="1896" cy="3400"/>
          </a:xfrm>
        </p:grpSpPr>
        <p:sp>
          <p:nvSpPr>
            <p:cNvPr id="6149" name="Rectangle 22"/>
            <p:cNvSpPr>
              <a:spLocks noChangeArrowheads="1"/>
            </p:cNvSpPr>
            <p:nvPr/>
          </p:nvSpPr>
          <p:spPr bwMode="auto">
            <a:xfrm>
              <a:off x="27" y="954"/>
              <a:ext cx="1893" cy="3174"/>
            </a:xfrm>
            <a:prstGeom prst="rect">
              <a:avLst/>
            </a:prstGeom>
            <a:gradFill rotWithShape="0">
              <a:gsLst>
                <a:gs pos="0">
                  <a:srgbClr val="67697E"/>
                </a:gs>
                <a:gs pos="100000">
                  <a:srgbClr val="BABDE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6150" name="Text Box 23"/>
            <p:cNvSpPr txBox="1">
              <a:spLocks noChangeArrowheads="1"/>
            </p:cNvSpPr>
            <p:nvPr/>
          </p:nvSpPr>
          <p:spPr bwMode="auto">
            <a:xfrm>
              <a:off x="24" y="728"/>
              <a:ext cx="1872" cy="218"/>
            </a:xfrm>
            <a:prstGeom prst="rect">
              <a:avLst/>
            </a:prstGeom>
            <a:solidFill>
              <a:srgbClr val="4F50D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Arial" charset="0"/>
                </a:rPr>
                <a:t>Theoretical/Modeling</a:t>
              </a:r>
            </a:p>
          </p:txBody>
        </p:sp>
        <p:sp>
          <p:nvSpPr>
            <p:cNvPr id="6151" name="Text Box 33"/>
            <p:cNvSpPr txBox="1">
              <a:spLocks noChangeArrowheads="1"/>
            </p:cNvSpPr>
            <p:nvPr/>
          </p:nvSpPr>
          <p:spPr bwMode="auto">
            <a:xfrm>
              <a:off x="80" y="1008"/>
              <a:ext cx="1721" cy="30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Shearer et al. 1973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Liang et al. 1995, 1998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 err="1">
                  <a:latin typeface="Arial" charset="0"/>
                </a:rPr>
                <a:t>Shkolnikov</a:t>
              </a:r>
              <a:r>
                <a:rPr lang="en-US" sz="1500" dirty="0">
                  <a:latin typeface="Arial" charset="0"/>
                </a:rPr>
                <a:t> et al. 1997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 err="1">
                  <a:latin typeface="Arial" charset="0"/>
                </a:rPr>
                <a:t>Gryaznykh</a:t>
              </a:r>
              <a:r>
                <a:rPr lang="en-US" sz="1500" dirty="0">
                  <a:latin typeface="Arial" charset="0"/>
                </a:rPr>
                <a:t> et al. 1998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 err="1">
                  <a:latin typeface="Arial" charset="0"/>
                </a:rPr>
                <a:t>Shen</a:t>
              </a:r>
              <a:r>
                <a:rPr lang="en-US" sz="1500" dirty="0">
                  <a:latin typeface="Arial" charset="0"/>
                </a:rPr>
                <a:t> &amp; Meyer-</a:t>
              </a:r>
              <a:r>
                <a:rPr lang="en-US" sz="1500" dirty="0" err="1">
                  <a:latin typeface="Arial" charset="0"/>
                </a:rPr>
                <a:t>ter</a:t>
              </a:r>
              <a:r>
                <a:rPr lang="en-US" sz="1500" dirty="0">
                  <a:latin typeface="Arial" charset="0"/>
                </a:rPr>
                <a:t>-</a:t>
              </a:r>
              <a:r>
                <a:rPr lang="en-US" sz="1500" dirty="0" err="1">
                  <a:latin typeface="Arial" charset="0"/>
                </a:rPr>
                <a:t>Vehn</a:t>
              </a:r>
              <a:r>
                <a:rPr lang="en-US" sz="1500" dirty="0">
                  <a:latin typeface="Arial" charset="0"/>
                </a:rPr>
                <a:t>, 2001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 err="1">
                  <a:latin typeface="Arial" charset="0"/>
                </a:rPr>
                <a:t>Nahashima</a:t>
              </a:r>
              <a:r>
                <a:rPr lang="en-US" sz="1500" dirty="0">
                  <a:latin typeface="Arial" charset="0"/>
                </a:rPr>
                <a:t> &amp; </a:t>
              </a:r>
              <a:r>
                <a:rPr lang="en-US" sz="1500" dirty="0" err="1">
                  <a:latin typeface="Arial" charset="0"/>
                </a:rPr>
                <a:t>Takabe</a:t>
              </a:r>
              <a:r>
                <a:rPr lang="en-US" sz="1500" dirty="0">
                  <a:latin typeface="Arial" charset="0"/>
                </a:rPr>
                <a:t>, </a:t>
              </a:r>
              <a:r>
                <a:rPr lang="en-US" sz="1500" dirty="0" smtClean="0">
                  <a:latin typeface="Arial" charset="0"/>
                </a:rPr>
                <a:t>2002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 smtClean="0">
                  <a:latin typeface="Arial" charset="0"/>
                </a:rPr>
                <a:t>Wilks et. al., 2005</a:t>
              </a:r>
              <a:endParaRPr lang="en-US" sz="1500" dirty="0">
                <a:latin typeface="Arial" charset="0"/>
              </a:endParaRP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 err="1">
                  <a:latin typeface="Arial" charset="0"/>
                </a:rPr>
                <a:t>Berezhiani</a:t>
              </a:r>
              <a:r>
                <a:rPr lang="en-US" sz="1500" dirty="0">
                  <a:latin typeface="Arial" charset="0"/>
                </a:rPr>
                <a:t> et al., 2007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Myatt et al., </a:t>
              </a:r>
              <a:r>
                <a:rPr lang="en-US" sz="1500" dirty="0" smtClean="0">
                  <a:latin typeface="Arial" charset="0"/>
                </a:rPr>
                <a:t>2009</a:t>
              </a:r>
              <a:endParaRPr lang="en-US" sz="1500" dirty="0">
                <a:latin typeface="Arial" charset="0"/>
              </a:endParaRP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……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Assume a </a:t>
              </a:r>
              <a:r>
                <a:rPr lang="en-US" sz="1500" dirty="0" err="1">
                  <a:latin typeface="Arial" charset="0"/>
                </a:rPr>
                <a:t>T</a:t>
              </a:r>
              <a:r>
                <a:rPr lang="en-US" sz="1500" baseline="-25000" dirty="0" err="1">
                  <a:latin typeface="Arial" charset="0"/>
                </a:rPr>
                <a:t>hot</a:t>
              </a:r>
              <a:r>
                <a:rPr lang="en-US" sz="1500" dirty="0">
                  <a:latin typeface="Arial" charset="0"/>
                </a:rPr>
                <a:t>, it was 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predicted for 100 J laser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2000" dirty="0">
                  <a:solidFill>
                    <a:srgbClr val="E30A0F"/>
                  </a:solidFill>
                  <a:latin typeface="Arial" charset="0"/>
                </a:rPr>
                <a:t>10</a:t>
              </a:r>
              <a:r>
                <a:rPr lang="en-US" sz="2000" baseline="30000" dirty="0">
                  <a:solidFill>
                    <a:srgbClr val="E30A0F"/>
                  </a:solidFill>
                  <a:latin typeface="Arial" charset="0"/>
                </a:rPr>
                <a:t>7</a:t>
              </a:r>
              <a:r>
                <a:rPr lang="en-US" sz="2000" dirty="0">
                  <a:solidFill>
                    <a:srgbClr val="E30A0F"/>
                  </a:solidFill>
                  <a:latin typeface="Arial" charset="0"/>
                </a:rPr>
                <a:t> - 10</a:t>
              </a:r>
              <a:r>
                <a:rPr lang="en-US" sz="2000" baseline="30000" dirty="0">
                  <a:solidFill>
                    <a:srgbClr val="E30A0F"/>
                  </a:solidFill>
                  <a:latin typeface="Arial" charset="0"/>
                </a:rPr>
                <a:t>9</a:t>
              </a:r>
              <a:r>
                <a:rPr lang="en-US" sz="1500" dirty="0">
                  <a:latin typeface="Arial" charset="0"/>
                </a:rPr>
                <a:t> positrons would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be produced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(depending on mechanisms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target Z, thickness, </a:t>
              </a:r>
            </a:p>
            <a:p>
              <a:pPr marL="457200" indent="-457200">
                <a:lnSpc>
                  <a:spcPct val="120000"/>
                </a:lnSpc>
                <a:buFont typeface="Times" pitchFamily="18" charset="0"/>
                <a:buNone/>
              </a:pPr>
              <a:r>
                <a:rPr lang="en-US" sz="1500" dirty="0">
                  <a:latin typeface="Arial" charset="0"/>
                </a:rPr>
                <a:t>Laser parameter etc. 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30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609600"/>
          </a:xfrm>
        </p:spPr>
        <p:txBody>
          <a:bodyPr/>
          <a:lstStyle/>
          <a:p>
            <a:r>
              <a:rPr lang="en-US" b="1" dirty="0" smtClean="0"/>
              <a:t>Two main processes involved in laser positron creation in the presence of high-Z nucleus</a:t>
            </a:r>
          </a:p>
        </p:txBody>
      </p:sp>
      <p:sp>
        <p:nvSpPr>
          <p:cNvPr id="7172" name="Text Box 29"/>
          <p:cNvSpPr txBox="1">
            <a:spLocks noChangeArrowheads="1"/>
          </p:cNvSpPr>
          <p:nvPr/>
        </p:nvSpPr>
        <p:spPr bwMode="auto">
          <a:xfrm>
            <a:off x="152400" y="1295400"/>
            <a:ext cx="4191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1.    Direct (Trident) pair production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i="1">
                <a:latin typeface="Arial" charset="0"/>
              </a:rPr>
              <a:t>	e</a:t>
            </a:r>
            <a:r>
              <a:rPr lang="en-US" i="1" baseline="30000">
                <a:latin typeface="Arial" charset="0"/>
              </a:rPr>
              <a:t>-</a:t>
            </a:r>
            <a:r>
              <a:rPr lang="en-US" i="1">
                <a:latin typeface="Arial" charset="0"/>
              </a:rPr>
              <a:t> + Z </a:t>
            </a:r>
            <a:r>
              <a:rPr lang="en-US" i="1">
                <a:latin typeface="Arial" charset="0"/>
                <a:sym typeface="Wingdings" pitchFamily="2" charset="2"/>
              </a:rPr>
              <a:t></a:t>
            </a:r>
            <a:r>
              <a:rPr lang="en-US" i="1">
                <a:latin typeface="Arial" charset="0"/>
              </a:rPr>
              <a:t> 2e</a:t>
            </a:r>
            <a:r>
              <a:rPr lang="en-US" i="1" baseline="30000">
                <a:latin typeface="Arial" charset="0"/>
              </a:rPr>
              <a:t>-</a:t>
            </a:r>
            <a:r>
              <a:rPr lang="en-US" i="1">
                <a:latin typeface="Arial" charset="0"/>
              </a:rPr>
              <a:t> + e</a:t>
            </a:r>
            <a:r>
              <a:rPr lang="en-US" i="1" baseline="30000">
                <a:latin typeface="Arial" charset="0"/>
              </a:rPr>
              <a:t>+</a:t>
            </a:r>
            <a:r>
              <a:rPr lang="en-US" i="1">
                <a:latin typeface="Arial" charset="0"/>
              </a:rPr>
              <a:t> + Z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i="1">
                <a:latin typeface="Arial" charset="0"/>
              </a:rPr>
              <a:t>	(Z: </a:t>
            </a:r>
            <a:r>
              <a:rPr lang="en-US">
                <a:latin typeface="Arial" charset="0"/>
              </a:rPr>
              <a:t>nucleus)</a:t>
            </a:r>
            <a:r>
              <a:rPr lang="en-US" i="1">
                <a:latin typeface="Arial" charset="0"/>
              </a:rPr>
              <a:t>		</a:t>
            </a:r>
            <a:endParaRPr lang="en-US">
              <a:latin typeface="Arial" charset="0"/>
            </a:endParaRPr>
          </a:p>
        </p:txBody>
      </p:sp>
      <p:sp>
        <p:nvSpPr>
          <p:cNvPr id="7173" name="Text Box 30"/>
          <p:cNvSpPr txBox="1">
            <a:spLocks noChangeArrowheads="1"/>
          </p:cNvSpPr>
          <p:nvPr/>
        </p:nvSpPr>
        <p:spPr bwMode="auto">
          <a:xfrm>
            <a:off x="152400" y="2209800"/>
            <a:ext cx="4579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Times" pitchFamily="18" charset="0"/>
              <a:buAutoNum type="arabicPeriod" startAt="2"/>
            </a:pPr>
            <a:r>
              <a:rPr lang="en-US" dirty="0">
                <a:latin typeface="Arial" charset="0"/>
              </a:rPr>
              <a:t>Indirect (Bethe-</a:t>
            </a:r>
            <a:r>
              <a:rPr lang="en-US" dirty="0" err="1">
                <a:latin typeface="Arial" charset="0"/>
              </a:rPr>
              <a:t>Heitler</a:t>
            </a:r>
            <a:r>
              <a:rPr lang="en-US" dirty="0">
                <a:latin typeface="Arial" charset="0"/>
              </a:rPr>
              <a:t>) pair production:</a:t>
            </a:r>
          </a:p>
          <a:p>
            <a:pPr marL="914400" lvl="1" indent="-457200"/>
            <a:r>
              <a:rPr lang="en-US" i="1" dirty="0">
                <a:latin typeface="Arial" charset="0"/>
              </a:rPr>
              <a:t>	e</a:t>
            </a:r>
            <a:r>
              <a:rPr lang="en-US" i="1" baseline="30000" dirty="0">
                <a:latin typeface="Arial" charset="0"/>
              </a:rPr>
              <a:t>-</a:t>
            </a:r>
            <a:r>
              <a:rPr lang="en-US" i="1" dirty="0">
                <a:latin typeface="Arial" charset="0"/>
              </a:rPr>
              <a:t> + Z </a:t>
            </a:r>
            <a:r>
              <a:rPr lang="en-US" i="1" dirty="0">
                <a:latin typeface="Arial" charset="0"/>
                <a:sym typeface="Wingdings" pitchFamily="2" charset="2"/>
              </a:rPr>
              <a:t> </a:t>
            </a:r>
            <a:r>
              <a:rPr lang="en-US" i="1" dirty="0">
                <a:latin typeface="Arial" charset="0"/>
                <a:sym typeface="Symbol" pitchFamily="18" charset="2"/>
              </a:rPr>
              <a:t></a:t>
            </a:r>
            <a:r>
              <a:rPr lang="en-US" i="1" dirty="0">
                <a:latin typeface="Arial" charset="0"/>
              </a:rPr>
              <a:t> + e</a:t>
            </a:r>
            <a:r>
              <a:rPr lang="en-US" i="1" baseline="30000" dirty="0">
                <a:latin typeface="Arial" charset="0"/>
              </a:rPr>
              <a:t>-</a:t>
            </a:r>
            <a:r>
              <a:rPr lang="en-US" i="1" dirty="0">
                <a:latin typeface="Arial" charset="0"/>
              </a:rPr>
              <a:t> + Z     </a:t>
            </a:r>
            <a:endParaRPr lang="en-US" dirty="0">
              <a:latin typeface="Arial" charset="0"/>
            </a:endParaRPr>
          </a:p>
          <a:p>
            <a:pPr marL="914400" lvl="1" indent="-457200"/>
            <a:r>
              <a:rPr lang="en-US" i="1" dirty="0">
                <a:latin typeface="Arial" charset="0"/>
                <a:sym typeface="Symbol" pitchFamily="18" charset="2"/>
              </a:rPr>
              <a:t>	</a:t>
            </a:r>
            <a:r>
              <a:rPr lang="en-US" i="1" dirty="0">
                <a:latin typeface="Arial" charset="0"/>
              </a:rPr>
              <a:t> + Z </a:t>
            </a:r>
            <a:r>
              <a:rPr lang="en-US" i="1" dirty="0">
                <a:latin typeface="Arial" charset="0"/>
                <a:sym typeface="Wingdings" pitchFamily="2" charset="2"/>
              </a:rPr>
              <a:t></a:t>
            </a:r>
            <a:r>
              <a:rPr lang="en-US" i="1" dirty="0">
                <a:latin typeface="Arial" charset="0"/>
              </a:rPr>
              <a:t> e</a:t>
            </a:r>
            <a:r>
              <a:rPr lang="en-US" i="1" baseline="30000" dirty="0">
                <a:latin typeface="Arial" charset="0"/>
              </a:rPr>
              <a:t>-</a:t>
            </a:r>
            <a:r>
              <a:rPr lang="en-US" i="1" dirty="0">
                <a:latin typeface="Arial" charset="0"/>
              </a:rPr>
              <a:t> + e</a:t>
            </a:r>
            <a:r>
              <a:rPr lang="en-US" i="1" baseline="30000" dirty="0">
                <a:latin typeface="Arial" charset="0"/>
              </a:rPr>
              <a:t>+</a:t>
            </a:r>
            <a:r>
              <a:rPr lang="en-US" i="1" dirty="0">
                <a:latin typeface="Arial" charset="0"/>
              </a:rPr>
              <a:t> + Z </a:t>
            </a:r>
          </a:p>
          <a:p>
            <a:pPr marL="914400" lvl="1" indent="-457200"/>
            <a:r>
              <a:rPr lang="en-US" i="1" dirty="0">
                <a:latin typeface="Arial" charset="0"/>
              </a:rPr>
              <a:t>	 </a:t>
            </a:r>
            <a:r>
              <a:rPr lang="en-US" dirty="0">
                <a:latin typeface="Arial" charset="0"/>
              </a:rPr>
              <a:t>(</a:t>
            </a:r>
            <a:r>
              <a:rPr lang="en-US" dirty="0">
                <a:latin typeface="Arial" charset="0"/>
                <a:sym typeface="Symbol" pitchFamily="18" charset="2"/>
              </a:rPr>
              <a:t>: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Bremsstrahlung)</a:t>
            </a:r>
            <a:r>
              <a:rPr lang="en-US" i="1" dirty="0">
                <a:latin typeface="Arial" charset="0"/>
              </a:rPr>
              <a:t> </a:t>
            </a:r>
          </a:p>
        </p:txBody>
      </p:sp>
      <p:pic>
        <p:nvPicPr>
          <p:cNvPr id="7174" name="Picture 32" descr="&#10;Picture 4.pdf                                                  0001CD69Macintosh HD                   BBBEA80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291012"/>
            <a:ext cx="4114800" cy="2033588"/>
          </a:xfrm>
          <a:prstGeom prst="rect">
            <a:avLst/>
          </a:prstGeom>
          <a:noFill/>
          <a:ln w="9525">
            <a:solidFill>
              <a:srgbClr val="292A7F"/>
            </a:solidFill>
            <a:miter lim="800000"/>
            <a:headEnd/>
            <a:tailEnd/>
          </a:ln>
        </p:spPr>
      </p:pic>
      <p:sp>
        <p:nvSpPr>
          <p:cNvPr id="7177" name="Rectangle 38"/>
          <p:cNvSpPr>
            <a:spLocks noChangeArrowheads="1"/>
          </p:cNvSpPr>
          <p:nvPr/>
        </p:nvSpPr>
        <p:spPr bwMode="auto">
          <a:xfrm>
            <a:off x="1524000" y="6400800"/>
            <a:ext cx="62484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</a:rPr>
              <a:t>High energy (&gt;MeV, relativistic) </a:t>
            </a:r>
            <a:r>
              <a:rPr lang="en-US" sz="1600" i="1" dirty="0" smtClean="0">
                <a:latin typeface="Arial" charset="0"/>
              </a:rPr>
              <a:t>e</a:t>
            </a:r>
            <a:r>
              <a:rPr lang="en-US" sz="1600" i="1" baseline="30000" dirty="0" smtClean="0">
                <a:latin typeface="Arial" charset="0"/>
              </a:rPr>
              <a:t>-</a:t>
            </a:r>
            <a:r>
              <a:rPr lang="en-US" sz="1600" dirty="0" smtClean="0">
                <a:latin typeface="Arial" charset="0"/>
              </a:rPr>
              <a:t>s are </a:t>
            </a:r>
            <a:r>
              <a:rPr lang="en-US" sz="1600" dirty="0">
                <a:latin typeface="Arial" charset="0"/>
              </a:rPr>
              <a:t>the key to both processes</a:t>
            </a:r>
          </a:p>
        </p:txBody>
      </p:sp>
      <p:pic>
        <p:nvPicPr>
          <p:cNvPr id="7178" name="Picture 10" descr="C:\Documents and Settings\wilks1\Desktop\wilks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7167" y="1371600"/>
            <a:ext cx="2688633" cy="27768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6934200" y="2108775"/>
            <a:ext cx="154271" cy="24622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charset="0"/>
              </a:rPr>
              <a:t>2</a:t>
            </a:r>
          </a:p>
        </p:txBody>
      </p:sp>
      <p:sp>
        <p:nvSpPr>
          <p:cNvPr id="15" name="Text Box 34"/>
          <p:cNvSpPr txBox="1">
            <a:spLocks noChangeArrowheads="1"/>
          </p:cNvSpPr>
          <p:nvPr/>
        </p:nvSpPr>
        <p:spPr bwMode="auto">
          <a:xfrm>
            <a:off x="6858000" y="2946975"/>
            <a:ext cx="154271" cy="24622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charset="0"/>
              </a:rPr>
              <a:t>1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6705600" y="4595812"/>
            <a:ext cx="228600" cy="24622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Arial" charset="0"/>
              </a:rPr>
              <a:t>1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6629400" y="5721191"/>
            <a:ext cx="228600" cy="24622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charset="0"/>
              </a:rPr>
              <a:t>2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65575"/>
            <a:ext cx="3733800" cy="28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447800" y="5486400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K. Nakashima and H. </a:t>
            </a:r>
            <a:r>
              <a:rPr lang="en-US" sz="1000" dirty="0" err="1" smtClean="0"/>
              <a:t>Takabe</a:t>
            </a:r>
            <a:r>
              <a:rPr lang="en-US" sz="1000" dirty="0" smtClean="0"/>
              <a:t>, </a:t>
            </a:r>
          </a:p>
          <a:p>
            <a:r>
              <a:rPr lang="en-US" sz="1000" dirty="0" smtClean="0"/>
              <a:t>Phys</a:t>
            </a:r>
            <a:r>
              <a:rPr lang="en-US" sz="1000" dirty="0"/>
              <a:t>. Plasmas, </a:t>
            </a:r>
            <a:r>
              <a:rPr lang="en-US" sz="1000" dirty="0" smtClean="0"/>
              <a:t>1505, </a:t>
            </a:r>
            <a:r>
              <a:rPr lang="en-US" sz="1000" b="1" dirty="0" smtClean="0"/>
              <a:t>9</a:t>
            </a:r>
            <a:r>
              <a:rPr lang="en-US" sz="1000" dirty="0" smtClean="0"/>
              <a:t> (2002)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23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512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914400"/>
          </a:xfrm>
        </p:spPr>
        <p:txBody>
          <a:bodyPr/>
          <a:lstStyle/>
          <a:p>
            <a:pPr defTabSz="914400" eaLnBrk="1" hangingPunct="1"/>
            <a:r>
              <a:rPr lang="en-US" sz="2400" dirty="0" smtClean="0">
                <a:latin typeface="Calibri" pitchFamily="34" charset="0"/>
              </a:rPr>
              <a:t>Which mechanism dominates depends strongly on target thickness.</a:t>
            </a:r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56390"/>
            <a:ext cx="4343400" cy="307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200400" y="5590401"/>
            <a:ext cx="2784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(Assuming no electron refluxing.)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1600200"/>
            <a:ext cx="510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Energy 280 J, Intensity  10</a:t>
            </a:r>
            <a:r>
              <a:rPr lang="en-US" baseline="30000" dirty="0" smtClean="0"/>
              <a:t>20</a:t>
            </a:r>
            <a:r>
              <a:rPr lang="en-US" dirty="0" smtClean="0"/>
              <a:t> W/cm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85788" y="28575"/>
            <a:ext cx="113347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3453"/>
            <a:ext cx="134786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Pair Production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8575"/>
            <a:ext cx="122501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Sheath Fields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188" y="28575"/>
            <a:ext cx="10144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28575"/>
            <a:ext cx="9842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</p:txBody>
      </p:sp>
      <p:sp>
        <p:nvSpPr>
          <p:cNvPr id="12" name="TextBox 130"/>
          <p:cNvSpPr txBox="1">
            <a:spLocks noChangeArrowheads="1"/>
          </p:cNvSpPr>
          <p:nvPr/>
        </p:nvSpPr>
        <p:spPr bwMode="auto">
          <a:xfrm>
            <a:off x="3124200" y="26988"/>
            <a:ext cx="1217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Hot Electrons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36816</TotalTime>
  <Words>1969</Words>
  <Application>Microsoft Office PowerPoint</Application>
  <PresentationFormat>On-screen Show (4:3)</PresentationFormat>
  <Paragraphs>417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Equation</vt:lpstr>
      <vt:lpstr>Slide 1</vt:lpstr>
      <vt:lpstr>Slide 2</vt:lpstr>
      <vt:lpstr>Slide 3</vt:lpstr>
      <vt:lpstr>Simulations of ultra-intense laser-solid interfaces show that generation of mildly relativistic electrons was possible.</vt:lpstr>
      <vt:lpstr>Important to realize that this is not a mono-energetic beam of electrons, but broad spectrum.</vt:lpstr>
      <vt:lpstr>Estimates on the conversion efficiency of laser energy into hot electrons range from 15-50%.</vt:lpstr>
      <vt:lpstr>Slide 7</vt:lpstr>
      <vt:lpstr>Two main processes involved in laser positron creation in the presence of high-Z nucleus</vt:lpstr>
      <vt:lpstr>Which mechanism dominates depends strongly on target thickness.</vt:lpstr>
      <vt:lpstr>How many pairs can be made when both trident and B-H mechanisms are considered?</vt:lpstr>
      <vt:lpstr>Maximizing the hot electron energy and number increases the positron production</vt:lpstr>
      <vt:lpstr>We performed positron experiments on LLNL Titan laser in May and September 2008</vt:lpstr>
      <vt:lpstr>Slide 13</vt:lpstr>
      <vt:lpstr>First detailed positron energy spectra reveal important physics</vt:lpstr>
      <vt:lpstr>Modeling is used to confirm relative electron and positron signal levels seen in experiment.</vt:lpstr>
      <vt:lpstr>First detailed positron energy spectra reveal important physics</vt:lpstr>
      <vt:lpstr>Recent experiments at Omega EP indicate nonlinear scaling with laser energy.</vt:lpstr>
      <vt:lpstr>Interestingly, similar shift was observed in simulations by us and SLAC in 2006 for e+-e- jets.</vt:lpstr>
      <vt:lpstr>We attribute this to ion acceleration (via TNSA*) that is known to occur for ultra-intense laser-solid interactions.</vt:lpstr>
      <vt:lpstr>This led to interesting idea: can we focus the positrons using a shaped target?</vt:lpstr>
      <vt:lpstr>The emittance was not measured experimentally, but estimates from the modeling give about 500 mm*mrad.</vt:lpstr>
      <vt:lpstr>Higher Rep-rate short pulse lasers are being built and tested.</vt:lpstr>
      <vt:lpstr>Summary</vt:lpstr>
    </vt:vector>
  </TitlesOfParts>
  <Company>Lawrence Livermore National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Ignition: An alternative route to Inertial Confinement Fusion</dc:title>
  <dc:creator>wilks1</dc:creator>
  <cp:lastModifiedBy>Preferred Customer</cp:lastModifiedBy>
  <cp:revision>1007</cp:revision>
  <dcterms:created xsi:type="dcterms:W3CDTF">2006-11-09T18:48:06Z</dcterms:created>
  <dcterms:modified xsi:type="dcterms:W3CDTF">2009-07-14T04:06:23Z</dcterms:modified>
</cp:coreProperties>
</file>