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68" r:id="rId5"/>
    <p:sldId id="261" r:id="rId6"/>
    <p:sldId id="266" r:id="rId7"/>
    <p:sldId id="260" r:id="rId8"/>
    <p:sldId id="265" r:id="rId9"/>
    <p:sldId id="269" r:id="rId10"/>
    <p:sldId id="258" r:id="rId11"/>
    <p:sldId id="271" r:id="rId12"/>
    <p:sldId id="274" r:id="rId13"/>
    <p:sldId id="272" r:id="rId14"/>
    <p:sldId id="270" r:id="rId15"/>
    <p:sldId id="264" r:id="rId16"/>
    <p:sldId id="283" r:id="rId17"/>
    <p:sldId id="275" r:id="rId18"/>
    <p:sldId id="276" r:id="rId19"/>
    <p:sldId id="282" r:id="rId20"/>
    <p:sldId id="279" r:id="rId21"/>
    <p:sldId id="281" r:id="rId22"/>
    <p:sldId id="280" r:id="rId23"/>
    <p:sldId id="277" r:id="rId24"/>
    <p:sldId id="278" r:id="rId25"/>
    <p:sldId id="285" r:id="rId26"/>
    <p:sldId id="273" r:id="rId27"/>
    <p:sldId id="267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77FD6BCA-5260-4F26-9524-C8720741A5B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9B298E55-75C7-423F-B4F0-8C85589C0FEF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877FD32A-49DC-4EE0-AA15-DF673A18AAC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22BC5BE2-BC21-48AC-A7C9-64FA19E270A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3574F540-A4AF-446B-81BA-9309F13BC1A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EDC241FF-D223-4691-B8A9-224F277B7FC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7304B3BB-8BEF-4ECA-88CF-1AFDA04D213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A6A9DF1F-32C8-4BAC-AB80-99847674FA6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26E3876F-2F5D-4F24-BA55-703D4E1F925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7766CC5E-E51D-4FFC-98B2-D6B8F2810224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C9E4E3E1-BC47-4B05-90C4-A428DA78F6F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0463" y="62293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r>
              <a:rPr lang="en-US" dirty="0" smtClean="0"/>
              <a:t>		         Presentation Title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			      Page </a:t>
            </a:r>
            <a:fld id="{BDA8FDC0-81FE-4BC2-BAF8-7DB12D62A0F0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111" name="Picture 15" descr="SLAC_Logo_hi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ac.stanford.edu/grp/cd/soft/aida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lacportal.slac.stanford.edu/sites/ard_public/facet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5779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FACET Safety and Procedures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71600" y="2209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371600" y="41148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dirty="0" smtClean="0"/>
              <a:t>Christine Clarke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/>
              <a:t>August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9200"/>
            <a:ext cx="8851900" cy="4525963"/>
          </a:xfrm>
        </p:spPr>
        <p:txBody>
          <a:bodyPr/>
          <a:lstStyle/>
          <a:p>
            <a:r>
              <a:rPr lang="en-US" sz="2300" dirty="0" smtClean="0"/>
              <a:t>Can use “</a:t>
            </a:r>
            <a:r>
              <a:rPr lang="en-US" sz="2300" dirty="0" err="1" smtClean="0"/>
              <a:t>Skillport</a:t>
            </a:r>
            <a:r>
              <a:rPr lang="en-US" sz="2300" dirty="0" smtClean="0"/>
              <a:t>” – only need SLAC ID#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SLAC Training Assessment </a:t>
            </a:r>
            <a:r>
              <a:rPr lang="en-US" sz="2300" dirty="0" smtClean="0"/>
              <a:t>(STA) tool is used to track training status</a:t>
            </a:r>
          </a:p>
          <a:p>
            <a:r>
              <a:rPr lang="en-US" sz="2300" dirty="0" smtClean="0"/>
              <a:t>Course 219 or course 396:  ESH </a:t>
            </a:r>
            <a:r>
              <a:rPr lang="en-US" sz="2300" dirty="0" smtClean="0"/>
              <a:t>orientation course is mandatory for everyone except escorted </a:t>
            </a:r>
            <a:r>
              <a:rPr lang="en-US" sz="2300" dirty="0" smtClean="0"/>
              <a:t>visitors</a:t>
            </a:r>
          </a:p>
          <a:p>
            <a:r>
              <a:rPr lang="en-US" sz="2300" dirty="0" smtClean="0"/>
              <a:t>Course 115: GERT allows unescorted access in RCAs (</a:t>
            </a:r>
            <a:r>
              <a:rPr lang="en-US" sz="2300" dirty="0" err="1" smtClean="0"/>
              <a:t>eg</a:t>
            </a:r>
            <a:r>
              <a:rPr lang="en-US" sz="2300" dirty="0" smtClean="0"/>
              <a:t> FACET User Trailer B244). Pre-</a:t>
            </a:r>
            <a:r>
              <a:rPr lang="en-US" sz="2300" dirty="0" err="1" smtClean="0"/>
              <a:t>req</a:t>
            </a:r>
            <a:r>
              <a:rPr lang="en-US" sz="2300" dirty="0" smtClean="0"/>
              <a:t> for…</a:t>
            </a:r>
          </a:p>
          <a:p>
            <a:r>
              <a:rPr lang="en-US" sz="2300" dirty="0" smtClean="0"/>
              <a:t>Course 116: Radiation Worker 1. Required for access to FACET</a:t>
            </a:r>
          </a:p>
          <a:p>
            <a:r>
              <a:rPr lang="en-US" sz="2300" dirty="0" smtClean="0"/>
              <a:t>Course 120: Overview </a:t>
            </a:r>
            <a:r>
              <a:rPr lang="en-US" sz="2300" dirty="0" smtClean="0"/>
              <a:t>of the work planning and control </a:t>
            </a:r>
            <a:r>
              <a:rPr lang="en-US" sz="2300" dirty="0" smtClean="0"/>
              <a:t>(WPC) process.</a:t>
            </a:r>
            <a:endParaRPr lang="en-US" sz="2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153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10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Course 116PRA (Radiation Worker 1)</a:t>
            </a:r>
          </a:p>
          <a:p>
            <a:pPr lvl="1"/>
            <a:r>
              <a:rPr lang="en-US" sz="2400" dirty="0" smtClean="0"/>
              <a:t>Required to access FACET</a:t>
            </a:r>
          </a:p>
          <a:p>
            <a:pPr lvl="1"/>
            <a:r>
              <a:rPr lang="en-US" sz="2400" dirty="0" smtClean="0"/>
              <a:t>Regular classes twice a week</a:t>
            </a:r>
          </a:p>
          <a:p>
            <a:pPr lvl="1"/>
            <a:r>
              <a:rPr lang="en-US" sz="2400" dirty="0" smtClean="0"/>
              <a:t>Can schedule additional classes within normal work hours</a:t>
            </a:r>
          </a:p>
          <a:p>
            <a:r>
              <a:rPr lang="en-US" sz="2400" dirty="0" smtClean="0"/>
              <a:t>FACET Safety Orientation for Experimenters</a:t>
            </a:r>
          </a:p>
          <a:p>
            <a:pPr lvl="1"/>
            <a:r>
              <a:rPr lang="en-US" sz="2400" dirty="0" smtClean="0"/>
              <a:t>Required for unescorted access to FACET</a:t>
            </a:r>
          </a:p>
          <a:p>
            <a:pPr lvl="1"/>
            <a:r>
              <a:rPr lang="en-US" sz="2400" dirty="0" smtClean="0"/>
              <a:t>Emergencies, WPC, PPE, working practices etc.</a:t>
            </a:r>
          </a:p>
          <a:p>
            <a:pPr lvl="1"/>
            <a:r>
              <a:rPr lang="en-US" sz="2400" dirty="0" smtClean="0"/>
              <a:t>FACET needs to be in access state for this course</a:t>
            </a:r>
          </a:p>
          <a:p>
            <a:r>
              <a:rPr lang="en-US" sz="2400" dirty="0" smtClean="0"/>
              <a:t>Some restrictions on activities permitted at FACET but facility is designed with User safety in mind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11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9200"/>
            <a:ext cx="8318500" cy="4525963"/>
          </a:xfrm>
        </p:spPr>
        <p:txBody>
          <a:bodyPr/>
          <a:lstStyle/>
          <a:p>
            <a:r>
              <a:rPr lang="en-US" sz="2400" dirty="0" smtClean="0"/>
              <a:t>Users apply for Windows and Unix accounts</a:t>
            </a:r>
          </a:p>
          <a:p>
            <a:r>
              <a:rPr lang="en-US" sz="2400" dirty="0" smtClean="0"/>
              <a:t>Needed to access:</a:t>
            </a:r>
          </a:p>
          <a:p>
            <a:pPr lvl="1"/>
            <a:r>
              <a:rPr lang="en-US" sz="2400" dirty="0" smtClean="0"/>
              <a:t>FACET </a:t>
            </a:r>
            <a:r>
              <a:rPr lang="en-US" sz="2400" dirty="0" err="1" smtClean="0"/>
              <a:t>elog</a:t>
            </a:r>
            <a:endParaRPr lang="en-US" sz="2400" dirty="0" smtClean="0"/>
          </a:p>
          <a:p>
            <a:pPr lvl="1"/>
            <a:r>
              <a:rPr lang="en-US" sz="2400" dirty="0" smtClean="0"/>
              <a:t>Data</a:t>
            </a:r>
          </a:p>
          <a:p>
            <a:pPr lvl="1"/>
            <a:r>
              <a:rPr lang="en-US" sz="2400" dirty="0" smtClean="0"/>
              <a:t>Controlled Documents and resources</a:t>
            </a:r>
          </a:p>
          <a:p>
            <a:pPr lvl="1"/>
            <a:r>
              <a:rPr lang="en-US" sz="2400" dirty="0" smtClean="0"/>
              <a:t>VPN and Citrix accounts for remote access</a:t>
            </a:r>
          </a:p>
          <a:p>
            <a:r>
              <a:rPr lang="en-US" sz="2400" dirty="0" smtClean="0"/>
              <a:t>Can get SLAC email address</a:t>
            </a:r>
          </a:p>
          <a:p>
            <a:r>
              <a:rPr lang="en-US" sz="2400" dirty="0" smtClean="0"/>
              <a:t>Apply before arrival so there is no delay</a:t>
            </a:r>
          </a:p>
          <a:p>
            <a:r>
              <a:rPr lang="en-US" sz="2400" dirty="0" smtClean="0"/>
              <a:t>Cyber-security training required</a:t>
            </a:r>
          </a:p>
          <a:p>
            <a:r>
              <a:rPr lang="en-US" sz="2400" dirty="0" smtClean="0"/>
              <a:t>Visitor wireless provides internet access without need for computing account</a:t>
            </a:r>
          </a:p>
          <a:p>
            <a:pPr lvl="1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12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13</a:t>
            </a:fld>
            <a:endParaRPr lang="en-US" dirty="0"/>
          </a:p>
          <a:p>
            <a:pPr algn="r"/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(Current) SLAC structure and contacts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FACET Users</a:t>
            </a:r>
          </a:p>
          <a:p>
            <a:endParaRPr lang="en-US" sz="2400" dirty="0" smtClean="0"/>
          </a:p>
          <a:p>
            <a:r>
              <a:rPr lang="en-US" sz="2400" dirty="0" smtClean="0"/>
              <a:t>FACET Experiments and </a:t>
            </a:r>
            <a:r>
              <a:rPr lang="en-US" sz="2400" dirty="0" smtClean="0"/>
              <a:t>Operations</a:t>
            </a:r>
          </a:p>
          <a:p>
            <a:pPr lvl="1"/>
            <a:r>
              <a:rPr lang="en-US" sz="2000" dirty="0" smtClean="0"/>
              <a:t>Experiment Safety</a:t>
            </a:r>
          </a:p>
          <a:p>
            <a:pPr lvl="1"/>
            <a:r>
              <a:rPr lang="en-US" sz="2000" dirty="0" smtClean="0"/>
              <a:t>Transport of equipment</a:t>
            </a:r>
          </a:p>
          <a:p>
            <a:pPr lvl="1"/>
            <a:r>
              <a:rPr lang="en-US" sz="2000" dirty="0" smtClean="0"/>
              <a:t>Installation of equipment</a:t>
            </a:r>
          </a:p>
          <a:p>
            <a:pPr lvl="1"/>
            <a:r>
              <a:rPr lang="en-US" sz="2000" dirty="0" smtClean="0"/>
              <a:t>Operation of experiment</a:t>
            </a:r>
          </a:p>
          <a:p>
            <a:pPr lvl="1"/>
            <a:r>
              <a:rPr lang="en-US" sz="2000" dirty="0" smtClean="0"/>
              <a:t>D</a:t>
            </a:r>
            <a:r>
              <a:rPr lang="en-US" sz="2000" dirty="0" smtClean="0"/>
              <a:t>ata Acquisition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Communication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SLAC </a:t>
            </a:r>
            <a:r>
              <a:rPr lang="en-US" sz="2400" dirty="0" smtClean="0"/>
              <a:t>is committed to protecting the health and safety of our staff, the community, and the </a:t>
            </a:r>
            <a:r>
              <a:rPr lang="en-US" sz="2400" dirty="0" smtClean="0"/>
              <a:t>environment.</a:t>
            </a:r>
          </a:p>
          <a:p>
            <a:r>
              <a:rPr lang="en-US" sz="2400" dirty="0" smtClean="0"/>
              <a:t>Safety guidelines for Test Facilities are provided to all Users.	</a:t>
            </a:r>
          </a:p>
          <a:p>
            <a:pPr lvl="1"/>
            <a:r>
              <a:rPr lang="en-US" sz="2000" dirty="0" smtClean="0"/>
              <a:t>Electrical</a:t>
            </a:r>
          </a:p>
          <a:p>
            <a:pPr lvl="1"/>
            <a:r>
              <a:rPr lang="en-US" sz="2000" dirty="0" smtClean="0"/>
              <a:t>Hazardous energy</a:t>
            </a:r>
          </a:p>
          <a:p>
            <a:pPr lvl="1"/>
            <a:r>
              <a:rPr lang="en-US" sz="2000" dirty="0" smtClean="0"/>
              <a:t>Compressed gases</a:t>
            </a:r>
          </a:p>
          <a:p>
            <a:pPr lvl="1"/>
            <a:r>
              <a:rPr lang="en-US" sz="2000" dirty="0" smtClean="0"/>
              <a:t>Lasers</a:t>
            </a:r>
          </a:p>
          <a:p>
            <a:pPr lvl="1"/>
            <a:r>
              <a:rPr lang="en-US" sz="2000" dirty="0" smtClean="0"/>
              <a:t>Chemicals</a:t>
            </a:r>
          </a:p>
          <a:p>
            <a:r>
              <a:rPr lang="en-US" sz="2400" dirty="0" smtClean="0"/>
              <a:t>Advice is available from Test Facilities staff and Subject Matter Experts at SLAC.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14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Safety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Users must make a satisfying case </a:t>
            </a:r>
            <a:r>
              <a:rPr lang="en-US" sz="2400" dirty="0" smtClean="0"/>
              <a:t>that the experiment is safe to operate and that there are no radiation concerns. </a:t>
            </a:r>
          </a:p>
          <a:p>
            <a:pPr lvl="1"/>
            <a:r>
              <a:rPr lang="en-US" sz="2000" dirty="0" smtClean="0"/>
              <a:t>Hazard analysis and mitigation is required.</a:t>
            </a:r>
            <a:endParaRPr lang="en-US" sz="2000" dirty="0" smtClean="0"/>
          </a:p>
          <a:p>
            <a:pPr lvl="1"/>
            <a:r>
              <a:rPr lang="en-US" sz="2000" dirty="0" smtClean="0"/>
              <a:t>A full apparatus description must be shared </a:t>
            </a:r>
            <a:r>
              <a:rPr lang="en-US" sz="2000" dirty="0" smtClean="0"/>
              <a:t>with </a:t>
            </a:r>
            <a:r>
              <a:rPr lang="en-US" sz="2000" dirty="0" smtClean="0"/>
              <a:t>Test Facilities. </a:t>
            </a:r>
            <a:endParaRPr lang="en-US" sz="2000" dirty="0" smtClean="0"/>
          </a:p>
          <a:p>
            <a:r>
              <a:rPr lang="en-US" sz="2400" dirty="0" smtClean="0"/>
              <a:t>All materials that are provided are reviewed by the FACET Safety Officer, FACET User Manager and invited SLAC Subject Matter Experts</a:t>
            </a:r>
          </a:p>
          <a:p>
            <a:r>
              <a:rPr lang="en-US" sz="2400" dirty="0" smtClean="0"/>
              <a:t>Feedback will be offered and there may be a demand for changes for reasons of safety or improved operation.</a:t>
            </a:r>
          </a:p>
          <a:p>
            <a:r>
              <a:rPr lang="en-US" sz="2400" dirty="0" smtClean="0"/>
              <a:t>Experiment is reviewed by safety experts in a manner commensurate with the apparatus and risks involved. </a:t>
            </a:r>
            <a:endParaRPr lang="en-US" sz="24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15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Transporting to SLAC Test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Experimental equipment must arrive </a:t>
            </a:r>
            <a:r>
              <a:rPr lang="en-US" sz="2400" dirty="0" smtClean="0"/>
              <a:t>2</a:t>
            </a:r>
            <a:r>
              <a:rPr lang="en-US" sz="2400" dirty="0" smtClean="0"/>
              <a:t> weeks prior to installation (the earlier the better!)</a:t>
            </a:r>
          </a:p>
          <a:p>
            <a:r>
              <a:rPr lang="en-US" sz="2400" dirty="0" smtClean="0"/>
              <a:t>A</a:t>
            </a:r>
            <a:r>
              <a:rPr lang="en-US" sz="2400" dirty="0" smtClean="0"/>
              <a:t>ssemble before delivery to Test Facilities in case parts do not fit or items are missing</a:t>
            </a:r>
          </a:p>
          <a:p>
            <a:r>
              <a:rPr lang="en-US" sz="2400" dirty="0" smtClean="0"/>
              <a:t>Leak check and RGA</a:t>
            </a:r>
            <a:r>
              <a:rPr lang="en-US" sz="2400" dirty="0" smtClean="0"/>
              <a:t> </a:t>
            </a:r>
            <a:r>
              <a:rPr lang="en-US" sz="2400" dirty="0" smtClean="0"/>
              <a:t>(if appropriate)</a:t>
            </a:r>
          </a:p>
          <a:p>
            <a:r>
              <a:rPr lang="en-US" sz="2400" dirty="0" smtClean="0"/>
              <a:t>Ship to FACET User Manager</a:t>
            </a:r>
          </a:p>
          <a:p>
            <a:r>
              <a:rPr lang="en-US" sz="2400" dirty="0" smtClean="0"/>
              <a:t>Be wary of Customs time and charges (delays arrival by a week)</a:t>
            </a:r>
          </a:p>
          <a:p>
            <a:r>
              <a:rPr lang="en-US" sz="2400" dirty="0" smtClean="0"/>
              <a:t>Pack well (document state)</a:t>
            </a:r>
          </a:p>
          <a:p>
            <a:r>
              <a:rPr lang="en-US" sz="2400" dirty="0" smtClean="0"/>
              <a:t>We need to make special arrangements for hazardous substances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16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9200"/>
            <a:ext cx="8851900" cy="4525963"/>
          </a:xfrm>
        </p:spPr>
        <p:txBody>
          <a:bodyPr/>
          <a:lstStyle/>
          <a:p>
            <a:r>
              <a:rPr lang="en-US" sz="2400" dirty="0" smtClean="0"/>
              <a:t>We use qualified vacuum technicians and Test Facilities staff for the installation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Users provide expertise in specialist equipment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9434"/>
          <a:stretch>
            <a:fillRect/>
          </a:stretch>
        </p:blipFill>
        <p:spPr bwMode="auto">
          <a:xfrm>
            <a:off x="685800" y="2286000"/>
            <a:ext cx="3657600" cy="270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038600" cy="270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17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9200"/>
            <a:ext cx="8851900" cy="4525963"/>
          </a:xfrm>
        </p:spPr>
        <p:txBody>
          <a:bodyPr/>
          <a:lstStyle/>
          <a:p>
            <a:r>
              <a:rPr lang="en-US" sz="2400" dirty="0" smtClean="0"/>
              <a:t>Large, heavy and awkward items rigged down into accelerator tunnel with a crane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Installation requires extended downtime planned in advance</a:t>
            </a:r>
          </a:p>
          <a:p>
            <a:r>
              <a:rPr lang="en-US" sz="2400" dirty="0" smtClean="0"/>
              <a:t>Specific installation periods blocked out on calendar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114"/>
          <a:stretch>
            <a:fillRect/>
          </a:stretch>
        </p:blipFill>
        <p:spPr bwMode="auto">
          <a:xfrm>
            <a:off x="2590800" y="2057400"/>
            <a:ext cx="3670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18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Post-installation, one final review is conducted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Experimental Readiness Review</a:t>
            </a:r>
          </a:p>
          <a:p>
            <a:r>
              <a:rPr lang="en-US" sz="2400" dirty="0" smtClean="0"/>
              <a:t>To gain beam time, there must be the consensus that the experiment is safe and ready to operate from:</a:t>
            </a:r>
          </a:p>
          <a:p>
            <a:pPr lvl="1"/>
            <a:r>
              <a:rPr lang="en-US" sz="2000" dirty="0" smtClean="0"/>
              <a:t>Experiment PI</a:t>
            </a:r>
          </a:p>
          <a:p>
            <a:pPr lvl="1"/>
            <a:r>
              <a:rPr lang="en-US" sz="2000" dirty="0" smtClean="0"/>
              <a:t>FACET Safety Officer</a:t>
            </a:r>
          </a:p>
          <a:p>
            <a:pPr lvl="1"/>
            <a:r>
              <a:rPr lang="en-US" sz="2000" dirty="0" smtClean="0"/>
              <a:t>FACET User Manager</a:t>
            </a:r>
          </a:p>
          <a:p>
            <a:pPr lvl="1"/>
            <a:r>
              <a:rPr lang="en-US" sz="2000" dirty="0" smtClean="0"/>
              <a:t>Head of Test Facilities Department</a:t>
            </a:r>
          </a:p>
          <a:p>
            <a:r>
              <a:rPr lang="en-US" sz="2400" dirty="0" smtClean="0"/>
              <a:t>Request made to Operations and Sector 0-20 for beam to be delivered.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19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</a:t>
            </a:fld>
            <a:endParaRPr lang="en-US" dirty="0"/>
          </a:p>
          <a:p>
            <a:pPr algn="r"/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(Current) SLAC structure and contacts</a:t>
            </a:r>
          </a:p>
          <a:p>
            <a:endParaRPr lang="en-US" sz="2400" dirty="0" smtClean="0"/>
          </a:p>
          <a:p>
            <a:r>
              <a:rPr lang="en-US" sz="2400" dirty="0" smtClean="0"/>
              <a:t>FACET Users</a:t>
            </a:r>
          </a:p>
          <a:p>
            <a:endParaRPr lang="en-US" sz="2400" dirty="0" smtClean="0"/>
          </a:p>
          <a:p>
            <a:r>
              <a:rPr lang="en-US" sz="2400" dirty="0" smtClean="0"/>
              <a:t>FACET Experiments and </a:t>
            </a:r>
            <a:r>
              <a:rPr lang="en-US" sz="2400" dirty="0" smtClean="0"/>
              <a:t>Operations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Communication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66800"/>
            <a:ext cx="8851900" cy="5181600"/>
          </a:xfrm>
        </p:spPr>
        <p:txBody>
          <a:bodyPr/>
          <a:lstStyle/>
          <a:p>
            <a:r>
              <a:rPr lang="en-US" sz="2400" dirty="0" smtClean="0"/>
              <a:t>Shifts operate 24/7: owl, day and swing</a:t>
            </a:r>
          </a:p>
          <a:p>
            <a:r>
              <a:rPr lang="en-US" sz="2400" dirty="0" smtClean="0"/>
              <a:t>Experimenters work closely with Operators to get desired </a:t>
            </a:r>
            <a:r>
              <a:rPr lang="en-US" sz="2400" dirty="0" smtClean="0"/>
              <a:t>beam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During </a:t>
            </a:r>
            <a:r>
              <a:rPr lang="en-US" sz="2400" dirty="0" smtClean="0"/>
              <a:t>commissioning, work with beam physicists is invaluable</a:t>
            </a:r>
          </a:p>
          <a:p>
            <a:r>
              <a:rPr lang="en-US" sz="2400" dirty="0" smtClean="0"/>
              <a:t>Daily reports of User activities at 8am meeting</a:t>
            </a:r>
          </a:p>
          <a:p>
            <a:r>
              <a:rPr lang="en-US" sz="2400" dirty="0" smtClean="0"/>
              <a:t>There are daily </a:t>
            </a:r>
            <a:r>
              <a:rPr lang="en-US" sz="2400" dirty="0" smtClean="0"/>
              <a:t>meetings </a:t>
            </a:r>
            <a:r>
              <a:rPr lang="en-US" sz="2400" dirty="0" smtClean="0"/>
              <a:t>for </a:t>
            </a:r>
            <a:r>
              <a:rPr lang="en-US" sz="2400" dirty="0" smtClean="0"/>
              <a:t>Users</a:t>
            </a:r>
          </a:p>
          <a:p>
            <a:endParaRPr lang="en-US" sz="2400" dirty="0"/>
          </a:p>
        </p:txBody>
      </p:sp>
      <p:pic>
        <p:nvPicPr>
          <p:cNvPr id="6146" name="Picture 2" descr="C:\Users\cclarke\Pictures\DSCN5081.JPG"/>
          <p:cNvPicPr>
            <a:picLocks noChangeAspect="1" noChangeArrowheads="1"/>
          </p:cNvPicPr>
          <p:nvPr/>
        </p:nvPicPr>
        <p:blipFill>
          <a:blip r:embed="rId2" cstate="print"/>
          <a:srcRect t="35854" b="16564"/>
          <a:stretch>
            <a:fillRect/>
          </a:stretch>
        </p:blipFill>
        <p:spPr bwMode="auto">
          <a:xfrm>
            <a:off x="1600200" y="2286000"/>
            <a:ext cx="6203174" cy="2213710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20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FACET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FACET is in accelerator tunnel at S20 and accessed by staircase in S19</a:t>
            </a:r>
          </a:p>
          <a:p>
            <a:r>
              <a:rPr lang="en-US" sz="2400" dirty="0" smtClean="0"/>
              <a:t>1 hour mandatory cool-down before RP survey</a:t>
            </a:r>
          </a:p>
          <a:p>
            <a:r>
              <a:rPr lang="en-US" sz="2400" dirty="0" smtClean="0"/>
              <a:t>Due to lack of Experimental PPS zone, there is a burden on the operators</a:t>
            </a:r>
          </a:p>
          <a:p>
            <a:pPr lvl="1"/>
            <a:r>
              <a:rPr lang="en-US" sz="2000" dirty="0" smtClean="0"/>
              <a:t>Accesses should be &lt;30 minutes duration</a:t>
            </a:r>
          </a:p>
          <a:p>
            <a:r>
              <a:rPr lang="en-US" sz="2400" dirty="0" smtClean="0"/>
              <a:t>Work requires RP approval</a:t>
            </a:r>
            <a:endParaRPr lang="en-US" sz="2000" dirty="0" smtClean="0"/>
          </a:p>
          <a:p>
            <a:r>
              <a:rPr lang="en-US" sz="2400" dirty="0" smtClean="0"/>
              <a:t>Practice ALARA in the </a:t>
            </a:r>
            <a:r>
              <a:rPr lang="en-US" sz="2400" dirty="0" smtClean="0"/>
              <a:t>tunnel</a:t>
            </a:r>
          </a:p>
          <a:p>
            <a:r>
              <a:rPr lang="en-US" sz="2400" dirty="0" smtClean="0"/>
              <a:t>Multiple experiments means multiple experimenters- work planning necessary (pre-job briefings)</a:t>
            </a:r>
          </a:p>
          <a:p>
            <a:r>
              <a:rPr lang="en-US" sz="2400" dirty="0" smtClean="0"/>
              <a:t>Make the best use of time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21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provide computers with access to controls data (current state of machine, access to diagnostics)</a:t>
            </a:r>
          </a:p>
          <a:p>
            <a:r>
              <a:rPr lang="en-US" sz="2400" dirty="0" smtClean="0"/>
              <a:t>Two control systems: SCP and EPICS</a:t>
            </a:r>
          </a:p>
          <a:p>
            <a:r>
              <a:rPr lang="en-US" sz="2400" dirty="0" smtClean="0"/>
              <a:t>Data stored </a:t>
            </a:r>
            <a:r>
              <a:rPr lang="en-US" sz="2400" dirty="0" smtClean="0"/>
              <a:t>in </a:t>
            </a:r>
            <a:r>
              <a:rPr lang="en-US" sz="2400" dirty="0" smtClean="0"/>
              <a:t>EPICS </a:t>
            </a:r>
            <a:r>
              <a:rPr lang="en-US" sz="2400" dirty="0" err="1" smtClean="0"/>
              <a:t>archiver</a:t>
            </a:r>
            <a:r>
              <a:rPr lang="en-US" sz="2400" dirty="0" smtClean="0"/>
              <a:t> if requested</a:t>
            </a:r>
          </a:p>
          <a:p>
            <a:r>
              <a:rPr lang="en-US" sz="2400" dirty="0" smtClean="0"/>
              <a:t>We also provide, for experimenter use: </a:t>
            </a:r>
          </a:p>
          <a:p>
            <a:pPr lvl="1"/>
            <a:r>
              <a:rPr lang="en-US" sz="2000" dirty="0" smtClean="0"/>
              <a:t>VME crate and NIM crate </a:t>
            </a:r>
            <a:r>
              <a:rPr lang="en-US" sz="2000" dirty="0" smtClean="0"/>
              <a:t>with gated </a:t>
            </a:r>
            <a:r>
              <a:rPr lang="en-US" sz="2000" dirty="0" smtClean="0"/>
              <a:t>ADCs and </a:t>
            </a:r>
            <a:r>
              <a:rPr lang="en-US" sz="2000" dirty="0" smtClean="0"/>
              <a:t>105 MHz </a:t>
            </a:r>
            <a:r>
              <a:rPr lang="en-US" sz="2000" dirty="0" smtClean="0"/>
              <a:t>ADCs </a:t>
            </a:r>
          </a:p>
          <a:p>
            <a:pPr lvl="1"/>
            <a:r>
              <a:rPr lang="en-US" sz="2000" dirty="0" smtClean="0"/>
              <a:t>TTL/NIM timing signals at beam rate or fixed rate</a:t>
            </a:r>
          </a:p>
          <a:p>
            <a:pPr lvl="1"/>
            <a:r>
              <a:rPr lang="en-US" sz="2000" dirty="0" smtClean="0"/>
              <a:t>Remote controlled power distribution in tunnel</a:t>
            </a:r>
          </a:p>
          <a:p>
            <a:pPr lvl="1"/>
            <a:r>
              <a:rPr lang="en-US" sz="2000" dirty="0" smtClean="0"/>
              <a:t>Coaxial cable infrastructure</a:t>
            </a:r>
          </a:p>
          <a:p>
            <a:pPr lvl="1"/>
            <a:r>
              <a:rPr lang="en-US" sz="2000" dirty="0" smtClean="0"/>
              <a:t>Network infrastructure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22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DAQs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Users bring their own bespoke </a:t>
            </a:r>
            <a:r>
              <a:rPr lang="en-US" sz="2400" dirty="0" smtClean="0"/>
              <a:t>DAQs</a:t>
            </a:r>
          </a:p>
          <a:p>
            <a:r>
              <a:rPr lang="en-US" sz="2400" dirty="0" smtClean="0"/>
              <a:t>User laptops are on visitor network</a:t>
            </a:r>
          </a:p>
          <a:p>
            <a:r>
              <a:rPr lang="en-US" sz="2400" dirty="0" smtClean="0"/>
              <a:t>Information needs to travel both ways- Users want beam data, we want User data.</a:t>
            </a:r>
          </a:p>
          <a:p>
            <a:pPr lvl="1"/>
            <a:r>
              <a:rPr lang="en-US" sz="2000" dirty="0" smtClean="0"/>
              <a:t>Users can use VPN to get from visitor network (or hotel or coffee shop wireless) to SLAC</a:t>
            </a:r>
          </a:p>
          <a:p>
            <a:pPr lvl="1"/>
            <a:r>
              <a:rPr lang="en-US" sz="2000" dirty="0" smtClean="0"/>
              <a:t>Then use </a:t>
            </a:r>
            <a:r>
              <a:rPr lang="en-US" sz="2000" i="1" dirty="0" smtClean="0"/>
              <a:t>Accelerator Integrated Data </a:t>
            </a:r>
            <a:r>
              <a:rPr lang="en-US" sz="2000" i="1" dirty="0" smtClean="0"/>
              <a:t>Access</a:t>
            </a:r>
            <a:r>
              <a:rPr lang="en-US" sz="2000" b="1" dirty="0" smtClean="0"/>
              <a:t> </a:t>
            </a:r>
            <a:r>
              <a:rPr lang="en-US" sz="2000" dirty="0" smtClean="0"/>
              <a:t>(AIDA) from </a:t>
            </a:r>
            <a:r>
              <a:rPr lang="en-US" sz="2000" dirty="0" err="1" smtClean="0"/>
              <a:t>matlab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http://www.slac.stanford.edu/grp/cd/soft/aida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smtClean="0"/>
              <a:t>Can get database </a:t>
            </a:r>
            <a:r>
              <a:rPr lang="en-US" sz="2000" dirty="0" smtClean="0"/>
              <a:t>data, m</a:t>
            </a:r>
            <a:r>
              <a:rPr lang="en-US" sz="2000" dirty="0" smtClean="0"/>
              <a:t>odel data, history data </a:t>
            </a:r>
          </a:p>
          <a:p>
            <a:pPr lvl="1"/>
            <a:r>
              <a:rPr lang="en-US" sz="2000" dirty="0" smtClean="0"/>
              <a:t>Alternate methods </a:t>
            </a:r>
            <a:r>
              <a:rPr lang="en-US" sz="2000" dirty="0" err="1" smtClean="0"/>
              <a:t>eg</a:t>
            </a:r>
            <a:r>
              <a:rPr lang="en-US" sz="2000" dirty="0" smtClean="0"/>
              <a:t> run </a:t>
            </a:r>
            <a:r>
              <a:rPr lang="en-US" sz="2000" dirty="0" err="1" smtClean="0"/>
              <a:t>aida</a:t>
            </a:r>
            <a:r>
              <a:rPr lang="en-US" sz="2000" dirty="0" smtClean="0"/>
              <a:t> commands on SLAC controls network and pass data through http server</a:t>
            </a:r>
            <a:endParaRPr lang="en-US" sz="2400" dirty="0" smtClean="0"/>
          </a:p>
          <a:p>
            <a:r>
              <a:rPr lang="en-US" sz="2400" dirty="0" smtClean="0"/>
              <a:t>Recording and archiving User data in development for 2012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23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24</a:t>
            </a:fld>
            <a:endParaRPr lang="en-US" dirty="0"/>
          </a:p>
          <a:p>
            <a:pPr algn="r"/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(Current) SLAC structure and contacts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FACET Users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FACET Experiments and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Operations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Communication</a:t>
            </a:r>
            <a:endParaRPr lang="en-US" sz="2400" dirty="0" smtClean="0"/>
          </a:p>
          <a:p>
            <a:pPr lvl="1"/>
            <a:r>
              <a:rPr lang="en-US" sz="2000" dirty="0" smtClean="0"/>
              <a:t>Publications</a:t>
            </a:r>
          </a:p>
          <a:p>
            <a:pPr lvl="1"/>
            <a:r>
              <a:rPr lang="en-US" sz="2000" dirty="0" smtClean="0"/>
              <a:t>Website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written results of SLAC work must be properly tracked, collected, and made publicly </a:t>
            </a:r>
            <a:r>
              <a:rPr lang="en-US" sz="2400" dirty="0" smtClean="0"/>
              <a:t>accessible. </a:t>
            </a:r>
          </a:p>
          <a:p>
            <a:r>
              <a:rPr lang="en-US" sz="2400" dirty="0" smtClean="0"/>
              <a:t>This </a:t>
            </a:r>
            <a:r>
              <a:rPr lang="en-US" sz="2400" dirty="0" smtClean="0"/>
              <a:t>applies to all work performed at </a:t>
            </a:r>
            <a:r>
              <a:rPr lang="en-US" sz="2400" dirty="0" smtClean="0"/>
              <a:t>SLAC.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6172200" cy="343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25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slacportal.slac.stanford.edu/sites/ard_public/facet/</a:t>
            </a:r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6324600" cy="484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26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Safety…?</a:t>
            </a:r>
          </a:p>
          <a:p>
            <a:r>
              <a:rPr lang="en-US" dirty="0" smtClean="0"/>
              <a:t>Procedures…?</a:t>
            </a:r>
          </a:p>
          <a:p>
            <a:r>
              <a:rPr lang="en-US" dirty="0" smtClean="0"/>
              <a:t>Communication…?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27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3</a:t>
            </a:fld>
            <a:endParaRPr lang="en-US" dirty="0"/>
          </a:p>
          <a:p>
            <a:pPr algn="r"/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(Current) SLAC structure and </a:t>
            </a:r>
            <a:r>
              <a:rPr lang="en-US" sz="2400" dirty="0" smtClean="0"/>
              <a:t>contacts</a:t>
            </a:r>
          </a:p>
          <a:p>
            <a:pPr lvl="1"/>
            <a:r>
              <a:rPr lang="en-US" sz="2000" dirty="0" smtClean="0"/>
              <a:t>FACET Experiment Team</a:t>
            </a:r>
          </a:p>
          <a:p>
            <a:pPr lvl="1"/>
            <a:r>
              <a:rPr lang="en-US" sz="2000" dirty="0" smtClean="0"/>
              <a:t>FACET Beam Delivery Team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FACET Users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FACET Experiments and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Operations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Communication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Research Division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smtClean="0">
              <a:cs typeface="Arial" charset="0"/>
            </a:endParaRPr>
          </a:p>
          <a:p>
            <a:r>
              <a:rPr lang="en-US" smtClean="0"/>
              <a:t>Page </a:t>
            </a:r>
            <a:fld id="{9B298E55-75C7-423F-B4F0-8C85589C0FEF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67020" t="31926" r="923" b="26407"/>
          <a:stretch>
            <a:fillRect/>
          </a:stretch>
        </p:blipFill>
        <p:spPr bwMode="auto">
          <a:xfrm>
            <a:off x="990600" y="1164879"/>
            <a:ext cx="7391400" cy="569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 </a:t>
            </a:r>
            <a:r>
              <a:rPr lang="en-US" dirty="0" smtClean="0"/>
              <a:t>Experiment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Mark Hogan - FACET Scientific Leader      	</a:t>
            </a:r>
          </a:p>
          <a:p>
            <a:r>
              <a:rPr lang="en-US" sz="2400" dirty="0" smtClean="0"/>
              <a:t>Christine Clarke - FACET User Support</a:t>
            </a:r>
          </a:p>
          <a:p>
            <a:r>
              <a:rPr lang="en-US" sz="2400" dirty="0" smtClean="0"/>
              <a:t>Joe Kenny - FACET Safety Officer</a:t>
            </a:r>
          </a:p>
          <a:p>
            <a:endParaRPr lang="en-US" sz="2400" dirty="0" smtClean="0"/>
          </a:p>
          <a:p>
            <a:r>
              <a:rPr lang="en-US" sz="2400" dirty="0" smtClean="0"/>
              <a:t>Carsten Hast – Test Facilities Department Head</a:t>
            </a:r>
          </a:p>
          <a:p>
            <a:r>
              <a:rPr lang="en-US" sz="2400" dirty="0" smtClean="0"/>
              <a:t>Test Facilities Staff:</a:t>
            </a:r>
          </a:p>
          <a:p>
            <a:pPr lvl="1"/>
            <a:r>
              <a:rPr lang="en-US" sz="2000" dirty="0" smtClean="0"/>
              <a:t>Keith Jobe</a:t>
            </a:r>
          </a:p>
          <a:p>
            <a:pPr lvl="1"/>
            <a:r>
              <a:rPr lang="en-US" sz="2000" dirty="0" smtClean="0"/>
              <a:t>Doug McCormick</a:t>
            </a:r>
          </a:p>
          <a:p>
            <a:pPr lvl="1"/>
            <a:r>
              <a:rPr lang="en-US" sz="2000" dirty="0" smtClean="0"/>
              <a:t>Mike Dunning</a:t>
            </a:r>
          </a:p>
          <a:p>
            <a:pPr lvl="1"/>
            <a:r>
              <a:rPr lang="en-US" sz="2000" dirty="0" smtClean="0"/>
              <a:t>Zen Szalata</a:t>
            </a:r>
          </a:p>
          <a:p>
            <a:pPr lvl="1"/>
            <a:r>
              <a:rPr lang="en-US" sz="2000" dirty="0" smtClean="0"/>
              <a:t>Juan Cruz</a:t>
            </a:r>
          </a:p>
          <a:p>
            <a:pPr lvl="1"/>
            <a:r>
              <a:rPr lang="en-US" sz="2000" dirty="0" smtClean="0"/>
              <a:t>Carl Hudspeth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1430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8194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4958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5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 Chart – Accelerator Directorate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67019" t="32143" r="882" b="27976"/>
          <a:stretch>
            <a:fillRect/>
          </a:stretch>
        </p:blipFill>
        <p:spPr bwMode="auto">
          <a:xfrm>
            <a:off x="685800" y="1066800"/>
            <a:ext cx="693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6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 Beam </a:t>
            </a:r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S0-20 </a:t>
            </a:r>
          </a:p>
          <a:p>
            <a:pPr lvl="1"/>
            <a:r>
              <a:rPr lang="en-US" sz="2000" dirty="0" smtClean="0"/>
              <a:t>Division </a:t>
            </a:r>
            <a:r>
              <a:rPr lang="en-US" sz="2000" dirty="0" smtClean="0"/>
              <a:t>Head: Uli Wienands</a:t>
            </a:r>
          </a:p>
          <a:p>
            <a:pPr lvl="1"/>
            <a:r>
              <a:rPr lang="en-US" sz="2000" dirty="0" smtClean="0"/>
              <a:t>Deputy Head: Jerry Yocky</a:t>
            </a:r>
          </a:p>
          <a:p>
            <a:pPr lvl="1"/>
            <a:r>
              <a:rPr lang="en-US" sz="2000" dirty="0" smtClean="0"/>
              <a:t>Area Manager: Al </a:t>
            </a:r>
            <a:r>
              <a:rPr lang="en-US" sz="2000" dirty="0" smtClean="0"/>
              <a:t>Owens</a:t>
            </a:r>
          </a:p>
          <a:p>
            <a:r>
              <a:rPr lang="en-US" sz="2400" dirty="0" smtClean="0"/>
              <a:t>Accelerator Operations</a:t>
            </a:r>
          </a:p>
          <a:p>
            <a:pPr lvl="1"/>
            <a:r>
              <a:rPr lang="en-US" sz="2000" dirty="0" smtClean="0"/>
              <a:t>Division Head: Roger Erickson</a:t>
            </a:r>
          </a:p>
          <a:p>
            <a:pPr lvl="1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1430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3434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7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8</a:t>
            </a:fld>
            <a:endParaRPr lang="en-US" dirty="0"/>
          </a:p>
          <a:p>
            <a:pPr algn="r"/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(Current) SLAC structure and contacts</a:t>
            </a:r>
          </a:p>
          <a:p>
            <a:endParaRPr lang="en-US" sz="2400" dirty="0" smtClean="0"/>
          </a:p>
          <a:p>
            <a:r>
              <a:rPr lang="en-US" sz="2400" dirty="0" smtClean="0"/>
              <a:t>FACET </a:t>
            </a:r>
            <a:r>
              <a:rPr lang="en-US" sz="2400" dirty="0" smtClean="0"/>
              <a:t>Users</a:t>
            </a:r>
          </a:p>
          <a:p>
            <a:pPr lvl="1"/>
            <a:r>
              <a:rPr lang="en-US" sz="2000" dirty="0" smtClean="0"/>
              <a:t>The process to become a User</a:t>
            </a:r>
          </a:p>
          <a:p>
            <a:pPr lvl="1"/>
            <a:r>
              <a:rPr lang="en-US" sz="2000" dirty="0" smtClean="0"/>
              <a:t>Training</a:t>
            </a:r>
          </a:p>
          <a:p>
            <a:pPr lvl="1"/>
            <a:r>
              <a:rPr lang="en-US" sz="2000" dirty="0" smtClean="0"/>
              <a:t>Computer accounts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FACET Experiments and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Operations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Communication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become a FACET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Coordination of </a:t>
            </a:r>
            <a:r>
              <a:rPr lang="en-US" sz="2400" dirty="0" smtClean="0"/>
              <a:t>experiment’s PI necessary</a:t>
            </a:r>
          </a:p>
          <a:p>
            <a:pPr lvl="1"/>
            <a:r>
              <a:rPr lang="en-US" sz="2000" dirty="0" smtClean="0"/>
              <a:t>PI gives instructions to experimenters to become Users</a:t>
            </a:r>
          </a:p>
          <a:p>
            <a:pPr lvl="1"/>
            <a:r>
              <a:rPr lang="en-US" sz="2000" dirty="0" smtClean="0"/>
              <a:t>PI must </a:t>
            </a:r>
            <a:r>
              <a:rPr lang="en-US" sz="2000" dirty="0" smtClean="0"/>
              <a:t>confirm names with User Support</a:t>
            </a:r>
            <a:endParaRPr lang="en-US" sz="2000" dirty="0" smtClean="0"/>
          </a:p>
          <a:p>
            <a:r>
              <a:rPr lang="en-US" sz="2400" dirty="0" smtClean="0"/>
              <a:t>Users r</a:t>
            </a:r>
            <a:r>
              <a:rPr lang="en-US" sz="2400" dirty="0" smtClean="0"/>
              <a:t>egister </a:t>
            </a:r>
            <a:r>
              <a:rPr lang="en-US" sz="2400" dirty="0" smtClean="0"/>
              <a:t>with </a:t>
            </a:r>
            <a:r>
              <a:rPr lang="en-US" sz="2400" dirty="0" smtClean="0"/>
              <a:t>SLUO – do this early!</a:t>
            </a:r>
            <a:endParaRPr lang="en-US" sz="2400" dirty="0" smtClean="0"/>
          </a:p>
          <a:p>
            <a:pPr lvl="1"/>
            <a:r>
              <a:rPr lang="en-US" sz="2000" dirty="0" smtClean="0"/>
              <a:t>DOE </a:t>
            </a:r>
            <a:r>
              <a:rPr lang="en-US" sz="2000" dirty="0" smtClean="0"/>
              <a:t>FACTS questionnaire </a:t>
            </a:r>
          </a:p>
          <a:p>
            <a:pPr lvl="1"/>
            <a:r>
              <a:rPr lang="en-US" sz="2000" dirty="0" smtClean="0"/>
              <a:t>T4 countries takes &gt; 3 months to process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Sensitive Countries not a problem if on site &lt; 30 days/ year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05200"/>
            <a:ext cx="458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343400"/>
            <a:ext cx="6934200" cy="18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0463" y="6229350"/>
            <a:ext cx="3944937" cy="476250"/>
          </a:xfrm>
        </p:spPr>
        <p:txBody>
          <a:bodyPr/>
          <a:lstStyle/>
          <a:p>
            <a:pPr algn="r"/>
            <a:r>
              <a:rPr lang="en-US" dirty="0" smtClean="0"/>
              <a:t>FACET Safety and Procedures</a:t>
            </a:r>
            <a:endParaRPr lang="en-US" dirty="0">
              <a:cs typeface="Arial" charset="0"/>
            </a:endParaRPr>
          </a:p>
          <a:p>
            <a:pPr algn="r"/>
            <a:r>
              <a:rPr lang="en-US" dirty="0"/>
              <a:t>Page </a:t>
            </a:r>
            <a:fld id="{A1B969E8-AAD8-4EF7-89F6-905A4060405F}" type="slidenum">
              <a:rPr lang="en-US"/>
              <a:pPr algn="r"/>
              <a:t>9</a:t>
            </a:fld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C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SLACTemplate</Template>
  <TotalTime>687</TotalTime>
  <Words>1198</Words>
  <Application>Microsoft Office PowerPoint</Application>
  <PresentationFormat>On-screen Show (4:3)</PresentationFormat>
  <Paragraphs>283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SLACTemplate</vt:lpstr>
      <vt:lpstr>2_Default Design</vt:lpstr>
      <vt:lpstr>FACET Safety and Procedures</vt:lpstr>
      <vt:lpstr>Contents</vt:lpstr>
      <vt:lpstr>Contents</vt:lpstr>
      <vt:lpstr>Accelerator Research Division</vt:lpstr>
      <vt:lpstr>FACET Experiment Program</vt:lpstr>
      <vt:lpstr>Org Chart – Accelerator Directorate</vt:lpstr>
      <vt:lpstr>FACET Beam Delivery</vt:lpstr>
      <vt:lpstr>Contents</vt:lpstr>
      <vt:lpstr>How to become a FACET User</vt:lpstr>
      <vt:lpstr>Web-based Training</vt:lpstr>
      <vt:lpstr>Practical Training</vt:lpstr>
      <vt:lpstr>Computing Accounts</vt:lpstr>
      <vt:lpstr>Contents</vt:lpstr>
      <vt:lpstr>Safety</vt:lpstr>
      <vt:lpstr>Experiment Safety Review</vt:lpstr>
      <vt:lpstr>Transporting to SLAC Test Facilities</vt:lpstr>
      <vt:lpstr>Installation of Experiment</vt:lpstr>
      <vt:lpstr>Installation of Experiment</vt:lpstr>
      <vt:lpstr>Experimental Operation</vt:lpstr>
      <vt:lpstr>Experimental Operation</vt:lpstr>
      <vt:lpstr>Access to FACET</vt:lpstr>
      <vt:lpstr>Data Acquisition</vt:lpstr>
      <vt:lpstr>User DAQs </vt:lpstr>
      <vt:lpstr>Contents</vt:lpstr>
      <vt:lpstr>Publications</vt:lpstr>
      <vt:lpstr>Website</vt:lpstr>
      <vt:lpstr>Questions?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 Safety and Procedures</dc:title>
  <dc:creator>Christine Clarke</dc:creator>
  <cp:lastModifiedBy>Administrator</cp:lastModifiedBy>
  <cp:revision>76</cp:revision>
  <dcterms:created xsi:type="dcterms:W3CDTF">2011-08-25T20:44:04Z</dcterms:created>
  <dcterms:modified xsi:type="dcterms:W3CDTF">2011-08-29T06:48:01Z</dcterms:modified>
</cp:coreProperties>
</file>