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300" r:id="rId4"/>
    <p:sldId id="301" r:id="rId5"/>
    <p:sldId id="259" r:id="rId6"/>
    <p:sldId id="260" r:id="rId7"/>
    <p:sldId id="290" r:id="rId8"/>
    <p:sldId id="261" r:id="rId9"/>
    <p:sldId id="291" r:id="rId10"/>
    <p:sldId id="292" r:id="rId11"/>
    <p:sldId id="293" r:id="rId12"/>
    <p:sldId id="294" r:id="rId13"/>
    <p:sldId id="295" r:id="rId14"/>
    <p:sldId id="262" r:id="rId15"/>
    <p:sldId id="263" r:id="rId16"/>
    <p:sldId id="264" r:id="rId17"/>
    <p:sldId id="299" r:id="rId18"/>
    <p:sldId id="297" r:id="rId19"/>
    <p:sldId id="277" r:id="rId20"/>
    <p:sldId id="286" r:id="rId21"/>
    <p:sldId id="268" r:id="rId22"/>
    <p:sldId id="278" r:id="rId23"/>
    <p:sldId id="269" r:id="rId24"/>
    <p:sldId id="281" r:id="rId25"/>
    <p:sldId id="282" r:id="rId26"/>
    <p:sldId id="287" r:id="rId27"/>
    <p:sldId id="283" r:id="rId28"/>
    <p:sldId id="288" r:id="rId29"/>
    <p:sldId id="280" r:id="rId30"/>
    <p:sldId id="284" r:id="rId31"/>
    <p:sldId id="285" r:id="rId32"/>
    <p:sldId id="279" r:id="rId33"/>
    <p:sldId id="271" r:id="rId34"/>
    <p:sldId id="273" r:id="rId35"/>
    <p:sldId id="274" r:id="rId36"/>
    <p:sldId id="275" r:id="rId37"/>
    <p:sldId id="298" r:id="rId38"/>
    <p:sldId id="289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40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6614E-53BC-9A42-B540-F167F64AE83C}" type="datetimeFigureOut">
              <a:rPr lang="en-US" smtClean="0"/>
              <a:pPr/>
              <a:t>8/30/2011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A19CC-8F72-2A44-95C4-963630DAEF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0629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3B81FE-6AA4-9241-8BC5-0A060E3AD0A8}" type="slidenum">
              <a:rPr lang="en-US"/>
              <a:pPr/>
              <a:t>6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E6720-AA4C-7B42-8019-EAAAADDC5FF5}" type="slidenum">
              <a:rPr lang="en-US"/>
              <a:pPr/>
              <a:t>9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0E6756-9B68-C54E-B515-42228DD19FE3}" type="slidenum">
              <a:rPr lang="en-US"/>
              <a:pPr/>
              <a:t>13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0E8CE-B0F3-824D-8DBC-46977E1A2D0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2731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SiO</a:t>
            </a:r>
            <a:r>
              <a:rPr lang="en-US" baseline="-25000" dirty="0" smtClean="0"/>
              <a:t>2</a:t>
            </a:r>
            <a:r>
              <a:rPr lang="en-US" dirty="0" smtClean="0"/>
              <a:t> (ID/OD 100/162 micron)</a:t>
            </a:r>
          </a:p>
          <a:p>
            <a:pPr lvl="1"/>
            <a:r>
              <a:rPr lang="en-US" dirty="0" smtClean="0"/>
              <a:t>&gt;20 prepared </a:t>
            </a:r>
          </a:p>
          <a:p>
            <a:pPr lvl="1"/>
            <a:r>
              <a:rPr lang="en-US" dirty="0" smtClean="0"/>
              <a:t>Thicker Al metallization</a:t>
            </a:r>
          </a:p>
          <a:p>
            <a:r>
              <a:rPr lang="en-US" dirty="0" smtClean="0"/>
              <a:t>Diamond tubes</a:t>
            </a:r>
          </a:p>
          <a:p>
            <a:pPr lvl="1"/>
            <a:r>
              <a:rPr lang="en-US" dirty="0" smtClean="0"/>
              <a:t>Black diamond, short tubes, leaf cladding </a:t>
            </a:r>
          </a:p>
          <a:p>
            <a:r>
              <a:rPr lang="en-US" dirty="0" smtClean="0"/>
              <a:t>Sapphire and Alumina large bore</a:t>
            </a:r>
          </a:p>
          <a:p>
            <a:pPr lvl="1"/>
            <a:r>
              <a:rPr lang="en-US" dirty="0" smtClean="0"/>
              <a:t>BBU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A19CC-8F72-2A44-95C4-963630DAEF0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8942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94546F-6719-3D48-9F5E-C17085B76F64}" type="slidenum">
              <a:rPr lang="en-US" sz="1200"/>
              <a:pPr/>
              <a:t>34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3282-1B60-9E44-8E4D-7056BAF13A73}" type="datetimeFigureOut">
              <a:rPr lang="en-US" smtClean="0"/>
              <a:pPr/>
              <a:t>8/30/2011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31BB-3D52-0E41-B415-8BD61020E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4262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3282-1B60-9E44-8E4D-7056BAF13A73}" type="datetimeFigureOut">
              <a:rPr lang="en-US" smtClean="0"/>
              <a:pPr/>
              <a:t>8/30/2011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31BB-3D52-0E41-B415-8BD61020E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2259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3282-1B60-9E44-8E4D-7056BAF13A73}" type="datetimeFigureOut">
              <a:rPr lang="en-US" smtClean="0"/>
              <a:pPr/>
              <a:t>8/30/2011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31BB-3D52-0E41-B415-8BD61020E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1479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160C3-E214-5749-8815-260023D4A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1362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7B39C-6783-B144-A2BB-C06E481FE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4199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55ED1-261E-4A4B-8E9E-A3AF77121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5890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3282-1B60-9E44-8E4D-7056BAF13A73}" type="datetimeFigureOut">
              <a:rPr lang="en-US" smtClean="0"/>
              <a:pPr/>
              <a:t>8/30/2011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31BB-3D52-0E41-B415-8BD61020E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5194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3282-1B60-9E44-8E4D-7056BAF13A73}" type="datetimeFigureOut">
              <a:rPr lang="en-US" smtClean="0"/>
              <a:pPr/>
              <a:t>8/30/2011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31BB-3D52-0E41-B415-8BD61020E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44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3282-1B60-9E44-8E4D-7056BAF13A73}" type="datetimeFigureOut">
              <a:rPr lang="en-US" smtClean="0"/>
              <a:pPr/>
              <a:t>8/30/2011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31BB-3D52-0E41-B415-8BD61020E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2471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3282-1B60-9E44-8E4D-7056BAF13A73}" type="datetimeFigureOut">
              <a:rPr lang="en-US" smtClean="0"/>
              <a:pPr/>
              <a:t>8/30/2011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31BB-3D52-0E41-B415-8BD61020E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2028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3282-1B60-9E44-8E4D-7056BAF13A73}" type="datetimeFigureOut">
              <a:rPr lang="en-US" smtClean="0"/>
              <a:pPr/>
              <a:t>8/30/2011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31BB-3D52-0E41-B415-8BD61020E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9108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3282-1B60-9E44-8E4D-7056BAF13A73}" type="datetimeFigureOut">
              <a:rPr lang="en-US" smtClean="0"/>
              <a:pPr/>
              <a:t>8/30/2011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31BB-3D52-0E41-B415-8BD61020E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105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3282-1B60-9E44-8E4D-7056BAF13A73}" type="datetimeFigureOut">
              <a:rPr lang="en-US" smtClean="0"/>
              <a:pPr/>
              <a:t>8/30/2011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31BB-3D52-0E41-B415-8BD61020E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3584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3282-1B60-9E44-8E4D-7056BAF13A73}" type="datetimeFigureOut">
              <a:rPr lang="en-US" smtClean="0"/>
              <a:pPr/>
              <a:t>8/30/2011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31BB-3D52-0E41-B415-8BD61020E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9852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A3282-1B60-9E44-8E4D-7056BAF13A73}" type="datetimeFigureOut">
              <a:rPr lang="en-US" smtClean="0"/>
              <a:pPr/>
              <a:t>8/30/2011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031BB-3D52-0E41-B415-8BD61020E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03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oleObject" Target="Macintosh%20HD:Users:JBR:Downloads:E169corrected_DS(3).doc!OLE_LINK6" TargetMode="External"/><Relationship Id="rId4" Type="http://schemas.openxmlformats.org/officeDocument/2006/relationships/oleObject" Target="Macintosh%20HD:Users:JBR:Downloads:E169corrected_DS(3).doc!OLE_LINK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5" Type="http://schemas.openxmlformats.org/officeDocument/2006/relationships/oleObject" Target="Macintosh%20HD:Users:JBR:Desktop:AACDWA.doc!OLE_LINK4" TargetMode="External"/><Relationship Id="rId4" Type="http://schemas.openxmlformats.org/officeDocument/2006/relationships/oleObject" Target="Macintosh%20HD:Users:JBR:Desktop:AACDWA.doc!OLE_LINK3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file://localhost/Users/Gerard/Desktop/FACET%20Users%20Mtg%202011/thick_DLA_structure2.avi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file:///\\localhost\Users\Gerard\Desktop\FACET%20Users%20Mtg%202011\thick_DLA_structure2.avi" TargetMode="Externa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emf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2.png"/><Relationship Id="rId9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Microsoft_Office_Word_97_-_2003_Document1.doc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Microsoft_Office_Word_97_-_2003_Document2.doc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976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Installation and Initial Experimental Experience for </a:t>
            </a:r>
            <a:br>
              <a:rPr lang="en-US" dirty="0" smtClean="0"/>
            </a:br>
            <a:r>
              <a:rPr lang="en-US" dirty="0" smtClean="0"/>
              <a:t>Dielectric Wakefield Acceleration (E-201) at FACET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FACET Users’ Meeting, SLAC </a:t>
            </a:r>
          </a:p>
          <a:p>
            <a:r>
              <a:rPr lang="en-US" dirty="0" smtClean="0"/>
              <a:t>August 29, 2011</a:t>
            </a:r>
          </a:p>
          <a:p>
            <a:r>
              <a:rPr lang="en-US" dirty="0" smtClean="0"/>
              <a:t>G. Andonian, J. </a:t>
            </a:r>
            <a:r>
              <a:rPr lang="en-US" dirty="0" err="1" smtClean="0"/>
              <a:t>Rosenzweig</a:t>
            </a:r>
            <a:r>
              <a:rPr lang="en-US" dirty="0" smtClean="0"/>
              <a:t>*, S. </a:t>
            </a:r>
            <a:r>
              <a:rPr lang="en-US" dirty="0" err="1" smtClean="0"/>
              <a:t>Antipov</a:t>
            </a:r>
            <a:r>
              <a:rPr lang="en-US" dirty="0" smtClean="0"/>
              <a:t>, D. </a:t>
            </a:r>
            <a:r>
              <a:rPr lang="en-US" dirty="0" err="1" smtClean="0"/>
              <a:t>Stratakis</a:t>
            </a:r>
            <a:r>
              <a:rPr lang="en-US" dirty="0" smtClean="0"/>
              <a:t>, O. Williams </a:t>
            </a:r>
          </a:p>
          <a:p>
            <a:r>
              <a:rPr lang="en-US" dirty="0" smtClean="0"/>
              <a:t>on behalf of E-201 Collaboration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6363197"/>
            <a:ext cx="1851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*Project Spokesperson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646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763000" cy="1143000"/>
          </a:xfrm>
        </p:spPr>
        <p:txBody>
          <a:bodyPr/>
          <a:lstStyle/>
          <a:p>
            <a:r>
              <a:rPr lang="en-US" dirty="0" smtClean="0"/>
              <a:t>Breakdown studies with e+ beams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981201"/>
            <a:ext cx="5562600" cy="241317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Unique to FACET</a:t>
            </a:r>
          </a:p>
          <a:p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s</a:t>
            </a:r>
            <a:r>
              <a:rPr lang="en-US" dirty="0" smtClean="0"/>
              <a:t> stimulate e- field emission at dielectric ID</a:t>
            </a:r>
          </a:p>
          <a:p>
            <a:r>
              <a:rPr lang="en-US" dirty="0" smtClean="0"/>
              <a:t>Radial field peaks at beam passage </a:t>
            </a:r>
          </a:p>
          <a:p>
            <a:pPr lvl="1"/>
            <a:r>
              <a:rPr lang="en-US" dirty="0" smtClean="0"/>
              <a:t>Up to 13 GV/</a:t>
            </a:r>
            <a:r>
              <a:rPr lang="en-US" dirty="0" err="1" smtClean="0"/>
              <a:t>m</a:t>
            </a:r>
            <a:endParaRPr lang="en-US" dirty="0"/>
          </a:p>
        </p:txBody>
      </p:sp>
      <p:pic>
        <p:nvPicPr>
          <p:cNvPr id="7" name="Content Placeholder 6" descr="ERpic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7454" b="-17454"/>
          <a:stretch>
            <a:fillRect/>
          </a:stretch>
        </p:blipFill>
        <p:spPr>
          <a:xfrm>
            <a:off x="5334000" y="1524000"/>
            <a:ext cx="3810000" cy="4114800"/>
          </a:xfrm>
        </p:spPr>
      </p:pic>
      <p:sp>
        <p:nvSpPr>
          <p:cNvPr id="8" name="TextBox 7"/>
          <p:cNvSpPr txBox="1"/>
          <p:nvPr/>
        </p:nvSpPr>
        <p:spPr>
          <a:xfrm>
            <a:off x="5173487" y="5334000"/>
            <a:ext cx="40467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Radial electric field profile for</a:t>
            </a:r>
          </a:p>
          <a:p>
            <a:r>
              <a:rPr lang="en-US" sz="1800" dirty="0" smtClean="0"/>
              <a:t>FACET positron acceleration case: </a:t>
            </a:r>
          </a:p>
          <a:p>
            <a:r>
              <a:rPr lang="en-US" sz="1800" dirty="0" smtClean="0"/>
              <a:t>23 GV/</a:t>
            </a:r>
            <a:r>
              <a:rPr lang="en-US" sz="1800" dirty="0" err="1" smtClean="0"/>
              <a:t>m</a:t>
            </a:r>
            <a:r>
              <a:rPr lang="en-US" sz="1800" dirty="0" smtClean="0"/>
              <a:t> peak at beam edge; 6 GV/</a:t>
            </a:r>
            <a:r>
              <a:rPr lang="en-US" sz="1800" dirty="0" err="1" smtClean="0"/>
              <a:t>m</a:t>
            </a:r>
            <a:endParaRPr lang="en-US" sz="1800" dirty="0" smtClean="0"/>
          </a:p>
          <a:p>
            <a:r>
              <a:rPr lang="en-US" sz="1800" dirty="0" smtClean="0"/>
              <a:t>at beam </a:t>
            </a:r>
            <a:r>
              <a:rPr lang="en-US" sz="1800" i="1" dirty="0" err="1" smtClean="0"/>
              <a:t>z</a:t>
            </a:r>
            <a:r>
              <a:rPr lang="en-US" sz="1800" i="1" dirty="0" smtClean="0"/>
              <a:t> </a:t>
            </a:r>
            <a:r>
              <a:rPr lang="en-US" sz="1800" dirty="0" smtClean="0"/>
              <a:t>position, dielectric </a:t>
            </a:r>
            <a:r>
              <a:rPr lang="en-US" sz="1800" dirty="0" err="1" smtClean="0"/>
              <a:t>bdry</a:t>
            </a:r>
            <a:r>
              <a:rPr lang="en-US" sz="1800" dirty="0" smtClean="0"/>
              <a:t> </a:t>
            </a:r>
            <a:r>
              <a:rPr lang="en-US" sz="1800" i="1" dirty="0" err="1" smtClean="0">
                <a:latin typeface="Times"/>
                <a:cs typeface="Times"/>
              </a:rPr>
              <a:t>r</a:t>
            </a:r>
            <a:r>
              <a:rPr lang="en-US" sz="1800" dirty="0" smtClean="0">
                <a:latin typeface="Times"/>
                <a:cs typeface="Times"/>
              </a:rPr>
              <a:t>=</a:t>
            </a:r>
            <a:r>
              <a:rPr lang="en-US" sz="1800" i="1" dirty="0" smtClean="0">
                <a:latin typeface="Times"/>
                <a:cs typeface="Times"/>
              </a:rPr>
              <a:t>a.</a:t>
            </a:r>
            <a:endParaRPr lang="en-US" sz="1800" dirty="0" smtClean="0">
              <a:latin typeface="Times"/>
              <a:cs typeface="Times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3163094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9144000" cy="1143000"/>
          </a:xfrm>
        </p:spPr>
        <p:txBody>
          <a:bodyPr/>
          <a:lstStyle/>
          <a:p>
            <a:r>
              <a:rPr lang="en-US" dirty="0" smtClean="0"/>
              <a:t>CCR Measurements at FACET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752600"/>
            <a:ext cx="5029200" cy="40386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sz="2000" dirty="0" smtClean="0">
                <a:latin typeface="Helvetica" charset="0"/>
              </a:rPr>
              <a:t>Total energy gives </a:t>
            </a:r>
            <a:r>
              <a:rPr lang="en-US" sz="2000" i="1" dirty="0" smtClean="0">
                <a:latin typeface="Helvetica" charset="0"/>
              </a:rPr>
              <a:t>peak</a:t>
            </a:r>
            <a:r>
              <a:rPr lang="en-US" sz="2000" dirty="0" smtClean="0">
                <a:latin typeface="Helvetica" charset="0"/>
              </a:rPr>
              <a:t> </a:t>
            </a:r>
            <a:r>
              <a:rPr lang="en-US" sz="2000" i="1" dirty="0" smtClean="0">
                <a:latin typeface="Helvetica" charset="0"/>
              </a:rPr>
              <a:t>field measure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dirty="0" smtClean="0">
                <a:latin typeface="Helvetica" charset="0"/>
              </a:rPr>
              <a:t>Quasi-optical launcher for THz wave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dirty="0" smtClean="0">
                <a:latin typeface="Helvetica" charset="0"/>
              </a:rPr>
              <a:t>Autocorrelation/FFT  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i="1" dirty="0" smtClean="0">
                <a:latin typeface="Helvetica" charset="0"/>
              </a:rPr>
              <a:t>Transverse modes have </a:t>
            </a:r>
            <a:r>
              <a:rPr lang="en-US" sz="2000" dirty="0" smtClean="0">
                <a:latin typeface="Helvetica" charset="0"/>
              </a:rPr>
              <a:t>signature </a:t>
            </a:r>
            <a:r>
              <a:rPr lang="en-US" sz="2000" i="1" dirty="0" err="1" smtClean="0">
                <a:latin typeface="Helvetica" charset="0"/>
              </a:rPr>
              <a:t>f</a:t>
            </a:r>
            <a:endParaRPr lang="en-US" sz="2000" dirty="0" smtClean="0">
              <a:latin typeface="Helvetica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000" dirty="0" smtClean="0">
                <a:latin typeface="Helvetica" charset="0"/>
              </a:rPr>
              <a:t> </a:t>
            </a:r>
            <a:r>
              <a:rPr lang="en-US" sz="2000" dirty="0" smtClean="0">
                <a:solidFill>
                  <a:srgbClr val="333399"/>
                </a:solidFill>
                <a:latin typeface="Helvetica" charset="0"/>
              </a:rPr>
              <a:t>Harmonics</a:t>
            </a:r>
            <a:r>
              <a:rPr lang="en-US" sz="2000" dirty="0" smtClean="0">
                <a:latin typeface="Helvetica" charset="0"/>
              </a:rPr>
              <a:t> are sensitive </a:t>
            </a:r>
            <a:r>
              <a:rPr lang="en-US" sz="1800" i="1" dirty="0" smtClean="0">
                <a:latin typeface="Tahoma" charset="0"/>
                <a:sym typeface="Symbol" charset="2"/>
              </a:rPr>
              <a:t></a:t>
            </a:r>
            <a:r>
              <a:rPr lang="en-US" sz="1800" i="1" baseline="-25000" dirty="0" smtClean="0">
                <a:latin typeface="Tahoma" charset="0"/>
                <a:sym typeface="Symbol" charset="2"/>
              </a:rPr>
              <a:t>z</a:t>
            </a:r>
            <a:r>
              <a:rPr lang="en-US" sz="3600" baseline="-25000" dirty="0" smtClean="0">
                <a:latin typeface="Tahoma" charset="0"/>
                <a:sym typeface="Symbol" charset="2"/>
              </a:rPr>
              <a:t> </a:t>
            </a:r>
            <a:r>
              <a:rPr lang="en-US" sz="2000" dirty="0" smtClean="0">
                <a:latin typeface="Helvetica" charset="0"/>
              </a:rPr>
              <a:t>diagnostic (non-destructive)</a:t>
            </a:r>
          </a:p>
          <a:p>
            <a:pPr eaLnBrk="1" hangingPunct="1">
              <a:spcBef>
                <a:spcPct val="50000"/>
              </a:spcBef>
            </a:pPr>
            <a:endParaRPr lang="en-US" sz="2000" dirty="0" smtClean="0">
              <a:latin typeface="Helvetica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2000" dirty="0" smtClean="0">
              <a:latin typeface="Helvetica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000" dirty="0" smtClean="0">
                <a:latin typeface="Helvetica" charset="0"/>
              </a:rPr>
              <a:t>Augments CTR/CER</a:t>
            </a:r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803072"/>
            <a:ext cx="2895600" cy="2378528"/>
          </a:xfrm>
          <a:prstGeom prst="rect">
            <a:avLst/>
          </a:prstGeom>
        </p:spPr>
      </p:pic>
      <p:graphicFrame>
        <p:nvGraphicFramePr>
          <p:cNvPr id="121858" name="Object 2"/>
          <p:cNvGraphicFramePr>
            <a:graphicFrameLocks noChangeAspect="1"/>
          </p:cNvGraphicFramePr>
          <p:nvPr/>
        </p:nvGraphicFramePr>
        <p:xfrm>
          <a:off x="4098113" y="5257800"/>
          <a:ext cx="5045887" cy="1600200"/>
        </p:xfrm>
        <a:graphic>
          <a:graphicData uri="http://schemas.openxmlformats.org/presentationml/2006/ole">
            <p:oleObj spid="_x0000_s5245" name="Document" r:id="rId4" imgW="21942857" imgH="6958730" progId="Word.Document.12">
              <p:link updateAutomatic="1"/>
            </p:oleObj>
          </a:graphicData>
        </a:graphic>
      </p:graphicFrame>
      <p:graphicFrame>
        <p:nvGraphicFramePr>
          <p:cNvPr id="121859" name="Object 3"/>
          <p:cNvGraphicFramePr>
            <a:graphicFrameLocks noChangeAspect="1"/>
          </p:cNvGraphicFramePr>
          <p:nvPr/>
        </p:nvGraphicFramePr>
        <p:xfrm>
          <a:off x="5029200" y="1461076"/>
          <a:ext cx="2057400" cy="1610591"/>
        </p:xfrm>
        <a:graphic>
          <a:graphicData uri="http://schemas.openxmlformats.org/presentationml/2006/ole">
            <p:oleObj spid="_x0000_s5246" name="Document" r:id="rId5" imgW="10057143" imgH="7873016" progId="Word.Document.12">
              <p:link updateAutomatic="1"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638800" y="1371600"/>
            <a:ext cx="15226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3366"/>
                </a:solidFill>
              </a:rPr>
              <a:t>DWA tube with </a:t>
            </a:r>
          </a:p>
          <a:p>
            <a:r>
              <a:rPr lang="en-US" sz="1600" dirty="0" smtClean="0">
                <a:solidFill>
                  <a:srgbClr val="003366"/>
                </a:solidFill>
              </a:rPr>
              <a:t>CCR launcher</a:t>
            </a:r>
            <a:endParaRPr lang="en-US" sz="1600" dirty="0">
              <a:solidFill>
                <a:srgbClr val="003366"/>
              </a:solidFill>
            </a:endParaRPr>
          </a:p>
        </p:txBody>
      </p:sp>
      <p:graphicFrame>
        <p:nvGraphicFramePr>
          <p:cNvPr id="121860" name="Object 4"/>
          <p:cNvGraphicFramePr>
            <a:graphicFrameLocks noChangeAspect="1"/>
          </p:cNvGraphicFramePr>
          <p:nvPr/>
        </p:nvGraphicFramePr>
        <p:xfrm>
          <a:off x="228600" y="4343400"/>
          <a:ext cx="5047492" cy="762000"/>
        </p:xfrm>
        <a:graphic>
          <a:graphicData uri="http://schemas.openxmlformats.org/presentationml/2006/ole">
            <p:oleObj spid="_x0000_s5247" name="Equation" r:id="rId6" imgW="3940560" imgH="585000" progId="Equation.3">
              <p:embed/>
            </p:oleObj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2800" y="1371600"/>
            <a:ext cx="1859560" cy="1447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84020" y="4876800"/>
            <a:ext cx="2480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Beam splitting interferometer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7823664" y="2771001"/>
            <a:ext cx="13965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/>
              <a:t>RadiaBeam</a:t>
            </a:r>
            <a:r>
              <a:rPr lang="en-US" sz="1200" dirty="0" smtClean="0"/>
              <a:t> Tech.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51083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/>
              <a:t>Transverse wakes and BBU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173983"/>
            <a:ext cx="8471977" cy="152400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Transverse wakes with cylindrical tube</a:t>
            </a:r>
          </a:p>
          <a:p>
            <a:pPr lvl="1"/>
            <a:r>
              <a:rPr lang="en-US" sz="2400" dirty="0" smtClean="0"/>
              <a:t>Transverse mode coherent Cerenkov radiation </a:t>
            </a:r>
          </a:p>
          <a:p>
            <a:pPr lvl="1"/>
            <a:r>
              <a:rPr lang="en-US" sz="2400" dirty="0" smtClean="0"/>
              <a:t>Observable BBU at &gt;10 cm</a:t>
            </a:r>
            <a:endParaRPr lang="en-US" sz="2400" dirty="0"/>
          </a:p>
          <a:p>
            <a:r>
              <a:rPr lang="en-US" dirty="0" smtClean="0"/>
              <a:t>Slab structures can mitigate transverse wakes?</a:t>
            </a:r>
          </a:p>
        </p:txBody>
      </p:sp>
      <p:pic>
        <p:nvPicPr>
          <p:cNvPr id="8" name="P 1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3773269"/>
            <a:ext cx="3276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676400" y="6059269"/>
            <a:ext cx="5691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Simulated BBU @ FACET,  Initial, 10.7 cm distribution </a:t>
            </a:r>
          </a:p>
          <a:p>
            <a:r>
              <a:rPr lang="en-US" sz="1800" dirty="0" smtClean="0"/>
              <a:t>(courtesy AWA collaboration)</a:t>
            </a:r>
            <a:endParaRPr lang="en-US" sz="1800" dirty="0"/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744773"/>
            <a:ext cx="2971801" cy="22053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5400" y="2895600"/>
            <a:ext cx="6629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Tremaine</a:t>
            </a:r>
            <a:r>
              <a:rPr lang="en-US" sz="1400" dirty="0"/>
              <a:t>, J. Rosenzweig, P. </a:t>
            </a:r>
            <a:r>
              <a:rPr lang="en-US" sz="1400" dirty="0" err="1"/>
              <a:t>Schoessow</a:t>
            </a:r>
            <a:r>
              <a:rPr lang="en-US" sz="1400" dirty="0"/>
              <a:t>, </a:t>
            </a:r>
            <a:r>
              <a:rPr lang="en-US" sz="1400" i="1" dirty="0"/>
              <a:t>Physical Review E </a:t>
            </a:r>
            <a:r>
              <a:rPr lang="en-US" sz="1400" b="1" dirty="0"/>
              <a:t>56</a:t>
            </a:r>
            <a:r>
              <a:rPr lang="en-US" sz="1400" dirty="0"/>
              <a:t>,  7204 (1997</a:t>
            </a:r>
            <a:r>
              <a:rPr lang="en-US" sz="1400" dirty="0" smtClean="0"/>
              <a:t>),</a:t>
            </a:r>
          </a:p>
          <a:p>
            <a:r>
              <a:rPr lang="en-US" sz="1400" dirty="0" smtClean="0"/>
              <a:t>A. Chao </a:t>
            </a:r>
            <a:r>
              <a:rPr lang="en-US" sz="1400" i="1" dirty="0"/>
              <a:t>et al.</a:t>
            </a:r>
            <a:r>
              <a:rPr lang="en-US" sz="1400" dirty="0" smtClean="0"/>
              <a:t>, </a:t>
            </a:r>
            <a:r>
              <a:rPr lang="en-US" sz="1400" i="1" dirty="0" smtClean="0"/>
              <a:t>Proc. </a:t>
            </a:r>
            <a:r>
              <a:rPr lang="en-US" sz="1400" i="1" dirty="0"/>
              <a:t>1996 DPB/DPF </a:t>
            </a:r>
            <a:r>
              <a:rPr lang="en-US" sz="1400" i="1" dirty="0" err="1" smtClean="0"/>
              <a:t>SummerStudy</a:t>
            </a:r>
            <a:r>
              <a:rPr lang="en-US" sz="1400" i="1" dirty="0" smtClean="0"/>
              <a:t> </a:t>
            </a:r>
            <a:r>
              <a:rPr lang="en-US" sz="1400" i="1" dirty="0"/>
              <a:t>on New Directions for High-Energy Physics </a:t>
            </a:r>
            <a:r>
              <a:rPr lang="en-US" sz="1400" dirty="0"/>
              <a:t>~</a:t>
            </a:r>
            <a:r>
              <a:rPr lang="en-US" sz="1400" dirty="0" smtClean="0"/>
              <a:t>Stanford Univ. </a:t>
            </a:r>
            <a:r>
              <a:rPr lang="en-US" sz="1400" dirty="0" err="1" smtClean="0"/>
              <a:t>Publ</a:t>
            </a:r>
            <a:r>
              <a:rPr lang="en-US" sz="1400" dirty="0" smtClean="0"/>
              <a:t>, </a:t>
            </a:r>
            <a:r>
              <a:rPr lang="en-US" sz="1400" dirty="0"/>
              <a:t>Palo </a:t>
            </a:r>
            <a:r>
              <a:rPr lang="en-US" sz="1400" dirty="0" smtClean="0"/>
              <a:t>1997)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824132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FACET</a:t>
            </a:r>
            <a:r>
              <a:rPr lang="en-US" sz="4000" dirty="0"/>
              <a:t>:</a:t>
            </a:r>
            <a:r>
              <a:rPr lang="en-US" sz="4000" dirty="0" smtClean="0"/>
              <a:t> DWA energy gain/loss</a:t>
            </a:r>
            <a:endParaRPr lang="en-US" sz="3600" dirty="0">
              <a:solidFill>
                <a:schemeClr val="folHlink"/>
              </a:solidFill>
            </a:endParaRPr>
          </a:p>
        </p:txBody>
      </p:sp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457200" y="1613118"/>
            <a:ext cx="57308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CC00"/>
              </a:buClr>
              <a:buFont typeface="Wingdings" charset="2"/>
              <a:buChar char="s"/>
            </a:pPr>
            <a:r>
              <a:rPr lang="en-US" dirty="0" smtClean="0">
                <a:latin typeface="Tahoma" charset="0"/>
              </a:rPr>
              <a:t>Observe </a:t>
            </a:r>
            <a:r>
              <a:rPr lang="en-US" dirty="0">
                <a:latin typeface="Tahoma" charset="0"/>
              </a:rPr>
              <a:t>acceleration</a:t>
            </a:r>
          </a:p>
        </p:txBody>
      </p:sp>
      <p:sp>
        <p:nvSpPr>
          <p:cNvPr id="44037" name="Text Box 4"/>
          <p:cNvSpPr txBox="1">
            <a:spLocks noChangeArrowheads="1"/>
          </p:cNvSpPr>
          <p:nvPr/>
        </p:nvSpPr>
        <p:spPr bwMode="auto">
          <a:xfrm>
            <a:off x="685800" y="2183030"/>
            <a:ext cx="39624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50000"/>
              </a:spcBef>
              <a:buFont typeface="Arial"/>
              <a:buChar char="•"/>
            </a:pPr>
            <a:r>
              <a:rPr lang="en-US" sz="1800" dirty="0">
                <a:latin typeface="Helvetica" charset="0"/>
              </a:rPr>
              <a:t> 10-33 cm tube length</a:t>
            </a:r>
          </a:p>
          <a:p>
            <a:pPr marL="285750" indent="-285750">
              <a:spcBef>
                <a:spcPct val="50000"/>
              </a:spcBef>
              <a:buFont typeface="Arial"/>
              <a:buChar char="•"/>
            </a:pPr>
            <a:r>
              <a:rPr lang="en-US" sz="1800" dirty="0">
                <a:latin typeface="Helvetica" charset="0"/>
              </a:rPr>
              <a:t>  longer bunch, acceleration of tail</a:t>
            </a:r>
            <a:endParaRPr lang="en-US" sz="1800" dirty="0">
              <a:latin typeface="Helvetica" charset="0"/>
              <a:sym typeface="Symbol" charset="2"/>
            </a:endParaRPr>
          </a:p>
          <a:p>
            <a:pPr marL="285750" indent="-285750">
              <a:spcBef>
                <a:spcPct val="50000"/>
              </a:spcBef>
              <a:buFont typeface="Arial"/>
              <a:buChar char="•"/>
            </a:pPr>
            <a:r>
              <a:rPr lang="en-US" sz="1800" dirty="0">
                <a:latin typeface="Helvetica" charset="0"/>
                <a:sym typeface="Symbol" charset="2"/>
              </a:rPr>
              <a:t>  “moderate” gradient,</a:t>
            </a:r>
            <a:r>
              <a:rPr lang="en-US" sz="1800" dirty="0" smtClean="0">
                <a:latin typeface="Helvetica" charset="0"/>
                <a:sym typeface="Symbol" charset="2"/>
              </a:rPr>
              <a:t> ≤3 </a:t>
            </a:r>
            <a:r>
              <a:rPr lang="en-US" sz="1800" dirty="0">
                <a:latin typeface="Helvetica" charset="0"/>
                <a:sym typeface="Symbol" charset="2"/>
              </a:rPr>
              <a:t>GV/</a:t>
            </a:r>
            <a:r>
              <a:rPr lang="en-US" sz="1800" dirty="0" err="1">
                <a:latin typeface="Helvetica" charset="0"/>
                <a:sym typeface="Symbol" charset="2"/>
              </a:rPr>
              <a:t>m</a:t>
            </a:r>
            <a:endParaRPr lang="en-US" sz="1800" dirty="0">
              <a:latin typeface="Helvetica" charset="0"/>
              <a:sym typeface="Symbol" charset="2"/>
            </a:endParaRPr>
          </a:p>
          <a:p>
            <a:pPr marL="285750" indent="-285750">
              <a:spcBef>
                <a:spcPct val="50000"/>
              </a:spcBef>
              <a:buFont typeface="Arial"/>
              <a:buChar char="•"/>
            </a:pPr>
            <a:r>
              <a:rPr lang="en-US" sz="1800" dirty="0">
                <a:latin typeface="Helvetica" charset="0"/>
                <a:sym typeface="Symbol" charset="2"/>
              </a:rPr>
              <a:t> single mode </a:t>
            </a:r>
            <a:r>
              <a:rPr lang="en-US" sz="1800" dirty="0" smtClean="0">
                <a:latin typeface="Helvetica" charset="0"/>
                <a:sym typeface="Symbol" charset="2"/>
              </a:rPr>
              <a:t>operation</a:t>
            </a:r>
          </a:p>
          <a:p>
            <a:pPr marL="285750" indent="-285750">
              <a:spcBef>
                <a:spcPct val="50000"/>
              </a:spcBef>
              <a:buFont typeface="Arial"/>
              <a:buChar char="•"/>
            </a:pPr>
            <a:r>
              <a:rPr lang="en-US" sz="1800" dirty="0" smtClean="0">
                <a:latin typeface="Helvetica" charset="0"/>
                <a:sym typeface="Symbol" charset="2"/>
              </a:rPr>
              <a:t> 1.2 GeV energy gain in 33 cm</a:t>
            </a:r>
            <a:endParaRPr lang="en-US" sz="1800" dirty="0">
              <a:latin typeface="Helvetica" charset="0"/>
            </a:endParaRPr>
          </a:p>
        </p:txBody>
      </p:sp>
      <p:graphicFrame>
        <p:nvGraphicFramePr>
          <p:cNvPr id="29732" name="Group 36"/>
          <p:cNvGraphicFramePr>
            <a:graphicFrameLocks noGrp="1"/>
          </p:cNvGraphicFramePr>
          <p:nvPr/>
        </p:nvGraphicFramePr>
        <p:xfrm>
          <a:off x="5638800" y="1295400"/>
          <a:ext cx="2667000" cy="2042160"/>
        </p:xfrm>
        <a:graphic>
          <a:graphicData uri="http://schemas.openxmlformats.org/drawingml/2006/table">
            <a:tbl>
              <a:tblPr/>
              <a:tblGrid>
                <a:gridCol w="1333500"/>
                <a:gridCol w="1333500"/>
              </a:tblGrid>
              <a:tr h="509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  <a:sym typeface="Symbol" charset="2"/>
                        </a:rPr>
                        <a:t>  </a:t>
                      </a:r>
                      <a:r>
                        <a:rPr kumimoji="0" lang="en-US" sz="2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  <a:sym typeface="Symbol" charset="2"/>
                        </a:rPr>
                        <a:t>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50-150 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  <a:cs typeface="ＭＳ Ｐゴシック" charset="-128"/>
                          <a:sym typeface="Symbol" charset="2"/>
                        </a:rPr>
                        <a:t>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9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  <a:sym typeface="Symbol" charset="2"/>
                        </a:rPr>
                        <a:t>  </a:t>
                      </a:r>
                      <a:r>
                        <a:rPr kumimoji="0" lang="en-US" sz="2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  <a:sym typeface="Symbol" charset="2"/>
                        </a:rPr>
                        <a:t></a:t>
                      </a:r>
                      <a:r>
                        <a:rPr kumimoji="0" lang="en-US" sz="28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  <a:sym typeface="Symbol" charset="2"/>
                        </a:rPr>
                        <a:t>r</a:t>
                      </a:r>
                      <a:endParaRPr kumimoji="0" lang="en-US" sz="2800" b="0" i="1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  <a:cs typeface="ＭＳ Ｐゴシック" charset="-128"/>
                        <a:sym typeface="Symbol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&lt; 10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  <a:cs typeface="ＭＳ Ｐゴシック" charset="-128"/>
                          <a:sym typeface="Symbol" charset="2"/>
                        </a:rPr>
                        <a:t>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m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 (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  <a:ea typeface="ＭＳ Ｐゴシック" charset="-128"/>
                          <a:cs typeface="Times"/>
                        </a:rPr>
                        <a:t>a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=5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  <a:cs typeface="Symbol" charset="2"/>
                        </a:rPr>
                        <a:t>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U</a:t>
                      </a:r>
                      <a:r>
                        <a:rPr kumimoji="0" lang="en-US" sz="26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b</a:t>
                      </a:r>
                      <a:endParaRPr kumimoji="0" lang="en-US" sz="2600" b="0" i="1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23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GeV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9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  Q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3.3 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nC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4055" name="Rectangle 26"/>
          <p:cNvSpPr>
            <a:spLocks noChangeArrowheads="1"/>
          </p:cNvSpPr>
          <p:nvPr/>
        </p:nvSpPr>
        <p:spPr bwMode="auto">
          <a:xfrm>
            <a:off x="381000" y="4267200"/>
            <a:ext cx="57308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CC00"/>
              </a:buClr>
              <a:buFont typeface="Wingdings" charset="2"/>
              <a:buChar char="s"/>
            </a:pPr>
            <a:r>
              <a:rPr lang="en-US" dirty="0" smtClean="0">
                <a:latin typeface="Tahoma" charset="0"/>
              </a:rPr>
              <a:t>Accelerated </a:t>
            </a:r>
            <a:r>
              <a:rPr lang="en-US" dirty="0">
                <a:latin typeface="Tahoma" charset="0"/>
              </a:rPr>
              <a:t>beam quality</a:t>
            </a:r>
          </a:p>
        </p:txBody>
      </p:sp>
      <p:sp>
        <p:nvSpPr>
          <p:cNvPr id="44056" name="Rectangle 28"/>
          <p:cNvSpPr>
            <a:spLocks noChangeArrowheads="1"/>
          </p:cNvSpPr>
          <p:nvPr/>
        </p:nvSpPr>
        <p:spPr bwMode="auto">
          <a:xfrm>
            <a:off x="4945062" y="6324600"/>
            <a:ext cx="41989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charset="0"/>
              </a:rPr>
              <a:t>Momentum distribution after 33 cm (OOPIC)</a:t>
            </a:r>
            <a:endParaRPr lang="en-US">
              <a:latin typeface="Helvetica" charset="0"/>
            </a:endParaRPr>
          </a:p>
        </p:txBody>
      </p:sp>
      <p:sp>
        <p:nvSpPr>
          <p:cNvPr id="44057" name="Text Box 32"/>
          <p:cNvSpPr txBox="1">
            <a:spLocks noChangeArrowheads="1"/>
          </p:cNvSpPr>
          <p:nvPr/>
        </p:nvSpPr>
        <p:spPr bwMode="auto">
          <a:xfrm>
            <a:off x="593724" y="4813518"/>
            <a:ext cx="4740275" cy="198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50000"/>
              </a:spcBef>
              <a:buFont typeface="Arial"/>
              <a:buChar char="•"/>
            </a:pPr>
            <a:r>
              <a:rPr lang="en-US" sz="1600" dirty="0">
                <a:latin typeface="Helvetica" charset="0"/>
              </a:rPr>
              <a:t> </a:t>
            </a:r>
            <a:r>
              <a:rPr lang="en-US" sz="1800" dirty="0">
                <a:latin typeface="Helvetica" charset="0"/>
              </a:rPr>
              <a:t>Witness beam</a:t>
            </a:r>
            <a:r>
              <a:rPr lang="en-US" sz="1800" dirty="0" smtClean="0">
                <a:latin typeface="Helvetica" charset="0"/>
              </a:rPr>
              <a:t> (pulse shaping in general)</a:t>
            </a:r>
          </a:p>
          <a:p>
            <a:pPr marL="285750" indent="-285750">
              <a:spcBef>
                <a:spcPct val="50000"/>
              </a:spcBef>
              <a:buFont typeface="Arial"/>
              <a:buChar char="•"/>
            </a:pPr>
            <a:r>
              <a:rPr lang="en-US" sz="1800" dirty="0" smtClean="0">
                <a:latin typeface="Helvetica" charset="0"/>
              </a:rPr>
              <a:t> Beam loading (longitudinal self-wakes)</a:t>
            </a:r>
          </a:p>
          <a:p>
            <a:pPr marL="285750" indent="-285750">
              <a:spcBef>
                <a:spcPct val="50000"/>
              </a:spcBef>
              <a:buFont typeface="Arial"/>
              <a:buChar char="•"/>
            </a:pPr>
            <a:r>
              <a:rPr lang="en-US" sz="1800" dirty="0" smtClean="0">
                <a:latin typeface="Helvetica" charset="0"/>
              </a:rPr>
              <a:t> Transverse wakes</a:t>
            </a:r>
          </a:p>
          <a:p>
            <a:pPr marL="285750" indent="-285750">
              <a:spcBef>
                <a:spcPct val="50000"/>
              </a:spcBef>
              <a:buFont typeface="Arial"/>
              <a:buChar char="•"/>
            </a:pPr>
            <a:r>
              <a:rPr lang="en-US" sz="1800" dirty="0" smtClean="0">
                <a:latin typeface="Helvetica" charset="0"/>
              </a:rPr>
              <a:t> Alignment  and BBU</a:t>
            </a:r>
          </a:p>
          <a:p>
            <a:pPr>
              <a:spcBef>
                <a:spcPct val="50000"/>
              </a:spcBef>
              <a:buFont typeface="Wingdings" charset="2"/>
              <a:buChar char="ü"/>
            </a:pPr>
            <a:endParaRPr lang="en-US" sz="1600" dirty="0">
              <a:latin typeface="Helvetica" charset="0"/>
            </a:endParaRPr>
          </a:p>
        </p:txBody>
      </p:sp>
      <p:sp>
        <p:nvSpPr>
          <p:cNvPr id="44058" name="TextBox 15"/>
          <p:cNvSpPr txBox="1">
            <a:spLocks noChangeArrowheads="1"/>
          </p:cNvSpPr>
          <p:nvPr/>
        </p:nvSpPr>
        <p:spPr bwMode="auto">
          <a:xfrm>
            <a:off x="5867400" y="335280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dirty="0"/>
              <a:t>FACET beam parameters for </a:t>
            </a:r>
            <a:r>
              <a:rPr lang="en-US" sz="1400" dirty="0" smtClean="0"/>
              <a:t>E201: </a:t>
            </a:r>
            <a:r>
              <a:rPr lang="en-US" sz="1400" dirty="0"/>
              <a:t>acceleration case</a:t>
            </a:r>
          </a:p>
        </p:txBody>
      </p:sp>
      <p:pic>
        <p:nvPicPr>
          <p:cNvPr id="44059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4077732"/>
            <a:ext cx="3198812" cy="224686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5382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623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Previous</a:t>
            </a:r>
            <a:r>
              <a:rPr lang="en-US" sz="3600" baseline="0" dirty="0" smtClean="0"/>
              <a:t> UCLA experimental experience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8610"/>
            <a:ext cx="4790225" cy="52578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SLAC FFTB (T-481)</a:t>
            </a:r>
          </a:p>
          <a:p>
            <a:pPr lvl="1"/>
            <a:r>
              <a:rPr lang="en-US" dirty="0" smtClean="0"/>
              <a:t>Study breakdown limits</a:t>
            </a:r>
          </a:p>
          <a:p>
            <a:pPr lvl="1"/>
            <a:r>
              <a:rPr lang="en-US" dirty="0" smtClean="0"/>
              <a:t>Q~3nC, E=28.5GeV,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-25000" dirty="0" smtClean="0"/>
              <a:t>z</a:t>
            </a:r>
            <a:r>
              <a:rPr lang="en-US" dirty="0" smtClean="0"/>
              <a:t>~20µm</a:t>
            </a:r>
          </a:p>
          <a:p>
            <a:pPr lvl="1"/>
            <a:r>
              <a:rPr lang="en-US" dirty="0" smtClean="0"/>
              <a:t>SiO</a:t>
            </a:r>
            <a:r>
              <a:rPr lang="en-US" baseline="-25000" dirty="0" smtClean="0"/>
              <a:t>2</a:t>
            </a:r>
            <a:r>
              <a:rPr lang="en-US" dirty="0" smtClean="0"/>
              <a:t>, a=100,200µm, </a:t>
            </a:r>
            <a:r>
              <a:rPr lang="en-US" dirty="0" err="1" smtClean="0"/>
              <a:t>b</a:t>
            </a:r>
            <a:r>
              <a:rPr lang="en-US" dirty="0" smtClean="0"/>
              <a:t>=325µm, L=1cm</a:t>
            </a:r>
          </a:p>
          <a:p>
            <a:pPr lvl="1"/>
            <a:r>
              <a:rPr lang="en-US" dirty="0" smtClean="0"/>
              <a:t>Beam can excite fields up to 13GV/m </a:t>
            </a:r>
          </a:p>
          <a:p>
            <a:r>
              <a:rPr lang="en-US" dirty="0" smtClean="0"/>
              <a:t>UCLA Neptune</a:t>
            </a:r>
          </a:p>
          <a:p>
            <a:pPr lvl="1"/>
            <a:r>
              <a:rPr lang="en-US" dirty="0" smtClean="0"/>
              <a:t>CCR as a tunable THz source</a:t>
            </a:r>
          </a:p>
          <a:p>
            <a:pPr lvl="1"/>
            <a:r>
              <a:rPr lang="en-US" dirty="0" smtClean="0"/>
              <a:t>Q~200pC, E=14MeV,</a:t>
            </a:r>
            <a:r>
              <a:rPr lang="en-US" dirty="0" smtClean="0">
                <a:latin typeface="Symbol" charset="2"/>
                <a:cs typeface="Symbol" charset="2"/>
              </a:rPr>
              <a:t> s</a:t>
            </a:r>
            <a:r>
              <a:rPr lang="en-US" baseline="-25000" dirty="0" smtClean="0"/>
              <a:t>z</a:t>
            </a:r>
            <a:r>
              <a:rPr lang="en-US" dirty="0" smtClean="0"/>
              <a:t>~200µm,</a:t>
            </a:r>
          </a:p>
          <a:p>
            <a:pPr lvl="1"/>
            <a:r>
              <a:rPr lang="en-US" dirty="0" err="1" smtClean="0"/>
              <a:t>PMQs</a:t>
            </a:r>
            <a:r>
              <a:rPr lang="en-US" dirty="0" smtClean="0"/>
              <a:t> to focus down to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-25000" dirty="0"/>
              <a:t>r</a:t>
            </a:r>
            <a:r>
              <a:rPr lang="en-US" dirty="0" smtClean="0"/>
              <a:t>~80µm</a:t>
            </a:r>
          </a:p>
          <a:p>
            <a:pPr lvl="1"/>
            <a:r>
              <a:rPr lang="en-US" dirty="0" smtClean="0"/>
              <a:t>Varied outer radius (</a:t>
            </a:r>
            <a:r>
              <a:rPr lang="en-US" dirty="0" err="1" smtClean="0"/>
              <a:t>b</a:t>
            </a:r>
            <a:r>
              <a:rPr lang="en-US" dirty="0" smtClean="0"/>
              <a:t>=350µm,400µm),L=1cm</a:t>
            </a:r>
          </a:p>
          <a:p>
            <a:pPr lvl="1"/>
            <a:r>
              <a:rPr lang="en-US" dirty="0" smtClean="0"/>
              <a:t>~10µJ of THz, narrowband</a:t>
            </a:r>
          </a:p>
          <a:p>
            <a:r>
              <a:rPr lang="en-US" dirty="0" smtClean="0"/>
              <a:t>BNL ATF</a:t>
            </a:r>
          </a:p>
          <a:p>
            <a:pPr lvl="1"/>
            <a:r>
              <a:rPr lang="en-US" dirty="0" smtClean="0"/>
              <a:t>Bunch train driver</a:t>
            </a:r>
          </a:p>
          <a:p>
            <a:pPr lvl="1"/>
            <a:r>
              <a:rPr lang="en-US" dirty="0" smtClean="0"/>
              <a:t>Resonant excitation of high-order mode</a:t>
            </a:r>
          </a:p>
          <a:p>
            <a:pPr lvl="1"/>
            <a:r>
              <a:rPr lang="en-US" dirty="0" smtClean="0"/>
              <a:t>Slab symmetric geometries</a:t>
            </a:r>
          </a:p>
          <a:p>
            <a:r>
              <a:rPr lang="en-US" dirty="0" smtClean="0"/>
              <a:t>UCLA experience in…</a:t>
            </a:r>
          </a:p>
          <a:p>
            <a:pPr lvl="1"/>
            <a:r>
              <a:rPr lang="en-US" dirty="0" smtClean="0"/>
              <a:t>Short focal</a:t>
            </a:r>
            <a:r>
              <a:rPr lang="en-US" baseline="0" dirty="0" smtClean="0"/>
              <a:t> length PMQ</a:t>
            </a:r>
          </a:p>
          <a:p>
            <a:pPr lvl="1"/>
            <a:r>
              <a:rPr lang="en-US" baseline="0" dirty="0" smtClean="0"/>
              <a:t>Preparation and fabrication of DWA structures,</a:t>
            </a:r>
          </a:p>
          <a:p>
            <a:pPr lvl="1"/>
            <a:r>
              <a:rPr lang="en-US" dirty="0" smtClean="0"/>
              <a:t>M</a:t>
            </a:r>
            <a:r>
              <a:rPr lang="en-US" baseline="0" dirty="0" smtClean="0"/>
              <a:t>ounting, alignment of structures</a:t>
            </a:r>
          </a:p>
          <a:p>
            <a:pPr lvl="1"/>
            <a:r>
              <a:rPr lang="en-US" baseline="0" dirty="0" smtClean="0"/>
              <a:t>Collection and measurement of emitted CCR</a:t>
            </a:r>
          </a:p>
          <a:p>
            <a:r>
              <a:rPr lang="en-US" dirty="0" smtClean="0"/>
              <a:t>Attribute lessons learned to FACET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694" y="1600200"/>
            <a:ext cx="3086100" cy="109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694" y="2692400"/>
            <a:ext cx="1511300" cy="110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3227" y="2692400"/>
            <a:ext cx="14005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M. Thompson, et al., PRL 100, 214801 (2008)</a:t>
            </a:r>
            <a:endParaRPr lang="en-US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444" y="4259263"/>
            <a:ext cx="2959100" cy="1866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67431" y="4370663"/>
            <a:ext cx="315032" cy="308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73569" y="6126163"/>
            <a:ext cx="2990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A. Cook, et al., PRL 103, 095003 (2009)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5461591" y="3956771"/>
            <a:ext cx="288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UCLA Neptune 2009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13130" y="1230868"/>
            <a:ext cx="288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SLAC FFTB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4620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description at BNL ATF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5165" y="1408894"/>
            <a:ext cx="3098686" cy="2188397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Pulse train generated in F-line with mask</a:t>
            </a:r>
          </a:p>
          <a:p>
            <a:r>
              <a:rPr lang="en-US" dirty="0" smtClean="0"/>
              <a:t>Phase feedback loop (0.5deg)</a:t>
            </a:r>
          </a:p>
          <a:p>
            <a:r>
              <a:rPr lang="en-US" dirty="0" smtClean="0"/>
              <a:t>CTR measurement of </a:t>
            </a:r>
            <a:r>
              <a:rPr lang="en-US" dirty="0" err="1" smtClean="0"/>
              <a:t>multipulse</a:t>
            </a:r>
            <a:r>
              <a:rPr lang="en-US" dirty="0" smtClean="0"/>
              <a:t> bunch spacing</a:t>
            </a:r>
          </a:p>
          <a:p>
            <a:r>
              <a:rPr lang="en-US" dirty="0" smtClean="0"/>
              <a:t>DWA mount and alignment in old plasma chamber</a:t>
            </a:r>
          </a:p>
          <a:p>
            <a:r>
              <a:rPr lang="en-US" dirty="0" smtClean="0"/>
              <a:t>CCR measurement </a:t>
            </a:r>
          </a:p>
          <a:p>
            <a:r>
              <a:rPr lang="en-US" dirty="0" smtClean="0"/>
              <a:t>Hole in OAP allows simultaneous energy spectrum measurement</a:t>
            </a:r>
            <a:endParaRPr lang="en-US" dirty="0"/>
          </a:p>
        </p:txBody>
      </p:sp>
      <p:pic>
        <p:nvPicPr>
          <p:cNvPr id="6" name="Picture 5" descr="DWA-Layo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47" y="1417638"/>
            <a:ext cx="5145528" cy="1805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29" y="3855569"/>
            <a:ext cx="3323678" cy="23118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181" y="3937372"/>
            <a:ext cx="1524924" cy="2172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8493" y="3937372"/>
            <a:ext cx="1508696" cy="13986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7709" y="3535553"/>
            <a:ext cx="2059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 view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80900" y="3634983"/>
            <a:ext cx="110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Actuator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58704" y="3625250"/>
            <a:ext cx="2498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Capillary mount + horn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0602" y="5540072"/>
            <a:ext cx="3213398" cy="11402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3737" y="3982035"/>
            <a:ext cx="1221200" cy="9123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8445" y="4894343"/>
            <a:ext cx="1126492" cy="9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650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0163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CCR studies at BNL ATF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000" y="1525718"/>
            <a:ext cx="3364172" cy="359985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Parameters</a:t>
            </a:r>
          </a:p>
          <a:p>
            <a:pPr lvl="1"/>
            <a:r>
              <a:rPr lang="en-US" dirty="0" smtClean="0"/>
              <a:t>SiO2, Al coated (vapor deposition)</a:t>
            </a:r>
          </a:p>
          <a:p>
            <a:pPr lvl="1"/>
            <a:r>
              <a:rPr lang="en-US" dirty="0" smtClean="0"/>
              <a:t>a=100µm, b=150µm</a:t>
            </a:r>
          </a:p>
          <a:p>
            <a:pPr lvl="1"/>
            <a:r>
              <a:rPr lang="en-US" dirty="0" smtClean="0"/>
              <a:t>Q~25pc,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-25000" dirty="0" smtClean="0"/>
              <a:t>z</a:t>
            </a:r>
            <a:r>
              <a:rPr lang="en-US" dirty="0" smtClean="0"/>
              <a:t>~80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m, E=60MeV</a:t>
            </a:r>
          </a:p>
          <a:p>
            <a:r>
              <a:rPr lang="en-US" dirty="0" smtClean="0"/>
              <a:t>Fundamental</a:t>
            </a:r>
            <a:r>
              <a:rPr lang="en-US" baseline="0" dirty="0" smtClean="0"/>
              <a:t> excitation</a:t>
            </a:r>
          </a:p>
          <a:p>
            <a:pPr lvl="1"/>
            <a:r>
              <a:rPr lang="en-US" dirty="0" smtClean="0"/>
              <a:t>Bunch spacing set to ~500µm</a:t>
            </a:r>
          </a:p>
          <a:p>
            <a:pPr lvl="1"/>
            <a:r>
              <a:rPr lang="en-US" baseline="0" dirty="0" smtClean="0"/>
              <a:t>CTR interferometry used to confirm spacing (</a:t>
            </a:r>
            <a:r>
              <a:rPr lang="en-US" baseline="0" dirty="0" err="1" smtClean="0"/>
              <a:t>Muggli</a:t>
            </a:r>
            <a:r>
              <a:rPr lang="en-US" baseline="0" dirty="0" smtClean="0"/>
              <a:t>, et al.)</a:t>
            </a:r>
          </a:p>
          <a:p>
            <a:pPr lvl="1"/>
            <a:r>
              <a:rPr lang="en-US" dirty="0" smtClean="0"/>
              <a:t>490µm fundamental</a:t>
            </a:r>
          </a:p>
          <a:p>
            <a:pPr lvl="1"/>
            <a:r>
              <a:rPr lang="en-US" dirty="0" smtClean="0"/>
              <a:t>3 bunches + witness</a:t>
            </a:r>
          </a:p>
          <a:p>
            <a:pPr lvl="1"/>
            <a:r>
              <a:rPr lang="en-US" dirty="0" err="1" smtClean="0"/>
              <a:t>Sextupole</a:t>
            </a:r>
            <a:r>
              <a:rPr lang="en-US" dirty="0" smtClean="0"/>
              <a:t> correction</a:t>
            </a:r>
          </a:p>
          <a:p>
            <a:r>
              <a:rPr lang="en-US" dirty="0" smtClean="0"/>
              <a:t>Attempted to observe acceleration simultaneously</a:t>
            </a:r>
          </a:p>
          <a:p>
            <a:pPr lvl="1"/>
            <a:r>
              <a:rPr lang="en-US" baseline="0" dirty="0" smtClean="0"/>
              <a:t>Figures</a:t>
            </a:r>
            <a:r>
              <a:rPr lang="en-US" dirty="0" smtClean="0"/>
              <a:t> inconclusive</a:t>
            </a:r>
          </a:p>
          <a:p>
            <a:endParaRPr lang="en-US" baseline="0" dirty="0" smtClean="0"/>
          </a:p>
        </p:txBody>
      </p:sp>
      <p:pic>
        <p:nvPicPr>
          <p:cNvPr id="4" name="Picture 3" descr="18-CCRff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621" y="5031205"/>
            <a:ext cx="2438400" cy="1534160"/>
          </a:xfrm>
          <a:prstGeom prst="rect">
            <a:avLst/>
          </a:prstGeom>
        </p:spPr>
      </p:pic>
      <p:pic>
        <p:nvPicPr>
          <p:cNvPr id="5" name="Picture 4" descr="18-CCRac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221" y="5188865"/>
            <a:ext cx="2438400" cy="1320800"/>
          </a:xfrm>
          <a:prstGeom prst="rect">
            <a:avLst/>
          </a:prstGeom>
        </p:spPr>
      </p:pic>
      <p:pic>
        <p:nvPicPr>
          <p:cNvPr id="6" name="Picture 5" descr="3bunches-spec.pdf"/>
          <p:cNvPicPr>
            <a:picLocks noChangeAspect="1"/>
          </p:cNvPicPr>
          <p:nvPr/>
        </p:nvPicPr>
        <p:blipFill>
          <a:blip r:embed="rId4"/>
          <a:srcRect l="18824" t="40455" r="30588" b="31818"/>
          <a:stretch>
            <a:fillRect/>
          </a:stretch>
        </p:blipFill>
        <p:spPr>
          <a:xfrm>
            <a:off x="1099830" y="5017492"/>
            <a:ext cx="1965951" cy="1394447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27172" y="2709724"/>
            <a:ext cx="5486400" cy="185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114221" y="6495422"/>
            <a:ext cx="4829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CCR </a:t>
            </a:r>
            <a:r>
              <a:rPr lang="en-US" sz="1600" dirty="0" err="1" smtClean="0"/>
              <a:t>interferogram</a:t>
            </a:r>
            <a:r>
              <a:rPr lang="en-US" sz="1600" dirty="0" smtClean="0"/>
              <a:t> and spectrum (peak ~500µm)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1" y="6332555"/>
            <a:ext cx="3169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Spectrometer image (3 bunches)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114221" y="4566804"/>
            <a:ext cx="4829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OOPIC for </a:t>
            </a:r>
            <a:r>
              <a:rPr lang="en-US" sz="1600" dirty="0" err="1" smtClean="0"/>
              <a:t>multibunch</a:t>
            </a:r>
            <a:r>
              <a:rPr lang="en-US" sz="1600" dirty="0" smtClean="0"/>
              <a:t> + witness, Peak field = 55MV/m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4997" y="556989"/>
            <a:ext cx="3122511" cy="176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604412" y="2329350"/>
            <a:ext cx="4386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Bunch train generation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92812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Recent results from resonant excitation of higher-order modes at BNL ATF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62769" y="1600200"/>
            <a:ext cx="4574398" cy="4627898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Used rigid mask in high dispersive area to generate train</a:t>
            </a:r>
          </a:p>
          <a:p>
            <a:r>
              <a:rPr lang="en-US" sz="2800" dirty="0" smtClean="0"/>
              <a:t>Wakes without mask (long bunch) give only </a:t>
            </a:r>
            <a:r>
              <a:rPr lang="en-US" sz="2800" dirty="0" err="1" smtClean="0"/>
              <a:t>fundam</a:t>
            </a:r>
            <a:r>
              <a:rPr lang="en-US" sz="2800" dirty="0" smtClean="0"/>
              <a:t>. </a:t>
            </a:r>
            <a:r>
              <a:rPr lang="en-US" sz="2800" i="1" dirty="0" smtClean="0">
                <a:latin typeface="Symbol" charset="2"/>
                <a:cs typeface="Symbol" charset="2"/>
              </a:rPr>
              <a:t>l</a:t>
            </a:r>
          </a:p>
          <a:p>
            <a:pPr lvl="1"/>
            <a:r>
              <a:rPr lang="en-US" sz="2400" dirty="0" smtClean="0">
                <a:latin typeface="Arial"/>
                <a:cs typeface="Arial"/>
              </a:rPr>
              <a:t>~490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m</a:t>
            </a:r>
            <a:r>
              <a:rPr lang="en-US" sz="2400" dirty="0" smtClean="0">
                <a:latin typeface="Arial"/>
                <a:cs typeface="Arial"/>
              </a:rPr>
              <a:t>, per prediction</a:t>
            </a:r>
          </a:p>
          <a:p>
            <a:r>
              <a:rPr lang="en-US" sz="2800" dirty="0" smtClean="0"/>
              <a:t>Resonant wake excitation, CCR spectrum measured</a:t>
            </a:r>
          </a:p>
          <a:p>
            <a:pPr lvl="1"/>
            <a:r>
              <a:rPr lang="en-US" sz="2400" dirty="0" smtClean="0"/>
              <a:t>Excited with 190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m spacing (</a:t>
            </a:r>
            <a:r>
              <a:rPr lang="en-US" sz="2400" i="1" dirty="0" smtClean="0"/>
              <a:t>2</a:t>
            </a:r>
            <a:r>
              <a:rPr lang="en-US" sz="2400" i="1" baseline="30000" dirty="0" smtClean="0"/>
              <a:t>nd</a:t>
            </a:r>
            <a:r>
              <a:rPr lang="en-US" sz="2400" i="1" dirty="0" smtClean="0"/>
              <a:t> “harmonic”=TM</a:t>
            </a:r>
            <a:r>
              <a:rPr lang="en-US" sz="2400" i="1" baseline="-25000" dirty="0" smtClean="0"/>
              <a:t>02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Suppression of fundamental</a:t>
            </a:r>
          </a:p>
          <a:p>
            <a:pPr lvl="1"/>
            <a:r>
              <a:rPr lang="en-US" sz="2400" dirty="0" smtClean="0"/>
              <a:t>Misalignments yield  </a:t>
            </a:r>
            <a:r>
              <a:rPr lang="en-US" sz="2400" i="1" dirty="0" smtClean="0"/>
              <a:t>deflecting mode? </a:t>
            </a:r>
          </a:p>
          <a:p>
            <a:pPr lvl="2"/>
            <a:r>
              <a:rPr lang="en-US" sz="2000" dirty="0" smtClean="0"/>
              <a:t>TM12 ~ 900GHz</a:t>
            </a:r>
          </a:p>
          <a:p>
            <a:pPr lvl="2"/>
            <a:r>
              <a:rPr lang="en-US" sz="2000" dirty="0" smtClean="0"/>
              <a:t>Follow-on research</a:t>
            </a:r>
          </a:p>
          <a:p>
            <a:pPr lvl="1"/>
            <a:r>
              <a:rPr lang="en-US" sz="2400" u="sng" dirty="0" smtClean="0"/>
              <a:t>BBU studies enabled</a:t>
            </a:r>
            <a:endParaRPr lang="en-US" sz="2400" u="sng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G.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Andonian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,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i="1" dirty="0" smtClean="0">
                <a:solidFill>
                  <a:schemeClr val="bg2">
                    <a:lumMod val="50000"/>
                  </a:schemeClr>
                </a:solidFill>
              </a:rPr>
              <a:t>et al., Appl. Phys. </a:t>
            </a:r>
            <a:r>
              <a:rPr lang="en-US" sz="1600" i="1" dirty="0" err="1" smtClean="0">
                <a:solidFill>
                  <a:schemeClr val="bg2">
                    <a:lumMod val="50000"/>
                  </a:schemeClr>
                </a:solidFill>
              </a:rPr>
              <a:t>Lett</a:t>
            </a:r>
            <a:r>
              <a:rPr lang="en-US" sz="1600" i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98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, 202901 (2011) </a:t>
            </a:r>
            <a:endParaRPr lang="en-US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87042" name="Object 2"/>
          <p:cNvGraphicFramePr>
            <a:graphicFrameLocks noChangeAspect="1"/>
          </p:cNvGraphicFramePr>
          <p:nvPr/>
        </p:nvGraphicFramePr>
        <p:xfrm>
          <a:off x="5105400" y="1752600"/>
          <a:ext cx="3340940" cy="1765300"/>
        </p:xfrm>
        <a:graphic>
          <a:graphicData uri="http://schemas.openxmlformats.org/presentationml/2006/ole">
            <p:oleObj spid="_x0000_s6214" name="Document" r:id="rId4" imgW="11631746" imgH="6146032" progId="Word.Document.12">
              <p:link updateAutomatic="1"/>
            </p:oleObj>
          </a:graphicData>
        </a:graphic>
      </p:graphicFrame>
      <p:graphicFrame>
        <p:nvGraphicFramePr>
          <p:cNvPr id="870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82648817"/>
              </p:ext>
            </p:extLst>
          </p:nvPr>
        </p:nvGraphicFramePr>
        <p:xfrm>
          <a:off x="5105400" y="3962400"/>
          <a:ext cx="3419814" cy="2133600"/>
        </p:xfrm>
        <a:graphic>
          <a:graphicData uri="http://schemas.openxmlformats.org/presentationml/2006/ole">
            <p:oleObj spid="_x0000_s6215" name="Document" r:id="rId5" imgW="11479365" imgH="7161905" progId="Word.Document.12">
              <p:link updateAutomatic="1"/>
            </p:oleObj>
          </a:graphicData>
        </a:graphic>
      </p:graphicFrame>
      <p:grpSp>
        <p:nvGrpSpPr>
          <p:cNvPr id="87044" name="Group 4"/>
          <p:cNvGrpSpPr>
            <a:grpSpLocks/>
          </p:cNvGrpSpPr>
          <p:nvPr/>
        </p:nvGrpSpPr>
        <p:grpSpPr bwMode="auto">
          <a:xfrm>
            <a:off x="5627679" y="4495800"/>
            <a:ext cx="2601912" cy="1081088"/>
            <a:chOff x="7100" y="4931"/>
            <a:chExt cx="4098" cy="1702"/>
          </a:xfrm>
        </p:grpSpPr>
        <p:sp>
          <p:nvSpPr>
            <p:cNvPr id="87045" name="Text Box 5"/>
            <p:cNvSpPr txBox="1">
              <a:spLocks noChangeArrowheads="1"/>
            </p:cNvSpPr>
            <p:nvPr/>
          </p:nvSpPr>
          <p:spPr bwMode="auto">
            <a:xfrm>
              <a:off x="7918" y="5381"/>
              <a:ext cx="3280" cy="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mbria" charset="0"/>
                  <a:ea typeface="Times New Roman" charset="0"/>
                </a:rPr>
                <a:t>deflecting </a:t>
              </a: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mbria" charset="0"/>
                  <a:ea typeface="Times New Roman" charset="0"/>
                </a:rPr>
                <a:t>mode</a:t>
              </a:r>
            </a:p>
          </p:txBody>
        </p:sp>
        <p:sp>
          <p:nvSpPr>
            <p:cNvPr id="87046" name="Text Box 6"/>
            <p:cNvSpPr txBox="1">
              <a:spLocks noChangeArrowheads="1"/>
            </p:cNvSpPr>
            <p:nvPr/>
          </p:nvSpPr>
          <p:spPr bwMode="auto">
            <a:xfrm>
              <a:off x="8078" y="5821"/>
              <a:ext cx="2500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mbria" charset="0"/>
                  <a:ea typeface="Times New Roman" charset="0"/>
                </a:rPr>
                <a:t>Fundamental</a:t>
              </a:r>
              <a:r>
                <a:rPr kumimoji="0" lang="en-US" sz="1200" b="0" i="0" u="none" strike="noStrike" cap="none" normalizeH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mbria" charset="0"/>
                  <a:ea typeface="Times New Roman" charset="0"/>
                </a:rPr>
                <a:t> (@noise level)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mbria" charset="0"/>
                  <a:ea typeface="Times New Roman" charset="0"/>
                </a:rPr>
                <a:t> 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charset="0"/>
                <a:ea typeface="Times New Roman" charset="0"/>
              </a:endParaRPr>
            </a:p>
          </p:txBody>
        </p:sp>
        <p:sp>
          <p:nvSpPr>
            <p:cNvPr id="87047" name="Text Box 7"/>
            <p:cNvSpPr txBox="1">
              <a:spLocks noChangeArrowheads="1"/>
            </p:cNvSpPr>
            <p:nvPr/>
          </p:nvSpPr>
          <p:spPr bwMode="auto">
            <a:xfrm>
              <a:off x="7518" y="4931"/>
              <a:ext cx="3280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mbria" charset="0"/>
                  <a:ea typeface="Times New Roman" charset="0"/>
                </a:rPr>
                <a:t>2</a:t>
              </a:r>
              <a:r>
                <a:rPr kumimoji="0" lang="en-US" sz="1200" b="0" i="0" u="none" strike="noStrike" cap="none" normalizeH="0" baseline="3000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mbria" charset="0"/>
                  <a:ea typeface="Times New Roman" charset="0"/>
                </a:rPr>
                <a:t>nd</a:t>
              </a: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mbria" charset="0"/>
                  <a:ea typeface="Times New Roman" charset="0"/>
                </a:rPr>
                <a:t> harmonic </a:t>
              </a:r>
            </a:p>
          </p:txBody>
        </p:sp>
        <p:sp>
          <p:nvSpPr>
            <p:cNvPr id="87048" name="Line 8"/>
            <p:cNvSpPr>
              <a:spLocks noChangeShapeType="1"/>
            </p:cNvSpPr>
            <p:nvPr/>
          </p:nvSpPr>
          <p:spPr bwMode="auto">
            <a:xfrm flipH="1">
              <a:off x="7100" y="5223"/>
              <a:ext cx="480" cy="120"/>
            </a:xfrm>
            <a:prstGeom prst="line">
              <a:avLst/>
            </a:prstGeom>
            <a:noFill/>
            <a:ln w="12700">
              <a:solidFill>
                <a:srgbClr val="4A7EBB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7049" name="Line 9"/>
            <p:cNvSpPr>
              <a:spLocks noChangeShapeType="1"/>
            </p:cNvSpPr>
            <p:nvPr/>
          </p:nvSpPr>
          <p:spPr bwMode="auto">
            <a:xfrm flipH="1">
              <a:off x="7290" y="5683"/>
              <a:ext cx="690" cy="410"/>
            </a:xfrm>
            <a:prstGeom prst="line">
              <a:avLst/>
            </a:prstGeom>
            <a:noFill/>
            <a:ln w="12700">
              <a:solidFill>
                <a:srgbClr val="4A7EBB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7050" name="Line 10"/>
            <p:cNvSpPr>
              <a:spLocks noChangeShapeType="1"/>
            </p:cNvSpPr>
            <p:nvPr/>
          </p:nvSpPr>
          <p:spPr bwMode="auto">
            <a:xfrm flipH="1">
              <a:off x="7730" y="6153"/>
              <a:ext cx="430" cy="480"/>
            </a:xfrm>
            <a:prstGeom prst="line">
              <a:avLst/>
            </a:prstGeom>
            <a:noFill/>
            <a:ln w="12700">
              <a:solidFill>
                <a:srgbClr val="4A7EBB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953000" y="3505200"/>
            <a:ext cx="2972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CCR autocorrelation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105400" y="6096000"/>
            <a:ext cx="2989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 spectrum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5537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Goals for Initial FACET run</a:t>
            </a:r>
            <a:br>
              <a:rPr lang="en-US" dirty="0" smtClean="0"/>
            </a:br>
            <a:r>
              <a:rPr lang="en-US" dirty="0" smtClean="0"/>
              <a:t>Summer 2011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Experimental Goals</a:t>
            </a:r>
          </a:p>
          <a:p>
            <a:pPr lvl="1"/>
            <a:r>
              <a:rPr lang="en-US" dirty="0" smtClean="0"/>
              <a:t>Rigorous study of breakdown in SiO2, diamond tubes</a:t>
            </a:r>
          </a:p>
          <a:p>
            <a:pPr lvl="2"/>
            <a:r>
              <a:rPr lang="en-US" dirty="0" smtClean="0"/>
              <a:t>Large, multi-tube arrays</a:t>
            </a:r>
          </a:p>
          <a:p>
            <a:pPr lvl="1"/>
            <a:r>
              <a:rPr lang="en-US" dirty="0" smtClean="0"/>
              <a:t>CCR measurements in high field </a:t>
            </a:r>
            <a:r>
              <a:rPr lang="en-US" dirty="0" err="1" smtClean="0"/>
              <a:t>environement</a:t>
            </a:r>
            <a:endParaRPr lang="en-US" dirty="0" smtClean="0"/>
          </a:p>
          <a:p>
            <a:pPr lvl="1"/>
            <a:r>
              <a:rPr lang="en-US" dirty="0" smtClean="0"/>
              <a:t>Slab symmetric structures with metallic/Bragg mirrors (SiO2, diamond)</a:t>
            </a:r>
          </a:p>
          <a:p>
            <a:pPr lvl="1"/>
            <a:r>
              <a:rPr lang="en-US" dirty="0" smtClean="0"/>
              <a:t>Initial steps to BBU</a:t>
            </a:r>
          </a:p>
          <a:p>
            <a:pPr lvl="1"/>
            <a:r>
              <a:rPr lang="en-US" dirty="0" smtClean="0"/>
              <a:t>Energy modulation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Operational Goals</a:t>
            </a:r>
          </a:p>
          <a:p>
            <a:pPr lvl="1"/>
            <a:r>
              <a:rPr lang="en-US" dirty="0" smtClean="0"/>
              <a:t>In support of physics near and short term</a:t>
            </a:r>
          </a:p>
          <a:p>
            <a:pPr lvl="1"/>
            <a:r>
              <a:rPr lang="en-US" dirty="0" smtClean="0"/>
              <a:t>Develop team (7 UCLA, 2 Euclid, 1 MPI, SLAC) w/ FACET expertise</a:t>
            </a:r>
          </a:p>
          <a:p>
            <a:pPr lvl="1"/>
            <a:r>
              <a:rPr lang="en-US" dirty="0"/>
              <a:t>Ready full array of samples, CCR, break-down, BBU measurement </a:t>
            </a:r>
            <a:r>
              <a:rPr lang="en-US" dirty="0" smtClean="0"/>
              <a:t>capabilities</a:t>
            </a:r>
          </a:p>
          <a:p>
            <a:pPr lvl="1"/>
            <a:r>
              <a:rPr lang="en-US" dirty="0"/>
              <a:t>Obtain experience in beam tuning</a:t>
            </a:r>
          </a:p>
          <a:p>
            <a:pPr lvl="1"/>
            <a:r>
              <a:rPr lang="en-US" dirty="0"/>
              <a:t>Run full experiments (establish T481, Neptune/ATF methods at FACET)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6167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950" y="1632953"/>
            <a:ext cx="7658100" cy="471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190932" y="3293808"/>
            <a:ext cx="1535047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568356" y="1187667"/>
            <a:ext cx="0" cy="41864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67324" y="1187667"/>
            <a:ext cx="91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-beam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4192" y="199366"/>
            <a:ext cx="4606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E-201: beamline map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79182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Background</a:t>
            </a:r>
          </a:p>
          <a:p>
            <a:r>
              <a:rPr lang="en-US" dirty="0" smtClean="0"/>
              <a:t>Prior results</a:t>
            </a:r>
          </a:p>
          <a:p>
            <a:r>
              <a:rPr lang="en-US" dirty="0" smtClean="0"/>
              <a:t>E-201 description</a:t>
            </a:r>
          </a:p>
          <a:p>
            <a:r>
              <a:rPr lang="en-US" dirty="0" smtClean="0"/>
              <a:t>E-201 experimental goals</a:t>
            </a:r>
          </a:p>
          <a:p>
            <a:pPr lvl="1"/>
            <a:r>
              <a:rPr lang="en-US" dirty="0" smtClean="0"/>
              <a:t>Setup</a:t>
            </a:r>
          </a:p>
          <a:p>
            <a:pPr lvl="1"/>
            <a:r>
              <a:rPr lang="en-US" dirty="0" smtClean="0"/>
              <a:t>Sample inventory</a:t>
            </a:r>
          </a:p>
          <a:p>
            <a:pPr lvl="1"/>
            <a:r>
              <a:rPr lang="en-US" dirty="0" smtClean="0"/>
              <a:t>Simulations</a:t>
            </a:r>
          </a:p>
          <a:p>
            <a:pPr lvl="1"/>
            <a:r>
              <a:rPr lang="en-US" dirty="0" smtClean="0"/>
              <a:t>Measurements</a:t>
            </a:r>
          </a:p>
          <a:p>
            <a:r>
              <a:rPr lang="en-US" dirty="0" smtClean="0"/>
              <a:t>Improvements</a:t>
            </a:r>
          </a:p>
          <a:p>
            <a:r>
              <a:rPr lang="en-US" dirty="0" smtClean="0"/>
              <a:t>Conclusions / outlook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6148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E-201 Installation</a:t>
            </a:r>
            <a:endParaRPr lang="en-US" dirty="0"/>
          </a:p>
        </p:txBody>
      </p:sp>
      <p:pic>
        <p:nvPicPr>
          <p:cNvPr id="5" name="Content Placeholder 4" descr="IMG_038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36" b="13336"/>
          <a:stretch>
            <a:fillRect/>
          </a:stretch>
        </p:blipFill>
        <p:spPr>
          <a:xfrm>
            <a:off x="4783244" y="1543248"/>
            <a:ext cx="3657600" cy="2011534"/>
          </a:xfrm>
        </p:spPr>
      </p:pic>
      <p:pic>
        <p:nvPicPr>
          <p:cNvPr id="4" name="Picture 3" descr="IMG_039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168" y="2400555"/>
            <a:ext cx="4427807" cy="3320855"/>
          </a:xfrm>
          <a:prstGeom prst="rect">
            <a:avLst/>
          </a:prstGeom>
        </p:spPr>
      </p:pic>
      <p:pic>
        <p:nvPicPr>
          <p:cNvPr id="6" name="Picture 5" descr="IMG_038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5433" y="3849156"/>
            <a:ext cx="3048000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0289" y="1417638"/>
            <a:ext cx="3767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Sample holder                -&gt;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Top views of “kraken” chamber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88937" y="6182838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Interferometer alignment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3301" y="5745188"/>
            <a:ext cx="11411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Holder,</a:t>
            </a:r>
          </a:p>
          <a:p>
            <a:r>
              <a:rPr lang="en-US" sz="1400" dirty="0" smtClean="0"/>
              <a:t>With 5-axis </a:t>
            </a:r>
          </a:p>
          <a:p>
            <a:r>
              <a:rPr lang="en-US" sz="1400" dirty="0" smtClean="0"/>
              <a:t>Motor stages</a:t>
            </a:r>
            <a:endParaRPr lang="en-US" sz="1400" dirty="0"/>
          </a:p>
        </p:txBody>
      </p:sp>
      <p:cxnSp>
        <p:nvCxnSpPr>
          <p:cNvPr id="13" name="Straight Arrow Connector 12"/>
          <p:cNvCxnSpPr>
            <a:stCxn id="18" idx="0"/>
          </p:cNvCxnSpPr>
          <p:nvPr/>
        </p:nvCxnSpPr>
        <p:spPr>
          <a:xfrm flipH="1" flipV="1">
            <a:off x="2316530" y="4368465"/>
            <a:ext cx="256472" cy="1612802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292272" y="4590649"/>
            <a:ext cx="502379" cy="1618983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423408" y="4869791"/>
            <a:ext cx="403591" cy="1117656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98941" y="5981267"/>
            <a:ext cx="548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Horn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06474" y="6244393"/>
            <a:ext cx="1098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OAP w/ hole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41368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Kraken detail</a:t>
            </a:r>
            <a:endParaRPr lang="en-US" dirty="0"/>
          </a:p>
        </p:txBody>
      </p:sp>
      <p:pic>
        <p:nvPicPr>
          <p:cNvPr id="4" name="Picture 3" descr="final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387744"/>
            <a:ext cx="4926654" cy="3464054"/>
          </a:xfrm>
          <a:prstGeom prst="rect">
            <a:avLst/>
          </a:prstGeom>
        </p:spPr>
      </p:pic>
      <p:pic>
        <p:nvPicPr>
          <p:cNvPr id="6" name="Picture 5" descr="IMG_039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0459" y="1983336"/>
            <a:ext cx="4723541" cy="3542655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3325138" y="6421711"/>
            <a:ext cx="102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view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202388"/>
            <a:ext cx="2437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OAP w/ 3mm hole</a:t>
            </a:r>
          </a:p>
          <a:p>
            <a:r>
              <a:rPr lang="en-US" dirty="0" smtClean="0"/>
              <a:t>Horn has 4mm aperture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6495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hol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97000"/>
            <a:ext cx="708660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3505200" y="4038600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657600" y="4191000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886200" y="4343400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114800" y="4495800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267200" y="4648200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648200" y="4800600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495800" y="3810000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2" name="Title 13"/>
          <p:cNvSpPr>
            <a:spLocks noGrp="1"/>
          </p:cNvSpPr>
          <p:nvPr>
            <p:ph type="title"/>
          </p:nvPr>
        </p:nvSpPr>
        <p:spPr>
          <a:xfrm>
            <a:off x="5029200" y="254000"/>
            <a:ext cx="3810000" cy="54308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charset="0"/>
              </a:rPr>
              <a:t>Sample </a:t>
            </a:r>
            <a:r>
              <a:rPr lang="en-US" sz="3200" dirty="0" smtClean="0">
                <a:latin typeface="Calibri" charset="0"/>
              </a:rPr>
              <a:t>holder detail</a:t>
            </a:r>
            <a:endParaRPr lang="en-US" sz="3200" dirty="0">
              <a:latin typeface="Calibri" charset="0"/>
            </a:endParaRPr>
          </a:p>
        </p:txBody>
      </p:sp>
      <p:pic>
        <p:nvPicPr>
          <p:cNvPr id="2" name="Picture 1" descr="FACET_holder_is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952" y="395899"/>
            <a:ext cx="4675547" cy="2721756"/>
          </a:xfrm>
          <a:prstGeom prst="rect">
            <a:avLst/>
          </a:prstGeom>
          <a:ln w="101600">
            <a:solidFill>
              <a:schemeClr val="tx2"/>
            </a:solidFill>
          </a:ln>
        </p:spPr>
      </p:pic>
      <p:pic>
        <p:nvPicPr>
          <p:cNvPr id="14" name="Content Placeholder 4" descr="IMG_038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36" b="13336"/>
          <a:stretch>
            <a:fillRect/>
          </a:stretch>
        </p:blipFill>
        <p:spPr>
          <a:xfrm>
            <a:off x="5029200" y="1124499"/>
            <a:ext cx="2799498" cy="1539612"/>
          </a:xfrm>
          <a:prstGeom prst="rect">
            <a:avLst/>
          </a:prstGeom>
          <a:ln w="635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xmlns="" val="76828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Inventory of samples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11 tubes total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1) black diamond 105 x 165 micron (&lt; 1 cm</a:t>
            </a:r>
            <a:r>
              <a:rPr lang="en-US" dirty="0" smtClean="0"/>
              <a:t>), leaf cladded, </a:t>
            </a:r>
            <a:r>
              <a:rPr lang="en-US" dirty="0"/>
              <a:t>(4 of these)</a:t>
            </a:r>
            <a:br>
              <a:rPr lang="en-US" dirty="0"/>
            </a:br>
            <a:r>
              <a:rPr lang="en-US" dirty="0"/>
              <a:t>2) fused silica 100 x </a:t>
            </a:r>
            <a:r>
              <a:rPr lang="en-US" dirty="0" smtClean="0"/>
              <a:t>162 </a:t>
            </a:r>
            <a:r>
              <a:rPr lang="en-US" dirty="0"/>
              <a:t>micron (1 cm</a:t>
            </a:r>
            <a:r>
              <a:rPr lang="en-US" dirty="0" smtClean="0"/>
              <a:t>), Al metallization </a:t>
            </a:r>
            <a:r>
              <a:rPr lang="en-US" dirty="0"/>
              <a:t>(4 of these)</a:t>
            </a:r>
            <a:br>
              <a:rPr lang="en-US" dirty="0"/>
            </a:br>
            <a:r>
              <a:rPr lang="en-US" dirty="0"/>
              <a:t>3) alumina 510 x 810 and 760 x 1600 (1 cm)</a:t>
            </a:r>
            <a:br>
              <a:rPr lang="en-US" dirty="0"/>
            </a:br>
            <a:r>
              <a:rPr lang="en-US" dirty="0"/>
              <a:t>4) sapphire 790 x 1110 (1 cm</a:t>
            </a:r>
            <a:r>
              <a:rPr lang="en-US" dirty="0" smtClean="0"/>
              <a:t>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3 slab structures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1) fused silica 180 um thick, 240 um gap (1 cm)</a:t>
            </a:r>
            <a:br>
              <a:rPr lang="en-US" dirty="0"/>
            </a:br>
            <a:r>
              <a:rPr lang="en-US" dirty="0"/>
              <a:t>2) Bragg, 50 um </a:t>
            </a:r>
            <a:r>
              <a:rPr lang="en-US" dirty="0" err="1"/>
              <a:t>LiTa</a:t>
            </a:r>
            <a:r>
              <a:rPr lang="en-US" dirty="0"/>
              <a:t> and 210 um fused silica, 5+5 on each side = 20 pieces, 240 um gap</a:t>
            </a:r>
            <a:br>
              <a:rPr lang="en-US" dirty="0"/>
            </a:br>
            <a:r>
              <a:rPr lang="en-US" dirty="0"/>
              <a:t>3) diamond 150 um, 240 um </a:t>
            </a:r>
            <a:r>
              <a:rPr lang="en-US" dirty="0" smtClean="0"/>
              <a:t>gap</a:t>
            </a:r>
          </a:p>
          <a:p>
            <a:endParaRPr lang="en-US" dirty="0" smtClean="0"/>
          </a:p>
          <a:p>
            <a:r>
              <a:rPr lang="en-US" dirty="0" smtClean="0"/>
              <a:t>Modular design allows for </a:t>
            </a:r>
            <a:r>
              <a:rPr lang="en-US" dirty="0" err="1" smtClean="0"/>
              <a:t>add’l</a:t>
            </a:r>
            <a:r>
              <a:rPr lang="en-US" dirty="0" smtClean="0"/>
              <a:t> tube materials and geometries</a:t>
            </a:r>
            <a:br>
              <a:rPr lang="en-US" dirty="0" smtClean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7384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ick_DLA_structure2.avi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89238"/>
            <a:ext cx="6781800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2"/>
          <p:cNvSpPr>
            <a:spLocks noGrp="1"/>
          </p:cNvSpPr>
          <p:nvPr>
            <p:ph type="ctrTitle"/>
          </p:nvPr>
        </p:nvSpPr>
        <p:spPr>
          <a:xfrm>
            <a:off x="762000" y="0"/>
            <a:ext cx="7772400" cy="1470025"/>
          </a:xfrm>
        </p:spPr>
        <p:txBody>
          <a:bodyPr/>
          <a:lstStyle/>
          <a:p>
            <a:r>
              <a:rPr lang="en-US">
                <a:latin typeface="Calibri" charset="0"/>
              </a:rPr>
              <a:t>Multimode structures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1143000"/>
            <a:ext cx="6400800" cy="1828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+mn-ea"/>
              </a:rPr>
              <a:t>Thermal management:</a:t>
            </a:r>
          </a:p>
          <a:p>
            <a:pPr>
              <a:defRPr/>
            </a:pPr>
            <a:r>
              <a:rPr lang="en-US" dirty="0" smtClean="0">
                <a:ea typeface="+mn-ea"/>
              </a:rPr>
              <a:t>High peak field</a:t>
            </a:r>
          </a:p>
          <a:p>
            <a:pPr>
              <a:defRPr/>
            </a:pPr>
            <a:r>
              <a:rPr lang="en-US" dirty="0" smtClean="0">
                <a:ea typeface="+mn-ea"/>
              </a:rPr>
              <a:t>Low average field</a:t>
            </a:r>
            <a:endParaRPr lang="en-US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6870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Calibri" charset="0"/>
              </a:rPr>
              <a:t>Alumina </a:t>
            </a:r>
            <a:r>
              <a:rPr lang="en-US" sz="3600" dirty="0">
                <a:latin typeface="Calibri" charset="0"/>
              </a:rPr>
              <a:t>tube </a:t>
            </a:r>
            <a:r>
              <a:rPr lang="en-US" sz="3600" dirty="0" smtClean="0">
                <a:latin typeface="Calibri" charset="0"/>
              </a:rPr>
              <a:t>508</a:t>
            </a:r>
            <a:r>
              <a:rPr lang="el-GR" sz="3600" dirty="0" smtClean="0">
                <a:latin typeface="Calibri" charset="0"/>
              </a:rPr>
              <a:t>μ</a:t>
            </a:r>
            <a:r>
              <a:rPr lang="en-US" sz="3600" dirty="0" smtClean="0">
                <a:latin typeface="Calibri" charset="0"/>
              </a:rPr>
              <a:t>m </a:t>
            </a:r>
            <a:r>
              <a:rPr lang="en-US" sz="3600" dirty="0">
                <a:latin typeface="Calibri" charset="0"/>
              </a:rPr>
              <a:t>ID;</a:t>
            </a:r>
            <a:br>
              <a:rPr lang="en-US" sz="3600" dirty="0">
                <a:latin typeface="Calibri" charset="0"/>
              </a:rPr>
            </a:br>
            <a:r>
              <a:rPr lang="en-US" sz="3600" dirty="0">
                <a:latin typeface="Calibri" charset="0"/>
              </a:rPr>
              <a:t>Multi-mode, BBU sample</a:t>
            </a:r>
            <a:br>
              <a:rPr lang="en-US" sz="3600" dirty="0">
                <a:latin typeface="Calibri" charset="0"/>
              </a:rPr>
            </a:br>
            <a:endParaRPr lang="en-US" sz="3600" dirty="0">
              <a:latin typeface="Calibri" charset="0"/>
            </a:endParaRPr>
          </a:p>
        </p:txBody>
      </p:sp>
      <p:pic>
        <p:nvPicPr>
          <p:cNvPr id="71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" y="1473932"/>
            <a:ext cx="8229600" cy="3868737"/>
          </a:xfrm>
          <a:noFill/>
        </p:spPr>
      </p:pic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228600" y="5549305"/>
            <a:ext cx="8686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/>
              <a:t>  Installed two of these tubes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/>
              <a:t>  Metallization had been noticed to peel – will have to revisit with CNM / ANL where metallization was done</a:t>
            </a:r>
          </a:p>
          <a:p>
            <a:pPr eaLnBrk="1" hangingPunct="1"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70134" y="6444734"/>
            <a:ext cx="2773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</a:t>
            </a:r>
            <a:r>
              <a:rPr lang="en-US" dirty="0" err="1" smtClean="0"/>
              <a:t>Antipov</a:t>
            </a:r>
            <a:r>
              <a:rPr lang="en-US" dirty="0" smtClean="0"/>
              <a:t> (Argonne/Euclid)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369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Alumina, </a:t>
            </a:r>
            <a:r>
              <a:rPr lang="en-US" sz="3200" dirty="0" err="1"/>
              <a:t>ε</a:t>
            </a:r>
            <a:r>
              <a:rPr lang="en-US" sz="3200" dirty="0"/>
              <a:t> = 9.8; ID = </a:t>
            </a:r>
            <a:r>
              <a:rPr lang="en-US" sz="3200" dirty="0" smtClean="0"/>
              <a:t>508µm, </a:t>
            </a:r>
            <a:r>
              <a:rPr lang="en-US" sz="3200" dirty="0"/>
              <a:t>OD = </a:t>
            </a:r>
            <a:r>
              <a:rPr lang="en-US" sz="3200" dirty="0" smtClean="0"/>
              <a:t>790µm,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1nC beam, </a:t>
            </a:r>
            <a:r>
              <a:rPr lang="en-US" sz="3200" dirty="0" smtClean="0"/>
              <a:t>Azimuthally </a:t>
            </a:r>
            <a:r>
              <a:rPr lang="en-US" sz="3200" dirty="0"/>
              <a:t>symmetric modes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508189"/>
            <a:ext cx="2842260" cy="14173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3944" y="2884686"/>
            <a:ext cx="1430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30um, 300MV/m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279839"/>
            <a:ext cx="2827020" cy="13868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3944" y="4589311"/>
            <a:ext cx="1430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</a:t>
            </a:r>
            <a:r>
              <a:rPr lang="en-US" sz="1400" dirty="0" smtClean="0"/>
              <a:t>0um, 215MV/m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943604"/>
            <a:ext cx="2758440" cy="14249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43944" y="6338437"/>
            <a:ext cx="1521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100um, 145MV/m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890" y="1538669"/>
            <a:ext cx="2827020" cy="138684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89634" y="2888320"/>
            <a:ext cx="1430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150um</a:t>
            </a:r>
            <a:r>
              <a:rPr lang="en-US" sz="1400" dirty="0"/>
              <a:t>, </a:t>
            </a:r>
            <a:r>
              <a:rPr lang="en-US" sz="1400" dirty="0" smtClean="0"/>
              <a:t>97MV</a:t>
            </a:r>
            <a:r>
              <a:rPr lang="en-US" sz="1400" dirty="0"/>
              <a:t>/m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9985" y="3314850"/>
            <a:ext cx="2849880" cy="138684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489634" y="4664464"/>
            <a:ext cx="1430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200um</a:t>
            </a:r>
            <a:r>
              <a:rPr lang="en-US" sz="1400" dirty="0"/>
              <a:t>, </a:t>
            </a:r>
            <a:r>
              <a:rPr lang="en-US" sz="1400" dirty="0" smtClean="0"/>
              <a:t>7</a:t>
            </a:r>
            <a:r>
              <a:rPr lang="en-US" sz="1400" dirty="0"/>
              <a:t>2</a:t>
            </a:r>
            <a:r>
              <a:rPr lang="en-US" sz="1400" dirty="0" smtClean="0"/>
              <a:t>MV</a:t>
            </a:r>
            <a:r>
              <a:rPr lang="en-US" sz="1400" dirty="0"/>
              <a:t>/m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3650" y="4984407"/>
            <a:ext cx="2842260" cy="139446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489634" y="6378867"/>
            <a:ext cx="1430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250um</a:t>
            </a:r>
            <a:r>
              <a:rPr lang="en-US" sz="1400" dirty="0"/>
              <a:t>, </a:t>
            </a:r>
            <a:r>
              <a:rPr lang="en-US" sz="1400" dirty="0" smtClean="0"/>
              <a:t>56MV</a:t>
            </a:r>
            <a:r>
              <a:rPr lang="en-US" sz="1400" dirty="0"/>
              <a:t>/m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11415" y="2783676"/>
            <a:ext cx="2366979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Azimuthal number = 0.  </a:t>
            </a:r>
            <a:endParaRPr lang="en-US" b="1" dirty="0" smtClean="0"/>
          </a:p>
          <a:p>
            <a:r>
              <a:rPr lang="en-US" b="1" dirty="0" smtClean="0"/>
              <a:t>F</a:t>
            </a:r>
            <a:r>
              <a:rPr lang="en-US" b="1" baseline="-25000" dirty="0" smtClean="0"/>
              <a:t>1</a:t>
            </a:r>
            <a:r>
              <a:rPr lang="en-US" b="1" dirty="0" smtClean="0"/>
              <a:t>  </a:t>
            </a:r>
            <a:r>
              <a:rPr lang="en-US" b="1" dirty="0"/>
              <a:t>=  182 GHz; </a:t>
            </a:r>
            <a:endParaRPr lang="en-US" b="1" dirty="0" smtClean="0"/>
          </a:p>
          <a:p>
            <a:r>
              <a:rPr lang="en-US" b="1" dirty="0" smtClean="0"/>
              <a:t>F</a:t>
            </a:r>
            <a:r>
              <a:rPr lang="en-US" b="1" baseline="-25000" dirty="0" smtClean="0"/>
              <a:t>2</a:t>
            </a:r>
            <a:r>
              <a:rPr lang="en-US" b="1" dirty="0" smtClean="0"/>
              <a:t>  </a:t>
            </a:r>
            <a:r>
              <a:rPr lang="en-US" b="1" dirty="0"/>
              <a:t>=  504.5 GHz; </a:t>
            </a:r>
            <a:endParaRPr lang="en-US" b="1" dirty="0" smtClean="0"/>
          </a:p>
          <a:p>
            <a:r>
              <a:rPr lang="en-US" b="1" dirty="0" smtClean="0"/>
              <a:t>F</a:t>
            </a:r>
            <a:r>
              <a:rPr lang="en-US" b="1" baseline="-25000" dirty="0" smtClean="0"/>
              <a:t>3</a:t>
            </a:r>
            <a:r>
              <a:rPr lang="en-US" b="1" dirty="0" smtClean="0"/>
              <a:t>  </a:t>
            </a:r>
            <a:r>
              <a:rPr lang="en-US" b="1" dirty="0"/>
              <a:t>=  839.7 GHz; </a:t>
            </a:r>
            <a:endParaRPr lang="en-US" b="1" dirty="0" smtClean="0"/>
          </a:p>
          <a:p>
            <a:r>
              <a:rPr lang="en-US" b="1" dirty="0" smtClean="0"/>
              <a:t>F</a:t>
            </a:r>
            <a:r>
              <a:rPr lang="en-US" b="1" baseline="-25000" dirty="0" smtClean="0"/>
              <a:t>4</a:t>
            </a:r>
            <a:r>
              <a:rPr lang="en-US" b="1" dirty="0" smtClean="0"/>
              <a:t>  </a:t>
            </a:r>
            <a:r>
              <a:rPr lang="en-US" b="1" dirty="0"/>
              <a:t>=  1181.5 GHz; </a:t>
            </a:r>
            <a:endParaRPr lang="en-US" dirty="0"/>
          </a:p>
          <a:p>
            <a:r>
              <a:rPr lang="en-US" b="1" dirty="0"/>
              <a:t>F</a:t>
            </a:r>
            <a:r>
              <a:rPr lang="en-US" b="1" baseline="-25000" dirty="0"/>
              <a:t>5</a:t>
            </a:r>
            <a:r>
              <a:rPr lang="en-US" b="1" dirty="0"/>
              <a:t>  =  1528 GHz; </a:t>
            </a:r>
            <a:endParaRPr lang="en-US" b="1" dirty="0" smtClean="0"/>
          </a:p>
          <a:p>
            <a:r>
              <a:rPr lang="en-US" b="1" dirty="0" smtClean="0"/>
              <a:t>F</a:t>
            </a:r>
            <a:r>
              <a:rPr lang="en-US" b="1" baseline="-25000" dirty="0" smtClean="0"/>
              <a:t>6</a:t>
            </a:r>
            <a:r>
              <a:rPr lang="en-US" b="1" dirty="0" smtClean="0"/>
              <a:t>  </a:t>
            </a:r>
            <a:r>
              <a:rPr lang="en-US" b="1" dirty="0"/>
              <a:t>=  1879 GHz; </a:t>
            </a:r>
            <a:endParaRPr lang="en-US" b="1" dirty="0" smtClean="0"/>
          </a:p>
          <a:p>
            <a:r>
              <a:rPr lang="en-US" b="1" dirty="0" smtClean="0"/>
              <a:t>F</a:t>
            </a:r>
            <a:r>
              <a:rPr lang="en-US" b="1" baseline="-25000" dirty="0" smtClean="0"/>
              <a:t>7</a:t>
            </a:r>
            <a:r>
              <a:rPr lang="en-US" b="1" dirty="0" smtClean="0"/>
              <a:t>  </a:t>
            </a:r>
            <a:r>
              <a:rPr lang="en-US" b="1" dirty="0"/>
              <a:t>=  2232 GHz; </a:t>
            </a:r>
            <a:endParaRPr lang="en-US" b="1" dirty="0" smtClean="0"/>
          </a:p>
          <a:p>
            <a:r>
              <a:rPr lang="en-US" b="1" dirty="0" smtClean="0"/>
              <a:t>F</a:t>
            </a:r>
            <a:r>
              <a:rPr lang="en-US" b="1" baseline="-25000" dirty="0" smtClean="0"/>
              <a:t>8</a:t>
            </a:r>
            <a:r>
              <a:rPr lang="en-US" b="1" dirty="0" smtClean="0"/>
              <a:t>  </a:t>
            </a:r>
            <a:r>
              <a:rPr lang="en-US" b="1" dirty="0"/>
              <a:t>=  2587 GHz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4344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Sapphire tube 790</a:t>
            </a:r>
            <a:r>
              <a:rPr lang="el-GR">
                <a:latin typeface="Calibri" charset="0"/>
              </a:rPr>
              <a:t>μ</a:t>
            </a:r>
            <a:r>
              <a:rPr lang="en-US">
                <a:latin typeface="Calibri" charset="0"/>
              </a:rPr>
              <a:t> ID.</a:t>
            </a:r>
          </a:p>
        </p:txBody>
      </p:sp>
      <p:pic>
        <p:nvPicPr>
          <p:cNvPr id="81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3400" y="1524000"/>
            <a:ext cx="8229600" cy="3875088"/>
          </a:xfrm>
          <a:noFill/>
        </p:spPr>
      </p:pic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228600" y="5581650"/>
            <a:ext cx="8686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/>
              <a:t>  did not fit in its place – possibly dimensions were a little bit off.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/>
              <a:t>  brittle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/>
              <a:t>  wrapped the tube in foil and insert it in place of a larger alumina tube</a:t>
            </a:r>
          </a:p>
          <a:p>
            <a:pPr eaLnBrk="1" hangingPunct="1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8598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Sapphire, </a:t>
            </a:r>
            <a:r>
              <a:rPr lang="en-US" sz="2800" dirty="0" err="1"/>
              <a:t>ε</a:t>
            </a:r>
            <a:r>
              <a:rPr lang="en-US" sz="2800" dirty="0"/>
              <a:t> = 9.8 </a:t>
            </a:r>
            <a:r>
              <a:rPr lang="en-US" sz="2800" dirty="0" smtClean="0"/>
              <a:t>(anisotropy </a:t>
            </a:r>
            <a:r>
              <a:rPr lang="en-US" sz="2800" dirty="0"/>
              <a:t>neglected - wakefield);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ID </a:t>
            </a:r>
            <a:r>
              <a:rPr lang="en-US" sz="2800" dirty="0"/>
              <a:t>= </a:t>
            </a:r>
            <a:r>
              <a:rPr lang="en-US" sz="2800" dirty="0" smtClean="0"/>
              <a:t>790µm, </a:t>
            </a:r>
            <a:r>
              <a:rPr lang="en-US" sz="2800" dirty="0"/>
              <a:t>OD = </a:t>
            </a:r>
            <a:r>
              <a:rPr lang="en-US" sz="2800" dirty="0" smtClean="0"/>
              <a:t>1090µm, </a:t>
            </a:r>
            <a:r>
              <a:rPr lang="en-US" sz="2800" dirty="0"/>
              <a:t>1nC beam,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Azimuthally </a:t>
            </a:r>
            <a:r>
              <a:rPr lang="en-US" sz="2800" dirty="0"/>
              <a:t>symmetric modes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22" y="1702330"/>
            <a:ext cx="2834640" cy="1394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944" y="3010299"/>
            <a:ext cx="1430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30um, 150MV/m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49" y="3318076"/>
            <a:ext cx="2827020" cy="1409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944" y="4727776"/>
            <a:ext cx="1430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</a:t>
            </a:r>
            <a:r>
              <a:rPr lang="en-US" sz="1400" dirty="0" smtClean="0"/>
              <a:t>0um, 117MV/m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49" y="5035553"/>
            <a:ext cx="2781300" cy="1409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944" y="6445253"/>
            <a:ext cx="1430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100um, 85MV/m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4463" y="1702330"/>
            <a:ext cx="2849880" cy="14173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8755" y="3096790"/>
            <a:ext cx="1430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150um, 60MV/m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3470" y="3358153"/>
            <a:ext cx="2796540" cy="13792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8755" y="4749324"/>
            <a:ext cx="1430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200um, 47MV/m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6739021" y="2238218"/>
            <a:ext cx="240497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Azimuthal number = 0.  </a:t>
            </a:r>
            <a:endParaRPr lang="en-US" b="1" dirty="0" smtClean="0"/>
          </a:p>
          <a:p>
            <a:r>
              <a:rPr lang="en-US" b="1" dirty="0" smtClean="0"/>
              <a:t>F</a:t>
            </a:r>
            <a:r>
              <a:rPr lang="en-US" b="1" baseline="-25000" dirty="0" smtClean="0"/>
              <a:t>1</a:t>
            </a:r>
            <a:r>
              <a:rPr lang="en-US" b="1" dirty="0" smtClean="0"/>
              <a:t>  </a:t>
            </a:r>
            <a:r>
              <a:rPr lang="en-US" b="1" dirty="0"/>
              <a:t>=  160 GHz; </a:t>
            </a:r>
            <a:endParaRPr lang="en-US" b="1" dirty="0" smtClean="0"/>
          </a:p>
          <a:p>
            <a:r>
              <a:rPr lang="en-US" b="1" dirty="0" smtClean="0"/>
              <a:t>F</a:t>
            </a:r>
            <a:r>
              <a:rPr lang="en-US" b="1" baseline="-25000" dirty="0" smtClean="0"/>
              <a:t>2</a:t>
            </a:r>
            <a:r>
              <a:rPr lang="en-US" b="1" dirty="0" smtClean="0"/>
              <a:t>  </a:t>
            </a:r>
            <a:r>
              <a:rPr lang="en-US" b="1" dirty="0"/>
              <a:t>=  453 GHz; </a:t>
            </a:r>
            <a:endParaRPr lang="en-US" b="1" dirty="0" smtClean="0"/>
          </a:p>
          <a:p>
            <a:r>
              <a:rPr lang="en-US" b="1" dirty="0" smtClean="0"/>
              <a:t>F</a:t>
            </a:r>
            <a:r>
              <a:rPr lang="en-US" b="1" baseline="-25000" dirty="0" smtClean="0"/>
              <a:t>3</a:t>
            </a:r>
            <a:r>
              <a:rPr lang="en-US" b="1" dirty="0" smtClean="0"/>
              <a:t>  </a:t>
            </a:r>
            <a:r>
              <a:rPr lang="en-US" b="1" dirty="0"/>
              <a:t>=  761.8 GHz; </a:t>
            </a:r>
            <a:endParaRPr lang="en-US" b="1" dirty="0" smtClean="0"/>
          </a:p>
          <a:p>
            <a:r>
              <a:rPr lang="en-US" b="1" dirty="0" smtClean="0"/>
              <a:t>F</a:t>
            </a:r>
            <a:r>
              <a:rPr lang="en-US" b="1" baseline="-25000" dirty="0" smtClean="0"/>
              <a:t>4</a:t>
            </a:r>
            <a:r>
              <a:rPr lang="en-US" b="1" dirty="0" smtClean="0"/>
              <a:t>  </a:t>
            </a:r>
            <a:r>
              <a:rPr lang="en-US" b="1" dirty="0"/>
              <a:t>=  1079.5 GHz; </a:t>
            </a:r>
            <a:endParaRPr lang="en-US" dirty="0"/>
          </a:p>
          <a:p>
            <a:r>
              <a:rPr lang="en-US" b="1" dirty="0"/>
              <a:t>F</a:t>
            </a:r>
            <a:r>
              <a:rPr lang="en-US" b="1" baseline="-25000" dirty="0"/>
              <a:t>5</a:t>
            </a:r>
            <a:r>
              <a:rPr lang="en-US" b="1" dirty="0"/>
              <a:t>  =  1403 GHz; </a:t>
            </a:r>
            <a:endParaRPr lang="en-US" b="1" dirty="0" smtClean="0"/>
          </a:p>
          <a:p>
            <a:r>
              <a:rPr lang="en-US" b="1" dirty="0" smtClean="0"/>
              <a:t>F</a:t>
            </a:r>
            <a:r>
              <a:rPr lang="en-US" b="1" baseline="-25000" dirty="0" smtClean="0"/>
              <a:t>6</a:t>
            </a:r>
            <a:r>
              <a:rPr lang="en-US" b="1" dirty="0" smtClean="0"/>
              <a:t>  </a:t>
            </a:r>
            <a:r>
              <a:rPr lang="en-US" b="1" dirty="0"/>
              <a:t>=  1731 GHz; </a:t>
            </a:r>
            <a:endParaRPr lang="en-US" b="1" dirty="0" smtClean="0"/>
          </a:p>
          <a:p>
            <a:r>
              <a:rPr lang="en-US" b="1" dirty="0" smtClean="0"/>
              <a:t>F</a:t>
            </a:r>
            <a:r>
              <a:rPr lang="en-US" b="1" baseline="-25000" dirty="0" smtClean="0"/>
              <a:t>7</a:t>
            </a:r>
            <a:r>
              <a:rPr lang="en-US" b="1" dirty="0" smtClean="0"/>
              <a:t>  </a:t>
            </a:r>
            <a:r>
              <a:rPr lang="en-US" b="1" dirty="0"/>
              <a:t>=  2061 GHz; </a:t>
            </a:r>
            <a:endParaRPr lang="en-US" b="1" dirty="0" smtClean="0"/>
          </a:p>
          <a:p>
            <a:r>
              <a:rPr lang="en-US" b="1" dirty="0" smtClean="0"/>
              <a:t>F</a:t>
            </a:r>
            <a:r>
              <a:rPr lang="en-US" b="1" baseline="-25000" dirty="0" smtClean="0"/>
              <a:t>8</a:t>
            </a:r>
            <a:r>
              <a:rPr lang="en-US" b="1" dirty="0" smtClean="0"/>
              <a:t>  </a:t>
            </a:r>
            <a:r>
              <a:rPr lang="en-US" b="1" dirty="0"/>
              <a:t>=  2393 GHz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566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</a:rPr>
              <a:t>Diamond tube </a:t>
            </a:r>
            <a:r>
              <a:rPr lang="en-US" dirty="0" smtClean="0">
                <a:latin typeface="Calibri" charset="0"/>
              </a:rPr>
              <a:t>105</a:t>
            </a:r>
            <a:r>
              <a:rPr lang="el-GR" dirty="0" smtClean="0">
                <a:latin typeface="Calibri" charset="0"/>
              </a:rPr>
              <a:t>μ</a:t>
            </a:r>
            <a:r>
              <a:rPr lang="en-US" dirty="0" smtClean="0">
                <a:latin typeface="Calibri" charset="0"/>
              </a:rPr>
              <a:t>m </a:t>
            </a:r>
            <a:r>
              <a:rPr lang="en-US" dirty="0">
                <a:latin typeface="Calibri" charset="0"/>
              </a:rPr>
              <a:t>ID</a:t>
            </a:r>
            <a:r>
              <a:rPr lang="en-US" dirty="0" smtClean="0">
                <a:latin typeface="Calibri" charset="0"/>
              </a:rPr>
              <a:t>.</a:t>
            </a:r>
            <a:br>
              <a:rPr lang="en-US" dirty="0" smtClean="0">
                <a:latin typeface="Calibri" charset="0"/>
              </a:rPr>
            </a:br>
            <a:r>
              <a:rPr lang="en-US" dirty="0">
                <a:latin typeface="Symbol" charset="2"/>
                <a:cs typeface="Symbol" charset="2"/>
              </a:rPr>
              <a:t>e</a:t>
            </a:r>
            <a:r>
              <a:rPr lang="en-US" dirty="0" smtClean="0">
                <a:latin typeface="Calibri" charset="0"/>
              </a:rPr>
              <a:t> = 5.7</a:t>
            </a:r>
            <a:endParaRPr lang="en-US" dirty="0">
              <a:latin typeface="Calibri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" y="1371600"/>
            <a:ext cx="8229600" cy="3868738"/>
          </a:xfrm>
          <a:noFill/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8600" y="5581650"/>
            <a:ext cx="868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/>
              <a:t>  </a:t>
            </a:r>
            <a:r>
              <a:rPr lang="en-US" dirty="0" smtClean="0"/>
              <a:t>leaf cladded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 smtClean="0"/>
              <a:t> 4 installed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 smtClean="0"/>
              <a:t> L &lt;1cm</a:t>
            </a:r>
            <a:endParaRPr lang="en-US" dirty="0"/>
          </a:p>
          <a:p>
            <a:pPr eaLnBrk="1" hangingPunct="1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6551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772400" cy="1219200"/>
          </a:xfrm>
          <a:solidFill>
            <a:schemeClr val="bg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rgbClr val="003366"/>
                </a:solidFill>
              </a:rPr>
              <a:t>Miniaturize Big </a:t>
            </a:r>
            <a:r>
              <a:rPr lang="en-US" sz="4800" dirty="0" smtClean="0">
                <a:solidFill>
                  <a:schemeClr val="accent6"/>
                </a:solidFill>
              </a:rPr>
              <a:t>$</a:t>
            </a:r>
            <a:r>
              <a:rPr lang="en-US" dirty="0" err="1" smtClean="0">
                <a:solidFill>
                  <a:schemeClr val="accent6"/>
                </a:solidFill>
              </a:rPr>
              <a:t>cience</a:t>
            </a:r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38200" y="1828800"/>
            <a:ext cx="7772400" cy="3886200"/>
            <a:chOff x="-1219200" y="1828800"/>
            <a:chExt cx="7772400" cy="38862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219200" y="1828800"/>
              <a:ext cx="7772400" cy="38862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-1066800" y="1981200"/>
              <a:ext cx="60324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</a:rPr>
                <a:t>The original behemoth: ~</a:t>
              </a:r>
              <a:r>
                <a:rPr lang="en-US" dirty="0" err="1" smtClean="0">
                  <a:solidFill>
                    <a:schemeClr val="bg2"/>
                  </a:solidFill>
                </a:rPr>
                <a:t>TeV</a:t>
              </a:r>
              <a:r>
                <a:rPr lang="en-US" dirty="0" smtClean="0">
                  <a:solidFill>
                    <a:schemeClr val="bg2"/>
                  </a:solidFill>
                </a:rPr>
                <a:t> linear collider</a:t>
              </a: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00200" y="4953000"/>
              <a:ext cx="46493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3366"/>
                  </a:solidFill>
                </a:rPr>
                <a:t>50 Km/$10</a:t>
              </a:r>
              <a:r>
                <a:rPr lang="en-US" baseline="30000" dirty="0" smtClean="0">
                  <a:solidFill>
                    <a:srgbClr val="003366"/>
                  </a:solidFill>
                </a:rPr>
                <a:t>10</a:t>
              </a:r>
              <a:r>
                <a:rPr lang="en-US" dirty="0" smtClean="0">
                  <a:solidFill>
                    <a:srgbClr val="003366"/>
                  </a:solidFill>
                </a:rPr>
                <a:t> seem unitary limits  </a:t>
              </a:r>
              <a:endParaRPr lang="en-US" dirty="0">
                <a:solidFill>
                  <a:srgbClr val="003366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8200" y="1498600"/>
            <a:ext cx="8077200" cy="5334000"/>
            <a:chOff x="3200400" y="4217671"/>
            <a:chExt cx="7620000" cy="5078730"/>
          </a:xfrm>
        </p:grpSpPr>
        <p:grpSp>
          <p:nvGrpSpPr>
            <p:cNvPr id="11" name="Group 10"/>
            <p:cNvGrpSpPr/>
            <p:nvPr/>
          </p:nvGrpSpPr>
          <p:grpSpPr>
            <a:xfrm>
              <a:off x="3200400" y="4217671"/>
              <a:ext cx="7620000" cy="5078730"/>
              <a:chOff x="685800" y="1474471"/>
              <a:chExt cx="7620000" cy="507873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5800" y="1474471"/>
                <a:ext cx="7620000" cy="507873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143000" y="3227070"/>
                <a:ext cx="30924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The LCLS, artistically</a:t>
                </a:r>
                <a:endParaRPr lang="en-US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352799" y="4293870"/>
              <a:ext cx="427337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Other accelerator applications </a:t>
              </a:r>
            </a:p>
            <a:p>
              <a:r>
                <a:rPr lang="en-US" dirty="0"/>
                <a:t>t</a:t>
              </a:r>
              <a:r>
                <a:rPr lang="en-US" dirty="0" smtClean="0"/>
                <a:t>oo different in size/$</a:t>
              </a:r>
              <a:endParaRPr lang="en-US" dirty="0"/>
            </a:p>
          </p:txBody>
        </p:sp>
        <p:pic>
          <p:nvPicPr>
            <p:cNvPr id="13" name="Picture 6" descr="XFEL_Tunnelverlauf02_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1852" y="6884670"/>
              <a:ext cx="3668547" cy="2411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7340433" y="8305800"/>
              <a:ext cx="2587082" cy="439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3366"/>
                  </a:solidFill>
                </a:rPr>
                <a:t>XFEL&gt;3 km, 10</a:t>
              </a:r>
              <a:r>
                <a:rPr lang="en-US" baseline="30000" dirty="0" smtClean="0">
                  <a:solidFill>
                    <a:srgbClr val="003366"/>
                  </a:solidFill>
                </a:rPr>
                <a:t>9</a:t>
              </a:r>
              <a:r>
                <a:rPr lang="en-US" dirty="0" smtClean="0">
                  <a:solidFill>
                    <a:srgbClr val="003366"/>
                  </a:solidFill>
                </a:rPr>
                <a:t> €</a:t>
              </a:r>
              <a:endParaRPr lang="en-US" dirty="0">
                <a:solidFill>
                  <a:srgbClr val="0033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6151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6"/>
          <p:cNvSpPr txBox="1">
            <a:spLocks noChangeArrowheads="1"/>
          </p:cNvSpPr>
          <p:nvPr/>
        </p:nvSpPr>
        <p:spPr bwMode="auto">
          <a:xfrm>
            <a:off x="6934200" y="3505200"/>
            <a:ext cx="1670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528 microns id</a:t>
            </a:r>
          </a:p>
          <a:p>
            <a:pPr eaLnBrk="1" hangingPunct="1"/>
            <a:r>
              <a:rPr lang="en-US"/>
              <a:t> </a:t>
            </a:r>
          </a:p>
        </p:txBody>
      </p:sp>
      <p:sp>
        <p:nvSpPr>
          <p:cNvPr id="9219" name="Text Box 8"/>
          <p:cNvSpPr txBox="1">
            <a:spLocks noChangeArrowheads="1"/>
          </p:cNvSpPr>
          <p:nvPr/>
        </p:nvSpPr>
        <p:spPr bwMode="auto">
          <a:xfrm>
            <a:off x="685800" y="3581400"/>
            <a:ext cx="1492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311 microns </a:t>
            </a:r>
          </a:p>
          <a:p>
            <a:pPr eaLnBrk="1" hangingPunct="1"/>
            <a:r>
              <a:rPr lang="en-US"/>
              <a:t> </a:t>
            </a:r>
          </a:p>
        </p:txBody>
      </p:sp>
      <p:sp>
        <p:nvSpPr>
          <p:cNvPr id="9220" name="Text Box 9"/>
          <p:cNvSpPr txBox="1">
            <a:spLocks noChangeArrowheads="1"/>
          </p:cNvSpPr>
          <p:nvPr/>
        </p:nvSpPr>
        <p:spPr bwMode="auto">
          <a:xfrm>
            <a:off x="441325" y="1331913"/>
            <a:ext cx="1465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L = 3.65 mm</a:t>
            </a:r>
          </a:p>
        </p:txBody>
      </p:sp>
      <p:sp>
        <p:nvSpPr>
          <p:cNvPr id="9221" name="Text Box 13"/>
          <p:cNvSpPr txBox="1">
            <a:spLocks noChangeArrowheads="1"/>
          </p:cNvSpPr>
          <p:nvPr/>
        </p:nvSpPr>
        <p:spPr bwMode="auto">
          <a:xfrm>
            <a:off x="288925" y="265113"/>
            <a:ext cx="2225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Tube 3</a:t>
            </a:r>
          </a:p>
          <a:p>
            <a:pPr eaLnBrk="1" hangingPunct="1"/>
            <a:r>
              <a:rPr lang="en-US" b="1"/>
              <a:t>Sumitomo Single Crystal Diamond</a:t>
            </a:r>
          </a:p>
        </p:txBody>
      </p:sp>
      <p:pic>
        <p:nvPicPr>
          <p:cNvPr id="922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0500" y="4038600"/>
            <a:ext cx="26035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26781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724400"/>
            <a:ext cx="1435100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724400"/>
            <a:ext cx="15557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V="1">
            <a:off x="1219200" y="5257800"/>
            <a:ext cx="457200" cy="381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7" name="TextBox 17"/>
          <p:cNvSpPr txBox="1">
            <a:spLocks noChangeArrowheads="1"/>
          </p:cNvSpPr>
          <p:nvPr/>
        </p:nvSpPr>
        <p:spPr bwMode="auto">
          <a:xfrm>
            <a:off x="3581400" y="4114800"/>
            <a:ext cx="1881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Transmitted light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200400" y="3352800"/>
            <a:ext cx="30480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9" name="TextBox 13"/>
          <p:cNvSpPr txBox="1">
            <a:spLocks noChangeArrowheads="1"/>
          </p:cNvSpPr>
          <p:nvPr/>
        </p:nvSpPr>
        <p:spPr bwMode="auto">
          <a:xfrm>
            <a:off x="381000" y="2830513"/>
            <a:ext cx="8077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Laser cut from a single piece</a:t>
            </a:r>
          </a:p>
        </p:txBody>
      </p:sp>
      <p:pic>
        <p:nvPicPr>
          <p:cNvPr id="9230" name="Picture 21" descr="Wakefield.wm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6229350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6260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lum bright="32000" contrast="-1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5388" y="1843088"/>
            <a:ext cx="67532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4419600" y="4191000"/>
            <a:ext cx="1066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Alumina</a:t>
            </a:r>
          </a:p>
          <a:p>
            <a:pPr eaLnBrk="1" hangingPunct="1"/>
            <a:r>
              <a:rPr lang="en-US"/>
              <a:t>762</a:t>
            </a:r>
            <a:r>
              <a:rPr lang="el-GR"/>
              <a:t>μ</a:t>
            </a:r>
            <a:r>
              <a:rPr lang="en-US"/>
              <a:t> ID</a:t>
            </a:r>
          </a:p>
        </p:txBody>
      </p:sp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6400800" y="20574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Sapphire</a:t>
            </a:r>
          </a:p>
          <a:p>
            <a:pPr eaLnBrk="1" hangingPunct="1"/>
            <a:r>
              <a:rPr lang="en-US"/>
              <a:t>790</a:t>
            </a:r>
            <a:r>
              <a:rPr lang="el-GR"/>
              <a:t>μ</a:t>
            </a:r>
            <a:r>
              <a:rPr lang="en-US"/>
              <a:t> ID</a:t>
            </a:r>
          </a:p>
        </p:txBody>
      </p:sp>
      <p:sp>
        <p:nvSpPr>
          <p:cNvPr id="10245" name="TextBox 6"/>
          <p:cNvSpPr txBox="1">
            <a:spLocks noChangeArrowheads="1"/>
          </p:cNvSpPr>
          <p:nvPr/>
        </p:nvSpPr>
        <p:spPr bwMode="auto">
          <a:xfrm>
            <a:off x="5181600" y="2743200"/>
            <a:ext cx="114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Alumina</a:t>
            </a:r>
          </a:p>
          <a:p>
            <a:pPr eaLnBrk="1" hangingPunct="1"/>
            <a:r>
              <a:rPr lang="en-US"/>
              <a:t>508</a:t>
            </a:r>
            <a:r>
              <a:rPr lang="el-GR"/>
              <a:t>μ</a:t>
            </a:r>
            <a:r>
              <a:rPr lang="en-US"/>
              <a:t> ID</a:t>
            </a:r>
          </a:p>
        </p:txBody>
      </p:sp>
      <p:sp>
        <p:nvSpPr>
          <p:cNvPr id="1024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Large aperture structures</a:t>
            </a:r>
          </a:p>
        </p:txBody>
      </p:sp>
      <p:sp>
        <p:nvSpPr>
          <p:cNvPr id="10247" name="TextBox 6"/>
          <p:cNvSpPr txBox="1">
            <a:spLocks noChangeArrowheads="1"/>
          </p:cNvSpPr>
          <p:nvPr/>
        </p:nvSpPr>
        <p:spPr bwMode="auto">
          <a:xfrm>
            <a:off x="1371600" y="5334000"/>
            <a:ext cx="678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/>
              <a:t>Metallization was done via EBCVD</a:t>
            </a:r>
          </a:p>
          <a:p>
            <a:pPr algn="r" eaLnBrk="1" hangingPunct="1"/>
            <a:r>
              <a:rPr lang="en-US"/>
              <a:t>Plans to study metallization process</a:t>
            </a:r>
          </a:p>
        </p:txBody>
      </p:sp>
    </p:spTree>
    <p:extLst>
      <p:ext uri="{BB962C8B-B14F-4D97-AF65-F5344CB8AC3E}">
        <p14:creationId xmlns:p14="http://schemas.microsoft.com/office/powerpoint/2010/main" xmlns="" val="299928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Rectangular diamond structure</a:t>
            </a:r>
          </a:p>
        </p:txBody>
      </p:sp>
      <p:pic>
        <p:nvPicPr>
          <p:cNvPr id="409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28600" y="1600200"/>
            <a:ext cx="4038600" cy="2447925"/>
          </a:xfrm>
          <a:noFill/>
        </p:spPr>
      </p:pic>
      <p:pic>
        <p:nvPicPr>
          <p:cNvPr id="410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48200" y="1500188"/>
            <a:ext cx="4038600" cy="2422525"/>
          </a:xfrm>
          <a:noFill/>
        </p:spPr>
      </p:pic>
      <p:sp>
        <p:nvSpPr>
          <p:cNvPr id="4101" name="TextBox 8"/>
          <p:cNvSpPr txBox="1">
            <a:spLocks noChangeArrowheads="1"/>
          </p:cNvSpPr>
          <p:nvPr/>
        </p:nvSpPr>
        <p:spPr bwMode="auto">
          <a:xfrm>
            <a:off x="403152" y="3623580"/>
            <a:ext cx="4267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/>
              <a:t>300 x 1000 micron</a:t>
            </a:r>
            <a:r>
              <a:rPr lang="en-US" baseline="30000" dirty="0"/>
              <a:t>2</a:t>
            </a:r>
            <a:r>
              <a:rPr lang="en-US" dirty="0"/>
              <a:t> waveguide aperture </a:t>
            </a:r>
          </a:p>
          <a:p>
            <a:pPr eaLnBrk="1" hangingPunct="1"/>
            <a:r>
              <a:rPr lang="en-US" dirty="0"/>
              <a:t>100 x 200 micron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 err="1"/>
              <a:t>beamhole</a:t>
            </a:r>
            <a:endParaRPr lang="en-US" dirty="0"/>
          </a:p>
          <a:p>
            <a:pPr eaLnBrk="1" hangingPunct="1"/>
            <a:r>
              <a:rPr lang="en-US" dirty="0"/>
              <a:t>Usable beam: </a:t>
            </a:r>
            <a:r>
              <a:rPr lang="el-GR" dirty="0"/>
              <a:t>σ</a:t>
            </a:r>
            <a:r>
              <a:rPr lang="en-US" baseline="-25000" dirty="0"/>
              <a:t>r </a:t>
            </a:r>
            <a:r>
              <a:rPr lang="en-US" dirty="0"/>
              <a:t> = 150µm/6 = </a:t>
            </a:r>
            <a:r>
              <a:rPr lang="en-US" dirty="0" smtClean="0"/>
              <a:t>25 µm</a:t>
            </a:r>
            <a:endParaRPr lang="en-US" baseline="-25000" dirty="0"/>
          </a:p>
        </p:txBody>
      </p:sp>
      <p:sp>
        <p:nvSpPr>
          <p:cNvPr id="4102" name="TextBox 9"/>
          <p:cNvSpPr txBox="1">
            <a:spLocks noChangeArrowheads="1"/>
          </p:cNvSpPr>
          <p:nvPr/>
        </p:nvSpPr>
        <p:spPr bwMode="auto">
          <a:xfrm>
            <a:off x="5105400" y="4181475"/>
            <a:ext cx="3581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Wake generated by 3 nC</a:t>
            </a:r>
          </a:p>
          <a:p>
            <a:pPr eaLnBrk="1" hangingPunct="1"/>
            <a:r>
              <a:rPr lang="en-US"/>
              <a:t> </a:t>
            </a:r>
            <a:r>
              <a:rPr lang="el-GR"/>
              <a:t>σ</a:t>
            </a:r>
            <a:r>
              <a:rPr lang="en-US" baseline="-25000"/>
              <a:t>z</a:t>
            </a:r>
            <a:r>
              <a:rPr lang="en-US"/>
              <a:t> = 100micron beam.</a:t>
            </a:r>
          </a:p>
          <a:p>
            <a:pPr eaLnBrk="1" hangingPunct="1"/>
            <a:r>
              <a:rPr lang="en-US"/>
              <a:t>*Facet beam goal is ~ 30 micron</a:t>
            </a:r>
          </a:p>
        </p:txBody>
      </p:sp>
      <p:pic>
        <p:nvPicPr>
          <p:cNvPr id="8" name="Content Placeholder 4" descr="IMG_038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36" b="13336"/>
          <a:stretch>
            <a:fillRect/>
          </a:stretch>
        </p:blipFill>
        <p:spPr>
          <a:xfrm>
            <a:off x="1016244" y="5114925"/>
            <a:ext cx="2799498" cy="1539612"/>
          </a:xfrm>
          <a:prstGeom prst="rect">
            <a:avLst/>
          </a:prstGeom>
          <a:ln w="63500">
            <a:solidFill>
              <a:schemeClr val="accent2"/>
            </a:solidFill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457200" y="5228360"/>
            <a:ext cx="1339848" cy="270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4839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Slab symmetric Bragg structure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172200"/>
            <a:ext cx="1905000" cy="45720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B483C3-0BE3-C648-B5DC-E48DDCC7040A}" type="slidenum">
              <a:rPr lang="en-US" sz="1400">
                <a:solidFill>
                  <a:srgbClr val="374E5F"/>
                </a:solidFill>
                <a:latin typeface="Times New Roman" charset="0"/>
              </a:rPr>
              <a:pPr eaLnBrk="1" hangingPunct="1"/>
              <a:t>33</a:t>
            </a:fld>
            <a:endParaRPr lang="en-US" sz="1400">
              <a:solidFill>
                <a:srgbClr val="374E5F"/>
              </a:solidFill>
              <a:latin typeface="Times New Roman" charset="0"/>
            </a:endParaRPr>
          </a:p>
        </p:txBody>
      </p:sp>
      <p:sp>
        <p:nvSpPr>
          <p:cNvPr id="2052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6858000" cy="2895600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600" dirty="0" smtClean="0">
                <a:latin typeface="Arial" charset="0"/>
                <a:cs typeface="Arial" charset="0"/>
              </a:rPr>
              <a:t>Motivation</a:t>
            </a:r>
          </a:p>
          <a:p>
            <a:pPr lvl="1">
              <a:spcAft>
                <a:spcPts val="600"/>
              </a:spcAft>
            </a:pPr>
            <a:r>
              <a:rPr lang="en-US" sz="2200" dirty="0" smtClean="0">
                <a:latin typeface="Arial" charset="0"/>
                <a:cs typeface="Arial" charset="0"/>
              </a:rPr>
              <a:t>T</a:t>
            </a:r>
            <a:r>
              <a:rPr lang="en-US" sz="2200" dirty="0">
                <a:latin typeface="Arial" charset="0"/>
                <a:cs typeface="Arial" charset="0"/>
              </a:rPr>
              <a:t>-481 experiment showed that an electron beam can vaporize the aluminum cladding in a quartz-made DWA</a:t>
            </a:r>
          </a:p>
          <a:p>
            <a:pPr lvl="1">
              <a:spcAft>
                <a:spcPts val="600"/>
              </a:spcAft>
            </a:pPr>
            <a:r>
              <a:rPr lang="en-US" sz="2200" dirty="0">
                <a:latin typeface="Arial" charset="0"/>
                <a:cs typeface="Arial" charset="0"/>
              </a:rPr>
              <a:t>Explore alternate designs that allow mode confinement without metal: </a:t>
            </a:r>
            <a:r>
              <a:rPr lang="en-US" sz="2200" u="sng" dirty="0">
                <a:latin typeface="Arial" charset="0"/>
                <a:cs typeface="Arial" charset="0"/>
              </a:rPr>
              <a:t>Bragg fibers</a:t>
            </a:r>
          </a:p>
          <a:p>
            <a:pPr lvl="1">
              <a:spcAft>
                <a:spcPts val="600"/>
              </a:spcAft>
            </a:pPr>
            <a:r>
              <a:rPr lang="en-US" sz="2200" dirty="0">
                <a:latin typeface="Arial" charset="0"/>
                <a:cs typeface="Arial" charset="0"/>
              </a:rPr>
              <a:t>Explore more robust materials i.e. diamond</a:t>
            </a:r>
          </a:p>
        </p:txBody>
      </p:sp>
      <p:pic>
        <p:nvPicPr>
          <p:cNvPr id="2053" name="Picture 4" descr="BraggSlab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22" t="22691" r="30322" b="30894"/>
          <a:stretch>
            <a:fillRect/>
          </a:stretch>
        </p:blipFill>
        <p:spPr bwMode="auto">
          <a:xfrm>
            <a:off x="304800" y="4572000"/>
            <a:ext cx="4706938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Box 11"/>
          <p:cNvSpPr txBox="1">
            <a:spLocks noChangeArrowheads="1"/>
          </p:cNvSpPr>
          <p:nvPr/>
        </p:nvSpPr>
        <p:spPr bwMode="auto">
          <a:xfrm>
            <a:off x="304800" y="4495800"/>
            <a:ext cx="341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Planar Bragg accelerator (PBA)</a:t>
            </a:r>
          </a:p>
        </p:txBody>
      </p:sp>
      <p:pic>
        <p:nvPicPr>
          <p:cNvPr id="2055" name="Picture 14" descr="Presentation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499" t="7771" r="3328" b="54445"/>
          <a:stretch>
            <a:fillRect/>
          </a:stretch>
        </p:blipFill>
        <p:spPr bwMode="auto">
          <a:xfrm>
            <a:off x="5334000" y="4572000"/>
            <a:ext cx="34671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629400" y="4648200"/>
            <a:ext cx="205740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3"/>
                </a:solidFill>
                <a:ea typeface="+mn-ea"/>
              </a:rPr>
              <a:t>OOPIC simulation</a:t>
            </a:r>
          </a:p>
          <a:p>
            <a:pPr>
              <a:defRPr/>
            </a:pPr>
            <a:r>
              <a:rPr lang="en-US" sz="1800" dirty="0">
                <a:solidFill>
                  <a:schemeClr val="accent3"/>
                </a:solidFill>
                <a:ea typeface="+mn-ea"/>
              </a:rPr>
              <a:t>that shows 1/1000</a:t>
            </a:r>
          </a:p>
          <a:p>
            <a:pPr>
              <a:defRPr/>
            </a:pPr>
            <a:r>
              <a:rPr lang="en-US" sz="1800" dirty="0">
                <a:solidFill>
                  <a:schemeClr val="accent3"/>
                </a:solidFill>
                <a:ea typeface="+mn-ea"/>
              </a:rPr>
              <a:t>drop of the E-field</a:t>
            </a:r>
          </a:p>
        </p:txBody>
      </p:sp>
      <p:pic>
        <p:nvPicPr>
          <p:cNvPr id="2057" name="Picture 12" descr="C:\Users\diktys\Documents\Everything\Personal\Jobs\Applications\Berlin\Interview\Thompson Damaged Fibers\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833" r="12500"/>
          <a:stretch>
            <a:fillRect/>
          </a:stretch>
        </p:blipFill>
        <p:spPr bwMode="auto">
          <a:xfrm>
            <a:off x="6781800" y="2819400"/>
            <a:ext cx="2133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3" descr="C:\Users\diktys\Documents\Everything\Personal\Jobs\Applications\Berlin\Interview\Thompson Damaged Fibers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143000"/>
            <a:ext cx="2130425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TextBox 13"/>
          <p:cNvSpPr txBox="1">
            <a:spLocks noChangeArrowheads="1"/>
          </p:cNvSpPr>
          <p:nvPr/>
        </p:nvSpPr>
        <p:spPr bwMode="auto">
          <a:xfrm>
            <a:off x="6781800" y="1143000"/>
            <a:ext cx="973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T-481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16593" y="6444734"/>
            <a:ext cx="1941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D. </a:t>
            </a:r>
            <a:r>
              <a:rPr lang="en-US" dirty="0" err="1" smtClean="0"/>
              <a:t>Stratakis</a:t>
            </a:r>
            <a:r>
              <a:rPr lang="en-US" dirty="0" smtClean="0"/>
              <a:t> (UCLA)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2737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cs typeface="Arial" charset="0"/>
              </a:rPr>
              <a:t>Testing the Bragg Concept </a:t>
            </a:r>
            <a:r>
              <a:rPr lang="en-US" sz="3600" dirty="0" smtClean="0">
                <a:latin typeface="Arial" charset="0"/>
                <a:cs typeface="Arial" charset="0"/>
              </a:rPr>
              <a:t>at FACET</a:t>
            </a:r>
            <a:endParaRPr lang="en-US" sz="3600" dirty="0">
              <a:latin typeface="Arial" charset="0"/>
              <a:cs typeface="Arial" charset="0"/>
            </a:endParaRPr>
          </a:p>
        </p:txBody>
      </p:sp>
      <p:pic>
        <p:nvPicPr>
          <p:cNvPr id="4101" name="Picture 18" descr="d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74" t="4416" r="29483"/>
          <a:stretch>
            <a:fillRect/>
          </a:stretch>
        </p:blipFill>
        <p:spPr bwMode="auto">
          <a:xfrm>
            <a:off x="4956315" y="2900108"/>
            <a:ext cx="3367088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16" t="23438" r="24524" b="43750"/>
          <a:stretch>
            <a:fillRect/>
          </a:stretch>
        </p:blipFill>
        <p:spPr bwMode="auto">
          <a:xfrm>
            <a:off x="643935" y="3342224"/>
            <a:ext cx="35655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Box 6"/>
          <p:cNvSpPr txBox="1">
            <a:spLocks noChangeArrowheads="1"/>
          </p:cNvSpPr>
          <p:nvPr/>
        </p:nvSpPr>
        <p:spPr bwMode="auto">
          <a:xfrm>
            <a:off x="762000" y="3433635"/>
            <a:ext cx="938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Metal</a:t>
            </a:r>
          </a:p>
        </p:txBody>
      </p:sp>
      <p:sp>
        <p:nvSpPr>
          <p:cNvPr id="4104" name="TextBox 7"/>
          <p:cNvSpPr txBox="1">
            <a:spLocks noChangeArrowheads="1"/>
          </p:cNvSpPr>
          <p:nvPr/>
        </p:nvSpPr>
        <p:spPr bwMode="auto">
          <a:xfrm>
            <a:off x="4844675" y="3202654"/>
            <a:ext cx="1006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Bragg</a:t>
            </a:r>
          </a:p>
        </p:txBody>
      </p:sp>
      <p:sp>
        <p:nvSpPr>
          <p:cNvPr id="9" name="TextBox 15"/>
          <p:cNvSpPr txBox="1">
            <a:spLocks noChangeArrowheads="1"/>
          </p:cNvSpPr>
          <p:nvPr/>
        </p:nvSpPr>
        <p:spPr bwMode="auto">
          <a:xfrm>
            <a:off x="2114120" y="5616521"/>
            <a:ext cx="3551600" cy="1169551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FFC000"/>
                </a:solidFill>
                <a:cs typeface="Arial" charset="0"/>
              </a:rPr>
              <a:t>Orange</a:t>
            </a:r>
            <a:r>
              <a:rPr lang="en-US" sz="1400" dirty="0">
                <a:solidFill>
                  <a:srgbClr val="FFC000"/>
                </a:solidFill>
                <a:cs typeface="Arial" charset="0"/>
              </a:rPr>
              <a:t>: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Quartz (180 µm) or diamond (145 µm)</a:t>
            </a:r>
          </a:p>
          <a:p>
            <a:pPr eaLnBrk="1" hangingPunct="1"/>
            <a:r>
              <a:rPr lang="en-US" sz="1400" dirty="0">
                <a:solidFill>
                  <a:srgbClr val="00B050"/>
                </a:solidFill>
                <a:cs typeface="Arial" charset="0"/>
              </a:rPr>
              <a:t>Green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 Lithium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Tantalate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(50 µm)</a:t>
            </a:r>
          </a:p>
          <a:p>
            <a:pPr eaLnBrk="1" hangingPunct="1"/>
            <a:r>
              <a:rPr lang="en-US" sz="1400" dirty="0">
                <a:solidFill>
                  <a:srgbClr val="002060"/>
                </a:solidFill>
                <a:cs typeface="Arial" charset="0"/>
              </a:rPr>
              <a:t>Blue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 Quartz (210 µm)</a:t>
            </a:r>
          </a:p>
          <a:p>
            <a:pPr eaLnBrk="1" hangingPunct="1"/>
            <a:r>
              <a:rPr lang="en-US" sz="1400" dirty="0">
                <a:solidFill>
                  <a:srgbClr val="000000"/>
                </a:solidFill>
                <a:cs typeface="Arial" charset="0"/>
              </a:rPr>
              <a:t>Gap: 240 µm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81000" y="1417637"/>
            <a:ext cx="8458200" cy="177556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Multi-layer stack of alternate high and low index films</a:t>
            </a:r>
          </a:p>
          <a:p>
            <a:pPr algn="just">
              <a:defRPr/>
            </a:pPr>
            <a:r>
              <a:rPr lang="en-US" sz="2600" dirty="0" smtClean="0">
                <a:latin typeface="Arial" charset="0"/>
              </a:rPr>
              <a:t>All reflected components from the interfaces interfere constructively, which results in a strong reflection.</a:t>
            </a:r>
          </a:p>
          <a:p>
            <a:pPr algn="just">
              <a:defRPr/>
            </a:pPr>
            <a:r>
              <a:rPr lang="en-US" sz="2600" dirty="0" smtClean="0">
                <a:latin typeface="Arial" charset="0"/>
                <a:cs typeface="Arial" charset="0"/>
              </a:rPr>
              <a:t>The strongest reflection occurs when each material of the two is chosen to be a quarter of wavelength thick</a:t>
            </a:r>
          </a:p>
          <a:p>
            <a:pPr algn="just">
              <a:defRPr/>
            </a:pPr>
            <a:r>
              <a:rPr lang="en-US" sz="2800" dirty="0">
                <a:latin typeface="Arial" charset="0"/>
                <a:cs typeface="Arial" charset="0"/>
              </a:rPr>
              <a:t>Design two slabs: (1) with metal cladding and (2) with Bragg </a:t>
            </a:r>
            <a:r>
              <a:rPr lang="en-US" sz="2800" dirty="0" smtClean="0">
                <a:latin typeface="Arial" charset="0"/>
                <a:cs typeface="Arial" charset="0"/>
              </a:rPr>
              <a:t>cladding</a:t>
            </a:r>
            <a:endParaRPr lang="en-US" sz="2800" dirty="0">
              <a:latin typeface="Arial" charset="0"/>
              <a:cs typeface="Arial" charset="0"/>
            </a:endParaRPr>
          </a:p>
        </p:txBody>
      </p:sp>
      <p:pic>
        <p:nvPicPr>
          <p:cNvPr id="12" name="Picture 2" descr="C:\Users\diktys\Documents\Everything\Photos\2011\03 March\Clean Room\P10504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35" t="30275" r="33949" b="43356"/>
          <a:stretch>
            <a:fillRect/>
          </a:stretch>
        </p:blipFill>
        <p:spPr bwMode="auto">
          <a:xfrm>
            <a:off x="6087946" y="5444109"/>
            <a:ext cx="2693224" cy="137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9887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Slab with metal cladding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C532CD-4D57-0145-8259-E193D23A713B}" type="slidenum">
              <a:rPr lang="en-US" sz="1400">
                <a:solidFill>
                  <a:srgbClr val="374E5F"/>
                </a:solidFill>
                <a:latin typeface="Times New Roman" charset="0"/>
              </a:rPr>
              <a:pPr eaLnBrk="1" hangingPunct="1"/>
              <a:t>35</a:t>
            </a:fld>
            <a:endParaRPr lang="en-US" sz="1400">
              <a:solidFill>
                <a:srgbClr val="374E5F"/>
              </a:solidFill>
              <a:latin typeface="Times New Roman" charset="0"/>
            </a:endParaRPr>
          </a:p>
        </p:txBody>
      </p:sp>
      <p:pic>
        <p:nvPicPr>
          <p:cNvPr id="5124" name="Picture 2" descr="C:\Users\diktys\Documents\Everything\Research\UCLA\Slabs\FACET\OOPIC Bragg\xy_NoBragg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5205413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" descr="C:\Users\diktys\Documents\Everything\Research\UCLA\Slabs\FACET\OOPIC Bragg\Ex_nobragg_pl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219200"/>
            <a:ext cx="370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C:\Users\diktys\Documents\Everything\Research\UCLA\Slabs\FACET\OOPIC Bragg\Freq_NoBragg_Plo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31781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7239000" y="4419600"/>
            <a:ext cx="1479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Single Peak 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at 210 GHz</a:t>
            </a:r>
          </a:p>
        </p:txBody>
      </p:sp>
      <p:sp>
        <p:nvSpPr>
          <p:cNvPr id="5128" name="Right Arrow 10"/>
          <p:cNvSpPr>
            <a:spLocks noChangeArrowheads="1"/>
          </p:cNvSpPr>
          <p:nvPr/>
        </p:nvSpPr>
        <p:spPr bwMode="auto">
          <a:xfrm>
            <a:off x="3200400" y="5029200"/>
            <a:ext cx="977900" cy="304800"/>
          </a:xfrm>
          <a:prstGeom prst="rightArrow">
            <a:avLst>
              <a:gd name="adj1" fmla="val 50000"/>
              <a:gd name="adj2" fmla="val 50026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512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54" t="39063" r="47365" b="29688"/>
          <a:stretch>
            <a:fillRect/>
          </a:stretch>
        </p:blipFill>
        <p:spPr bwMode="auto">
          <a:xfrm>
            <a:off x="381000" y="1219200"/>
            <a:ext cx="486410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7610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990600"/>
          </a:xfrm>
        </p:spPr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Slab with Bragg Cladding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4953000" cy="1371600"/>
          </a:xfrm>
        </p:spPr>
        <p:txBody>
          <a:bodyPr>
            <a:normAutofit fontScale="77500" lnSpcReduction="20000"/>
          </a:bodyPr>
          <a:lstStyle/>
          <a:p>
            <a:r>
              <a:rPr lang="en-US">
                <a:latin typeface="Arial" charset="0"/>
                <a:cs typeface="Arial" charset="0"/>
              </a:rPr>
              <a:t>Longitudinal Field drops along the transverse direction by 3 orders of magnitude!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019800"/>
            <a:ext cx="1905000" cy="45720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F21DB8F-C917-DD4B-9A14-69B7377A651B}" type="slidenum">
              <a:rPr lang="en-US" sz="1400">
                <a:solidFill>
                  <a:srgbClr val="374E5F"/>
                </a:solidFill>
                <a:latin typeface="Times New Roman" charset="0"/>
              </a:rPr>
              <a:pPr eaLnBrk="1" hangingPunct="1"/>
              <a:t>36</a:t>
            </a:fld>
            <a:endParaRPr lang="en-US" sz="1400">
              <a:solidFill>
                <a:srgbClr val="374E5F"/>
              </a:solidFill>
              <a:latin typeface="Times New Roman" charset="0"/>
            </a:endParaRPr>
          </a:p>
        </p:txBody>
      </p:sp>
      <p:pic>
        <p:nvPicPr>
          <p:cNvPr id="6149" name="Picture 2" descr="C:\Users\diktys\Documents\Everything\Research\UCLA\Slabs\FACET\OOPIC Bragg\Freq_Brag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505200"/>
            <a:ext cx="370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3" descr="C:\Users\diktys\Documents\Everything\Research\UCLA\Slabs\FACET\OOPIC Bragg\Ex_Bragg4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6" t="12613" r="18448" b="4504"/>
          <a:stretch>
            <a:fillRect/>
          </a:stretch>
        </p:blipFill>
        <p:spPr bwMode="auto">
          <a:xfrm>
            <a:off x="228600" y="2514600"/>
            <a:ext cx="4568825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4" descr="C:\Users\diktys\Documents\Everything\Research\UCLA\Slabs\FACET\OOPIC Bragg\Ex_Bragg3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30" t="12875" r="22127" b="15059"/>
          <a:stretch>
            <a:fillRect/>
          </a:stretch>
        </p:blipFill>
        <p:spPr bwMode="auto">
          <a:xfrm>
            <a:off x="2286000" y="4800600"/>
            <a:ext cx="28813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Box 7"/>
          <p:cNvSpPr txBox="1">
            <a:spLocks noChangeArrowheads="1"/>
          </p:cNvSpPr>
          <p:nvPr/>
        </p:nvSpPr>
        <p:spPr bwMode="auto">
          <a:xfrm rot="-5400000">
            <a:off x="1497806" y="5512594"/>
            <a:ext cx="1824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</a:rPr>
              <a:t>Long. El. Field</a:t>
            </a:r>
          </a:p>
        </p:txBody>
      </p:sp>
      <p:sp>
        <p:nvSpPr>
          <p:cNvPr id="6153" name="TextBox 8"/>
          <p:cNvSpPr txBox="1">
            <a:spLocks noChangeArrowheads="1"/>
          </p:cNvSpPr>
          <p:nvPr/>
        </p:nvSpPr>
        <p:spPr bwMode="auto">
          <a:xfrm>
            <a:off x="2514600" y="6248400"/>
            <a:ext cx="289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</a:rPr>
              <a:t>Transverse direction</a:t>
            </a:r>
          </a:p>
        </p:txBody>
      </p:sp>
      <p:sp>
        <p:nvSpPr>
          <p:cNvPr id="6154" name="TextBox 7"/>
          <p:cNvSpPr txBox="1">
            <a:spLocks noChangeArrowheads="1"/>
          </p:cNvSpPr>
          <p:nvPr/>
        </p:nvSpPr>
        <p:spPr bwMode="auto">
          <a:xfrm>
            <a:off x="5943600" y="3733800"/>
            <a:ext cx="30638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00"/>
                </a:solidFill>
              </a:rPr>
              <a:t>210 GHz, single mode,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as metal cladding without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metal requirement</a:t>
            </a:r>
          </a:p>
        </p:txBody>
      </p:sp>
      <p:pic>
        <p:nvPicPr>
          <p:cNvPr id="6155" name="Picture 2" descr="C:\Users\diktys\Documents\Everything\Research\UCLA\Slabs\FACET\OOPIC Bragg\xy_Bragg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66800"/>
            <a:ext cx="4164013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546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Coherent Radiation Interferometry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8077200" cy="4114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UCLA CCR </a:t>
            </a:r>
            <a:r>
              <a:rPr lang="en-US" dirty="0"/>
              <a:t>system designed and </a:t>
            </a:r>
            <a:r>
              <a:rPr lang="en-US" dirty="0" smtClean="0"/>
              <a:t>deployed </a:t>
            </a:r>
            <a:endParaRPr lang="en-US" dirty="0"/>
          </a:p>
          <a:p>
            <a:pPr lvl="1"/>
            <a:r>
              <a:rPr lang="en-US" dirty="0"/>
              <a:t>New launching horns</a:t>
            </a:r>
          </a:p>
          <a:p>
            <a:pPr lvl="1"/>
            <a:r>
              <a:rPr lang="en-US" dirty="0" smtClean="0"/>
              <a:t>Collecting OAP with 3 mm beam hole </a:t>
            </a:r>
          </a:p>
          <a:p>
            <a:r>
              <a:rPr lang="en-US" dirty="0" smtClean="0"/>
              <a:t>Quasi-optical transport</a:t>
            </a:r>
          </a:p>
          <a:p>
            <a:pPr lvl="1"/>
            <a:r>
              <a:rPr lang="en-US" dirty="0" smtClean="0"/>
              <a:t>TPX windows, all other optics reflective</a:t>
            </a:r>
          </a:p>
          <a:p>
            <a:pPr lvl="1"/>
            <a:r>
              <a:rPr lang="en-US" dirty="0" smtClean="0"/>
              <a:t>Broad range of THz signals</a:t>
            </a:r>
          </a:p>
          <a:p>
            <a:r>
              <a:rPr lang="en-US" dirty="0" smtClean="0"/>
              <a:t> THz interferometry (UCLA/SLAC) for CCR and CTR (bunch length)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66818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1060"/>
            <a:ext cx="77724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First Impressions at FACET </a:t>
            </a:r>
            <a:br>
              <a:rPr lang="en-US" sz="2800" dirty="0" smtClean="0"/>
            </a:br>
            <a:r>
              <a:rPr lang="en-US" sz="2800" dirty="0" smtClean="0"/>
              <a:t>and </a:t>
            </a:r>
            <a:br>
              <a:rPr lang="en-US" sz="2800" dirty="0" smtClean="0"/>
            </a:br>
            <a:r>
              <a:rPr lang="en-US" sz="2800" dirty="0" smtClean="0"/>
              <a:t>Outlook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75687"/>
            <a:ext cx="8382000" cy="5152279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 smtClean="0"/>
              <a:t>Exercise of readying for run valuable in team-building, experience</a:t>
            </a:r>
          </a:p>
          <a:p>
            <a:pPr lvl="1"/>
            <a:r>
              <a:rPr lang="en-US" sz="2400" dirty="0" smtClean="0"/>
              <a:t>Beam performance at IP meets requirements for mid-large ID structures</a:t>
            </a:r>
          </a:p>
          <a:p>
            <a:pPr lvl="1"/>
            <a:r>
              <a:rPr lang="en-US" sz="2400" dirty="0" smtClean="0"/>
              <a:t>Need smaller beams (no halo) for 100um ID structures</a:t>
            </a:r>
          </a:p>
          <a:p>
            <a:pPr lvl="1"/>
            <a:r>
              <a:rPr lang="en-US" sz="2400" dirty="0" smtClean="0"/>
              <a:t>fixed horn/OAP obstructive to running</a:t>
            </a:r>
          </a:p>
          <a:p>
            <a:pPr lvl="1"/>
            <a:r>
              <a:rPr lang="en-US" sz="2400" dirty="0" smtClean="0"/>
              <a:t>No data, Diminishing returns with available beam</a:t>
            </a:r>
            <a:endParaRPr lang="en-US" sz="2400" dirty="0"/>
          </a:p>
          <a:p>
            <a:r>
              <a:rPr lang="en-US" sz="2800" dirty="0" smtClean="0"/>
              <a:t>Wish list to accommodate “commissioning quality” beam</a:t>
            </a:r>
          </a:p>
          <a:p>
            <a:pPr lvl="1"/>
            <a:r>
              <a:rPr lang="en-US" sz="2400" dirty="0" smtClean="0"/>
              <a:t>Mark beam on IP2A and IP2B – establish beam vector</a:t>
            </a:r>
          </a:p>
          <a:p>
            <a:pPr lvl="1"/>
            <a:r>
              <a:rPr lang="en-US" sz="2400" dirty="0" smtClean="0"/>
              <a:t>Use </a:t>
            </a:r>
            <a:r>
              <a:rPr lang="en-US" sz="2400" dirty="0" err="1" smtClean="0"/>
              <a:t>HeNe</a:t>
            </a:r>
            <a:r>
              <a:rPr lang="en-US" sz="2400" dirty="0" smtClean="0"/>
              <a:t> (</a:t>
            </a:r>
            <a:r>
              <a:rPr lang="en-US" sz="2400" dirty="0" err="1" smtClean="0"/>
              <a:t>focussed</a:t>
            </a:r>
            <a:r>
              <a:rPr lang="en-US" sz="2400" dirty="0" smtClean="0"/>
              <a:t> ?) for alignment through tubes</a:t>
            </a:r>
          </a:p>
          <a:p>
            <a:pPr lvl="1"/>
            <a:r>
              <a:rPr lang="en-US" sz="2400" dirty="0" smtClean="0"/>
              <a:t>DAQ Software for interferometer and data logging</a:t>
            </a:r>
          </a:p>
          <a:p>
            <a:pPr lvl="1"/>
            <a:r>
              <a:rPr lang="en-US" sz="2400" dirty="0" smtClean="0"/>
              <a:t>Knobs for flat beams (different aspect ratios) and varying bunch lengths</a:t>
            </a:r>
          </a:p>
          <a:p>
            <a:pPr lvl="1"/>
            <a:r>
              <a:rPr lang="en-US" sz="2400" dirty="0" smtClean="0"/>
              <a:t>Admin: User Beam Scheduling</a:t>
            </a:r>
          </a:p>
          <a:p>
            <a:r>
              <a:rPr lang="en-US" sz="2800" dirty="0" smtClean="0"/>
              <a:t>Collaboration homework</a:t>
            </a:r>
          </a:p>
          <a:p>
            <a:pPr lvl="1"/>
            <a:r>
              <a:rPr lang="en-US" sz="2400" dirty="0" smtClean="0"/>
              <a:t>Modification of sample holder to allow for more materials, geometries, lengths</a:t>
            </a:r>
          </a:p>
          <a:p>
            <a:pPr lvl="1"/>
            <a:r>
              <a:rPr lang="en-US" sz="2400" dirty="0" smtClean="0"/>
              <a:t>Retractable OAP/horn modification</a:t>
            </a:r>
          </a:p>
          <a:p>
            <a:r>
              <a:rPr lang="en-US" sz="2800" dirty="0" smtClean="0"/>
              <a:t>Ready for program next run </a:t>
            </a:r>
          </a:p>
          <a:p>
            <a:pPr lvl="1"/>
            <a:r>
              <a:rPr lang="en-US" sz="2400" dirty="0" smtClean="0"/>
              <a:t>CCR measurements</a:t>
            </a:r>
          </a:p>
          <a:p>
            <a:pPr lvl="1"/>
            <a:r>
              <a:rPr lang="en-US" sz="2400" dirty="0" smtClean="0"/>
              <a:t>Breakdown measurements</a:t>
            </a:r>
          </a:p>
          <a:p>
            <a:pPr lvl="1"/>
            <a:r>
              <a:rPr lang="en-US" sz="2400" dirty="0" smtClean="0"/>
              <a:t>Initial BBU</a:t>
            </a:r>
          </a:p>
          <a:p>
            <a:pPr lvl="1"/>
            <a:r>
              <a:rPr lang="en-US" sz="2400" dirty="0" smtClean="0"/>
              <a:t>Acceleration (Energy modulation)?</a:t>
            </a:r>
          </a:p>
          <a:p>
            <a:pPr marL="0" indent="0"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420810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296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How to scale </a:t>
            </a:r>
            <a:r>
              <a:rPr lang="en-US" dirty="0"/>
              <a:t>the </a:t>
            </a:r>
            <a:r>
              <a:rPr lang="en-US" dirty="0" smtClean="0"/>
              <a:t>accelerator size?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838200"/>
            <a:ext cx="9220200" cy="49530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800" dirty="0" smtClean="0"/>
              <a:t>Start with solid structures… return to plasma later</a:t>
            </a:r>
          </a:p>
          <a:p>
            <a:pPr eaLnBrk="1" hangingPunct="1"/>
            <a:r>
              <a:rPr lang="en-US" sz="2800" i="1" dirty="0" smtClean="0"/>
              <a:t>Lasers </a:t>
            </a:r>
            <a:r>
              <a:rPr lang="en-US" sz="2800" dirty="0"/>
              <a:t>produce copious power (~J, &gt;TW)</a:t>
            </a:r>
          </a:p>
          <a:p>
            <a:pPr lvl="1" eaLnBrk="1" hangingPunct="1"/>
            <a:r>
              <a:rPr lang="en-US" sz="2400" dirty="0"/>
              <a:t>Scale in </a:t>
            </a:r>
            <a:r>
              <a:rPr lang="en-US" sz="2400" i="1" dirty="0">
                <a:latin typeface="Symbol" charset="2"/>
                <a:sym typeface="Symbol" charset="2"/>
              </a:rPr>
              <a:t> </a:t>
            </a:r>
            <a:r>
              <a:rPr lang="en-US" sz="2400" dirty="0"/>
              <a:t>by 4 orders of </a:t>
            </a:r>
            <a:r>
              <a:rPr lang="en-US" sz="2400" dirty="0" smtClean="0"/>
              <a:t>magnitude (</a:t>
            </a:r>
            <a:r>
              <a:rPr lang="en-US" sz="2400" i="1" dirty="0" smtClean="0">
                <a:latin typeface="Symbol" charset="2"/>
                <a:cs typeface="Symbol" charset="2"/>
              </a:rPr>
              <a:t>e</a:t>
            </a:r>
            <a:r>
              <a:rPr lang="en-US" sz="2400" i="1" dirty="0" smtClean="0"/>
              <a:t>, Q</a:t>
            </a:r>
            <a:r>
              <a:rPr lang="en-US" sz="2400" dirty="0" smtClean="0"/>
              <a:t>, dynamics)</a:t>
            </a:r>
          </a:p>
          <a:p>
            <a:pPr lvl="1" eaLnBrk="1" hangingPunct="1"/>
            <a:r>
              <a:rPr lang="en-US" sz="2400" dirty="0" smtClean="0"/>
              <a:t>Reinvent </a:t>
            </a:r>
            <a:r>
              <a:rPr lang="en-US" sz="2400" dirty="0"/>
              <a:t>resonant structure using </a:t>
            </a:r>
            <a:r>
              <a:rPr lang="en-US" sz="2400" i="1" dirty="0" smtClean="0"/>
              <a:t>dielectric</a:t>
            </a:r>
            <a:endParaRPr lang="en-US" sz="2400" dirty="0" smtClean="0"/>
          </a:p>
          <a:p>
            <a:pPr lvl="1" eaLnBrk="1" hangingPunct="1"/>
            <a:r>
              <a:rPr lang="en-US" sz="2400" dirty="0"/>
              <a:t>GV/</a:t>
            </a:r>
            <a:r>
              <a:rPr lang="en-US" sz="2400" dirty="0" err="1"/>
              <a:t>m</a:t>
            </a:r>
            <a:r>
              <a:rPr lang="en-US" sz="2400" dirty="0"/>
              <a:t> fields possible, breakdown limited</a:t>
            </a:r>
            <a:r>
              <a:rPr lang="en-US" sz="2400" dirty="0" smtClean="0"/>
              <a:t>… quanta are large</a:t>
            </a:r>
          </a:p>
          <a:p>
            <a:pPr lvl="1" eaLnBrk="1" hangingPunct="1"/>
            <a:endParaRPr lang="en-US" sz="2400" i="1" dirty="0"/>
          </a:p>
          <a:p>
            <a:pPr lvl="1" eaLnBrk="1" hangingPunct="1"/>
            <a:endParaRPr lang="en-US" sz="2400" i="1" dirty="0"/>
          </a:p>
          <a:p>
            <a:pPr lvl="1" eaLnBrk="1" hangingPunct="1"/>
            <a:endParaRPr lang="en-US" sz="2400" i="1" dirty="0"/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GV/</a:t>
            </a:r>
            <a:r>
              <a:rPr lang="en-US" sz="2800" dirty="0" err="1"/>
              <a:t>m</a:t>
            </a:r>
            <a:r>
              <a:rPr lang="en-US" sz="2800" dirty="0"/>
              <a:t> allows major reduction in size, </a:t>
            </a:r>
            <a:r>
              <a:rPr lang="en-US" sz="2800" dirty="0" smtClean="0"/>
              <a:t>cost of FEL, LC</a:t>
            </a:r>
          </a:p>
          <a:p>
            <a:pPr eaLnBrk="1" hangingPunct="1"/>
            <a:r>
              <a:rPr lang="en-US" sz="2800" dirty="0"/>
              <a:t>To jump to GV/</a:t>
            </a:r>
            <a:r>
              <a:rPr lang="en-US" sz="2800" dirty="0" err="1"/>
              <a:t>m</a:t>
            </a:r>
            <a:r>
              <a:rPr lang="en-US" sz="2800" dirty="0"/>
              <a:t>, mm-THz</a:t>
            </a:r>
            <a:r>
              <a:rPr lang="en-US" sz="2800" dirty="0" smtClean="0"/>
              <a:t> may be better:</a:t>
            </a:r>
          </a:p>
          <a:p>
            <a:pPr lvl="1" eaLnBrk="1" hangingPunct="1"/>
            <a:r>
              <a:rPr lang="en-US" sz="2400" dirty="0" smtClean="0"/>
              <a:t>Beam dynamics(!), breakdown scaling</a:t>
            </a:r>
          </a:p>
          <a:p>
            <a:pPr lvl="1" eaLnBrk="1" hangingPunct="1"/>
            <a:r>
              <a:rPr lang="en-US" sz="2400" dirty="0" smtClean="0"/>
              <a:t>Need </a:t>
            </a:r>
            <a:r>
              <a:rPr lang="en-US" sz="2400" i="1" dirty="0" smtClean="0"/>
              <a:t>new</a:t>
            </a:r>
            <a:r>
              <a:rPr lang="en-US" sz="2400" dirty="0" smtClean="0"/>
              <a:t> </a:t>
            </a:r>
            <a:r>
              <a:rPr lang="en-US" sz="2400" i="1" dirty="0" smtClean="0"/>
              <a:t>power source</a:t>
            </a:r>
            <a:r>
              <a:rPr lang="en-US" sz="2400" dirty="0"/>
              <a:t>…</a:t>
            </a:r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3886200" y="5379017"/>
            <a:ext cx="2667000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  <a:latin typeface="Times New Roman" charset="0"/>
              </a:rPr>
              <a:t>Dielectric few-cycle</a:t>
            </a:r>
          </a:p>
          <a:p>
            <a:pPr algn="ctr" eaLnBrk="0" hangingPunct="0"/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  <a:latin typeface="Times New Roman" charset="0"/>
              </a:rPr>
              <a:t>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Times New Roman" charset="0"/>
              </a:rPr>
              <a:t>laser-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  <a:latin typeface="Times New Roman" charset="0"/>
              </a:rPr>
              <a:t>excited  structure; sub-</a:t>
            </a:r>
            <a:r>
              <a:rPr lang="en-US" sz="1600" b="1" dirty="0" err="1" smtClean="0">
                <a:solidFill>
                  <a:schemeClr val="bg2">
                    <a:lumMod val="50000"/>
                  </a:schemeClr>
                </a:solidFill>
                <a:latin typeface="Times New Roman" charset="0"/>
              </a:rPr>
              <a:t>ps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  <a:latin typeface="Times New Roman" charset="0"/>
              </a:rPr>
              <a:t> pulse breakdown advantage (</a:t>
            </a:r>
            <a:r>
              <a:rPr lang="en-US" sz="1600" b="1" dirty="0" err="1" smtClean="0">
                <a:solidFill>
                  <a:schemeClr val="bg2">
                    <a:lumMod val="50000"/>
                  </a:schemeClr>
                </a:solidFill>
                <a:latin typeface="Times New Roman" charset="0"/>
              </a:rPr>
              <a:t>Plettner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  <a:latin typeface="Times New Roman" charset="0"/>
              </a:rPr>
              <a:t>, et al.)</a:t>
            </a:r>
            <a:endParaRPr lang="en-US" sz="1600" b="1" dirty="0">
              <a:solidFill>
                <a:srgbClr val="FF0000"/>
              </a:solidFill>
              <a:latin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3159360"/>
            <a:ext cx="3200400" cy="186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403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8006"/>
            <a:ext cx="5046469" cy="535999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High gradient DWA applications</a:t>
            </a:r>
          </a:p>
          <a:p>
            <a:pPr lvl="1"/>
            <a:r>
              <a:rPr lang="en-US" dirty="0" smtClean="0"/>
              <a:t>HEP</a:t>
            </a:r>
          </a:p>
          <a:p>
            <a:pPr lvl="1"/>
            <a:r>
              <a:rPr lang="en-US" dirty="0" smtClean="0"/>
              <a:t>Radiation Source (THz)</a:t>
            </a:r>
          </a:p>
          <a:p>
            <a:pPr lvl="1"/>
            <a:r>
              <a:rPr lang="en-US" dirty="0" smtClean="0"/>
              <a:t>Advanced accelerator for future FEL</a:t>
            </a:r>
          </a:p>
          <a:p>
            <a:pPr lvl="2"/>
            <a:r>
              <a:rPr lang="en-US" dirty="0" smtClean="0"/>
              <a:t>~GV/m fields reduce size of machine</a:t>
            </a:r>
          </a:p>
          <a:p>
            <a:pPr lvl="2"/>
            <a:r>
              <a:rPr lang="en-US" dirty="0" smtClean="0"/>
              <a:t>“Afterburner” for existing </a:t>
            </a:r>
            <a:r>
              <a:rPr lang="en-US" dirty="0" err="1" smtClean="0"/>
              <a:t>linacs</a:t>
            </a:r>
            <a:endParaRPr lang="en-US" dirty="0" smtClean="0"/>
          </a:p>
          <a:p>
            <a:pPr lvl="2"/>
            <a:r>
              <a:rPr lang="en-US" dirty="0" smtClean="0"/>
              <a:t>Larger scales (mm-THz), relaxed emittance, higher charge beams</a:t>
            </a:r>
          </a:p>
          <a:p>
            <a:r>
              <a:rPr lang="en-US" dirty="0" smtClean="0"/>
              <a:t>Relevant Issues in DWA research</a:t>
            </a:r>
          </a:p>
          <a:p>
            <a:pPr lvl="1"/>
            <a:r>
              <a:rPr lang="en-US" dirty="0" smtClean="0"/>
              <a:t>Determine achievable field gradients</a:t>
            </a:r>
          </a:p>
          <a:p>
            <a:pPr lvl="1"/>
            <a:r>
              <a:rPr lang="en-US" dirty="0" smtClean="0"/>
              <a:t>High energy gain in acceleration</a:t>
            </a:r>
          </a:p>
          <a:p>
            <a:pPr lvl="1"/>
            <a:r>
              <a:rPr lang="en-US" dirty="0" smtClean="0"/>
              <a:t>Transformer ratio enhancement</a:t>
            </a:r>
          </a:p>
          <a:p>
            <a:pPr lvl="1"/>
            <a:r>
              <a:rPr lang="en-US" dirty="0" smtClean="0"/>
              <a:t>Resonant excitation of structure</a:t>
            </a:r>
          </a:p>
          <a:p>
            <a:pPr lvl="1"/>
            <a:r>
              <a:rPr lang="en-US" dirty="0" smtClean="0"/>
              <a:t>Dielectric/metal heating issues</a:t>
            </a:r>
          </a:p>
          <a:p>
            <a:pPr lvl="1"/>
            <a:r>
              <a:rPr lang="en-US" dirty="0" smtClean="0"/>
              <a:t>Cladding composition, thickness</a:t>
            </a:r>
          </a:p>
          <a:p>
            <a:pPr lvl="1"/>
            <a:r>
              <a:rPr lang="en-US" dirty="0" smtClean="0"/>
              <a:t>Periodic structure development</a:t>
            </a:r>
          </a:p>
          <a:p>
            <a:pPr lvl="1"/>
            <a:r>
              <a:rPr lang="en-US" dirty="0" smtClean="0"/>
              <a:t>Novel materials, meta-materials</a:t>
            </a:r>
          </a:p>
          <a:p>
            <a:pPr lvl="1"/>
            <a:r>
              <a:rPr lang="en-US" dirty="0" smtClean="0"/>
              <a:t>Alternate geometries (slab)</a:t>
            </a:r>
          </a:p>
          <a:p>
            <a:pPr lvl="1"/>
            <a:r>
              <a:rPr lang="en-US" dirty="0" smtClean="0"/>
              <a:t>Transverse modes and beam-breakup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392500"/>
            <a:ext cx="3352800" cy="2838704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624136" y="4539715"/>
          <a:ext cx="592065" cy="462099"/>
        </p:xfrm>
        <a:graphic>
          <a:graphicData uri="http://schemas.openxmlformats.org/presentationml/2006/ole">
            <p:oleObj spid="_x0000_s1092" name="Equation" r:id="rId4" imgW="511920" imgH="393120" progId="Equation.3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16155" y="5146633"/>
            <a:ext cx="21836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Accelerating gradient scales with high charge, short beams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246237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800" dirty="0"/>
              <a:t>Dielectric Wakefield </a:t>
            </a:r>
            <a:r>
              <a:rPr lang="en-US" sz="3800" dirty="0" smtClean="0"/>
              <a:t>Accelerator</a:t>
            </a:r>
            <a:endParaRPr lang="en-US" dirty="0"/>
          </a:p>
        </p:txBody>
      </p:sp>
      <p:pic>
        <p:nvPicPr>
          <p:cNvPr id="16387" name="Picture 3" descr="DWAdiagra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08862" y="1826415"/>
            <a:ext cx="3914015" cy="2016678"/>
          </a:xfrm>
        </p:spPr>
      </p:pic>
      <p:sp>
        <p:nvSpPr>
          <p:cNvPr id="27658" name="Text Box 4"/>
          <p:cNvSpPr txBox="1">
            <a:spLocks noChangeArrowheads="1"/>
          </p:cNvSpPr>
          <p:nvPr/>
        </p:nvSpPr>
        <p:spPr bwMode="auto">
          <a:xfrm>
            <a:off x="4495800" y="2012950"/>
            <a:ext cx="44958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SzPct val="150000"/>
              <a:buFont typeface="Arial"/>
              <a:buChar char="•"/>
            </a:pPr>
            <a:r>
              <a:rPr lang="en-US" sz="2000" dirty="0"/>
              <a:t> </a:t>
            </a:r>
            <a:r>
              <a:rPr lang="en-US" sz="1800" dirty="0"/>
              <a:t>Electron bunch (</a:t>
            </a:r>
            <a:r>
              <a:rPr lang="en-US" sz="1800" dirty="0" err="1">
                <a:latin typeface="Symbol" charset="2"/>
                <a:sym typeface="Symbol" charset="2"/>
              </a:rPr>
              <a:t></a:t>
            </a:r>
            <a:r>
              <a:rPr lang="en-US" sz="1800" dirty="0"/>
              <a:t> ≈ 1) drives</a:t>
            </a:r>
            <a:r>
              <a:rPr lang="en-US" sz="1800" dirty="0" smtClean="0"/>
              <a:t> wake in </a:t>
            </a:r>
            <a:r>
              <a:rPr lang="en-US" sz="1800" dirty="0"/>
              <a:t>cylindrical dielectric structure</a:t>
            </a:r>
          </a:p>
          <a:p>
            <a:pPr lvl="1">
              <a:buSzPct val="150000"/>
              <a:buFont typeface="Arial"/>
              <a:buChar char="•"/>
            </a:pPr>
            <a:r>
              <a:rPr lang="en-US" sz="1800" dirty="0"/>
              <a:t>Dependent on structure properties</a:t>
            </a:r>
            <a:endParaRPr lang="en-US" sz="1800" dirty="0" smtClean="0"/>
          </a:p>
          <a:p>
            <a:pPr lvl="1">
              <a:buSzPct val="150000"/>
              <a:buFont typeface="Arial"/>
              <a:buChar char="•"/>
            </a:pPr>
            <a:r>
              <a:rPr lang="en-US" sz="1800" dirty="0" smtClean="0"/>
              <a:t> Generally multi-mode </a:t>
            </a:r>
            <a:r>
              <a:rPr lang="en-US" sz="1800" dirty="0"/>
              <a:t>excitation</a:t>
            </a:r>
          </a:p>
          <a:p>
            <a:pPr>
              <a:buSzPct val="150000"/>
              <a:buFont typeface="Arial"/>
              <a:buChar char="•"/>
            </a:pPr>
            <a:r>
              <a:rPr lang="en-US" sz="1800" dirty="0"/>
              <a:t>  Wakefields accelerate trailing bunch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105400" y="3884880"/>
            <a:ext cx="2590800" cy="1166813"/>
            <a:chOff x="3408" y="2121"/>
            <a:chExt cx="1632" cy="735"/>
          </a:xfrm>
        </p:grpSpPr>
        <p:sp>
          <p:nvSpPr>
            <p:cNvPr id="27673" name="Text Box 10"/>
            <p:cNvSpPr txBox="1">
              <a:spLocks noChangeArrowheads="1"/>
            </p:cNvSpPr>
            <p:nvPr/>
          </p:nvSpPr>
          <p:spPr bwMode="auto">
            <a:xfrm>
              <a:off x="3408" y="2121"/>
              <a:ext cx="16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SzPct val="150000"/>
                <a:buFont typeface="Arial"/>
                <a:buChar char="•"/>
              </a:pPr>
              <a:r>
                <a:rPr lang="en-US" sz="1800" dirty="0">
                  <a:latin typeface="Helvetica" charset="0"/>
                </a:rPr>
                <a:t> </a:t>
              </a:r>
              <a:r>
                <a:rPr lang="en-US" sz="1600" dirty="0">
                  <a:latin typeface="Helvetica" charset="0"/>
                </a:rPr>
                <a:t>Peak decelerating field</a:t>
              </a:r>
            </a:p>
          </p:txBody>
        </p:sp>
        <p:graphicFrame>
          <p:nvGraphicFramePr>
            <p:cNvPr id="27654" name="Object 6"/>
            <p:cNvGraphicFramePr>
              <a:graphicFrameLocks noChangeAspect="1"/>
            </p:cNvGraphicFramePr>
            <p:nvPr/>
          </p:nvGraphicFramePr>
          <p:xfrm>
            <a:off x="3552" y="2313"/>
            <a:ext cx="1248" cy="543"/>
          </p:xfrm>
          <a:graphic>
            <a:graphicData uri="http://schemas.openxmlformats.org/presentationml/2006/ole">
              <p:oleObj spid="_x0000_s2362" name="Equation" r:id="rId5" imgW="1563120" imgH="676440" progId="Equation.3">
                <p:embed/>
              </p:oleObj>
            </a:graphicData>
          </a:graphic>
        </p:graphicFrame>
      </p:grpSp>
      <p:pic>
        <p:nvPicPr>
          <p:cNvPr id="27661" name="Picture 15" descr="multimodewakefield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1600" y="4495800"/>
            <a:ext cx="26670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2" name="Text Box 17"/>
          <p:cNvSpPr txBox="1">
            <a:spLocks noChangeArrowheads="1"/>
          </p:cNvSpPr>
          <p:nvPr/>
        </p:nvSpPr>
        <p:spPr bwMode="auto">
          <a:xfrm>
            <a:off x="381000" y="3882640"/>
            <a:ext cx="2590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SzPct val="150000"/>
              <a:buFont typeface="Arial"/>
              <a:buChar char="•"/>
            </a:pPr>
            <a:r>
              <a:rPr lang="en-US" sz="1200" dirty="0">
                <a:latin typeface="Helvetica" charset="0"/>
              </a:rPr>
              <a:t>  Design Parameters</a:t>
            </a:r>
            <a:endParaRPr lang="en-US" dirty="0">
              <a:latin typeface="Helvetica" charset="0"/>
            </a:endParaRPr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2133600" y="3882640"/>
          <a:ext cx="419100" cy="303213"/>
        </p:xfrm>
        <a:graphic>
          <a:graphicData uri="http://schemas.openxmlformats.org/presentationml/2006/ole">
            <p:oleObj spid="_x0000_s2363" name="Equation" r:id="rId7" imgW="219240" imgH="155160" progId="Equation.3">
              <p:embed/>
            </p:oleObj>
          </a:graphicData>
        </a:graphic>
      </p:graphicFrame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2820988" y="3882640"/>
          <a:ext cx="303212" cy="349250"/>
        </p:xfrm>
        <a:graphic>
          <a:graphicData uri="http://schemas.openxmlformats.org/presentationml/2006/ole">
            <p:oleObj spid="_x0000_s2364" name="Equation" r:id="rId8" imgW="155160" imgH="182520" progId="Equation.3">
              <p:embed/>
            </p:oleObj>
          </a:graphicData>
        </a:graphic>
      </p:graphicFrame>
      <p:graphicFrame>
        <p:nvGraphicFramePr>
          <p:cNvPr id="27652" name="Object 4"/>
          <p:cNvGraphicFramePr>
            <a:graphicFrameLocks noChangeAspect="1"/>
          </p:cNvGraphicFramePr>
          <p:nvPr/>
        </p:nvGraphicFramePr>
        <p:xfrm>
          <a:off x="3417888" y="3958840"/>
          <a:ext cx="163512" cy="185738"/>
        </p:xfrm>
        <a:graphic>
          <a:graphicData uri="http://schemas.openxmlformats.org/presentationml/2006/ole">
            <p:oleObj spid="_x0000_s2365" name="Equation" r:id="rId9" imgW="73080" imgH="91080" progId="Equation.3">
              <p:embed/>
            </p:oleObj>
          </a:graphicData>
        </a:graphic>
      </p:graphicFrame>
      <p:sp>
        <p:nvSpPr>
          <p:cNvPr id="27663" name="Text Box 24"/>
          <p:cNvSpPr txBox="1">
            <a:spLocks noChangeArrowheads="1"/>
          </p:cNvSpPr>
          <p:nvPr/>
        </p:nvSpPr>
        <p:spPr bwMode="auto">
          <a:xfrm>
            <a:off x="1895646" y="6441800"/>
            <a:ext cx="168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latin typeface="Helvetica" charset="0"/>
              </a:rPr>
              <a:t>Ez</a:t>
            </a:r>
            <a:r>
              <a:rPr lang="en-US" sz="1400" dirty="0">
                <a:latin typeface="Helvetica" charset="0"/>
              </a:rPr>
              <a:t> on-axis, OOPIC</a:t>
            </a:r>
            <a:endParaRPr lang="en-US" dirty="0">
              <a:latin typeface="Helvetica" charset="0"/>
            </a:endParaRPr>
          </a:p>
        </p:txBody>
      </p:sp>
      <p:sp>
        <p:nvSpPr>
          <p:cNvPr id="27672" name="Rectangle 28"/>
          <p:cNvSpPr>
            <a:spLocks noChangeArrowheads="1"/>
          </p:cNvSpPr>
          <p:nvPr/>
        </p:nvSpPr>
        <p:spPr bwMode="auto">
          <a:xfrm>
            <a:off x="7491413" y="4800600"/>
            <a:ext cx="16525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>
                <a:solidFill>
                  <a:srgbClr val="FFFFFF"/>
                </a:solidFill>
              </a:rPr>
              <a:t>Extremely good </a:t>
            </a:r>
          </a:p>
          <a:p>
            <a:pPr eaLnBrk="0" hangingPunct="0"/>
            <a:r>
              <a:rPr lang="en-US" sz="1600" dirty="0">
                <a:solidFill>
                  <a:srgbClr val="FFFFFF"/>
                </a:solidFill>
              </a:rPr>
              <a:t>beam needed</a:t>
            </a:r>
          </a:p>
        </p:txBody>
      </p: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5105400" y="5306979"/>
            <a:ext cx="3810000" cy="1075987"/>
            <a:chOff x="3360" y="3416"/>
            <a:chExt cx="2400" cy="543"/>
          </a:xfrm>
        </p:grpSpPr>
        <p:graphicFrame>
          <p:nvGraphicFramePr>
            <p:cNvPr id="27653" name="Object 5"/>
            <p:cNvGraphicFramePr>
              <a:graphicFrameLocks noChangeAspect="1"/>
            </p:cNvGraphicFramePr>
            <p:nvPr/>
          </p:nvGraphicFramePr>
          <p:xfrm>
            <a:off x="3936" y="3610"/>
            <a:ext cx="816" cy="349"/>
          </p:xfrm>
          <a:graphic>
            <a:graphicData uri="http://schemas.openxmlformats.org/presentationml/2006/ole">
              <p:oleObj spid="_x0000_s2366" name="Equation" r:id="rId10" imgW="840960" imgH="393120" progId="Equation.3">
                <p:embed/>
              </p:oleObj>
            </a:graphicData>
          </a:graphic>
        </p:graphicFrame>
        <p:sp>
          <p:nvSpPr>
            <p:cNvPr id="27667" name="Text Box 31"/>
            <p:cNvSpPr txBox="1">
              <a:spLocks noChangeArrowheads="1"/>
            </p:cNvSpPr>
            <p:nvPr/>
          </p:nvSpPr>
          <p:spPr bwMode="auto">
            <a:xfrm>
              <a:off x="3360" y="3416"/>
              <a:ext cx="2400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SzPct val="150000"/>
                <a:buFont typeface="Arial"/>
                <a:buChar char="•"/>
              </a:pPr>
              <a:r>
                <a:rPr lang="en-US" sz="1600" dirty="0">
                  <a:latin typeface="Helvetica" charset="0"/>
                </a:rPr>
                <a:t>Transformer ratio (unshaped beam)</a:t>
              </a:r>
              <a:endParaRPr lang="en-US" sz="3200" dirty="0">
                <a:latin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1920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E-201 Collaboration (at FACET)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209800"/>
            <a:ext cx="8534400" cy="4572000"/>
          </a:xfrm>
        </p:spPr>
        <p:txBody>
          <a:bodyPr/>
          <a:lstStyle/>
          <a:p>
            <a:pPr marL="0" indent="0" eaLnBrk="1" hangingPunct="1">
              <a:buFont typeface="Wingdings" charset="2"/>
              <a:buNone/>
              <a:defRPr/>
            </a:pPr>
            <a:endParaRPr lang="en-US" sz="1800" baseline="30000" dirty="0" smtClean="0">
              <a:latin typeface="Times New Roman" charset="0"/>
              <a:sym typeface="Symbol" charset="2"/>
            </a:endParaRPr>
          </a:p>
          <a:p>
            <a:pPr marL="0" indent="0" algn="ctr">
              <a:buNone/>
              <a:defRPr/>
            </a:pPr>
            <a:r>
              <a:rPr lang="en-US" sz="2000" dirty="0" smtClean="0">
                <a:latin typeface="Times"/>
                <a:cs typeface="Times"/>
              </a:rPr>
              <a:t>G. </a:t>
            </a:r>
            <a:r>
              <a:rPr lang="en-US" sz="2000" dirty="0" err="1" smtClean="0">
                <a:latin typeface="Times"/>
                <a:cs typeface="Times"/>
              </a:rPr>
              <a:t>Andonian</a:t>
            </a:r>
            <a:r>
              <a:rPr lang="en-US" sz="2000" baseline="30000" dirty="0" err="1" smtClean="0">
                <a:latin typeface="Times"/>
                <a:cs typeface="Times"/>
                <a:sym typeface="Symbol"/>
              </a:rPr>
              <a:t></a:t>
            </a:r>
            <a:r>
              <a:rPr lang="en-US" sz="2000" dirty="0" smtClean="0">
                <a:latin typeface="Times"/>
                <a:cs typeface="Times"/>
              </a:rPr>
              <a:t>, S. </a:t>
            </a:r>
            <a:r>
              <a:rPr lang="en-US" sz="2000" dirty="0" err="1" smtClean="0">
                <a:latin typeface="Times"/>
                <a:cs typeface="Times"/>
              </a:rPr>
              <a:t>Antipov</a:t>
            </a:r>
            <a:r>
              <a:rPr lang="en-US" sz="2000" baseline="30000" dirty="0" err="1" smtClean="0">
                <a:latin typeface="Times"/>
                <a:cs typeface="Times"/>
              </a:rPr>
              <a:t>ζ</a:t>
            </a:r>
            <a:r>
              <a:rPr lang="en-US" sz="2000" dirty="0" smtClean="0">
                <a:latin typeface="Times"/>
                <a:cs typeface="Times"/>
              </a:rPr>
              <a:t>, H. </a:t>
            </a:r>
            <a:r>
              <a:rPr lang="en-US" sz="2000" dirty="0" err="1" smtClean="0">
                <a:latin typeface="Times"/>
                <a:cs typeface="Times"/>
              </a:rPr>
              <a:t>Badakov</a:t>
            </a:r>
            <a:r>
              <a:rPr lang="en-US" sz="2000" baseline="30000" dirty="0" smtClean="0">
                <a:latin typeface="Times"/>
                <a:cs typeface="Times"/>
                <a:sym typeface="Symbol"/>
              </a:rPr>
              <a:t></a:t>
            </a:r>
            <a:r>
              <a:rPr lang="en-US" sz="2000" dirty="0" smtClean="0">
                <a:latin typeface="Times"/>
                <a:cs typeface="Times"/>
              </a:rPr>
              <a:t>, S. Barber</a:t>
            </a:r>
            <a:r>
              <a:rPr lang="en-US" sz="2000" baseline="30000" dirty="0">
                <a:latin typeface="Times"/>
                <a:cs typeface="Times"/>
                <a:sym typeface="Symbol"/>
              </a:rPr>
              <a:t></a:t>
            </a:r>
            <a:r>
              <a:rPr lang="en-US" sz="2000" dirty="0" smtClean="0">
                <a:latin typeface="Times"/>
                <a:cs typeface="Times"/>
              </a:rPr>
              <a:t>, M. Berry</a:t>
            </a:r>
            <a:r>
              <a:rPr lang="en-US" sz="2000" baseline="30000" dirty="0" smtClean="0">
                <a:latin typeface="Times"/>
                <a:cs typeface="Times"/>
                <a:sym typeface="Symbol"/>
              </a:rPr>
              <a:t></a:t>
            </a:r>
            <a:r>
              <a:rPr lang="en-US" sz="2000" dirty="0" smtClean="0">
                <a:latin typeface="Times"/>
                <a:cs typeface="Times"/>
              </a:rPr>
              <a:t>, C. Clarke</a:t>
            </a:r>
            <a:r>
              <a:rPr lang="en-US" sz="2000" baseline="30000" dirty="0">
                <a:latin typeface="Times"/>
                <a:cs typeface="Times"/>
                <a:sym typeface="Symbol"/>
              </a:rPr>
              <a:t></a:t>
            </a:r>
            <a:r>
              <a:rPr lang="en-US" sz="2000" dirty="0" smtClean="0">
                <a:latin typeface="Times"/>
                <a:cs typeface="Times"/>
              </a:rPr>
              <a:t>, M. </a:t>
            </a:r>
            <a:r>
              <a:rPr lang="en-US" sz="2000" dirty="0" err="1" smtClean="0">
                <a:latin typeface="Times"/>
                <a:cs typeface="Times"/>
              </a:rPr>
              <a:t>Conde</a:t>
            </a:r>
            <a:r>
              <a:rPr lang="en-US" sz="2000" baseline="30000" dirty="0" err="1" smtClean="0">
                <a:latin typeface="Times"/>
                <a:cs typeface="Times"/>
              </a:rPr>
              <a:t>ζ</a:t>
            </a:r>
            <a:r>
              <a:rPr lang="en-US" sz="2000" dirty="0" smtClean="0">
                <a:latin typeface="Times"/>
                <a:cs typeface="Times"/>
              </a:rPr>
              <a:t>,   A. </a:t>
            </a:r>
            <a:r>
              <a:rPr lang="en-US" sz="2000" dirty="0" err="1" smtClean="0">
                <a:latin typeface="Times"/>
                <a:cs typeface="Times"/>
              </a:rPr>
              <a:t>Cook</a:t>
            </a:r>
            <a:r>
              <a:rPr lang="en-US" sz="2000" baseline="30000" dirty="0" err="1" smtClean="0">
                <a:latin typeface="Times"/>
                <a:cs typeface="Times"/>
              </a:rPr>
              <a:t>n</a:t>
            </a:r>
            <a:r>
              <a:rPr lang="en-US" sz="2000" dirty="0" smtClean="0">
                <a:latin typeface="Times"/>
                <a:cs typeface="Times"/>
              </a:rPr>
              <a:t>, F.-J. </a:t>
            </a:r>
            <a:r>
              <a:rPr lang="en-US" sz="2000" dirty="0" err="1" smtClean="0">
                <a:latin typeface="Times"/>
                <a:cs typeface="Times"/>
              </a:rPr>
              <a:t>Decker</a:t>
            </a:r>
            <a:r>
              <a:rPr lang="en-US" sz="2000" baseline="30000" dirty="0" err="1" smtClean="0">
                <a:latin typeface="Times"/>
                <a:cs typeface="Times"/>
                <a:sym typeface="Symbol"/>
              </a:rPr>
              <a:t></a:t>
            </a:r>
            <a:r>
              <a:rPr lang="en-US" sz="2000" dirty="0" smtClean="0">
                <a:latin typeface="Times"/>
                <a:cs typeface="Times"/>
              </a:rPr>
              <a:t>, R.J. </a:t>
            </a:r>
            <a:r>
              <a:rPr lang="en-US" sz="2000" dirty="0" err="1" smtClean="0">
                <a:latin typeface="Times"/>
                <a:cs typeface="Times"/>
              </a:rPr>
              <a:t>England</a:t>
            </a:r>
            <a:r>
              <a:rPr lang="en-US" sz="2000" baseline="30000" dirty="0" err="1" smtClean="0">
                <a:latin typeface="Times"/>
                <a:cs typeface="Times"/>
                <a:sym typeface="Symbol"/>
              </a:rPr>
              <a:t></a:t>
            </a:r>
            <a:r>
              <a:rPr lang="en-US" sz="2000" dirty="0" smtClean="0">
                <a:latin typeface="Times"/>
                <a:cs typeface="Times"/>
              </a:rPr>
              <a:t>, W. </a:t>
            </a:r>
            <a:r>
              <a:rPr lang="en-US" sz="2000" dirty="0" err="1" smtClean="0">
                <a:latin typeface="Times"/>
                <a:cs typeface="Times"/>
              </a:rPr>
              <a:t>Gai</a:t>
            </a:r>
            <a:r>
              <a:rPr lang="en-US" sz="2000" baseline="30000" dirty="0" err="1" smtClean="0">
                <a:latin typeface="Times"/>
                <a:cs typeface="Times"/>
              </a:rPr>
              <a:t>ζ</a:t>
            </a:r>
            <a:r>
              <a:rPr lang="en-US" sz="2000" dirty="0" smtClean="0">
                <a:latin typeface="Times"/>
                <a:cs typeface="Times"/>
              </a:rPr>
              <a:t>, R. </a:t>
            </a:r>
            <a:r>
              <a:rPr lang="en-US" sz="2000" dirty="0" err="1" smtClean="0">
                <a:latin typeface="Times"/>
                <a:cs typeface="Times"/>
              </a:rPr>
              <a:t>Iverson</a:t>
            </a:r>
            <a:r>
              <a:rPr lang="en-US" sz="2000" baseline="30000" dirty="0" err="1" smtClean="0">
                <a:latin typeface="Times"/>
                <a:cs typeface="Times"/>
                <a:sym typeface="Symbol"/>
              </a:rPr>
              <a:t></a:t>
            </a:r>
            <a:r>
              <a:rPr lang="en-US" sz="2000" dirty="0" smtClean="0">
                <a:latin typeface="Times"/>
                <a:cs typeface="Times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Times"/>
                <a:cs typeface="Times"/>
              </a:rPr>
              <a:t>M. </a:t>
            </a:r>
            <a:r>
              <a:rPr lang="en-US" sz="2000" dirty="0" err="1" smtClean="0">
                <a:solidFill>
                  <a:srgbClr val="FF0000"/>
                </a:solidFill>
                <a:latin typeface="Times"/>
                <a:cs typeface="Times"/>
              </a:rPr>
              <a:t>Hogan</a:t>
            </a:r>
            <a:r>
              <a:rPr lang="en-US" sz="2000" baseline="30000" dirty="0" err="1" smtClean="0">
                <a:solidFill>
                  <a:srgbClr val="FF0000"/>
                </a:solidFill>
                <a:latin typeface="Times"/>
                <a:cs typeface="Times"/>
                <a:sym typeface="Symbol"/>
              </a:rPr>
              <a:t></a:t>
            </a:r>
            <a:r>
              <a:rPr lang="en-US" sz="2000" dirty="0" smtClean="0">
                <a:latin typeface="Times"/>
                <a:cs typeface="Times"/>
              </a:rPr>
              <a:t>, A. </a:t>
            </a:r>
            <a:r>
              <a:rPr lang="en-US" sz="2000" dirty="0" err="1" smtClean="0">
                <a:latin typeface="Times"/>
                <a:cs typeface="Times"/>
              </a:rPr>
              <a:t>Kanareykin</a:t>
            </a:r>
            <a:r>
              <a:rPr lang="en-US" sz="2000" baseline="30000" dirty="0" err="1" smtClean="0">
                <a:latin typeface="Times"/>
                <a:cs typeface="Times"/>
                <a:sym typeface="Symbol"/>
              </a:rPr>
              <a:t></a:t>
            </a:r>
            <a:r>
              <a:rPr lang="en-US" sz="2000" dirty="0" smtClean="0">
                <a:latin typeface="Times"/>
                <a:cs typeface="Times"/>
              </a:rPr>
              <a:t>, N. </a:t>
            </a:r>
            <a:r>
              <a:rPr lang="en-US" sz="2000" dirty="0" err="1" smtClean="0">
                <a:latin typeface="Times"/>
                <a:cs typeface="Times"/>
              </a:rPr>
              <a:t>Kirby</a:t>
            </a:r>
            <a:r>
              <a:rPr lang="en-US" sz="2000" baseline="30000" dirty="0" err="1" smtClean="0">
                <a:latin typeface="Times"/>
                <a:cs typeface="Times"/>
                <a:sym typeface="Symbol"/>
              </a:rPr>
              <a:t></a:t>
            </a:r>
            <a:r>
              <a:rPr lang="en-US" sz="2000" dirty="0" smtClean="0">
                <a:latin typeface="Times"/>
                <a:cs typeface="Times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Times"/>
                <a:cs typeface="Times"/>
              </a:rPr>
              <a:t>P. </a:t>
            </a:r>
            <a:r>
              <a:rPr lang="en-US" sz="2000" dirty="0" err="1" smtClean="0">
                <a:solidFill>
                  <a:srgbClr val="FF0000"/>
                </a:solidFill>
                <a:latin typeface="Times"/>
                <a:cs typeface="Times"/>
              </a:rPr>
              <a:t>Muggli</a:t>
            </a:r>
            <a:r>
              <a:rPr lang="en-US" sz="2000" baseline="30000" dirty="0" err="1" smtClean="0">
                <a:solidFill>
                  <a:srgbClr val="FF0000"/>
                </a:solidFill>
                <a:latin typeface="Times"/>
                <a:cs typeface="Times"/>
                <a:sym typeface="Symbol"/>
              </a:rPr>
              <a:t></a:t>
            </a:r>
            <a:r>
              <a:rPr lang="en-US" sz="2000" dirty="0" smtClean="0">
                <a:latin typeface="Times"/>
                <a:cs typeface="Times"/>
              </a:rPr>
              <a:t>, P. </a:t>
            </a:r>
            <a:r>
              <a:rPr lang="en-US" sz="2000" dirty="0" err="1" smtClean="0">
                <a:latin typeface="Times"/>
                <a:cs typeface="Times"/>
              </a:rPr>
              <a:t>Niknejadi</a:t>
            </a:r>
            <a:r>
              <a:rPr lang="en-US" sz="2000" baseline="30000" dirty="0" err="1" smtClean="0">
                <a:latin typeface="Times"/>
                <a:cs typeface="Times"/>
              </a:rPr>
              <a:t>α</a:t>
            </a:r>
            <a:r>
              <a:rPr lang="en-US" sz="2000" dirty="0" smtClean="0">
                <a:latin typeface="Times"/>
                <a:cs typeface="Times"/>
              </a:rPr>
              <a:t>, B. D. </a:t>
            </a:r>
            <a:r>
              <a:rPr lang="en-US" sz="2000" dirty="0" err="1" smtClean="0">
                <a:latin typeface="Times"/>
                <a:cs typeface="Times"/>
              </a:rPr>
              <a:t>O’Shea</a:t>
            </a:r>
            <a:r>
              <a:rPr lang="en-US" sz="2000" baseline="30000" dirty="0" err="1" smtClean="0">
                <a:latin typeface="Times"/>
                <a:cs typeface="Times"/>
              </a:rPr>
              <a:t>α</a:t>
            </a:r>
            <a:r>
              <a:rPr lang="en-US" sz="2000" dirty="0" smtClean="0">
                <a:latin typeface="Times"/>
                <a:cs typeface="Times"/>
              </a:rPr>
              <a:t>, 		</a:t>
            </a:r>
            <a:r>
              <a:rPr lang="en-US" sz="2000" dirty="0" smtClean="0">
                <a:solidFill>
                  <a:srgbClr val="FF0000"/>
                </a:solidFill>
                <a:latin typeface="Times"/>
                <a:cs typeface="Times"/>
              </a:rPr>
              <a:t>J. B. </a:t>
            </a:r>
            <a:r>
              <a:rPr lang="en-US" sz="2000" dirty="0" err="1" smtClean="0">
                <a:solidFill>
                  <a:srgbClr val="FF0000"/>
                </a:solidFill>
                <a:latin typeface="Times"/>
                <a:cs typeface="Times"/>
              </a:rPr>
              <a:t>Rosenzweig</a:t>
            </a:r>
            <a:r>
              <a:rPr lang="en-US" sz="2000" baseline="30000" dirty="0" err="1" smtClean="0">
                <a:solidFill>
                  <a:srgbClr val="FF0000"/>
                </a:solidFill>
                <a:latin typeface="Times"/>
                <a:cs typeface="Times"/>
                <a:sym typeface="Symbol"/>
              </a:rPr>
              <a:t></a:t>
            </a:r>
            <a:r>
              <a:rPr lang="en-US" sz="2000" dirty="0" smtClean="0">
                <a:solidFill>
                  <a:srgbClr val="FF0000"/>
                </a:solidFill>
                <a:latin typeface="Times"/>
                <a:cs typeface="Times"/>
              </a:rPr>
              <a:t>,</a:t>
            </a:r>
            <a:r>
              <a:rPr lang="en-US" sz="2000" dirty="0" smtClean="0">
                <a:solidFill>
                  <a:srgbClr val="3CFF9D"/>
                </a:solidFill>
                <a:latin typeface="Times"/>
                <a:cs typeface="Times"/>
              </a:rPr>
              <a:t> </a:t>
            </a:r>
            <a:r>
              <a:rPr lang="en-US" sz="2000" dirty="0" smtClean="0">
                <a:latin typeface="Times"/>
                <a:cs typeface="Times"/>
              </a:rPr>
              <a:t>D. </a:t>
            </a:r>
            <a:r>
              <a:rPr lang="en-US" sz="2000" dirty="0" err="1" smtClean="0">
                <a:latin typeface="Times"/>
                <a:cs typeface="Times"/>
              </a:rPr>
              <a:t>Stratakis</a:t>
            </a:r>
            <a:r>
              <a:rPr lang="en-US" sz="2000" baseline="30000" dirty="0" err="1" smtClean="0">
                <a:latin typeface="Times"/>
                <a:cs typeface="Times"/>
              </a:rPr>
              <a:t>α</a:t>
            </a:r>
            <a:r>
              <a:rPr lang="en-US" sz="2000" dirty="0" smtClean="0">
                <a:latin typeface="Times"/>
                <a:cs typeface="Times"/>
              </a:rPr>
              <a:t>,   G. Travish</a:t>
            </a:r>
            <a:r>
              <a:rPr lang="en-US" sz="2000" baseline="30000" dirty="0" smtClean="0">
                <a:latin typeface="Times"/>
                <a:cs typeface="Times"/>
                <a:sym typeface="Symbol"/>
              </a:rPr>
              <a:t></a:t>
            </a:r>
            <a:r>
              <a:rPr lang="en-US" sz="2000" dirty="0" smtClean="0">
                <a:latin typeface="Times"/>
                <a:cs typeface="Times"/>
              </a:rPr>
              <a:t>, A. </a:t>
            </a:r>
            <a:r>
              <a:rPr lang="en-US" sz="2000" dirty="0" err="1" smtClean="0">
                <a:latin typeface="Times"/>
                <a:cs typeface="Times"/>
              </a:rPr>
              <a:t>Valloni</a:t>
            </a:r>
            <a:r>
              <a:rPr lang="en-US" sz="2000" baseline="30000" dirty="0">
                <a:latin typeface="Times"/>
                <a:cs typeface="Times"/>
                <a:sym typeface="Symbol"/>
              </a:rPr>
              <a:t></a:t>
            </a:r>
            <a:r>
              <a:rPr lang="en-US" sz="2000" dirty="0" smtClean="0">
                <a:latin typeface="Times"/>
                <a:cs typeface="Times"/>
              </a:rPr>
              <a:t>, O. Williams</a:t>
            </a:r>
            <a:r>
              <a:rPr lang="en-US" sz="2000" baseline="30000" dirty="0" smtClean="0">
                <a:latin typeface="Times"/>
                <a:cs typeface="Times"/>
              </a:rPr>
              <a:t>α</a:t>
            </a:r>
            <a:r>
              <a:rPr lang="en-US" sz="2000" dirty="0" smtClean="0">
                <a:latin typeface="Times"/>
                <a:cs typeface="Times"/>
              </a:rPr>
              <a:t>, Y. </a:t>
            </a:r>
            <a:r>
              <a:rPr lang="en-US" sz="2000" dirty="0" err="1" smtClean="0">
                <a:latin typeface="Times"/>
                <a:cs typeface="Times"/>
              </a:rPr>
              <a:t>Xie</a:t>
            </a:r>
            <a:r>
              <a:rPr lang="en-US" sz="2000" baseline="30000" dirty="0">
                <a:latin typeface="Times"/>
                <a:cs typeface="Times"/>
              </a:rPr>
              <a:t>α</a:t>
            </a:r>
            <a:r>
              <a:rPr lang="en-US" sz="2000" dirty="0">
                <a:latin typeface="Times"/>
                <a:cs typeface="Times"/>
              </a:rPr>
              <a:t>,  </a:t>
            </a:r>
            <a:r>
              <a:rPr lang="en-US" sz="2000" dirty="0" smtClean="0">
                <a:latin typeface="Times"/>
                <a:cs typeface="Times"/>
              </a:rPr>
              <a:t>D. </a:t>
            </a:r>
            <a:r>
              <a:rPr lang="en-US" sz="2000" dirty="0" err="1" smtClean="0">
                <a:latin typeface="Times"/>
                <a:cs typeface="Times"/>
              </a:rPr>
              <a:t>Walz</a:t>
            </a:r>
            <a:r>
              <a:rPr lang="en-US" sz="2000" baseline="30000" dirty="0" err="1" smtClean="0">
                <a:latin typeface="Times"/>
                <a:cs typeface="Times"/>
                <a:sym typeface="Symbol"/>
              </a:rPr>
              <a:t></a:t>
            </a:r>
            <a:r>
              <a:rPr lang="en-US" sz="2000" dirty="0" smtClean="0">
                <a:latin typeface="Times"/>
                <a:cs typeface="Times"/>
              </a:rPr>
              <a:t>, </a:t>
            </a:r>
            <a:r>
              <a:rPr lang="en-US" sz="2000" dirty="0" err="1" smtClean="0">
                <a:latin typeface="Times"/>
                <a:cs typeface="Times"/>
              </a:rPr>
              <a:t>X.Wei</a:t>
            </a:r>
            <a:r>
              <a:rPr lang="en-US" sz="2000" baseline="30000" dirty="0" err="1" smtClean="0">
                <a:latin typeface="Times"/>
                <a:cs typeface="Times"/>
                <a:sym typeface="Symbol"/>
              </a:rPr>
              <a:t></a:t>
            </a:r>
            <a:r>
              <a:rPr lang="en-US" sz="2000" dirty="0" smtClean="0">
                <a:latin typeface="Times"/>
                <a:cs typeface="Times"/>
              </a:rPr>
              <a:t>, J. Zhou</a:t>
            </a:r>
            <a:r>
              <a:rPr lang="en-US" sz="2000" baseline="30000" dirty="0" smtClean="0">
                <a:latin typeface="Times"/>
                <a:cs typeface="Times"/>
              </a:rPr>
              <a:t>α</a:t>
            </a:r>
            <a:r>
              <a:rPr lang="en-US" sz="2000" dirty="0" smtClean="0">
                <a:latin typeface="Times"/>
                <a:cs typeface="Times"/>
              </a:rPr>
              <a:t> </a:t>
            </a:r>
          </a:p>
          <a:p>
            <a:pPr marL="0" indent="0" algn="ctr" eaLnBrk="1" hangingPunct="1">
              <a:buNone/>
              <a:defRPr/>
            </a:pPr>
            <a:endParaRPr lang="en-US" sz="2000" dirty="0" smtClean="0">
              <a:latin typeface="Times"/>
              <a:cs typeface="Times"/>
            </a:endParaRPr>
          </a:p>
          <a:p>
            <a:pPr algn="ctr">
              <a:buNone/>
            </a:pPr>
            <a:r>
              <a:rPr lang="en-US" sz="1600" i="1" baseline="30000" dirty="0" smtClean="0">
                <a:latin typeface="Times"/>
                <a:cs typeface="Times"/>
                <a:sym typeface="Symbol"/>
              </a:rPr>
              <a:t>	</a:t>
            </a:r>
            <a:r>
              <a:rPr lang="en-US" sz="1600" i="1" dirty="0" smtClean="0">
                <a:latin typeface="Times"/>
                <a:cs typeface="Times"/>
              </a:rPr>
              <a:t>Department of Physics and Astronomy, University of California, Los Angeles, </a:t>
            </a:r>
            <a:r>
              <a:rPr lang="en-US" sz="1600" i="1" baseline="30000" dirty="0" smtClean="0">
                <a:latin typeface="Times"/>
                <a:cs typeface="Times"/>
                <a:sym typeface="Symbol"/>
              </a:rPr>
              <a:t></a:t>
            </a:r>
            <a:r>
              <a:rPr lang="en-US" sz="1600" i="1" dirty="0" smtClean="0">
                <a:latin typeface="Times"/>
                <a:cs typeface="Times"/>
              </a:rPr>
              <a:t>Stanford Linear Accelerator Center, </a:t>
            </a:r>
            <a:r>
              <a:rPr lang="en-US" sz="1600" i="1" baseline="30000" dirty="0" smtClean="0">
                <a:latin typeface="Times"/>
                <a:cs typeface="Times"/>
                <a:sym typeface="Symbol"/>
              </a:rPr>
              <a:t></a:t>
            </a:r>
            <a:r>
              <a:rPr lang="en-US" sz="1600" i="1" dirty="0" smtClean="0">
                <a:latin typeface="Times"/>
                <a:cs typeface="Times"/>
                <a:sym typeface="Symbol"/>
              </a:rPr>
              <a:t>Max Planck Institute</a:t>
            </a:r>
            <a:r>
              <a:rPr lang="en-US" sz="1600" i="1" dirty="0" smtClean="0">
                <a:latin typeface="Times"/>
                <a:cs typeface="Times"/>
              </a:rPr>
              <a:t>, </a:t>
            </a:r>
            <a:r>
              <a:rPr lang="en-US" sz="1600" i="1" baseline="30000" dirty="0" err="1" smtClean="0">
                <a:latin typeface="Times"/>
                <a:cs typeface="Times"/>
              </a:rPr>
              <a:t>ζ</a:t>
            </a:r>
            <a:r>
              <a:rPr lang="en-US" sz="1600" i="1" dirty="0" err="1" smtClean="0">
                <a:latin typeface="Times"/>
                <a:cs typeface="Times"/>
              </a:rPr>
              <a:t>Argonne</a:t>
            </a:r>
            <a:r>
              <a:rPr lang="en-US" sz="1600" i="1" dirty="0" smtClean="0">
                <a:latin typeface="Times"/>
                <a:cs typeface="Times"/>
              </a:rPr>
              <a:t> National Laboratory, </a:t>
            </a:r>
            <a:r>
              <a:rPr lang="en-US" sz="1600" i="1" baseline="30000" dirty="0" err="1" smtClean="0">
                <a:latin typeface="Times"/>
                <a:cs typeface="Times"/>
              </a:rPr>
              <a:t>n</a:t>
            </a:r>
            <a:r>
              <a:rPr lang="en-US" sz="1600" i="1" dirty="0" err="1" smtClean="0">
                <a:latin typeface="Times"/>
                <a:cs typeface="Times"/>
              </a:rPr>
              <a:t>Massachussetts</a:t>
            </a:r>
            <a:r>
              <a:rPr lang="en-US" sz="1600" i="1" dirty="0" smtClean="0">
                <a:latin typeface="Times"/>
                <a:cs typeface="Times"/>
              </a:rPr>
              <a:t> Institute of Technology, </a:t>
            </a:r>
            <a:r>
              <a:rPr lang="en-US" sz="1600" i="1" baseline="30000" dirty="0" smtClean="0">
                <a:latin typeface="Times"/>
                <a:cs typeface="Times"/>
                <a:sym typeface="Symbol"/>
              </a:rPr>
              <a:t></a:t>
            </a:r>
            <a:r>
              <a:rPr lang="en-US" sz="1600" i="1" dirty="0" err="1" smtClean="0">
                <a:latin typeface="Times"/>
                <a:cs typeface="Times"/>
              </a:rPr>
              <a:t>Manhattanville</a:t>
            </a:r>
            <a:r>
              <a:rPr lang="en-US" sz="1600" i="1" dirty="0" smtClean="0">
                <a:latin typeface="Times"/>
                <a:cs typeface="Times"/>
              </a:rPr>
              <a:t> College, </a:t>
            </a:r>
            <a:r>
              <a:rPr lang="en-US" sz="1600" i="1" baseline="30000" dirty="0" err="1" smtClean="0">
                <a:latin typeface="Times"/>
                <a:cs typeface="Times"/>
              </a:rPr>
              <a:t>h</a:t>
            </a:r>
            <a:r>
              <a:rPr lang="en-US" sz="1600" i="1" dirty="0" err="1" smtClean="0">
                <a:latin typeface="Times"/>
                <a:cs typeface="Times"/>
              </a:rPr>
              <a:t>RadiaBeam</a:t>
            </a:r>
            <a:r>
              <a:rPr lang="en-US" sz="1600" i="1" dirty="0" smtClean="0">
                <a:latin typeface="Times"/>
                <a:cs typeface="Times"/>
              </a:rPr>
              <a:t> Technologies, LLC, </a:t>
            </a:r>
            <a:r>
              <a:rPr lang="en-US" sz="1600" baseline="30000" dirty="0" smtClean="0">
                <a:latin typeface="Times"/>
                <a:cs typeface="Times"/>
                <a:sym typeface="Symbol"/>
              </a:rPr>
              <a:t></a:t>
            </a:r>
            <a:r>
              <a:rPr lang="en-US" sz="1600" dirty="0" smtClean="0">
                <a:latin typeface="Times"/>
                <a:cs typeface="Times"/>
              </a:rPr>
              <a:t>Euclid </a:t>
            </a:r>
            <a:r>
              <a:rPr lang="en-US" sz="1600" dirty="0" err="1" smtClean="0">
                <a:latin typeface="Times"/>
                <a:cs typeface="Times"/>
              </a:rPr>
              <a:t>TechLabs</a:t>
            </a:r>
            <a:r>
              <a:rPr lang="en-US" sz="1600" dirty="0" smtClean="0">
                <a:latin typeface="Times"/>
                <a:cs typeface="Times"/>
              </a:rPr>
              <a:t>, LLC </a:t>
            </a:r>
          </a:p>
          <a:p>
            <a:pPr algn="ctr">
              <a:buNone/>
            </a:pPr>
            <a:endParaRPr lang="en-US" sz="1600" dirty="0" smtClean="0">
              <a:latin typeface="Times"/>
              <a:cs typeface="Times"/>
            </a:endParaRPr>
          </a:p>
          <a:p>
            <a:pPr algn="ctr">
              <a:buNone/>
            </a:pPr>
            <a:r>
              <a:rPr lang="en-US" sz="2000" dirty="0" smtClean="0">
                <a:solidFill>
                  <a:srgbClr val="FF0000"/>
                </a:solidFill>
                <a:latin typeface="Times"/>
                <a:cs typeface="Times"/>
              </a:rPr>
              <a:t>Col</a:t>
            </a:r>
            <a:r>
              <a:rPr lang="en-US" sz="2000" dirty="0" smtClean="0">
                <a:solidFill>
                  <a:srgbClr val="FF0000"/>
                </a:solidFill>
              </a:rPr>
              <a:t>laboration </a:t>
            </a:r>
            <a:r>
              <a:rPr lang="en-US" sz="2000" dirty="0">
                <a:solidFill>
                  <a:srgbClr val="FF0000"/>
                </a:solidFill>
              </a:rPr>
              <a:t>spokespersons</a:t>
            </a:r>
          </a:p>
        </p:txBody>
      </p:sp>
      <p:pic>
        <p:nvPicPr>
          <p:cNvPr id="38917" name="Picture 4" descr="slac_simp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9210" y="1223962"/>
            <a:ext cx="9144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89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46356031"/>
              </p:ext>
            </p:extLst>
          </p:nvPr>
        </p:nvGraphicFramePr>
        <p:xfrm>
          <a:off x="4811502" y="950912"/>
          <a:ext cx="801688" cy="801688"/>
        </p:xfrm>
        <a:graphic>
          <a:graphicData uri="http://schemas.openxmlformats.org/presentationml/2006/ole">
            <p:oleObj spid="_x0000_s3117" name="Document" r:id="rId4" imgW="801626" imgH="801626" progId="Word.Document.8">
              <p:embed/>
            </p:oleObj>
          </a:graphicData>
        </a:graphic>
      </p:graphicFrame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4811502" y="1828800"/>
            <a:ext cx="784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Futura" charset="0"/>
              </a:rPr>
              <a:t>UC</a:t>
            </a:r>
            <a:r>
              <a:rPr lang="en-US" sz="1800" dirty="0">
                <a:solidFill>
                  <a:schemeClr val="folHlink"/>
                </a:solidFill>
                <a:latin typeface="Futura" charset="0"/>
              </a:rPr>
              <a:t>LA</a:t>
            </a:r>
            <a:endParaRPr lang="en-US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320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8066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E-201 at FACET: outlook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0934"/>
            <a:ext cx="6124575" cy="524373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Research GV/</a:t>
            </a:r>
            <a:r>
              <a:rPr lang="en-US" sz="2400" dirty="0" err="1"/>
              <a:t>m</a:t>
            </a:r>
            <a:r>
              <a:rPr lang="en-US" sz="2400" dirty="0"/>
              <a:t> acceleration scheme in DWA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Goals</a:t>
            </a:r>
          </a:p>
          <a:p>
            <a:pPr lvl="2" algn="just" eaLnBrk="1" hangingPunct="1">
              <a:lnSpc>
                <a:spcPct val="90000"/>
              </a:lnSpc>
              <a:defRPr/>
            </a:pPr>
            <a:r>
              <a:rPr lang="en-US" sz="1800" dirty="0">
                <a:latin typeface="Arial" charset="0"/>
              </a:rPr>
              <a:t>Explore breakdown issues in </a:t>
            </a:r>
            <a:r>
              <a:rPr lang="en-US" sz="1800" dirty="0" smtClean="0">
                <a:latin typeface="Arial" charset="0"/>
              </a:rPr>
              <a:t>detail</a:t>
            </a:r>
          </a:p>
          <a:p>
            <a:pPr lvl="3" algn="just">
              <a:lnSpc>
                <a:spcPct val="90000"/>
              </a:lnSpc>
              <a:defRPr/>
            </a:pPr>
            <a:r>
              <a:rPr lang="en-US" sz="1400" dirty="0" smtClean="0">
                <a:latin typeface="Arial" charset="0"/>
              </a:rPr>
              <a:t>Extend to positron beam (unique to FACET)</a:t>
            </a:r>
            <a:endParaRPr lang="en-US" sz="1400" dirty="0">
              <a:latin typeface="Arial" charset="0"/>
            </a:endParaRPr>
          </a:p>
          <a:p>
            <a:pPr lvl="2" algn="just" eaLnBrk="1" hangingPunct="1">
              <a:lnSpc>
                <a:spcPct val="90000"/>
              </a:lnSpc>
              <a:defRPr/>
            </a:pPr>
            <a:r>
              <a:rPr lang="en-US" sz="1800" dirty="0">
                <a:latin typeface="Arial" charset="0"/>
              </a:rPr>
              <a:t>Determine usabl</a:t>
            </a:r>
            <a:r>
              <a:rPr lang="en-US" sz="1800" i="1" dirty="0">
                <a:latin typeface="Arial" charset="0"/>
              </a:rPr>
              <a:t>e</a:t>
            </a:r>
            <a:r>
              <a:rPr lang="en-US" sz="1800" dirty="0">
                <a:latin typeface="Arial" charset="0"/>
              </a:rPr>
              <a:t> field envelope</a:t>
            </a:r>
          </a:p>
          <a:p>
            <a:pPr lvl="2" algn="just" eaLnBrk="1" hangingPunct="1">
              <a:lnSpc>
                <a:spcPct val="90000"/>
              </a:lnSpc>
              <a:defRPr/>
            </a:pPr>
            <a:r>
              <a:rPr lang="en-US" sz="1800" dirty="0">
                <a:latin typeface="Arial" charset="0"/>
              </a:rPr>
              <a:t>Coherent Cerenkov radiation measurements </a:t>
            </a:r>
            <a:endParaRPr lang="en-US" sz="1800" dirty="0" smtClean="0">
              <a:latin typeface="Arial" charset="0"/>
            </a:endParaRPr>
          </a:p>
          <a:p>
            <a:pPr lvl="2" algn="just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Arial" charset="0"/>
              </a:rPr>
              <a:t>Varying tube dimensions </a:t>
            </a:r>
          </a:p>
          <a:p>
            <a:pPr lvl="3" algn="just" eaLnBrk="1" hangingPunct="1">
              <a:lnSpc>
                <a:spcPct val="90000"/>
              </a:lnSpc>
              <a:defRPr/>
            </a:pPr>
            <a:r>
              <a:rPr lang="en-US" sz="1600" dirty="0" smtClean="0">
                <a:latin typeface="Arial" charset="0"/>
              </a:rPr>
              <a:t>Impedance, group velocity dependences</a:t>
            </a:r>
          </a:p>
          <a:p>
            <a:pPr lvl="2" algn="just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Arial" charset="0"/>
              </a:rPr>
              <a:t>Explore </a:t>
            </a:r>
            <a:r>
              <a:rPr lang="en-US" sz="1800" dirty="0">
                <a:latin typeface="Arial" charset="0"/>
              </a:rPr>
              <a:t>alternate materials</a:t>
            </a:r>
          </a:p>
          <a:p>
            <a:pPr lvl="2" algn="just" eaLnBrk="1" hangingPunct="1">
              <a:lnSpc>
                <a:spcPct val="90000"/>
              </a:lnSpc>
              <a:defRPr/>
            </a:pPr>
            <a:r>
              <a:rPr lang="en-US" sz="1800" dirty="0">
                <a:latin typeface="Arial" charset="0"/>
              </a:rPr>
              <a:t>Explore alternate designs and cladding</a:t>
            </a:r>
            <a:endParaRPr lang="en-US" sz="1800" dirty="0" smtClean="0">
              <a:latin typeface="Arial" charset="0"/>
            </a:endParaRPr>
          </a:p>
          <a:p>
            <a:pPr lvl="3" algn="just" eaLnBrk="1" hangingPunct="1">
              <a:lnSpc>
                <a:spcPct val="90000"/>
              </a:lnSpc>
              <a:defRPr/>
            </a:pPr>
            <a:r>
              <a:rPr lang="en-US" sz="1400" dirty="0" smtClean="0">
                <a:latin typeface="Arial" charset="0"/>
              </a:rPr>
              <a:t>Slab structure (permits higher </a:t>
            </a:r>
            <a:r>
              <a:rPr lang="en-US" sz="1400" i="1" dirty="0" smtClean="0">
                <a:latin typeface="Arial" charset="0"/>
              </a:rPr>
              <a:t>Q, </a:t>
            </a:r>
            <a:r>
              <a:rPr lang="en-US" sz="1400" dirty="0" smtClean="0">
                <a:latin typeface="Arial" charset="0"/>
              </a:rPr>
              <a:t>low  wakes)</a:t>
            </a:r>
          </a:p>
          <a:p>
            <a:pPr lvl="3" algn="just" eaLnBrk="1" hangingPunct="1">
              <a:lnSpc>
                <a:spcPct val="90000"/>
              </a:lnSpc>
              <a:defRPr/>
            </a:pPr>
            <a:r>
              <a:rPr lang="en-US" sz="1400" dirty="0" smtClean="0">
                <a:latin typeface="Arial" charset="0"/>
              </a:rPr>
              <a:t>Radial </a:t>
            </a:r>
            <a:r>
              <a:rPr lang="en-US" sz="1400" dirty="0">
                <a:latin typeface="Arial" charset="0"/>
              </a:rPr>
              <a:t>and longitudinal periodicity…</a:t>
            </a:r>
            <a:endParaRPr lang="en-US" sz="1400" dirty="0" smtClean="0">
              <a:latin typeface="Arial" charset="0"/>
            </a:endParaRPr>
          </a:p>
          <a:p>
            <a:pPr lvl="2" algn="just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Arial" charset="0"/>
              </a:rPr>
              <a:t>Observe acceleration ?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US" sz="2400" dirty="0" smtClean="0"/>
              <a:t>FACET collaboration</a:t>
            </a:r>
          </a:p>
          <a:p>
            <a:pPr lvl="1" algn="just" eaLnBrk="1" hangingPunct="1">
              <a:lnSpc>
                <a:spcPct val="90000"/>
              </a:lnSpc>
              <a:defRPr/>
            </a:pPr>
            <a:r>
              <a:rPr lang="en-US" sz="1800" dirty="0" smtClean="0"/>
              <a:t>UCLA, Euclid, MPI (via USC), SLAC, et al.</a:t>
            </a:r>
            <a:endParaRPr lang="en-US" sz="1800" dirty="0"/>
          </a:p>
        </p:txBody>
      </p:sp>
      <p:pic>
        <p:nvPicPr>
          <p:cNvPr id="7" name="Picture 7" descr="braggfib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3800" y="3175402"/>
            <a:ext cx="1524000" cy="155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743013" y="4766846"/>
            <a:ext cx="14009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dirty="0"/>
              <a:t>Bragg</a:t>
            </a:r>
            <a:r>
              <a:rPr lang="en-US" sz="1600" dirty="0"/>
              <a:t> fiber </a:t>
            </a:r>
          </a:p>
        </p:txBody>
      </p:sp>
      <p:pic>
        <p:nvPicPr>
          <p:cNvPr id="9" name="Picture 11" descr="diamo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8592" y="965602"/>
            <a:ext cx="1617085" cy="159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7760277" y="2642002"/>
            <a:ext cx="1383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dirty="0"/>
              <a:t>CVD deposited diamond</a:t>
            </a: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72175" y="5105400"/>
            <a:ext cx="2562225" cy="142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791200" y="6519446"/>
            <a:ext cx="3468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Slab dielectric structure (like optical)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1415034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915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4200" dirty="0" smtClean="0"/>
              <a:t>E-201: Finding the Field Envelope</a:t>
            </a:r>
          </a:p>
        </p:txBody>
      </p:sp>
      <p:sp>
        <p:nvSpPr>
          <p:cNvPr id="43014" name="Rectangle 3"/>
          <p:cNvSpPr>
            <a:spLocks noChangeArrowheads="1"/>
          </p:cNvSpPr>
          <p:nvPr/>
        </p:nvSpPr>
        <p:spPr bwMode="auto">
          <a:xfrm>
            <a:off x="441325" y="1371600"/>
            <a:ext cx="7864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FFCC00"/>
              </a:buClr>
              <a:buFont typeface="Wingdings" charset="2"/>
              <a:buChar char="s"/>
            </a:pPr>
            <a:r>
              <a:rPr lang="en-US" dirty="0" smtClean="0">
                <a:latin typeface="Tahoma" charset="0"/>
              </a:rPr>
              <a:t>Complete </a:t>
            </a:r>
            <a:r>
              <a:rPr lang="en-US" dirty="0">
                <a:latin typeface="Tahoma" charset="0"/>
              </a:rPr>
              <a:t>breakdown </a:t>
            </a:r>
            <a:r>
              <a:rPr lang="en-US" dirty="0" smtClean="0">
                <a:latin typeface="Tahoma" charset="0"/>
              </a:rPr>
              <a:t>study</a:t>
            </a:r>
            <a:endParaRPr lang="en-US" dirty="0">
              <a:latin typeface="Tahoma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FFCC00"/>
              </a:buClr>
              <a:buFont typeface="Wingdings" charset="2"/>
              <a:buChar char="s"/>
            </a:pPr>
            <a:endParaRPr lang="en-US" dirty="0">
              <a:latin typeface="Tahoma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FFCC00"/>
              </a:buClr>
              <a:buFont typeface="Wingdings" charset="2"/>
              <a:buChar char="s"/>
            </a:pPr>
            <a:endParaRPr lang="en-US" dirty="0" smtClean="0">
              <a:latin typeface="Tahoma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FFCC00"/>
              </a:buClr>
              <a:buFont typeface="Wingdings" charset="2"/>
              <a:buChar char="s"/>
            </a:pPr>
            <a:endParaRPr lang="en-US" dirty="0">
              <a:latin typeface="Tahoma" charset="0"/>
            </a:endParaRPr>
          </a:p>
        </p:txBody>
      </p:sp>
      <p:sp>
        <p:nvSpPr>
          <p:cNvPr id="43015" name="Text Box 4"/>
          <p:cNvSpPr txBox="1">
            <a:spLocks noChangeArrowheads="1"/>
          </p:cNvSpPr>
          <p:nvPr/>
        </p:nvSpPr>
        <p:spPr bwMode="auto">
          <a:xfrm>
            <a:off x="1219200" y="1981200"/>
            <a:ext cx="45720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</a:pPr>
            <a:r>
              <a:rPr lang="en-US" sz="1800" dirty="0">
                <a:latin typeface="Helvetica" charset="0"/>
              </a:rPr>
              <a:t> explore (</a:t>
            </a:r>
            <a:r>
              <a:rPr lang="en-US" sz="1800" i="1" dirty="0">
                <a:latin typeface="Helvetica" charset="0"/>
              </a:rPr>
              <a:t>a, </a:t>
            </a:r>
            <a:r>
              <a:rPr lang="en-US" sz="1800" i="1" dirty="0" err="1">
                <a:latin typeface="Helvetica" charset="0"/>
              </a:rPr>
              <a:t>b</a:t>
            </a:r>
            <a:r>
              <a:rPr lang="en-US" sz="1800" dirty="0">
                <a:latin typeface="Helvetica" charset="0"/>
              </a:rPr>
              <a:t>, </a:t>
            </a:r>
            <a:r>
              <a:rPr lang="en-US" sz="1800" i="1" dirty="0" err="1">
                <a:latin typeface="Helvetica" charset="0"/>
                <a:sym typeface="Symbol" charset="2"/>
              </a:rPr>
              <a:t></a:t>
            </a:r>
            <a:r>
              <a:rPr lang="en-US" sz="1800" baseline="-25000" dirty="0" err="1">
                <a:latin typeface="Helvetica" charset="0"/>
                <a:sym typeface="Symbol" charset="2"/>
              </a:rPr>
              <a:t>z</a:t>
            </a:r>
            <a:r>
              <a:rPr lang="en-US" sz="1800" dirty="0">
                <a:latin typeface="Helvetica" charset="0"/>
              </a:rPr>
              <a:t>) parameter space</a:t>
            </a:r>
          </a:p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</a:pPr>
            <a:r>
              <a:rPr lang="en-US" sz="1800" dirty="0">
                <a:latin typeface="Helvetica" charset="0"/>
              </a:rPr>
              <a:t>Alternate cladding  </a:t>
            </a:r>
          </a:p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</a:pPr>
            <a:r>
              <a:rPr lang="en-US" sz="1800" dirty="0">
                <a:latin typeface="Helvetica" charset="0"/>
              </a:rPr>
              <a:t>Alternate materials (e.g. CVD diamond)</a:t>
            </a:r>
            <a:endParaRPr lang="en-US" sz="1800" dirty="0" smtClean="0">
              <a:latin typeface="Helvetica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</a:pPr>
            <a:r>
              <a:rPr lang="en-US" sz="1800" dirty="0" smtClean="0">
                <a:latin typeface="Helvetica" charset="0"/>
              </a:rPr>
              <a:t> Explore </a:t>
            </a:r>
            <a:r>
              <a:rPr lang="en-US" sz="1800" dirty="0">
                <a:latin typeface="Helvetica" charset="0"/>
              </a:rPr>
              <a:t>group velocity effect</a:t>
            </a:r>
          </a:p>
        </p:txBody>
      </p:sp>
      <p:graphicFrame>
        <p:nvGraphicFramePr>
          <p:cNvPr id="27678" name="Group 30"/>
          <p:cNvGraphicFramePr>
            <a:graphicFrameLocks noGrp="1"/>
          </p:cNvGraphicFramePr>
          <p:nvPr/>
        </p:nvGraphicFramePr>
        <p:xfrm>
          <a:off x="6705600" y="1905000"/>
          <a:ext cx="1752600" cy="1950720"/>
        </p:xfrm>
        <a:graphic>
          <a:graphicData uri="http://schemas.openxmlformats.org/drawingml/2006/table">
            <a:tbl>
              <a:tblPr/>
              <a:tblGrid>
                <a:gridCol w="876300"/>
                <a:gridCol w="876300"/>
              </a:tblGrid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  <a:sym typeface="Symbol" charset="2"/>
                        </a:rPr>
                        <a:t>  </a:t>
                      </a:r>
                      <a:r>
                        <a:rPr kumimoji="0" lang="en-US" sz="2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  <a:sym typeface="Symbol" charset="2"/>
                        </a:rPr>
                        <a:t></a:t>
                      </a:r>
                      <a:r>
                        <a:rPr kumimoji="0" lang="en-US" sz="28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  <a:sym typeface="Symbol" charset="2"/>
                        </a:rPr>
                        <a:t>z</a:t>
                      </a:r>
                      <a:endParaRPr kumimoji="0" lang="en-US" sz="2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  <a:cs typeface="ＭＳ Ｐゴシック" charset="-128"/>
                        <a:sym typeface="Symbol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≥ 20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  <a:cs typeface="ＭＳ Ｐゴシック" charset="-128"/>
                          <a:sym typeface="Symbol" charset="2"/>
                        </a:rPr>
                        <a:t>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  <a:sym typeface="Symbol" charset="2"/>
                        </a:rPr>
                        <a:t>  </a:t>
                      </a:r>
                      <a:r>
                        <a:rPr kumimoji="0" lang="en-US" sz="2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  <a:sym typeface="Symbol" charset="2"/>
                        </a:rPr>
                        <a:t>r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  <a:cs typeface="ＭＳ Ｐゴシック" charset="-128"/>
                        <a:sym typeface="Symbol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&lt; 10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  <a:cs typeface="ＭＳ Ｐゴシック" charset="-128"/>
                          <a:sym typeface="Symbol" charset="2"/>
                        </a:rPr>
                        <a:t>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m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U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23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GeV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  </a:t>
                      </a: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Q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3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 .3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  <a:cs typeface="ＭＳ Ｐゴシック" charset="-128"/>
                        </a:rPr>
                        <a:t>nC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3034" name="TextBox 11"/>
          <p:cNvSpPr txBox="1">
            <a:spLocks noChangeArrowheads="1"/>
          </p:cNvSpPr>
          <p:nvPr/>
        </p:nvSpPr>
        <p:spPr bwMode="auto">
          <a:xfrm>
            <a:off x="6400800" y="457200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FACET beam parameters for E169: high gradient case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5486400" y="4059040"/>
            <a:ext cx="3657600" cy="2743200"/>
            <a:chOff x="5301855" y="3505200"/>
            <a:chExt cx="3842145" cy="2930525"/>
          </a:xfrm>
        </p:grpSpPr>
        <p:graphicFrame>
          <p:nvGraphicFramePr>
            <p:cNvPr id="70" name="Object 2"/>
            <p:cNvGraphicFramePr>
              <a:graphicFrameLocks noChangeAspect="1"/>
            </p:cNvGraphicFramePr>
            <p:nvPr/>
          </p:nvGraphicFramePr>
          <p:xfrm>
            <a:off x="5301855" y="3505200"/>
            <a:ext cx="3842145" cy="2930525"/>
          </p:xfrm>
          <a:graphic>
            <a:graphicData uri="http://schemas.openxmlformats.org/presentationml/2006/ole">
              <p:oleObj spid="_x0000_s4182" name="Document" r:id="rId4" imgW="3852680" imgH="2938278" progId="Word.Document.8">
                <p:embed/>
              </p:oleObj>
            </a:graphicData>
          </a:graphic>
        </p:graphicFrame>
        <p:sp>
          <p:nvSpPr>
            <p:cNvPr id="71" name="Date Placeholder 4"/>
            <p:cNvSpPr txBox="1">
              <a:spLocks/>
            </p:cNvSpPr>
            <p:nvPr/>
          </p:nvSpPr>
          <p:spPr bwMode="auto">
            <a:xfrm>
              <a:off x="5486400" y="3581400"/>
              <a:ext cx="1905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algn="ctr" rotWithShape="0">
                <a:srgbClr val="000000">
                  <a:alpha val="7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noProof="0" dirty="0" smtClean="0">
                  <a:solidFill>
                    <a:srgbClr val="3800DC"/>
                  </a:solidFill>
                  <a:latin typeface="Tahoma" charset="0"/>
                </a:rPr>
                <a:t>Wave train, </a:t>
              </a:r>
              <a:r>
                <a:rPr lang="en-US" sz="1400" i="1" noProof="0" dirty="0" smtClean="0">
                  <a:solidFill>
                    <a:srgbClr val="3800DC"/>
                  </a:solidFill>
                  <a:latin typeface="Tahoma" charset="0"/>
                </a:rPr>
                <a:t>v</a:t>
              </a:r>
              <a:r>
                <a:rPr lang="en-US" sz="1200" i="1" baseline="-25000" noProof="0" dirty="0" smtClean="0">
                  <a:solidFill>
                    <a:srgbClr val="3800DC"/>
                  </a:solidFill>
                  <a:latin typeface="Tahoma" charset="0"/>
                </a:rPr>
                <a:t>g</a:t>
              </a:r>
              <a:r>
                <a:rPr lang="en-US" sz="1400" noProof="0" dirty="0" smtClean="0">
                  <a:solidFill>
                    <a:srgbClr val="3800DC"/>
                  </a:solidFill>
                  <a:latin typeface="Tahoma" charset="0"/>
                </a:rPr>
                <a:t> effect</a:t>
              </a: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00DC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304800" y="38862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FFCC00"/>
              </a:buClr>
              <a:buFont typeface="Wingdings" charset="2"/>
              <a:buChar char="s"/>
            </a:pPr>
            <a:r>
              <a:rPr lang="en-US" dirty="0" smtClean="0">
                <a:latin typeface="Tahoma" charset="0"/>
              </a:rPr>
              <a:t>Group velocity effects</a:t>
            </a:r>
            <a:endParaRPr lang="en-US" dirty="0">
              <a:latin typeface="Tahoma" charset="0"/>
            </a:endParaRPr>
          </a:p>
        </p:txBody>
      </p:sp>
      <p:sp>
        <p:nvSpPr>
          <p:cNvPr id="79" name="Text Box 4"/>
          <p:cNvSpPr txBox="1">
            <a:spLocks noChangeArrowheads="1"/>
          </p:cNvSpPr>
          <p:nvPr/>
        </p:nvSpPr>
        <p:spPr bwMode="auto">
          <a:xfrm>
            <a:off x="685800" y="4419600"/>
            <a:ext cx="4572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</a:pPr>
            <a:r>
              <a:rPr lang="en-US" sz="1800" dirty="0" smtClean="0">
                <a:latin typeface="Helvetica" charset="0"/>
              </a:rPr>
              <a:t> High field exposure time controlled by </a:t>
            </a:r>
            <a:r>
              <a:rPr lang="en-US" sz="1800" i="1" dirty="0" smtClean="0">
                <a:latin typeface="Helvetica" charset="0"/>
              </a:rPr>
              <a:t>v</a:t>
            </a:r>
            <a:r>
              <a:rPr lang="en-US" sz="1800" i="1" baseline="-25000" dirty="0" smtClean="0">
                <a:latin typeface="Helvetica" charset="0"/>
              </a:rPr>
              <a:t>g</a:t>
            </a:r>
          </a:p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</a:pPr>
            <a:r>
              <a:rPr lang="en-US" sz="1800" dirty="0" smtClean="0">
                <a:latin typeface="Helvetica" charset="0"/>
              </a:rPr>
              <a:t>Explore varying tube length</a:t>
            </a:r>
          </a:p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</a:pPr>
            <a:r>
              <a:rPr lang="en-US" sz="1800" dirty="0" smtClean="0">
                <a:latin typeface="Helvetica" charset="0"/>
              </a:rPr>
              <a:t> We may want to greatly decrease </a:t>
            </a:r>
            <a:r>
              <a:rPr lang="en-US" sz="1800" i="1" dirty="0" smtClean="0">
                <a:latin typeface="Helvetica" charset="0"/>
              </a:rPr>
              <a:t>v</a:t>
            </a:r>
            <a:r>
              <a:rPr lang="en-US" sz="1800" i="1" baseline="-25000" dirty="0" smtClean="0">
                <a:latin typeface="Helvetica" charset="0"/>
              </a:rPr>
              <a:t>g</a:t>
            </a:r>
            <a:r>
              <a:rPr lang="en-US" sz="1800" dirty="0" smtClean="0">
                <a:latin typeface="Helvetica" charset="0"/>
              </a:rPr>
              <a:t> for beam loading… </a:t>
            </a:r>
            <a:endParaRPr lang="en-US" sz="1800" dirty="0">
              <a:latin typeface="Helvetica" charset="0"/>
            </a:endParaRPr>
          </a:p>
        </p:txBody>
      </p:sp>
      <p:graphicFrame>
        <p:nvGraphicFramePr>
          <p:cNvPr id="14" name="Object 4"/>
          <p:cNvGraphicFramePr>
            <a:graphicFrameLocks noChangeAspect="1"/>
          </p:cNvGraphicFramePr>
          <p:nvPr/>
        </p:nvGraphicFramePr>
        <p:xfrm>
          <a:off x="2895600" y="4876800"/>
          <a:ext cx="2468880" cy="304800"/>
        </p:xfrm>
        <a:graphic>
          <a:graphicData uri="http://schemas.openxmlformats.org/presentationml/2006/ole">
            <p:oleObj spid="_x0000_s4183" name="Equation" r:id="rId5" imgW="1846800" imgH="21924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85739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3918</TotalTime>
  <Words>2241</Words>
  <Application>Microsoft Office PowerPoint</Application>
  <PresentationFormat>On-screen Show (4:3)</PresentationFormat>
  <Paragraphs>425</Paragraphs>
  <Slides>38</Slides>
  <Notes>6</Notes>
  <HiddenSlides>2</HiddenSlides>
  <MMClips>1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Office Theme</vt:lpstr>
      <vt:lpstr>Macintosh HD:Users:JBR:Downloads:E169corrected_DS(3).doc!OLE_LINK5</vt:lpstr>
      <vt:lpstr>Macintosh HD:Users:JBR:Downloads:E169corrected_DS(3).doc!OLE_LINK6</vt:lpstr>
      <vt:lpstr>Macintosh HD:Users:JBR:Desktop:AACDWA.doc!OLE_LINK3</vt:lpstr>
      <vt:lpstr>Macintosh HD:Users:JBR:Desktop:AACDWA.doc!OLE_LINK4</vt:lpstr>
      <vt:lpstr>Equation</vt:lpstr>
      <vt:lpstr>Document</vt:lpstr>
      <vt:lpstr>Installation and Initial Experimental Experience for  Dielectric Wakefield Acceleration (E-201) at FACET</vt:lpstr>
      <vt:lpstr>Outline</vt:lpstr>
      <vt:lpstr>Miniaturize Big $cience</vt:lpstr>
      <vt:lpstr>How to scale the accelerator size?</vt:lpstr>
      <vt:lpstr>Motivation</vt:lpstr>
      <vt:lpstr>Dielectric Wakefield Accelerator</vt:lpstr>
      <vt:lpstr> E-201 Collaboration (at FACET)</vt:lpstr>
      <vt:lpstr>E-201 at FACET: outlook</vt:lpstr>
      <vt:lpstr>E-201: Finding the Field Envelope</vt:lpstr>
      <vt:lpstr>Breakdown studies with e+ beams</vt:lpstr>
      <vt:lpstr>CCR Measurements at FACET</vt:lpstr>
      <vt:lpstr>Transverse wakes and BBU</vt:lpstr>
      <vt:lpstr>FACET: DWA energy gain/loss</vt:lpstr>
      <vt:lpstr>Previous UCLA experimental experience</vt:lpstr>
      <vt:lpstr>Experiment description at BNL ATF</vt:lpstr>
      <vt:lpstr>Recent CCR studies at BNL ATF</vt:lpstr>
      <vt:lpstr>Recent results from resonant excitation of higher-order modes at BNL ATF</vt:lpstr>
      <vt:lpstr>Goals for Initial FACET run Summer 2011</vt:lpstr>
      <vt:lpstr>Slide 19</vt:lpstr>
      <vt:lpstr>E-201 Installation</vt:lpstr>
      <vt:lpstr>Kraken detail</vt:lpstr>
      <vt:lpstr>Sample holder detail</vt:lpstr>
      <vt:lpstr>Inventory of samples</vt:lpstr>
      <vt:lpstr>Multimode structures</vt:lpstr>
      <vt:lpstr>Alumina tube 508μm ID; Multi-mode, BBU sample </vt:lpstr>
      <vt:lpstr>Alumina, ε = 9.8; ID = 508µm, OD = 790µm,  1nC beam, Azimuthally symmetric modes </vt:lpstr>
      <vt:lpstr>Sapphire tube 790μ ID.</vt:lpstr>
      <vt:lpstr>Sapphire, ε = 9.8 (anisotropy neglected - wakefield);  ID = 790µm, OD = 1090µm, 1nC beam,  Azimuthally symmetric modes </vt:lpstr>
      <vt:lpstr>Diamond tube 105μm ID. e = 5.7</vt:lpstr>
      <vt:lpstr>Slide 30</vt:lpstr>
      <vt:lpstr>Large aperture structures</vt:lpstr>
      <vt:lpstr>Rectangular diamond structure</vt:lpstr>
      <vt:lpstr>Slab symmetric Bragg structure</vt:lpstr>
      <vt:lpstr>Testing the Bragg Concept at FACET</vt:lpstr>
      <vt:lpstr>Slab with metal cladding</vt:lpstr>
      <vt:lpstr>Slab with Bragg Cladding</vt:lpstr>
      <vt:lpstr>Coherent Radiation Interferometry</vt:lpstr>
      <vt:lpstr>First Impressions at FACET  and  Outlook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Measurements Dielectric Fibers (E-201)</dc:title>
  <dc:creator>Gerard Andonian</dc:creator>
  <cp:lastModifiedBy>Administrator</cp:lastModifiedBy>
  <cp:revision>64</cp:revision>
  <cp:lastPrinted>2011-08-29T06:13:52Z</cp:lastPrinted>
  <dcterms:created xsi:type="dcterms:W3CDTF">2011-08-27T04:12:38Z</dcterms:created>
  <dcterms:modified xsi:type="dcterms:W3CDTF">2011-08-30T18:16:00Z</dcterms:modified>
</cp:coreProperties>
</file>