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4"/>
  </p:sldMasterIdLst>
  <p:notesMasterIdLst>
    <p:notesMasterId r:id="rId16"/>
  </p:notesMasterIdLst>
  <p:handoutMasterIdLst>
    <p:handoutMasterId r:id="rId17"/>
  </p:handoutMasterIdLst>
  <p:sldIdLst>
    <p:sldId id="560" r:id="rId5"/>
    <p:sldId id="584" r:id="rId6"/>
    <p:sldId id="561" r:id="rId7"/>
    <p:sldId id="592" r:id="rId8"/>
    <p:sldId id="587" r:id="rId9"/>
    <p:sldId id="593" r:id="rId10"/>
    <p:sldId id="582" r:id="rId11"/>
    <p:sldId id="589" r:id="rId12"/>
    <p:sldId id="594" r:id="rId13"/>
    <p:sldId id="578" r:id="rId14"/>
    <p:sldId id="591" r:id="rId1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ola" initial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F7FA"/>
    <a:srgbClr val="FDF9F6"/>
    <a:srgbClr val="A21427"/>
    <a:srgbClr val="BD182E"/>
    <a:srgbClr val="FFE7BD"/>
    <a:srgbClr val="FF0066"/>
    <a:srgbClr val="FF3300"/>
    <a:srgbClr val="FFCC66"/>
    <a:srgbClr val="FFCC99"/>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65" autoAdjust="0"/>
    <p:restoredTop sz="98295" autoAdjust="0"/>
  </p:normalViewPr>
  <p:slideViewPr>
    <p:cSldViewPr>
      <p:cViewPr varScale="1">
        <p:scale>
          <a:sx n="98" d="100"/>
          <a:sy n="98" d="100"/>
        </p:scale>
        <p:origin x="-1352"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32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028207" cy="464185"/>
          </a:xfrm>
          <a:prstGeom prst="rect">
            <a:avLst/>
          </a:prstGeom>
          <a:noFill/>
          <a:ln w="9525">
            <a:noFill/>
            <a:miter lim="800000"/>
            <a:headEnd/>
            <a:tailEnd/>
          </a:ln>
        </p:spPr>
        <p:txBody>
          <a:bodyPr vert="horz" wrap="square" lIns="91221" tIns="45610" rIns="91221" bIns="45610" numCol="1" anchor="t" anchorCtr="0" compatLnSpc="1">
            <a:prstTxWarp prst="textNoShape">
              <a:avLst/>
            </a:prstTxWarp>
          </a:bodyPr>
          <a:lstStyle>
            <a:lvl1pPr defTabSz="912813">
              <a:defRPr sz="1200"/>
            </a:lvl1pPr>
          </a:lstStyle>
          <a:p>
            <a:endParaRPr lang="en-US"/>
          </a:p>
        </p:txBody>
      </p:sp>
      <p:sp>
        <p:nvSpPr>
          <p:cNvPr id="3" name="Date Placeholder 2"/>
          <p:cNvSpPr>
            <a:spLocks noGrp="1"/>
          </p:cNvSpPr>
          <p:nvPr>
            <p:ph type="dt" sz="quarter" idx="1"/>
          </p:nvPr>
        </p:nvSpPr>
        <p:spPr bwMode="auto">
          <a:xfrm>
            <a:off x="3955209" y="0"/>
            <a:ext cx="3028207" cy="464185"/>
          </a:xfrm>
          <a:prstGeom prst="rect">
            <a:avLst/>
          </a:prstGeom>
          <a:noFill/>
          <a:ln w="9525">
            <a:noFill/>
            <a:miter lim="800000"/>
            <a:headEnd/>
            <a:tailEnd/>
          </a:ln>
        </p:spPr>
        <p:txBody>
          <a:bodyPr vert="horz" wrap="square" lIns="91221" tIns="45610" rIns="91221" bIns="45610" numCol="1" anchor="t" anchorCtr="0" compatLnSpc="1">
            <a:prstTxWarp prst="textNoShape">
              <a:avLst/>
            </a:prstTxWarp>
          </a:bodyPr>
          <a:lstStyle>
            <a:lvl1pPr algn="r" defTabSz="912813">
              <a:defRPr sz="1200"/>
            </a:lvl1pPr>
          </a:lstStyle>
          <a:p>
            <a:fld id="{758DDE26-7A15-4396-B294-60D5AA25B991}" type="datetimeFigureOut">
              <a:rPr lang="en-US"/>
              <a:pPr/>
              <a:t>8/30/11</a:t>
            </a:fld>
            <a:endParaRPr lang="en-US"/>
          </a:p>
        </p:txBody>
      </p:sp>
      <p:sp>
        <p:nvSpPr>
          <p:cNvPr id="4" name="Footer Placeholder 3"/>
          <p:cNvSpPr>
            <a:spLocks noGrp="1"/>
          </p:cNvSpPr>
          <p:nvPr>
            <p:ph type="ftr" sz="quarter" idx="2"/>
          </p:nvPr>
        </p:nvSpPr>
        <p:spPr bwMode="auto">
          <a:xfrm>
            <a:off x="1" y="8817926"/>
            <a:ext cx="3028207" cy="464185"/>
          </a:xfrm>
          <a:prstGeom prst="rect">
            <a:avLst/>
          </a:prstGeom>
          <a:noFill/>
          <a:ln w="9525">
            <a:noFill/>
            <a:miter lim="800000"/>
            <a:headEnd/>
            <a:tailEnd/>
          </a:ln>
        </p:spPr>
        <p:txBody>
          <a:bodyPr vert="horz" wrap="square" lIns="91221" tIns="45610" rIns="91221" bIns="45610" numCol="1" anchor="b" anchorCtr="0" compatLnSpc="1">
            <a:prstTxWarp prst="textNoShape">
              <a:avLst/>
            </a:prstTxWarp>
          </a:bodyPr>
          <a:lstStyle>
            <a:lvl1pPr defTabSz="912813">
              <a:defRPr sz="1200"/>
            </a:lvl1pPr>
          </a:lstStyle>
          <a:p>
            <a:endParaRPr lang="en-US"/>
          </a:p>
        </p:txBody>
      </p:sp>
      <p:sp>
        <p:nvSpPr>
          <p:cNvPr id="5" name="Slide Number Placeholder 4"/>
          <p:cNvSpPr>
            <a:spLocks noGrp="1"/>
          </p:cNvSpPr>
          <p:nvPr>
            <p:ph type="sldNum" sz="quarter" idx="3"/>
          </p:nvPr>
        </p:nvSpPr>
        <p:spPr bwMode="auto">
          <a:xfrm>
            <a:off x="3955209" y="8817926"/>
            <a:ext cx="3028207" cy="464185"/>
          </a:xfrm>
          <a:prstGeom prst="rect">
            <a:avLst/>
          </a:prstGeom>
          <a:noFill/>
          <a:ln w="9525">
            <a:noFill/>
            <a:miter lim="800000"/>
            <a:headEnd/>
            <a:tailEnd/>
          </a:ln>
        </p:spPr>
        <p:txBody>
          <a:bodyPr vert="horz" wrap="square" lIns="91221" tIns="45610" rIns="91221" bIns="45610" numCol="1" anchor="b" anchorCtr="0" compatLnSpc="1">
            <a:prstTxWarp prst="textNoShape">
              <a:avLst/>
            </a:prstTxWarp>
          </a:bodyPr>
          <a:lstStyle>
            <a:lvl1pPr algn="r" defTabSz="912813">
              <a:defRPr sz="1200"/>
            </a:lvl1pPr>
          </a:lstStyle>
          <a:p>
            <a:fld id="{84B8F0FA-C10A-45C1-BBAB-4A604987A95D}" type="slidenum">
              <a:rPr lang="en-US"/>
              <a:pPr/>
              <a:t>‹#›</a:t>
            </a:fld>
            <a:endParaRPr lang="en-US"/>
          </a:p>
        </p:txBody>
      </p:sp>
    </p:spTree>
    <p:extLst>
      <p:ext uri="{BB962C8B-B14F-4D97-AF65-F5344CB8AC3E}">
        <p14:creationId xmlns:p14="http://schemas.microsoft.com/office/powerpoint/2010/main" val="35540999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8207" cy="464185"/>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defTabSz="930275">
              <a:defRPr sz="1200"/>
            </a:lvl1pPr>
          </a:lstStyle>
          <a:p>
            <a:endParaRPr lang="en-US"/>
          </a:p>
        </p:txBody>
      </p:sp>
      <p:sp>
        <p:nvSpPr>
          <p:cNvPr id="4099" name="Rectangle 3"/>
          <p:cNvSpPr>
            <a:spLocks noGrp="1" noChangeArrowheads="1"/>
          </p:cNvSpPr>
          <p:nvPr>
            <p:ph type="dt" idx="1"/>
          </p:nvPr>
        </p:nvSpPr>
        <p:spPr bwMode="auto">
          <a:xfrm>
            <a:off x="3955209" y="0"/>
            <a:ext cx="3028207" cy="464185"/>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algn="r" defTabSz="930275">
              <a:defRPr sz="1200"/>
            </a:lvl1pPr>
          </a:lstStyle>
          <a:p>
            <a:endParaRPr lang="en-US"/>
          </a:p>
        </p:txBody>
      </p:sp>
      <p:sp>
        <p:nvSpPr>
          <p:cNvPr id="13316"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98818" y="4409758"/>
            <a:ext cx="5587366" cy="4177665"/>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817926"/>
            <a:ext cx="3028207" cy="464185"/>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defTabSz="930275">
              <a:defRPr sz="1200"/>
            </a:lvl1pPr>
          </a:lstStyle>
          <a:p>
            <a:endParaRPr lang="en-US"/>
          </a:p>
        </p:txBody>
      </p:sp>
      <p:sp>
        <p:nvSpPr>
          <p:cNvPr id="4103" name="Rectangle 7"/>
          <p:cNvSpPr>
            <a:spLocks noGrp="1" noChangeArrowheads="1"/>
          </p:cNvSpPr>
          <p:nvPr>
            <p:ph type="sldNum" sz="quarter" idx="5"/>
          </p:nvPr>
        </p:nvSpPr>
        <p:spPr bwMode="auto">
          <a:xfrm>
            <a:off x="3955209" y="8817926"/>
            <a:ext cx="3028207" cy="464185"/>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algn="r" defTabSz="930275">
              <a:defRPr sz="1200"/>
            </a:lvl1pPr>
          </a:lstStyle>
          <a:p>
            <a:fld id="{7F22B0DF-0EDB-41BA-AF56-199850EB7083}" type="slidenum">
              <a:rPr lang="en-US"/>
              <a:pPr/>
              <a:t>‹#›</a:t>
            </a:fld>
            <a:endParaRPr lang="en-US"/>
          </a:p>
        </p:txBody>
      </p:sp>
    </p:spTree>
    <p:extLst>
      <p:ext uri="{BB962C8B-B14F-4D97-AF65-F5344CB8AC3E}">
        <p14:creationId xmlns:p14="http://schemas.microsoft.com/office/powerpoint/2010/main" val="336255130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p>
            <a:fld id="{46D7A3A9-117E-4EF5-82A3-3CC7D0AB76B5}" type="slidenum">
              <a:rPr lang="en-US" smtClean="0"/>
              <a:pPr/>
              <a:t>‹#›</a:t>
            </a:fld>
            <a:endParaRPr lang="en-US"/>
          </a:p>
        </p:txBody>
      </p:sp>
      <p:sp>
        <p:nvSpPr>
          <p:cNvPr id="5" name="Footer Placeholder 4"/>
          <p:cNvSpPr>
            <a:spLocks noGrp="1"/>
          </p:cNvSpPr>
          <p:nvPr>
            <p:ph type="ftr" sz="quarter" idx="11"/>
          </p:nvPr>
        </p:nvSpPr>
        <p:spPr/>
        <p:txBody>
          <a:bodyPr/>
          <a:lstStyle/>
          <a:p>
            <a:r>
              <a:rPr lang="en-US" dirty="0" smtClean="0"/>
              <a:t>FACET User Meeting August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46D7A3A9-117E-4EF5-82A3-3CC7D0AB76B5}" type="slidenum">
              <a:rPr lang="en-US" smtClean="0"/>
              <a:pPr/>
              <a:t>‹#›</a:t>
            </a:fld>
            <a:endParaRPr lang="en-US"/>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20383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59626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46D7A3A9-117E-4EF5-82A3-3CC7D0AB76B5}" type="slidenum">
              <a:rPr lang="en-US" smtClean="0"/>
              <a:pPr/>
              <a:t>‹#›</a:t>
            </a:fld>
            <a:endParaRPr lang="en-US"/>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53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19200"/>
            <a:ext cx="8077200" cy="4876800"/>
          </a:xfrm>
        </p:spPr>
        <p:txBody>
          <a:bodyPr/>
          <a:lstStyle/>
          <a:p>
            <a:endParaRPr lang="en-US"/>
          </a:p>
        </p:txBody>
      </p:sp>
      <p:sp>
        <p:nvSpPr>
          <p:cNvPr id="4" name="Slide Number Placeholder 3"/>
          <p:cNvSpPr>
            <a:spLocks noGrp="1"/>
          </p:cNvSpPr>
          <p:nvPr>
            <p:ph type="sldNum" sz="quarter" idx="10"/>
          </p:nvPr>
        </p:nvSpPr>
        <p:spPr/>
        <p:txBody>
          <a:bodyPr/>
          <a:lstStyle/>
          <a:p>
            <a:fld id="{46D7A3A9-117E-4EF5-82A3-3CC7D0AB76B5}" type="slidenum">
              <a:rPr lang="en-US" smtClean="0"/>
              <a:pPr/>
              <a:t>‹#›</a:t>
            </a:fld>
            <a:endParaRPr lang="en-US"/>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400">
                <a:latin typeface="Trebuchet MS" pitchFamily="34" charset="0"/>
              </a:defRPr>
            </a:lvl1pPr>
          </a:lstStyle>
          <a:p>
            <a:fld id="{46D7A3A9-117E-4EF5-82A3-3CC7D0AB76B5}" type="slidenum">
              <a:rPr lang="en-US" smtClean="0"/>
              <a:pPr/>
              <a:t>‹#›</a:t>
            </a:fld>
            <a:endParaRPr lang="en-US" dirty="0"/>
          </a:p>
        </p:txBody>
      </p:sp>
      <p:sp>
        <p:nvSpPr>
          <p:cNvPr id="5" name="Footer Placeholder 4"/>
          <p:cNvSpPr>
            <a:spLocks noGrp="1"/>
          </p:cNvSpPr>
          <p:nvPr>
            <p:ph type="ftr" sz="quarter" idx="11"/>
          </p:nvPr>
        </p:nvSpPr>
        <p:spPr/>
        <p:txBody>
          <a:bodyPr/>
          <a:lstStyle>
            <a:lvl1pPr>
              <a:defRPr sz="1400">
                <a:latin typeface="Trebuchet MS" pitchFamily="34" charset="0"/>
              </a:defRPr>
            </a:lvl1pPr>
          </a:lstStyle>
          <a:p>
            <a:r>
              <a:rPr lang="en-US" dirty="0" smtClean="0"/>
              <a:t>FACET User Meeting August 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p>
            <a:fld id="{46D7A3A9-117E-4EF5-82A3-3CC7D0AB76B5}" type="slidenum">
              <a:rPr lang="en-US" smtClean="0"/>
              <a:pPr/>
              <a:t>‹#›</a:t>
            </a:fld>
            <a:endParaRPr lang="en-US"/>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3962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143000"/>
            <a:ext cx="3962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46D7A3A9-117E-4EF5-82A3-3CC7D0AB76B5}" type="slidenum">
              <a:rPr lang="en-US" smtClean="0"/>
              <a:pPr/>
              <a:t>‹#›</a:t>
            </a:fld>
            <a:endParaRPr lang="en-US"/>
          </a:p>
        </p:txBody>
      </p:sp>
      <p:sp>
        <p:nvSpPr>
          <p:cNvPr id="6" name="Footer Placeholder 5"/>
          <p:cNvSpPr>
            <a:spLocks noGrp="1"/>
          </p:cNvSpPr>
          <p:nvPr>
            <p:ph type="ftr" sz="quarter" idx="11"/>
          </p:nvPr>
        </p:nvSpPr>
        <p:spPr/>
        <p:txBody>
          <a:bodyPr/>
          <a:lstStyle/>
          <a:p>
            <a:r>
              <a:rPr lang="en-US" smtClean="0"/>
              <a:t>FACET User Meeting August 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46D7A3A9-117E-4EF5-82A3-3CC7D0AB76B5}"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FACET User Meeting August 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46D7A3A9-117E-4EF5-82A3-3CC7D0AB76B5}" type="slidenum">
              <a:rPr lang="en-US" smtClean="0"/>
              <a:pPr/>
              <a:t>‹#›</a:t>
            </a:fld>
            <a:endParaRPr lang="en-US"/>
          </a:p>
        </p:txBody>
      </p:sp>
      <p:sp>
        <p:nvSpPr>
          <p:cNvPr id="4" name="Footer Placeholder 3"/>
          <p:cNvSpPr>
            <a:spLocks noGrp="1"/>
          </p:cNvSpPr>
          <p:nvPr>
            <p:ph type="ftr" sz="quarter" idx="11"/>
          </p:nvPr>
        </p:nvSpPr>
        <p:spPr/>
        <p:txBody>
          <a:bodyPr/>
          <a:lstStyle/>
          <a:p>
            <a:r>
              <a:rPr lang="en-US" smtClean="0"/>
              <a:t>FACET User Meeting August 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46D7A3A9-117E-4EF5-82A3-3CC7D0AB76B5}" type="slidenum">
              <a:rPr lang="en-US" smtClean="0"/>
              <a:pPr/>
              <a:t>‹#›</a:t>
            </a:fld>
            <a:endParaRPr lang="en-US"/>
          </a:p>
        </p:txBody>
      </p:sp>
      <p:sp>
        <p:nvSpPr>
          <p:cNvPr id="6" name="Footer Placeholder 5"/>
          <p:cNvSpPr>
            <a:spLocks noGrp="1"/>
          </p:cNvSpPr>
          <p:nvPr>
            <p:ph type="ftr" sz="quarter" idx="11"/>
          </p:nvPr>
        </p:nvSpPr>
        <p:spPr/>
        <p:txBody>
          <a:bodyPr/>
          <a:lstStyle/>
          <a:p>
            <a:r>
              <a:rPr lang="en-US" smtClean="0"/>
              <a:t>FACET User Meeting August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46D7A3A9-117E-4EF5-82A3-3CC7D0AB76B5}" type="slidenum">
              <a:rPr lang="en-US" smtClean="0"/>
              <a:pPr/>
              <a:t>‹#›</a:t>
            </a:fld>
            <a:endParaRPr lang="en-US"/>
          </a:p>
        </p:txBody>
      </p:sp>
      <p:sp>
        <p:nvSpPr>
          <p:cNvPr id="6" name="Footer Placeholder 5"/>
          <p:cNvSpPr>
            <a:spLocks noGrp="1"/>
          </p:cNvSpPr>
          <p:nvPr>
            <p:ph type="ftr" sz="quarter" idx="11"/>
          </p:nvPr>
        </p:nvSpPr>
        <p:spPr/>
        <p:txBody>
          <a:bodyPr/>
          <a:lstStyle/>
          <a:p>
            <a:r>
              <a:rPr lang="en-US" smtClean="0"/>
              <a:t>FACET User Meeting August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228600"/>
            <a:ext cx="8153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077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SLAC_Logo_hires"/>
          <p:cNvPicPr>
            <a:picLocks noChangeAspect="1" noChangeArrowheads="1"/>
          </p:cNvPicPr>
          <p:nvPr/>
        </p:nvPicPr>
        <p:blipFill>
          <a:blip r:embed="rId14" cstate="print"/>
          <a:srcRect/>
          <a:stretch>
            <a:fillRect/>
          </a:stretch>
        </p:blipFill>
        <p:spPr bwMode="auto">
          <a:xfrm>
            <a:off x="152400" y="6157913"/>
            <a:ext cx="1527175" cy="547687"/>
          </a:xfrm>
          <a:prstGeom prst="rect">
            <a:avLst/>
          </a:prstGeom>
          <a:noFill/>
          <a:ln w="9525">
            <a:noFill/>
            <a:miter lim="800000"/>
            <a:headEnd/>
            <a:tailEnd/>
          </a:ln>
        </p:spPr>
      </p:pic>
      <p:pic>
        <p:nvPicPr>
          <p:cNvPr id="1029" name="Picture 5" descr="arg"/>
          <p:cNvPicPr>
            <a:picLocks noChangeAspect="1" noChangeArrowheads="1"/>
          </p:cNvPicPr>
          <p:nvPr/>
        </p:nvPicPr>
        <p:blipFill>
          <a:blip r:embed="rId15" cstate="print"/>
          <a:srcRect/>
          <a:stretch>
            <a:fillRect/>
          </a:stretch>
        </p:blipFill>
        <p:spPr bwMode="auto">
          <a:xfrm>
            <a:off x="8305800" y="6019800"/>
            <a:ext cx="712788" cy="712788"/>
          </a:xfrm>
          <a:prstGeom prst="rect">
            <a:avLst/>
          </a:prstGeom>
          <a:noFill/>
          <a:ln w="9525">
            <a:noFill/>
            <a:miter lim="800000"/>
            <a:headEnd/>
            <a:tailEnd/>
          </a:ln>
        </p:spPr>
      </p:pic>
      <p:sp>
        <p:nvSpPr>
          <p:cNvPr id="6150" name="Line 6"/>
          <p:cNvSpPr>
            <a:spLocks noChangeShapeType="1"/>
          </p:cNvSpPr>
          <p:nvPr/>
        </p:nvSpPr>
        <p:spPr bwMode="auto">
          <a:xfrm>
            <a:off x="0" y="1104900"/>
            <a:ext cx="8574088" cy="0"/>
          </a:xfrm>
          <a:prstGeom prst="line">
            <a:avLst/>
          </a:prstGeom>
          <a:noFill/>
          <a:ln w="38100">
            <a:solidFill>
              <a:srgbClr val="B40000"/>
            </a:solidFill>
            <a:round/>
            <a:headEnd/>
            <a:tailEnd type="oval" w="med" len="med"/>
          </a:ln>
          <a:effectLst/>
        </p:spPr>
        <p:txBody>
          <a:bodyPr/>
          <a:lstStyle/>
          <a:p>
            <a:pPr algn="ctr" eaLnBrk="0" hangingPunct="0">
              <a:spcBef>
                <a:spcPct val="20000"/>
              </a:spcBef>
              <a:buFontTx/>
              <a:buChar char="•"/>
              <a:defRPr/>
            </a:pPr>
            <a:endParaRPr lang="en-US" sz="2800" b="1">
              <a:latin typeface="Arial" charset="0"/>
              <a:ea typeface="+mn-ea"/>
            </a:endParaRPr>
          </a:p>
        </p:txBody>
      </p:sp>
      <p:sp>
        <p:nvSpPr>
          <p:cNvPr id="8" name="Footer Placeholder 7"/>
          <p:cNvSpPr>
            <a:spLocks noGrp="1"/>
          </p:cNvSpPr>
          <p:nvPr>
            <p:ph type="ftr" sz="quarter" idx="3"/>
          </p:nvPr>
        </p:nvSpPr>
        <p:spPr>
          <a:xfrm>
            <a:off x="2743200" y="6356350"/>
            <a:ext cx="3657600" cy="365125"/>
          </a:xfrm>
          <a:prstGeom prst="rect">
            <a:avLst/>
          </a:prstGeom>
        </p:spPr>
        <p:txBody>
          <a:bodyPr vert="horz" lIns="91440" tIns="45720" rIns="91440" bIns="45720" rtlCol="0" anchor="ctr"/>
          <a:lstStyle>
            <a:lvl1pPr algn="ctr">
              <a:defRPr sz="1400">
                <a:solidFill>
                  <a:schemeClr val="tx1">
                    <a:tint val="75000"/>
                  </a:schemeClr>
                </a:solidFill>
                <a:latin typeface="Trebuchet MS" pitchFamily="34" charset="0"/>
              </a:defRPr>
            </a:lvl1pPr>
          </a:lstStyle>
          <a:p>
            <a:r>
              <a:rPr lang="en-US" dirty="0" smtClean="0"/>
              <a:t>FACET User Meeting August 2011</a:t>
            </a:r>
            <a:endParaRPr lang="en-US" dirty="0"/>
          </a:p>
        </p:txBody>
      </p:sp>
      <p:sp>
        <p:nvSpPr>
          <p:cNvPr id="9" name="Slide Number Placeholder 8"/>
          <p:cNvSpPr>
            <a:spLocks noGrp="1"/>
          </p:cNvSpPr>
          <p:nvPr>
            <p:ph type="sldNum" sz="quarter" idx="4"/>
          </p:nvPr>
        </p:nvSpPr>
        <p:spPr>
          <a:xfrm>
            <a:off x="6553200" y="6356350"/>
            <a:ext cx="1676400" cy="365125"/>
          </a:xfrm>
          <a:prstGeom prst="rect">
            <a:avLst/>
          </a:prstGeom>
        </p:spPr>
        <p:txBody>
          <a:bodyPr vert="horz" lIns="91440" tIns="45720" rIns="91440" bIns="45720" rtlCol="0" anchor="ctr"/>
          <a:lstStyle>
            <a:lvl1pPr algn="r">
              <a:defRPr sz="1200">
                <a:solidFill>
                  <a:schemeClr val="tx1">
                    <a:tint val="75000"/>
                  </a:schemeClr>
                </a:solidFill>
                <a:latin typeface="Trebuchet MS" pitchFamily="34" charset="0"/>
              </a:defRPr>
            </a:lvl1pPr>
          </a:lstStyle>
          <a:p>
            <a:fld id="{46D7A3A9-117E-4EF5-82A3-3CC7D0AB76B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dt="0"/>
  <p:txStyles>
    <p:titleStyle>
      <a:lvl1pPr algn="ctr" rtl="0" eaLnBrk="0" fontAlgn="base" hangingPunct="0">
        <a:spcBef>
          <a:spcPct val="0"/>
        </a:spcBef>
        <a:spcAft>
          <a:spcPct val="0"/>
        </a:spcAft>
        <a:defRPr sz="2800" b="1">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Arial" charset="0"/>
          <a:ea typeface="ＭＳ Ｐゴシック" pitchFamily="-112" charset="-128"/>
          <a:cs typeface="Arial" charset="0"/>
        </a:defRPr>
      </a:lvl2pPr>
      <a:lvl3pPr algn="ctr" rtl="0" eaLnBrk="0" fontAlgn="base" hangingPunct="0">
        <a:spcBef>
          <a:spcPct val="0"/>
        </a:spcBef>
        <a:spcAft>
          <a:spcPct val="0"/>
        </a:spcAft>
        <a:defRPr sz="2800" b="1">
          <a:solidFill>
            <a:schemeClr val="tx1"/>
          </a:solidFill>
          <a:latin typeface="Arial" charset="0"/>
          <a:ea typeface="ＭＳ Ｐゴシック" pitchFamily="-112" charset="-128"/>
          <a:cs typeface="Arial" charset="0"/>
        </a:defRPr>
      </a:lvl3pPr>
      <a:lvl4pPr algn="ctr" rtl="0" eaLnBrk="0" fontAlgn="base" hangingPunct="0">
        <a:spcBef>
          <a:spcPct val="0"/>
        </a:spcBef>
        <a:spcAft>
          <a:spcPct val="0"/>
        </a:spcAft>
        <a:defRPr sz="2800" b="1">
          <a:solidFill>
            <a:schemeClr val="tx1"/>
          </a:solidFill>
          <a:latin typeface="Arial" charset="0"/>
          <a:ea typeface="ＭＳ Ｐゴシック" pitchFamily="-112" charset="-128"/>
          <a:cs typeface="Arial" charset="0"/>
        </a:defRPr>
      </a:lvl4pPr>
      <a:lvl5pPr algn="ctr" rtl="0" eaLnBrk="0" fontAlgn="base" hangingPunct="0">
        <a:spcBef>
          <a:spcPct val="0"/>
        </a:spcBef>
        <a:spcAft>
          <a:spcPct val="0"/>
        </a:spcAft>
        <a:defRPr sz="2800" b="1">
          <a:solidFill>
            <a:schemeClr val="tx1"/>
          </a:solidFill>
          <a:latin typeface="Arial" charset="0"/>
          <a:ea typeface="ＭＳ Ｐゴシック" pitchFamily="-112" charset="-128"/>
          <a:cs typeface="Arial" charset="0"/>
        </a:defRPr>
      </a:lvl5pPr>
      <a:lvl6pPr marL="457200" algn="l" rtl="0" eaLnBrk="0" fontAlgn="base" hangingPunct="0">
        <a:spcBef>
          <a:spcPct val="0"/>
        </a:spcBef>
        <a:spcAft>
          <a:spcPct val="0"/>
        </a:spcAft>
        <a:defRPr sz="3200" b="1">
          <a:solidFill>
            <a:schemeClr val="tx1"/>
          </a:solidFill>
          <a:latin typeface="Arial" charset="0"/>
          <a:ea typeface="ＭＳ Ｐゴシック" pitchFamily="-112" charset="-128"/>
          <a:cs typeface="Arial" charset="0"/>
        </a:defRPr>
      </a:lvl6pPr>
      <a:lvl7pPr marL="914400" algn="l" rtl="0" eaLnBrk="0" fontAlgn="base" hangingPunct="0">
        <a:spcBef>
          <a:spcPct val="0"/>
        </a:spcBef>
        <a:spcAft>
          <a:spcPct val="0"/>
        </a:spcAft>
        <a:defRPr sz="3200" b="1">
          <a:solidFill>
            <a:schemeClr val="tx1"/>
          </a:solidFill>
          <a:latin typeface="Arial" charset="0"/>
          <a:ea typeface="ＭＳ Ｐゴシック" pitchFamily="-112" charset="-128"/>
          <a:cs typeface="Arial" charset="0"/>
        </a:defRPr>
      </a:lvl7pPr>
      <a:lvl8pPr marL="1371600" algn="l" rtl="0" eaLnBrk="0" fontAlgn="base" hangingPunct="0">
        <a:spcBef>
          <a:spcPct val="0"/>
        </a:spcBef>
        <a:spcAft>
          <a:spcPct val="0"/>
        </a:spcAft>
        <a:defRPr sz="3200" b="1">
          <a:solidFill>
            <a:schemeClr val="tx1"/>
          </a:solidFill>
          <a:latin typeface="Arial" charset="0"/>
          <a:ea typeface="ＭＳ Ｐゴシック" pitchFamily="-112" charset="-128"/>
          <a:cs typeface="Arial" charset="0"/>
        </a:defRPr>
      </a:lvl8pPr>
      <a:lvl9pPr marL="1828800" algn="l" rtl="0" eaLnBrk="0" fontAlgn="base" hangingPunct="0">
        <a:spcBef>
          <a:spcPct val="0"/>
        </a:spcBef>
        <a:spcAft>
          <a:spcPct val="0"/>
        </a:spcAft>
        <a:defRPr sz="3200" b="1">
          <a:solidFill>
            <a:schemeClr val="tx1"/>
          </a:solidFill>
          <a:latin typeface="Arial" charset="0"/>
          <a:ea typeface="ＭＳ Ｐゴシック" pitchFamily="-112" charset="-128"/>
          <a:cs typeface="Arial" charset="0"/>
        </a:defRPr>
      </a:lvl9pPr>
    </p:titleStyle>
    <p:bodyStyle>
      <a:lvl1pPr marL="342900" indent="-342900" algn="l" rtl="0" eaLnBrk="0" fontAlgn="base" hangingPunct="0">
        <a:spcBef>
          <a:spcPct val="20000"/>
        </a:spcBef>
        <a:spcAft>
          <a:spcPct val="0"/>
        </a:spcAft>
        <a:buClr>
          <a:srgbClr val="990000"/>
        </a:buClr>
        <a:buSzPct val="85000"/>
        <a:buFont typeface="Wingdings" pitchFamily="2" charset="2"/>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99"/>
        </a:buClr>
        <a:buSzPct val="90000"/>
        <a:buFont typeface="Georgia" pitchFamily="18"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Clr>
          <a:srgbClr val="990000"/>
        </a:buClr>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Clr>
          <a:srgbClr val="006699"/>
        </a:buClr>
        <a:buFont typeface="Georgia" pitchFamily="18" charset="0"/>
        <a:buChar char="▫"/>
        <a:defRPr>
          <a:solidFill>
            <a:schemeClr val="tx1"/>
          </a:solidFill>
          <a:latin typeface="+mn-lt"/>
          <a:ea typeface="+mn-ea"/>
          <a:cs typeface="+mn-cs"/>
        </a:defRPr>
      </a:lvl4pPr>
      <a:lvl5pPr marL="2057400" indent="-228600" algn="l" rtl="0" eaLnBrk="0" fontAlgn="base" hangingPunct="0">
        <a:spcBef>
          <a:spcPct val="20000"/>
        </a:spcBef>
        <a:spcAft>
          <a:spcPct val="0"/>
        </a:spcAft>
        <a:buClr>
          <a:srgbClr val="990000"/>
        </a:buClr>
        <a:buFont typeface="Arial" pitchFamily="34" charset="0"/>
        <a:buChar char="-"/>
        <a:defRPr sz="1600">
          <a:solidFill>
            <a:schemeClr val="tx1"/>
          </a:solidFill>
          <a:latin typeface="+mn-lt"/>
          <a:ea typeface="+mn-ea"/>
          <a:cs typeface="+mn-cs"/>
        </a:defRPr>
      </a:lvl5pPr>
      <a:lvl6pPr marL="2514600" indent="-228600" algn="l" rtl="0" eaLnBrk="0" fontAlgn="base" hangingPunct="0">
        <a:spcBef>
          <a:spcPct val="20000"/>
        </a:spcBef>
        <a:spcAft>
          <a:spcPct val="0"/>
        </a:spcAft>
        <a:buClr>
          <a:srgbClr val="990000"/>
        </a:buClr>
        <a:buFont typeface="Arial" charset="0"/>
        <a:buChar char="-"/>
        <a:defRPr>
          <a:solidFill>
            <a:schemeClr val="tx1"/>
          </a:solidFill>
          <a:latin typeface="+mn-lt"/>
          <a:ea typeface="+mn-ea"/>
          <a:cs typeface="+mn-cs"/>
        </a:defRPr>
      </a:lvl6pPr>
      <a:lvl7pPr marL="2971800" indent="-228600" algn="l" rtl="0" eaLnBrk="0" fontAlgn="base" hangingPunct="0">
        <a:spcBef>
          <a:spcPct val="20000"/>
        </a:spcBef>
        <a:spcAft>
          <a:spcPct val="0"/>
        </a:spcAft>
        <a:buClr>
          <a:srgbClr val="990000"/>
        </a:buClr>
        <a:buFont typeface="Arial" charset="0"/>
        <a:buChar char="-"/>
        <a:defRPr>
          <a:solidFill>
            <a:schemeClr val="tx1"/>
          </a:solidFill>
          <a:latin typeface="+mn-lt"/>
          <a:ea typeface="+mn-ea"/>
          <a:cs typeface="+mn-cs"/>
        </a:defRPr>
      </a:lvl7pPr>
      <a:lvl8pPr marL="3429000" indent="-228600" algn="l" rtl="0" eaLnBrk="0" fontAlgn="base" hangingPunct="0">
        <a:spcBef>
          <a:spcPct val="20000"/>
        </a:spcBef>
        <a:spcAft>
          <a:spcPct val="0"/>
        </a:spcAft>
        <a:buClr>
          <a:srgbClr val="990000"/>
        </a:buClr>
        <a:buFont typeface="Arial" charset="0"/>
        <a:buChar char="-"/>
        <a:defRPr>
          <a:solidFill>
            <a:schemeClr val="tx1"/>
          </a:solidFill>
          <a:latin typeface="+mn-lt"/>
          <a:ea typeface="+mn-ea"/>
          <a:cs typeface="+mn-cs"/>
        </a:defRPr>
      </a:lvl8pPr>
      <a:lvl9pPr marL="3886200" indent="-228600" algn="l" rtl="0" eaLnBrk="0" fontAlgn="base" hangingPunct="0">
        <a:spcBef>
          <a:spcPct val="20000"/>
        </a:spcBef>
        <a:spcAft>
          <a:spcPct val="0"/>
        </a:spcAft>
        <a:buClr>
          <a:srgbClr val="990000"/>
        </a:buClr>
        <a:buFont typeface="Arial" charset="0"/>
        <a:buChar char="-"/>
        <a:defRPr>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5800" y="1905000"/>
            <a:ext cx="7772400" cy="1447800"/>
          </a:xfrm>
        </p:spPr>
        <p:txBody>
          <a:bodyPr/>
          <a:lstStyle/>
          <a:p>
            <a:pPr>
              <a:lnSpc>
                <a:spcPct val="120000"/>
              </a:lnSpc>
            </a:pPr>
            <a:r>
              <a:rPr lang="en-US" dirty="0" smtClean="0"/>
              <a:t>FACET:</a:t>
            </a:r>
            <a:br>
              <a:rPr lang="en-US" dirty="0" smtClean="0"/>
            </a:br>
            <a:r>
              <a:rPr lang="en-US" dirty="0" smtClean="0"/>
              <a:t>A National User Facility</a:t>
            </a:r>
          </a:p>
        </p:txBody>
      </p:sp>
      <p:sp>
        <p:nvSpPr>
          <p:cNvPr id="28675" name="Rectangle 3"/>
          <p:cNvSpPr>
            <a:spLocks noGrp="1" noChangeArrowheads="1"/>
          </p:cNvSpPr>
          <p:nvPr>
            <p:ph type="subTitle" idx="1"/>
          </p:nvPr>
        </p:nvSpPr>
        <p:spPr>
          <a:xfrm>
            <a:off x="762000" y="3886200"/>
            <a:ext cx="7620000" cy="1752600"/>
          </a:xfrm>
        </p:spPr>
        <p:txBody>
          <a:bodyPr/>
          <a:lstStyle/>
          <a:p>
            <a:r>
              <a:rPr lang="en-US" dirty="0" smtClean="0"/>
              <a:t>Carsten Hast</a:t>
            </a:r>
          </a:p>
          <a:p>
            <a:r>
              <a:rPr lang="en-US" i="1" dirty="0" smtClean="0"/>
              <a:t>SLAC National Accelerator Laboratory</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53400" cy="838200"/>
          </a:xfrm>
        </p:spPr>
        <p:txBody>
          <a:bodyPr/>
          <a:lstStyle/>
          <a:p>
            <a:r>
              <a:rPr lang="en-US" dirty="0"/>
              <a:t>FACET a National User </a:t>
            </a:r>
            <a:r>
              <a:rPr lang="en-US" dirty="0" smtClean="0"/>
              <a:t>Facility </a:t>
            </a:r>
            <a:br>
              <a:rPr lang="en-US" dirty="0" smtClean="0"/>
            </a:br>
            <a:r>
              <a:rPr lang="en-US" dirty="0" smtClean="0"/>
              <a:t>Proposed Organization</a:t>
            </a:r>
            <a:endParaRPr lang="en-US" dirty="0"/>
          </a:p>
        </p:txBody>
      </p:sp>
      <p:sp>
        <p:nvSpPr>
          <p:cNvPr id="4" name="Slide Number Placeholder 3"/>
          <p:cNvSpPr>
            <a:spLocks noGrp="1"/>
          </p:cNvSpPr>
          <p:nvPr>
            <p:ph type="sldNum" sz="quarter" idx="10"/>
          </p:nvPr>
        </p:nvSpPr>
        <p:spPr/>
        <p:txBody>
          <a:bodyPr/>
          <a:lstStyle/>
          <a:p>
            <a:fld id="{46D7A3A9-117E-4EF5-82A3-3CC7D0AB76B5}"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pic>
        <p:nvPicPr>
          <p:cNvPr id="8" name="Content Placeholder 7" descr="OrgChart_FACET_TF_Detailed.pdf"/>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17154" b="8488"/>
          <a:stretch/>
        </p:blipFill>
        <p:spPr>
          <a:xfrm>
            <a:off x="-762000" y="1219200"/>
            <a:ext cx="10658596" cy="6126480"/>
          </a:xfrm>
        </p:spPr>
      </p:pic>
    </p:spTree>
    <p:extLst>
      <p:ext uri="{BB962C8B-B14F-4D97-AF65-F5344CB8AC3E}">
        <p14:creationId xmlns:p14="http://schemas.microsoft.com/office/powerpoint/2010/main" val="26087149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FACET Schedule</a:t>
            </a:r>
            <a:endParaRPr lang="en-US" dirty="0"/>
          </a:p>
        </p:txBody>
      </p:sp>
      <p:sp>
        <p:nvSpPr>
          <p:cNvPr id="3" name="Content Placeholder 2"/>
          <p:cNvSpPr>
            <a:spLocks noGrp="1"/>
          </p:cNvSpPr>
          <p:nvPr>
            <p:ph idx="1"/>
          </p:nvPr>
        </p:nvSpPr>
        <p:spPr>
          <a:xfrm>
            <a:off x="457200" y="1143000"/>
            <a:ext cx="8458200" cy="4953000"/>
          </a:xfrm>
        </p:spPr>
        <p:txBody>
          <a:bodyPr>
            <a:normAutofit/>
          </a:bodyPr>
          <a:lstStyle/>
          <a:p>
            <a:pPr eaLnBrk="1" hangingPunct="1">
              <a:lnSpc>
                <a:spcPct val="120000"/>
              </a:lnSpc>
            </a:pPr>
            <a:r>
              <a:rPr lang="en-US" sz="2000" dirty="0" smtClean="0">
                <a:latin typeface="Arial" charset="0"/>
                <a:sym typeface="Wingdings"/>
              </a:rPr>
              <a:t>Initial run until September 14</a:t>
            </a:r>
            <a:r>
              <a:rPr lang="en-US" sz="2000" baseline="30000" dirty="0" smtClean="0">
                <a:latin typeface="Arial" charset="0"/>
                <a:sym typeface="Wingdings"/>
              </a:rPr>
              <a:t>th</a:t>
            </a:r>
            <a:endParaRPr lang="en-US" sz="2000" dirty="0" smtClean="0">
              <a:latin typeface="Arial" charset="0"/>
              <a:sym typeface="Wingdings"/>
            </a:endParaRPr>
          </a:p>
          <a:p>
            <a:pPr eaLnBrk="1" hangingPunct="1">
              <a:lnSpc>
                <a:spcPct val="120000"/>
              </a:lnSpc>
            </a:pPr>
            <a:r>
              <a:rPr lang="en-US" sz="2000" dirty="0" smtClean="0">
                <a:latin typeface="Arial" charset="0"/>
                <a:sym typeface="Wingdings"/>
              </a:rPr>
              <a:t>2</a:t>
            </a:r>
            <a:r>
              <a:rPr lang="en-US" sz="2000" baseline="30000" dirty="0" smtClean="0">
                <a:latin typeface="Arial" charset="0"/>
                <a:sym typeface="Wingdings"/>
              </a:rPr>
              <a:t>nd</a:t>
            </a:r>
            <a:r>
              <a:rPr lang="en-US" sz="2000" dirty="0" smtClean="0">
                <a:latin typeface="Arial" charset="0"/>
                <a:sym typeface="Wingdings"/>
              </a:rPr>
              <a:t> </a:t>
            </a:r>
            <a:r>
              <a:rPr lang="en-US" sz="2000" dirty="0">
                <a:latin typeface="Arial" charset="0"/>
                <a:sym typeface="Wingdings"/>
              </a:rPr>
              <a:t>FACET User Meeting August 29/30 at SLAC</a:t>
            </a:r>
          </a:p>
          <a:p>
            <a:pPr eaLnBrk="1" hangingPunct="1">
              <a:lnSpc>
                <a:spcPct val="120000"/>
              </a:lnSpc>
            </a:pPr>
            <a:r>
              <a:rPr lang="en-US" sz="2000" dirty="0">
                <a:latin typeface="Arial" charset="0"/>
                <a:sym typeface="Wingdings"/>
              </a:rPr>
              <a:t>2</a:t>
            </a:r>
            <a:r>
              <a:rPr lang="en-US" sz="2000" baseline="30000" dirty="0">
                <a:latin typeface="Arial" charset="0"/>
                <a:sym typeface="Wingdings"/>
              </a:rPr>
              <a:t>nd</a:t>
            </a:r>
            <a:r>
              <a:rPr lang="en-US" sz="2000" dirty="0">
                <a:latin typeface="Arial" charset="0"/>
                <a:sym typeface="Wingdings"/>
              </a:rPr>
              <a:t> call for proposals in October</a:t>
            </a:r>
          </a:p>
          <a:p>
            <a:pPr eaLnBrk="1" hangingPunct="1">
              <a:lnSpc>
                <a:spcPct val="120000"/>
              </a:lnSpc>
            </a:pPr>
            <a:r>
              <a:rPr lang="en-US" sz="2000" dirty="0">
                <a:latin typeface="Arial" charset="0"/>
                <a:sym typeface="Wingdings"/>
              </a:rPr>
              <a:t>2</a:t>
            </a:r>
            <a:r>
              <a:rPr lang="en-US" sz="2000" baseline="30000" dirty="0">
                <a:latin typeface="Arial" charset="0"/>
                <a:sym typeface="Wingdings"/>
              </a:rPr>
              <a:t>nd</a:t>
            </a:r>
            <a:r>
              <a:rPr lang="en-US" sz="2000" dirty="0">
                <a:latin typeface="Arial" charset="0"/>
                <a:sym typeface="Wingdings"/>
              </a:rPr>
              <a:t> SAREC review in January </a:t>
            </a:r>
            <a:r>
              <a:rPr lang="en-US" sz="2000" dirty="0" smtClean="0">
                <a:latin typeface="Arial" charset="0"/>
                <a:sym typeface="Wingdings"/>
              </a:rPr>
              <a:t>2012</a:t>
            </a:r>
          </a:p>
          <a:p>
            <a:pPr eaLnBrk="1" hangingPunct="1">
              <a:lnSpc>
                <a:spcPct val="120000"/>
              </a:lnSpc>
            </a:pPr>
            <a:endParaRPr lang="en-US" sz="2000" dirty="0" smtClean="0">
              <a:latin typeface="Arial" charset="0"/>
              <a:sym typeface="Wingdings"/>
            </a:endParaRPr>
          </a:p>
          <a:p>
            <a:pPr eaLnBrk="1" hangingPunct="1">
              <a:lnSpc>
                <a:spcPct val="120000"/>
              </a:lnSpc>
            </a:pPr>
            <a:r>
              <a:rPr lang="en-US" sz="2000" dirty="0" smtClean="0">
                <a:latin typeface="Arial" charset="0"/>
                <a:sym typeface="Wingdings"/>
              </a:rPr>
              <a:t>Installation opportunity October to December</a:t>
            </a:r>
            <a:endParaRPr lang="en-US" sz="2000" dirty="0">
              <a:latin typeface="Arial" charset="0"/>
              <a:sym typeface="Wingdings"/>
            </a:endParaRPr>
          </a:p>
        </p:txBody>
      </p:sp>
      <p:sp>
        <p:nvSpPr>
          <p:cNvPr id="4" name="Slide Number Placeholder 3"/>
          <p:cNvSpPr>
            <a:spLocks noGrp="1"/>
          </p:cNvSpPr>
          <p:nvPr>
            <p:ph type="sldNum" sz="quarter" idx="10"/>
          </p:nvPr>
        </p:nvSpPr>
        <p:spPr/>
        <p:txBody>
          <a:bodyPr/>
          <a:lstStyle/>
          <a:p>
            <a:fld id="{46D7A3A9-117E-4EF5-82A3-3CC7D0AB76B5}"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92408894"/>
              </p:ext>
            </p:extLst>
          </p:nvPr>
        </p:nvGraphicFramePr>
        <p:xfrm>
          <a:off x="-6" y="3870960"/>
          <a:ext cx="9067800" cy="1996440"/>
        </p:xfrm>
        <a:graphic>
          <a:graphicData uri="http://schemas.openxmlformats.org/drawingml/2006/table">
            <a:tbl>
              <a:tblPr firstRow="1" bandRow="1">
                <a:tableStyleId>{5C22544A-7EE6-4342-B048-85BDC9FD1C3A}</a:tableStyleId>
              </a:tblPr>
              <a:tblGrid>
                <a:gridCol w="647700"/>
                <a:gridCol w="647700"/>
                <a:gridCol w="647700"/>
                <a:gridCol w="647700"/>
                <a:gridCol w="647700"/>
                <a:gridCol w="647700"/>
                <a:gridCol w="647700"/>
                <a:gridCol w="647700"/>
                <a:gridCol w="647700"/>
                <a:gridCol w="647700"/>
                <a:gridCol w="647700"/>
                <a:gridCol w="647700"/>
                <a:gridCol w="647700"/>
                <a:gridCol w="647700"/>
              </a:tblGrid>
              <a:tr h="457200">
                <a:tc>
                  <a:txBody>
                    <a:bodyPr/>
                    <a:lstStyle/>
                    <a:p>
                      <a:r>
                        <a:rPr lang="en-US" sz="1200" dirty="0" smtClean="0">
                          <a:solidFill>
                            <a:schemeClr val="tx1"/>
                          </a:solidFill>
                        </a:rPr>
                        <a:t>Jan</a:t>
                      </a:r>
                      <a:endParaRPr lang="en-US" sz="1200" dirty="0">
                        <a:solidFill>
                          <a:schemeClr val="tx1"/>
                        </a:solidFill>
                      </a:endParaRPr>
                    </a:p>
                  </a:txBody>
                  <a:tcPr/>
                </a:tc>
                <a:tc>
                  <a:txBody>
                    <a:bodyPr/>
                    <a:lstStyle/>
                    <a:p>
                      <a:r>
                        <a:rPr lang="en-US" sz="1200" dirty="0" smtClean="0">
                          <a:solidFill>
                            <a:schemeClr val="tx1"/>
                          </a:solidFill>
                        </a:rPr>
                        <a:t>Feb</a:t>
                      </a:r>
                    </a:p>
                    <a:p>
                      <a:r>
                        <a:rPr lang="en-US" sz="1200" dirty="0" smtClean="0">
                          <a:solidFill>
                            <a:schemeClr val="tx1"/>
                          </a:solidFill>
                        </a:rPr>
                        <a:t>1-15</a:t>
                      </a:r>
                      <a:endParaRPr lang="en-US" sz="1200" dirty="0">
                        <a:solidFill>
                          <a:schemeClr val="tx1"/>
                        </a:solidFill>
                      </a:endParaRPr>
                    </a:p>
                  </a:txBody>
                  <a:tcPr/>
                </a:tc>
                <a:tc>
                  <a:txBody>
                    <a:bodyPr/>
                    <a:lstStyle/>
                    <a:p>
                      <a:r>
                        <a:rPr lang="en-US" sz="1200" dirty="0" smtClean="0">
                          <a:solidFill>
                            <a:schemeClr val="tx1"/>
                          </a:solidFill>
                        </a:rPr>
                        <a:t>Feb</a:t>
                      </a:r>
                    </a:p>
                    <a:p>
                      <a:r>
                        <a:rPr lang="en-US" sz="1200" dirty="0" smtClean="0">
                          <a:solidFill>
                            <a:schemeClr val="tx1"/>
                          </a:solidFill>
                        </a:rPr>
                        <a:t>16-28</a:t>
                      </a:r>
                      <a:endParaRPr lang="en-US" sz="1200" dirty="0">
                        <a:solidFill>
                          <a:schemeClr val="tx1"/>
                        </a:solidFill>
                      </a:endParaRPr>
                    </a:p>
                  </a:txBody>
                  <a:tcPr/>
                </a:tc>
                <a:tc>
                  <a:txBody>
                    <a:bodyPr/>
                    <a:lstStyle/>
                    <a:p>
                      <a:r>
                        <a:rPr lang="en-US" sz="1200" dirty="0" smtClean="0">
                          <a:solidFill>
                            <a:schemeClr val="tx1"/>
                          </a:solidFill>
                        </a:rPr>
                        <a:t>Mar</a:t>
                      </a:r>
                    </a:p>
                    <a:p>
                      <a:r>
                        <a:rPr lang="en-US" sz="1200" dirty="0" smtClean="0">
                          <a:solidFill>
                            <a:schemeClr val="tx1"/>
                          </a:solidFill>
                        </a:rPr>
                        <a:t>1-15</a:t>
                      </a:r>
                      <a:endParaRPr lang="en-US" sz="1200" dirty="0">
                        <a:solidFill>
                          <a:schemeClr val="tx1"/>
                        </a:solidFill>
                      </a:endParaRPr>
                    </a:p>
                  </a:txBody>
                  <a:tcPr/>
                </a:tc>
                <a:tc>
                  <a:txBody>
                    <a:bodyPr/>
                    <a:lstStyle/>
                    <a:p>
                      <a:r>
                        <a:rPr lang="en-US" sz="1200" dirty="0" smtClean="0">
                          <a:solidFill>
                            <a:schemeClr val="tx1"/>
                          </a:solidFill>
                        </a:rPr>
                        <a:t>Mar</a:t>
                      </a:r>
                    </a:p>
                    <a:p>
                      <a:r>
                        <a:rPr lang="en-US" sz="1200" dirty="0" smtClean="0">
                          <a:solidFill>
                            <a:schemeClr val="tx1"/>
                          </a:solidFill>
                        </a:rPr>
                        <a:t>16-31</a:t>
                      </a:r>
                      <a:endParaRPr lang="en-US" sz="1200" dirty="0">
                        <a:solidFill>
                          <a:schemeClr val="tx1"/>
                        </a:solidFill>
                      </a:endParaRPr>
                    </a:p>
                  </a:txBody>
                  <a:tcPr/>
                </a:tc>
                <a:tc>
                  <a:txBody>
                    <a:bodyPr/>
                    <a:lstStyle/>
                    <a:p>
                      <a:r>
                        <a:rPr lang="en-US" sz="1200" dirty="0" smtClean="0">
                          <a:solidFill>
                            <a:schemeClr val="tx1"/>
                          </a:solidFill>
                        </a:rPr>
                        <a:t>Apr</a:t>
                      </a:r>
                    </a:p>
                    <a:p>
                      <a:r>
                        <a:rPr lang="en-US" sz="1200" dirty="0" smtClean="0">
                          <a:solidFill>
                            <a:schemeClr val="tx1"/>
                          </a:solidFill>
                        </a:rPr>
                        <a:t>1-15</a:t>
                      </a:r>
                      <a:endParaRPr lang="en-US" sz="1200" dirty="0">
                        <a:solidFill>
                          <a:schemeClr val="tx1"/>
                        </a:solidFill>
                      </a:endParaRPr>
                    </a:p>
                  </a:txBody>
                  <a:tcPr/>
                </a:tc>
                <a:tc>
                  <a:txBody>
                    <a:bodyPr/>
                    <a:lstStyle/>
                    <a:p>
                      <a:r>
                        <a:rPr lang="en-US" sz="1200" dirty="0" smtClean="0">
                          <a:solidFill>
                            <a:schemeClr val="tx1"/>
                          </a:solidFill>
                        </a:rPr>
                        <a:t>Apr</a:t>
                      </a:r>
                    </a:p>
                    <a:p>
                      <a:r>
                        <a:rPr lang="en-US" sz="1200" dirty="0" smtClean="0">
                          <a:solidFill>
                            <a:schemeClr val="tx1"/>
                          </a:solidFill>
                        </a:rPr>
                        <a:t>16-30</a:t>
                      </a:r>
                      <a:endParaRPr lang="en-US" sz="1200" dirty="0">
                        <a:solidFill>
                          <a:schemeClr val="tx1"/>
                        </a:solidFill>
                      </a:endParaRPr>
                    </a:p>
                  </a:txBody>
                  <a:tcPr/>
                </a:tc>
                <a:tc>
                  <a:txBody>
                    <a:bodyPr/>
                    <a:lstStyle/>
                    <a:p>
                      <a:r>
                        <a:rPr lang="en-US" sz="1200" dirty="0" smtClean="0">
                          <a:solidFill>
                            <a:schemeClr val="tx1"/>
                          </a:solidFill>
                        </a:rPr>
                        <a:t>May</a:t>
                      </a:r>
                    </a:p>
                    <a:p>
                      <a:r>
                        <a:rPr lang="en-US" sz="1200" dirty="0" smtClean="0">
                          <a:solidFill>
                            <a:schemeClr val="tx1"/>
                          </a:solidFill>
                        </a:rPr>
                        <a:t>1-15</a:t>
                      </a:r>
                      <a:endParaRPr lang="en-US" sz="1200" dirty="0">
                        <a:solidFill>
                          <a:schemeClr val="tx1"/>
                        </a:solidFill>
                      </a:endParaRPr>
                    </a:p>
                  </a:txBody>
                  <a:tcPr/>
                </a:tc>
                <a:tc>
                  <a:txBody>
                    <a:bodyPr/>
                    <a:lstStyle/>
                    <a:p>
                      <a:r>
                        <a:rPr lang="en-US" sz="1200" dirty="0" smtClean="0">
                          <a:solidFill>
                            <a:schemeClr val="tx1"/>
                          </a:solidFill>
                        </a:rPr>
                        <a:t>May</a:t>
                      </a:r>
                    </a:p>
                    <a:p>
                      <a:r>
                        <a:rPr lang="en-US" sz="1200" dirty="0" smtClean="0">
                          <a:solidFill>
                            <a:schemeClr val="tx1"/>
                          </a:solidFill>
                        </a:rPr>
                        <a:t>15-31</a:t>
                      </a:r>
                      <a:endParaRPr lang="en-US" sz="1200" dirty="0">
                        <a:solidFill>
                          <a:schemeClr val="tx1"/>
                        </a:solidFill>
                      </a:endParaRPr>
                    </a:p>
                  </a:txBody>
                  <a:tcPr/>
                </a:tc>
                <a:tc>
                  <a:txBody>
                    <a:bodyPr/>
                    <a:lstStyle/>
                    <a:p>
                      <a:r>
                        <a:rPr lang="en-US" sz="1200" dirty="0" smtClean="0">
                          <a:solidFill>
                            <a:schemeClr val="tx1"/>
                          </a:solidFill>
                        </a:rPr>
                        <a:t>Jun</a:t>
                      </a:r>
                    </a:p>
                    <a:p>
                      <a:r>
                        <a:rPr lang="en-US" sz="1200" dirty="0" smtClean="0">
                          <a:solidFill>
                            <a:schemeClr val="tx1"/>
                          </a:solidFill>
                        </a:rPr>
                        <a:t>1-15</a:t>
                      </a:r>
                      <a:endParaRPr lang="en-US" sz="1200" dirty="0">
                        <a:solidFill>
                          <a:schemeClr val="tx1"/>
                        </a:solidFill>
                      </a:endParaRPr>
                    </a:p>
                  </a:txBody>
                  <a:tcPr/>
                </a:tc>
                <a:tc>
                  <a:txBody>
                    <a:bodyPr/>
                    <a:lstStyle/>
                    <a:p>
                      <a:r>
                        <a:rPr lang="en-US" sz="1200" dirty="0" smtClean="0">
                          <a:solidFill>
                            <a:schemeClr val="tx1"/>
                          </a:solidFill>
                        </a:rPr>
                        <a:t>Jun</a:t>
                      </a:r>
                    </a:p>
                    <a:p>
                      <a:r>
                        <a:rPr lang="en-US" sz="1200" dirty="0" smtClean="0">
                          <a:solidFill>
                            <a:schemeClr val="tx1"/>
                          </a:solidFill>
                        </a:rPr>
                        <a:t>16-30</a:t>
                      </a:r>
                      <a:endParaRPr lang="en-US" sz="1200" dirty="0">
                        <a:solidFill>
                          <a:schemeClr val="tx1"/>
                        </a:solidFill>
                      </a:endParaRPr>
                    </a:p>
                  </a:txBody>
                  <a:tcPr/>
                </a:tc>
                <a:tc>
                  <a:txBody>
                    <a:bodyPr/>
                    <a:lstStyle/>
                    <a:p>
                      <a:r>
                        <a:rPr lang="en-US" sz="1200" dirty="0" smtClean="0">
                          <a:solidFill>
                            <a:schemeClr val="tx1"/>
                          </a:solidFill>
                        </a:rPr>
                        <a:t>Jul</a:t>
                      </a:r>
                    </a:p>
                    <a:p>
                      <a:r>
                        <a:rPr lang="en-US" sz="1200" dirty="0" smtClean="0">
                          <a:solidFill>
                            <a:schemeClr val="tx1"/>
                          </a:solidFill>
                        </a:rPr>
                        <a:t>1-15</a:t>
                      </a:r>
                      <a:endParaRPr lang="en-US" sz="1200" dirty="0">
                        <a:solidFill>
                          <a:schemeClr val="tx1"/>
                        </a:solidFill>
                      </a:endParaRPr>
                    </a:p>
                  </a:txBody>
                  <a:tcPr/>
                </a:tc>
                <a:tc>
                  <a:txBody>
                    <a:bodyPr/>
                    <a:lstStyle/>
                    <a:p>
                      <a:r>
                        <a:rPr lang="en-US" sz="1200" dirty="0" smtClean="0">
                          <a:solidFill>
                            <a:schemeClr val="tx1"/>
                          </a:solidFill>
                        </a:rPr>
                        <a:t>Jul</a:t>
                      </a:r>
                    </a:p>
                    <a:p>
                      <a:r>
                        <a:rPr lang="en-US" sz="1200" dirty="0" smtClean="0">
                          <a:solidFill>
                            <a:schemeClr val="tx1"/>
                          </a:solidFill>
                        </a:rPr>
                        <a:t>16-31</a:t>
                      </a:r>
                      <a:endParaRPr lang="en-US" sz="1200" dirty="0">
                        <a:solidFill>
                          <a:schemeClr val="tx1"/>
                        </a:solidFill>
                      </a:endParaRPr>
                    </a:p>
                  </a:txBody>
                  <a:tcPr/>
                </a:tc>
                <a:tc>
                  <a:txBody>
                    <a:bodyPr/>
                    <a:lstStyle/>
                    <a:p>
                      <a:r>
                        <a:rPr lang="en-US" sz="1200" dirty="0" smtClean="0">
                          <a:solidFill>
                            <a:schemeClr val="tx1"/>
                          </a:solidFill>
                        </a:rPr>
                        <a:t>Aug</a:t>
                      </a:r>
                      <a:endParaRPr lang="en-US" sz="1200" dirty="0">
                        <a:solidFill>
                          <a:schemeClr val="tx1"/>
                        </a:solidFill>
                      </a:endParaRPr>
                    </a:p>
                  </a:txBody>
                  <a:tcPr/>
                </a:tc>
              </a:tr>
              <a:tr h="533400">
                <a:tc>
                  <a:txBody>
                    <a:bodyPr/>
                    <a:lstStyle/>
                    <a:p>
                      <a:r>
                        <a:rPr lang="en-US" sz="1200" dirty="0" smtClean="0">
                          <a:solidFill>
                            <a:schemeClr val="tx1"/>
                          </a:solidFill>
                        </a:rPr>
                        <a:t>SAR</a:t>
                      </a:r>
                    </a:p>
                    <a:p>
                      <a:r>
                        <a:rPr lang="en-US" sz="1200" dirty="0" smtClean="0">
                          <a:solidFill>
                            <a:schemeClr val="tx1"/>
                          </a:solidFill>
                        </a:rPr>
                        <a:t>EC</a:t>
                      </a:r>
                      <a:endParaRPr lang="en-US" sz="1200" dirty="0">
                        <a:solidFill>
                          <a:schemeClr val="tx1"/>
                        </a:solidFill>
                      </a:endParaRPr>
                    </a:p>
                  </a:txBody>
                  <a:tcPr/>
                </a:tc>
                <a:tc>
                  <a:txBody>
                    <a:bodyPr/>
                    <a:lstStyle/>
                    <a:p>
                      <a:r>
                        <a:rPr lang="en-US" sz="1200" dirty="0" smtClean="0">
                          <a:solidFill>
                            <a:schemeClr val="tx1"/>
                          </a:solidFill>
                        </a:rPr>
                        <a:t>S-10</a:t>
                      </a:r>
                    </a:p>
                    <a:p>
                      <a:r>
                        <a:rPr lang="en-US" sz="1200" dirty="0" smtClean="0">
                          <a:solidFill>
                            <a:schemeClr val="tx1"/>
                          </a:solidFill>
                        </a:rPr>
                        <a:t>Install</a:t>
                      </a:r>
                      <a:endParaRPr lang="en-US" sz="1200" dirty="0">
                        <a:solidFill>
                          <a:schemeClr val="tx1"/>
                        </a:solidFill>
                      </a:endParaRPr>
                    </a:p>
                  </a:txBody>
                  <a:tcPr/>
                </a:tc>
                <a:tc>
                  <a:txBody>
                    <a:bodyPr/>
                    <a:lstStyle/>
                    <a:p>
                      <a:r>
                        <a:rPr lang="en-US" sz="1200" dirty="0" smtClean="0">
                          <a:solidFill>
                            <a:schemeClr val="tx1"/>
                          </a:solidFill>
                        </a:rPr>
                        <a:t>Start</a:t>
                      </a:r>
                    </a:p>
                    <a:p>
                      <a:r>
                        <a:rPr lang="en-US" sz="1200" dirty="0" smtClean="0">
                          <a:solidFill>
                            <a:schemeClr val="tx1"/>
                          </a:solidFill>
                        </a:rPr>
                        <a:t>up</a:t>
                      </a:r>
                      <a:endParaRPr lang="en-US" sz="1200" dirty="0">
                        <a:solidFill>
                          <a:schemeClr val="tx1"/>
                        </a:solidFill>
                      </a:endParaRPr>
                    </a:p>
                  </a:txBody>
                  <a:tcPr/>
                </a:tc>
                <a:tc>
                  <a:txBody>
                    <a:bodyPr/>
                    <a:lstStyle/>
                    <a:p>
                      <a:r>
                        <a:rPr lang="en-US" sz="1200" dirty="0" smtClean="0">
                          <a:solidFill>
                            <a:schemeClr val="tx1"/>
                          </a:solidFill>
                        </a:rPr>
                        <a:t>Start</a:t>
                      </a:r>
                    </a:p>
                    <a:p>
                      <a:r>
                        <a:rPr lang="en-US" sz="1200" dirty="0" smtClean="0">
                          <a:solidFill>
                            <a:schemeClr val="tx1"/>
                          </a:solidFill>
                        </a:rPr>
                        <a:t>up</a:t>
                      </a:r>
                      <a:endParaRPr lang="en-US" sz="1200" dirty="0">
                        <a:solidFill>
                          <a:schemeClr val="tx1"/>
                        </a:solidFill>
                      </a:endParaRPr>
                    </a:p>
                  </a:txBody>
                  <a:tcPr/>
                </a:tc>
                <a:tc>
                  <a:txBody>
                    <a:bodyPr/>
                    <a:lstStyle/>
                    <a:p>
                      <a:r>
                        <a:rPr lang="en-US" sz="1200" dirty="0" smtClean="0">
                          <a:solidFill>
                            <a:schemeClr val="tx1"/>
                          </a:solidFill>
                        </a:rPr>
                        <a:t>UR1-A</a:t>
                      </a:r>
                      <a:endParaRPr lang="en-US" sz="1200" dirty="0">
                        <a:solidFill>
                          <a:schemeClr val="tx1"/>
                        </a:solidFill>
                      </a:endParaRPr>
                    </a:p>
                  </a:txBody>
                  <a:tcPr/>
                </a:tc>
                <a:tc>
                  <a:txBody>
                    <a:bodyPr/>
                    <a:lstStyle/>
                    <a:p>
                      <a:r>
                        <a:rPr lang="en-US" sz="1200" dirty="0" smtClean="0">
                          <a:solidFill>
                            <a:schemeClr val="tx1"/>
                          </a:solidFill>
                        </a:rPr>
                        <a:t>UR1-A</a:t>
                      </a:r>
                      <a:endParaRPr lang="en-US" sz="1200" dirty="0">
                        <a:solidFill>
                          <a:schemeClr val="tx1"/>
                        </a:solidFill>
                      </a:endParaRPr>
                    </a:p>
                  </a:txBody>
                  <a:tcPr/>
                </a:tc>
                <a:tc>
                  <a:txBody>
                    <a:bodyPr/>
                    <a:lstStyle/>
                    <a:p>
                      <a:r>
                        <a:rPr lang="en-US" sz="1200" dirty="0" smtClean="0">
                          <a:solidFill>
                            <a:schemeClr val="tx1"/>
                          </a:solidFill>
                        </a:rPr>
                        <a:t>UR1-A</a:t>
                      </a:r>
                      <a:endParaRPr lang="en-US" sz="1200" dirty="0">
                        <a:solidFill>
                          <a:schemeClr val="tx1"/>
                        </a:solidFill>
                      </a:endParaRPr>
                    </a:p>
                  </a:txBody>
                  <a:tcPr/>
                </a:tc>
                <a:tc>
                  <a:txBody>
                    <a:bodyPr/>
                    <a:lstStyle/>
                    <a:p>
                      <a:r>
                        <a:rPr lang="en-US" sz="1200" dirty="0" smtClean="0">
                          <a:solidFill>
                            <a:schemeClr val="tx1"/>
                          </a:solidFill>
                        </a:rPr>
                        <a:t>UR1-A</a:t>
                      </a:r>
                      <a:endParaRPr lang="en-US" sz="1200" dirty="0">
                        <a:solidFill>
                          <a:schemeClr val="tx1"/>
                        </a:solidFill>
                      </a:endParaRPr>
                    </a:p>
                  </a:txBody>
                  <a:tcPr/>
                </a:tc>
                <a:tc>
                  <a:txBody>
                    <a:bodyPr/>
                    <a:lstStyle/>
                    <a:p>
                      <a:r>
                        <a:rPr lang="en-US" sz="1200" dirty="0" err="1" smtClean="0">
                          <a:solidFill>
                            <a:schemeClr val="tx1"/>
                          </a:solidFill>
                        </a:rPr>
                        <a:t>Exp</a:t>
                      </a:r>
                      <a:endParaRPr lang="en-US" sz="1200" dirty="0" smtClean="0">
                        <a:solidFill>
                          <a:schemeClr val="tx1"/>
                        </a:solidFill>
                      </a:endParaRPr>
                    </a:p>
                    <a:p>
                      <a:r>
                        <a:rPr lang="en-US" sz="1200" dirty="0" smtClean="0">
                          <a:solidFill>
                            <a:schemeClr val="tx1"/>
                          </a:solidFill>
                        </a:rPr>
                        <a:t>Install</a:t>
                      </a:r>
                      <a:endParaRPr lang="en-US" sz="1200" dirty="0">
                        <a:solidFill>
                          <a:schemeClr val="tx1"/>
                        </a:solidFill>
                      </a:endParaRPr>
                    </a:p>
                  </a:txBody>
                  <a:tcPr/>
                </a:tc>
                <a:tc>
                  <a:txBody>
                    <a:bodyPr/>
                    <a:lstStyle/>
                    <a:p>
                      <a:r>
                        <a:rPr lang="en-US" sz="1200" dirty="0" smtClean="0">
                          <a:solidFill>
                            <a:schemeClr val="tx1"/>
                          </a:solidFill>
                        </a:rPr>
                        <a:t>Start</a:t>
                      </a:r>
                    </a:p>
                    <a:p>
                      <a:r>
                        <a:rPr lang="en-US" sz="1200" dirty="0" smtClean="0">
                          <a:solidFill>
                            <a:schemeClr val="tx1"/>
                          </a:solidFill>
                        </a:rPr>
                        <a:t>Up</a:t>
                      </a:r>
                      <a:endParaRPr lang="en-US" sz="1200" dirty="0">
                        <a:solidFill>
                          <a:schemeClr val="tx1"/>
                        </a:solidFill>
                      </a:endParaRPr>
                    </a:p>
                  </a:txBody>
                  <a:tcPr/>
                </a:tc>
                <a:tc>
                  <a:txBody>
                    <a:bodyPr/>
                    <a:lstStyle/>
                    <a:p>
                      <a:r>
                        <a:rPr lang="en-US" sz="1200" dirty="0" smtClean="0">
                          <a:solidFill>
                            <a:schemeClr val="tx1"/>
                          </a:solidFill>
                        </a:rPr>
                        <a:t>UR1-B</a:t>
                      </a:r>
                      <a:endParaRPr lang="en-US" sz="1200" dirty="0">
                        <a:solidFill>
                          <a:schemeClr val="tx1"/>
                        </a:solidFill>
                      </a:endParaRPr>
                    </a:p>
                  </a:txBody>
                  <a:tcPr/>
                </a:tc>
                <a:tc>
                  <a:txBody>
                    <a:bodyPr/>
                    <a:lstStyle/>
                    <a:p>
                      <a:r>
                        <a:rPr lang="en-US" sz="1200" dirty="0" smtClean="0">
                          <a:solidFill>
                            <a:schemeClr val="tx1"/>
                          </a:solidFill>
                        </a:rPr>
                        <a:t>UR1-B</a:t>
                      </a:r>
                      <a:endParaRPr lang="en-US" sz="1200" dirty="0">
                        <a:solidFill>
                          <a:schemeClr val="tx1"/>
                        </a:solidFill>
                      </a:endParaRPr>
                    </a:p>
                  </a:txBody>
                  <a:tcPr/>
                </a:tc>
                <a:tc>
                  <a:txBody>
                    <a:bodyPr/>
                    <a:lstStyle/>
                    <a:p>
                      <a:r>
                        <a:rPr lang="en-US" sz="1200" dirty="0" smtClean="0">
                          <a:solidFill>
                            <a:schemeClr val="tx1"/>
                          </a:solidFill>
                        </a:rPr>
                        <a:t>UR1-B</a:t>
                      </a:r>
                      <a:endParaRPr lang="en-US" sz="1200" dirty="0">
                        <a:solidFill>
                          <a:schemeClr val="tx1"/>
                        </a:solidFill>
                      </a:endParaRPr>
                    </a:p>
                  </a:txBody>
                  <a:tcPr/>
                </a:tc>
                <a:tc>
                  <a:txBody>
                    <a:bodyPr/>
                    <a:lstStyle/>
                    <a:p>
                      <a:r>
                        <a:rPr lang="en-US" sz="1200" dirty="0" smtClean="0">
                          <a:solidFill>
                            <a:schemeClr val="tx1"/>
                          </a:solidFill>
                        </a:rPr>
                        <a:t>Down</a:t>
                      </a:r>
                    </a:p>
                    <a:p>
                      <a:r>
                        <a:rPr lang="en-US" sz="1200" dirty="0" smtClean="0">
                          <a:solidFill>
                            <a:schemeClr val="tx1"/>
                          </a:solidFill>
                        </a:rPr>
                        <a:t>Time</a:t>
                      </a:r>
                      <a:endParaRPr lang="en-US" sz="1200" dirty="0">
                        <a:solidFill>
                          <a:schemeClr val="tx1"/>
                        </a:solidFill>
                      </a:endParaRPr>
                    </a:p>
                  </a:txBody>
                  <a:tcPr/>
                </a:tc>
              </a:tr>
              <a:tr h="882095">
                <a:tc>
                  <a:txBody>
                    <a:bodyPr/>
                    <a:lstStyle/>
                    <a:p>
                      <a:r>
                        <a:rPr lang="en-US" sz="1200" dirty="0" smtClean="0">
                          <a:solidFill>
                            <a:schemeClr val="tx1"/>
                          </a:solidFill>
                        </a:rPr>
                        <a:t>LCLS User</a:t>
                      </a:r>
                      <a:r>
                        <a:rPr lang="en-US" sz="1200" baseline="0" dirty="0" smtClean="0">
                          <a:solidFill>
                            <a:schemeClr val="tx1"/>
                          </a:solidFill>
                        </a:rPr>
                        <a:t> Run</a:t>
                      </a:r>
                    </a:p>
                    <a:p>
                      <a:r>
                        <a:rPr lang="en-US" sz="1200" baseline="0" dirty="0" smtClean="0">
                          <a:solidFill>
                            <a:schemeClr val="tx1"/>
                          </a:solidFill>
                        </a:rPr>
                        <a:t>starts</a:t>
                      </a:r>
                    </a:p>
                    <a:p>
                      <a:r>
                        <a:rPr lang="en-US" sz="1200" baseline="0" dirty="0" smtClean="0">
                          <a:solidFill>
                            <a:schemeClr val="tx1"/>
                          </a:solidFill>
                        </a:rPr>
                        <a:t>15th</a:t>
                      </a:r>
                      <a:endParaRPr lang="en-US" sz="1200" dirty="0">
                        <a:solidFill>
                          <a:schemeClr val="tx1"/>
                        </a:solidFill>
                      </a:endParaRPr>
                    </a:p>
                  </a:txBody>
                  <a:tcPr/>
                </a:tc>
                <a:tc>
                  <a:txBody>
                    <a:bodyPr/>
                    <a:lstStyle/>
                    <a:p>
                      <a:endParaRPr lang="en-US" sz="1200" dirty="0">
                        <a:solidFill>
                          <a:schemeClr val="tx1"/>
                        </a:solidFill>
                      </a:endParaRPr>
                    </a:p>
                  </a:txBody>
                  <a:tcPr/>
                </a:tc>
                <a:tc>
                  <a:txBody>
                    <a:bodyPr/>
                    <a:lstStyle/>
                    <a:p>
                      <a:endParaRPr lang="en-US" sz="1200">
                        <a:solidFill>
                          <a:schemeClr val="tx1"/>
                        </a:solidFill>
                      </a:endParaRPr>
                    </a:p>
                  </a:txBody>
                  <a:tcPr/>
                </a:tc>
                <a:tc>
                  <a:txBody>
                    <a:bodyPr/>
                    <a:lstStyle/>
                    <a:p>
                      <a:endParaRPr lang="en-US" sz="1200">
                        <a:solidFill>
                          <a:schemeClr val="tx1"/>
                        </a:solidFill>
                      </a:endParaRPr>
                    </a:p>
                  </a:txBody>
                  <a:tcPr/>
                </a:tc>
                <a:tc>
                  <a:txBody>
                    <a:bodyPr/>
                    <a:lstStyle/>
                    <a:p>
                      <a:r>
                        <a:rPr lang="en-US" sz="1200" dirty="0" smtClean="0">
                          <a:solidFill>
                            <a:schemeClr val="tx1"/>
                          </a:solidFill>
                        </a:rPr>
                        <a:t>200</a:t>
                      </a:r>
                    </a:p>
                    <a:p>
                      <a:r>
                        <a:rPr lang="en-US" sz="1200" dirty="0" smtClean="0">
                          <a:solidFill>
                            <a:schemeClr val="tx1"/>
                          </a:solidFill>
                        </a:rPr>
                        <a:t>201</a:t>
                      </a:r>
                    </a:p>
                    <a:p>
                      <a:r>
                        <a:rPr lang="en-US" sz="1200" dirty="0" smtClean="0">
                          <a:solidFill>
                            <a:schemeClr val="tx1"/>
                          </a:solidFill>
                        </a:rPr>
                        <a:t>202</a:t>
                      </a:r>
                    </a:p>
                    <a:p>
                      <a:r>
                        <a:rPr lang="en-US" sz="1200" dirty="0" smtClean="0">
                          <a:solidFill>
                            <a:schemeClr val="tx1"/>
                          </a:solidFill>
                        </a:rPr>
                        <a:t>203</a:t>
                      </a:r>
                      <a:endParaRPr lang="en-US" sz="1200" dirty="0">
                        <a:solidFill>
                          <a:schemeClr val="tx1"/>
                        </a:solidFill>
                      </a:endParaRPr>
                    </a:p>
                  </a:txBody>
                  <a:tcPr/>
                </a:tc>
                <a:tc>
                  <a:txBody>
                    <a:bodyPr/>
                    <a:lstStyle/>
                    <a:p>
                      <a:r>
                        <a:rPr lang="en-US" sz="1200" dirty="0" smtClean="0">
                          <a:solidFill>
                            <a:schemeClr val="tx1"/>
                          </a:solidFill>
                        </a:rPr>
                        <a:t>200</a:t>
                      </a:r>
                    </a:p>
                    <a:p>
                      <a:r>
                        <a:rPr lang="en-US" sz="1200" dirty="0" smtClean="0">
                          <a:solidFill>
                            <a:schemeClr val="tx1"/>
                          </a:solidFill>
                        </a:rPr>
                        <a:t>201</a:t>
                      </a:r>
                    </a:p>
                    <a:p>
                      <a:r>
                        <a:rPr lang="en-US" sz="1200" dirty="0" smtClean="0">
                          <a:solidFill>
                            <a:schemeClr val="tx1"/>
                          </a:solidFill>
                        </a:rPr>
                        <a:t>202</a:t>
                      </a:r>
                    </a:p>
                    <a:p>
                      <a:r>
                        <a:rPr lang="en-US" sz="1200" dirty="0" smtClean="0">
                          <a:solidFill>
                            <a:schemeClr val="tx1"/>
                          </a:solidFill>
                        </a:rPr>
                        <a:t>203</a:t>
                      </a:r>
                    </a:p>
                    <a:p>
                      <a:endParaRPr lang="en-US" sz="1200" dirty="0">
                        <a:solidFill>
                          <a:schemeClr val="tx1"/>
                        </a:solidFill>
                      </a:endParaRPr>
                    </a:p>
                  </a:txBody>
                  <a:tcPr/>
                </a:tc>
                <a:tc>
                  <a:txBody>
                    <a:bodyPr/>
                    <a:lstStyle/>
                    <a:p>
                      <a:r>
                        <a:rPr lang="en-US" sz="1200" dirty="0" smtClean="0">
                          <a:solidFill>
                            <a:schemeClr val="tx1"/>
                          </a:solidFill>
                        </a:rPr>
                        <a:t>200</a:t>
                      </a:r>
                    </a:p>
                    <a:p>
                      <a:r>
                        <a:rPr lang="en-US" sz="1200" dirty="0" smtClean="0">
                          <a:solidFill>
                            <a:schemeClr val="tx1"/>
                          </a:solidFill>
                        </a:rPr>
                        <a:t>201</a:t>
                      </a:r>
                    </a:p>
                    <a:p>
                      <a:r>
                        <a:rPr lang="en-US" sz="1200" dirty="0" smtClean="0">
                          <a:solidFill>
                            <a:schemeClr val="tx1"/>
                          </a:solidFill>
                        </a:rPr>
                        <a:t>202</a:t>
                      </a:r>
                    </a:p>
                    <a:p>
                      <a:r>
                        <a:rPr lang="en-US" sz="1200" dirty="0" smtClean="0">
                          <a:solidFill>
                            <a:schemeClr val="tx1"/>
                          </a:solidFill>
                        </a:rPr>
                        <a:t>203</a:t>
                      </a:r>
                    </a:p>
                    <a:p>
                      <a:endParaRPr lang="en-US" sz="1200" dirty="0">
                        <a:solidFill>
                          <a:schemeClr val="tx1"/>
                        </a:solidFill>
                      </a:endParaRPr>
                    </a:p>
                  </a:txBody>
                  <a:tcPr/>
                </a:tc>
                <a:tc>
                  <a:txBody>
                    <a:bodyPr/>
                    <a:lstStyle/>
                    <a:p>
                      <a:r>
                        <a:rPr lang="en-US" sz="1200" dirty="0" smtClean="0">
                          <a:solidFill>
                            <a:schemeClr val="tx1"/>
                          </a:solidFill>
                        </a:rPr>
                        <a:t>200</a:t>
                      </a:r>
                    </a:p>
                    <a:p>
                      <a:r>
                        <a:rPr lang="en-US" sz="1200" dirty="0" smtClean="0">
                          <a:solidFill>
                            <a:schemeClr val="tx1"/>
                          </a:solidFill>
                        </a:rPr>
                        <a:t>201</a:t>
                      </a:r>
                    </a:p>
                    <a:p>
                      <a:r>
                        <a:rPr lang="en-US" sz="1200" dirty="0" smtClean="0">
                          <a:solidFill>
                            <a:schemeClr val="tx1"/>
                          </a:solidFill>
                        </a:rPr>
                        <a:t>202</a:t>
                      </a:r>
                    </a:p>
                    <a:p>
                      <a:r>
                        <a:rPr lang="en-US" sz="1200" dirty="0" smtClean="0">
                          <a:solidFill>
                            <a:schemeClr val="tx1"/>
                          </a:solidFill>
                        </a:rPr>
                        <a:t>203</a:t>
                      </a:r>
                    </a:p>
                    <a:p>
                      <a:endParaRPr lang="en-US" sz="1200" dirty="0">
                        <a:solidFill>
                          <a:schemeClr val="tx1"/>
                        </a:solidFill>
                      </a:endParaRPr>
                    </a:p>
                  </a:txBody>
                  <a:tcPr/>
                </a:tc>
                <a:tc>
                  <a:txBody>
                    <a:bodyPr/>
                    <a:lstStyle/>
                    <a:p>
                      <a:endParaRPr lang="en-US" sz="1200">
                        <a:solidFill>
                          <a:schemeClr val="tx1"/>
                        </a:solidFill>
                      </a:endParaRPr>
                    </a:p>
                  </a:txBody>
                  <a:tcPr/>
                </a:tc>
                <a:tc>
                  <a:txBody>
                    <a:bodyPr/>
                    <a:lstStyle/>
                    <a:p>
                      <a:endParaRPr lang="en-US" sz="1200">
                        <a:solidFill>
                          <a:schemeClr val="tx1"/>
                        </a:solidFill>
                      </a:endParaRPr>
                    </a:p>
                  </a:txBody>
                  <a:tcPr/>
                </a:tc>
                <a:tc>
                  <a:txBody>
                    <a:bodyPr/>
                    <a:lstStyle/>
                    <a:p>
                      <a:endParaRPr lang="en-US" sz="1200">
                        <a:solidFill>
                          <a:schemeClr val="tx1"/>
                        </a:solidFill>
                      </a:endParaRPr>
                    </a:p>
                  </a:txBody>
                  <a:tcPr/>
                </a:tc>
                <a:tc>
                  <a:txBody>
                    <a:bodyPr/>
                    <a:lstStyle/>
                    <a:p>
                      <a:endParaRPr lang="en-US" sz="1200">
                        <a:solidFill>
                          <a:schemeClr val="tx1"/>
                        </a:solidFill>
                      </a:endParaRPr>
                    </a:p>
                  </a:txBody>
                  <a:tcPr/>
                </a:tc>
                <a:tc>
                  <a:txBody>
                    <a:bodyPr/>
                    <a:lstStyle/>
                    <a:p>
                      <a:endParaRPr lang="en-US" sz="1200">
                        <a:solidFill>
                          <a:schemeClr val="tx1"/>
                        </a:solidFill>
                      </a:endParaRPr>
                    </a:p>
                  </a:txBody>
                  <a:tcPr/>
                </a:tc>
                <a:tc>
                  <a:txBody>
                    <a:bodyPr/>
                    <a:lstStyle/>
                    <a:p>
                      <a:endParaRPr lang="en-US" sz="1200" dirty="0">
                        <a:solidFill>
                          <a:schemeClr val="tx1"/>
                        </a:solidFill>
                      </a:endParaRPr>
                    </a:p>
                  </a:txBody>
                  <a:tcPr/>
                </a:tc>
              </a:tr>
            </a:tbl>
          </a:graphicData>
        </a:graphic>
      </p:graphicFrame>
    </p:spTree>
    <p:extLst>
      <p:ext uri="{BB962C8B-B14F-4D97-AF65-F5344CB8AC3E}">
        <p14:creationId xmlns:p14="http://schemas.microsoft.com/office/powerpoint/2010/main" val="25783404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FACET</a:t>
            </a:r>
            <a:br>
              <a:rPr lang="en-US" dirty="0" smtClean="0"/>
            </a:br>
            <a:r>
              <a:rPr lang="en-US" sz="2000" u="sng" dirty="0" smtClean="0"/>
              <a:t>F</a:t>
            </a:r>
            <a:r>
              <a:rPr lang="en-US" sz="2000" b="0" dirty="0" smtClean="0"/>
              <a:t>acility </a:t>
            </a:r>
            <a:r>
              <a:rPr lang="en-US" sz="2000" b="0" dirty="0"/>
              <a:t>for </a:t>
            </a:r>
            <a:r>
              <a:rPr lang="en-US" sz="2000" u="sng" dirty="0"/>
              <a:t>A</a:t>
            </a:r>
            <a:r>
              <a:rPr lang="en-US" sz="2000" b="0" dirty="0"/>
              <a:t>dvanced </a:t>
            </a:r>
            <a:r>
              <a:rPr lang="en-US" sz="2000" b="0" dirty="0" err="1" smtClean="0"/>
              <a:t>a</a:t>
            </a:r>
            <a:r>
              <a:rPr lang="en-US" sz="2000" dirty="0" err="1" smtClean="0"/>
              <a:t>C</a:t>
            </a:r>
            <a:r>
              <a:rPr lang="en-US" sz="2000" b="0" dirty="0" err="1" smtClean="0"/>
              <a:t>celerator</a:t>
            </a:r>
            <a:r>
              <a:rPr lang="en-US" sz="2000" b="0" dirty="0" smtClean="0"/>
              <a:t> </a:t>
            </a:r>
            <a:r>
              <a:rPr lang="en-US" sz="2000" dirty="0"/>
              <a:t>T</a:t>
            </a:r>
            <a:r>
              <a:rPr lang="en-US" sz="2000" b="0" dirty="0"/>
              <a:t>ests</a:t>
            </a:r>
          </a:p>
        </p:txBody>
      </p:sp>
      <p:sp>
        <p:nvSpPr>
          <p:cNvPr id="3" name="Content Placeholder 2"/>
          <p:cNvSpPr>
            <a:spLocks noGrp="1"/>
          </p:cNvSpPr>
          <p:nvPr>
            <p:ph idx="1"/>
          </p:nvPr>
        </p:nvSpPr>
        <p:spPr>
          <a:xfrm>
            <a:off x="152400" y="1295400"/>
            <a:ext cx="8686800" cy="4572000"/>
          </a:xfrm>
        </p:spPr>
        <p:txBody>
          <a:bodyPr>
            <a:normAutofit/>
          </a:bodyPr>
          <a:lstStyle/>
          <a:p>
            <a:pPr>
              <a:lnSpc>
                <a:spcPct val="120000"/>
              </a:lnSpc>
            </a:pPr>
            <a:r>
              <a:rPr lang="en-US" sz="2000" dirty="0"/>
              <a:t>FFTB Experiments showed that plasma </a:t>
            </a:r>
            <a:r>
              <a:rPr lang="en-US" sz="2000" dirty="0" err="1"/>
              <a:t>wakefield</a:t>
            </a:r>
            <a:r>
              <a:rPr lang="en-US" sz="2000" dirty="0"/>
              <a:t> acceleration has the potential to increase acceleration gradients by a factor of </a:t>
            </a:r>
            <a:r>
              <a:rPr lang="en-US" sz="2000" dirty="0" smtClean="0"/>
              <a:t>1000 </a:t>
            </a:r>
            <a:endParaRPr lang="en-US" sz="2000" dirty="0"/>
          </a:p>
          <a:p>
            <a:pPr>
              <a:lnSpc>
                <a:spcPct val="120000"/>
              </a:lnSpc>
            </a:pPr>
            <a:r>
              <a:rPr lang="en-US" sz="2000" dirty="0"/>
              <a:t>DOE approved a Mission Need Statement for an </a:t>
            </a:r>
            <a:r>
              <a:rPr lang="en-US" sz="2000" b="1" dirty="0"/>
              <a:t>Advanced Plasma Accelerator Facility </a:t>
            </a:r>
            <a:r>
              <a:rPr lang="en-US" sz="2000" dirty="0"/>
              <a:t>(CD-0) on February </a:t>
            </a:r>
            <a:r>
              <a:rPr lang="en-US" sz="2000" dirty="0" smtClean="0"/>
              <a:t>27</a:t>
            </a:r>
            <a:r>
              <a:rPr lang="en-US" sz="2000" baseline="30000" dirty="0" smtClean="0"/>
              <a:t>th</a:t>
            </a:r>
            <a:r>
              <a:rPr lang="en-US" sz="2000" dirty="0" smtClean="0"/>
              <a:t> 2008</a:t>
            </a:r>
            <a:endParaRPr lang="en-US" sz="2000" dirty="0"/>
          </a:p>
          <a:p>
            <a:pPr>
              <a:lnSpc>
                <a:spcPct val="120000"/>
              </a:lnSpc>
            </a:pPr>
            <a:r>
              <a:rPr lang="en-US" sz="2000" dirty="0" smtClean="0"/>
              <a:t>FACET will </a:t>
            </a:r>
            <a:r>
              <a:rPr lang="en-US" sz="2000" dirty="0"/>
              <a:t>provide short, intense bunches to study plasma acceleration</a:t>
            </a:r>
          </a:p>
          <a:p>
            <a:pPr>
              <a:lnSpc>
                <a:spcPct val="120000"/>
              </a:lnSpc>
            </a:pPr>
            <a:r>
              <a:rPr lang="en-US" sz="2000" dirty="0" smtClean="0"/>
              <a:t>CD</a:t>
            </a:r>
            <a:r>
              <a:rPr lang="en-US" sz="2000" dirty="0"/>
              <a:t>-1 approval </a:t>
            </a:r>
            <a:r>
              <a:rPr lang="en-US" sz="2000" dirty="0" smtClean="0"/>
              <a:t>on September 10</a:t>
            </a:r>
            <a:r>
              <a:rPr lang="en-US" sz="2000" baseline="30000" dirty="0" smtClean="0"/>
              <a:t>th</a:t>
            </a:r>
            <a:r>
              <a:rPr lang="en-US" sz="2000" dirty="0" smtClean="0"/>
              <a:t> </a:t>
            </a:r>
            <a:r>
              <a:rPr lang="en-US" sz="2000" dirty="0"/>
              <a:t>2009</a:t>
            </a:r>
          </a:p>
          <a:p>
            <a:pPr>
              <a:lnSpc>
                <a:spcPct val="120000"/>
              </a:lnSpc>
            </a:pPr>
            <a:r>
              <a:rPr lang="en-US" sz="2000" dirty="0" smtClean="0"/>
              <a:t>CD-2/</a:t>
            </a:r>
            <a:r>
              <a:rPr lang="en-US" sz="2000" dirty="0"/>
              <a:t>3</a:t>
            </a:r>
            <a:r>
              <a:rPr lang="en-US" sz="2000" dirty="0" smtClean="0"/>
              <a:t> approval on July 13</a:t>
            </a:r>
            <a:r>
              <a:rPr lang="en-US" sz="2000" baseline="30000" dirty="0" smtClean="0"/>
              <a:t>th</a:t>
            </a:r>
            <a:r>
              <a:rPr lang="en-US" sz="2000" dirty="0" smtClean="0"/>
              <a:t> 2010</a:t>
            </a:r>
          </a:p>
          <a:p>
            <a:pPr>
              <a:lnSpc>
                <a:spcPct val="120000"/>
              </a:lnSpc>
            </a:pPr>
            <a:r>
              <a:rPr lang="en-US" sz="2000" dirty="0" smtClean="0"/>
              <a:t>Construction finished in June 2011</a:t>
            </a:r>
          </a:p>
          <a:p>
            <a:pPr>
              <a:lnSpc>
                <a:spcPct val="120000"/>
              </a:lnSpc>
            </a:pPr>
            <a:r>
              <a:rPr lang="en-US" sz="2000" dirty="0" smtClean="0"/>
              <a:t>Key Performance Parameters were achieved by June 23</a:t>
            </a:r>
            <a:r>
              <a:rPr lang="en-US" sz="2000" baseline="30000" dirty="0" smtClean="0"/>
              <a:t>rd</a:t>
            </a:r>
            <a:r>
              <a:rPr lang="en-US" sz="2000" dirty="0" smtClean="0"/>
              <a:t> </a:t>
            </a:r>
          </a:p>
          <a:p>
            <a:pPr>
              <a:lnSpc>
                <a:spcPct val="120000"/>
              </a:lnSpc>
            </a:pPr>
            <a:r>
              <a:rPr lang="en-US" sz="2000" dirty="0" smtClean="0"/>
              <a:t>CD4 is in February 2012</a:t>
            </a:r>
            <a:endParaRPr lang="en-US" sz="2000" dirty="0"/>
          </a:p>
        </p:txBody>
      </p:sp>
      <p:sp>
        <p:nvSpPr>
          <p:cNvPr id="4" name="Slide Number Placeholder 3"/>
          <p:cNvSpPr>
            <a:spLocks noGrp="1"/>
          </p:cNvSpPr>
          <p:nvPr>
            <p:ph type="sldNum" sz="quarter" idx="10"/>
          </p:nvPr>
        </p:nvSpPr>
        <p:spPr/>
        <p:txBody>
          <a:bodyPr/>
          <a:lstStyle/>
          <a:p>
            <a:fld id="{46D7A3A9-117E-4EF5-82A3-3CC7D0AB76B5}"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a:t>FACET User Meeting August </a:t>
            </a:r>
            <a:r>
              <a:rPr lang="en-US" dirty="0" smtClean="0"/>
              <a:t>2011</a:t>
            </a:r>
          </a:p>
        </p:txBody>
      </p:sp>
    </p:spTree>
    <p:extLst>
      <p:ext uri="{BB962C8B-B14F-4D97-AF65-F5344CB8AC3E}">
        <p14:creationId xmlns:p14="http://schemas.microsoft.com/office/powerpoint/2010/main" val="21974594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381000" y="3505200"/>
            <a:ext cx="8077200" cy="2579863"/>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Facility for Advanced Accelerator Tests</a:t>
            </a:r>
            <a:br>
              <a:rPr lang="en-US" dirty="0" smtClean="0"/>
            </a:br>
            <a:r>
              <a:rPr lang="en-US" dirty="0" smtClean="0"/>
              <a:t>Physics Parameters</a:t>
            </a:r>
            <a:endParaRPr lang="en-US" dirty="0"/>
          </a:p>
        </p:txBody>
      </p:sp>
      <p:sp>
        <p:nvSpPr>
          <p:cNvPr id="4" name="Slide Number Placeholder 3"/>
          <p:cNvSpPr>
            <a:spLocks noGrp="1"/>
          </p:cNvSpPr>
          <p:nvPr>
            <p:ph type="sldNum" sz="quarter" idx="10"/>
          </p:nvPr>
        </p:nvSpPr>
        <p:spPr/>
        <p:txBody>
          <a:bodyPr/>
          <a:lstStyle/>
          <a:p>
            <a:fld id="{46D7A3A9-117E-4EF5-82A3-3CC7D0AB76B5}" type="slidenum">
              <a:rPr lang="en-US" smtClean="0"/>
              <a:pPr/>
              <a:t>3</a:t>
            </a:fld>
            <a:endParaRPr lang="en-US" dirty="0"/>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sp>
        <p:nvSpPr>
          <p:cNvPr id="6" name="Content Placeholder 2"/>
          <p:cNvSpPr txBox="1">
            <a:spLocks/>
          </p:cNvSpPr>
          <p:nvPr/>
        </p:nvSpPr>
        <p:spPr bwMode="auto">
          <a:xfrm>
            <a:off x="304800" y="1143000"/>
            <a:ext cx="8610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990000"/>
              </a:buClr>
              <a:buSzPct val="85000"/>
              <a:buFont typeface="Wingdings" pitchFamily="2" charset="2"/>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99"/>
              </a:buClr>
              <a:buSzPct val="90000"/>
              <a:buFont typeface="Georgia" pitchFamily="18"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Clr>
                <a:srgbClr val="990000"/>
              </a:buClr>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Clr>
                <a:srgbClr val="006699"/>
              </a:buClr>
              <a:buFont typeface="Georgia" pitchFamily="18" charset="0"/>
              <a:buChar char="▫"/>
              <a:defRPr>
                <a:solidFill>
                  <a:schemeClr val="tx1"/>
                </a:solidFill>
                <a:latin typeface="+mn-lt"/>
                <a:ea typeface="+mn-ea"/>
                <a:cs typeface="+mn-cs"/>
              </a:defRPr>
            </a:lvl4pPr>
            <a:lvl5pPr marL="2057400" indent="-228600" algn="l" rtl="0" eaLnBrk="0" fontAlgn="base" hangingPunct="0">
              <a:spcBef>
                <a:spcPct val="20000"/>
              </a:spcBef>
              <a:spcAft>
                <a:spcPct val="0"/>
              </a:spcAft>
              <a:buClr>
                <a:srgbClr val="990000"/>
              </a:buClr>
              <a:buFont typeface="Arial" pitchFamily="34" charset="0"/>
              <a:buChar char="-"/>
              <a:defRPr sz="1600">
                <a:solidFill>
                  <a:schemeClr val="tx1"/>
                </a:solidFill>
                <a:latin typeface="+mn-lt"/>
                <a:ea typeface="+mn-ea"/>
                <a:cs typeface="+mn-cs"/>
              </a:defRPr>
            </a:lvl5pPr>
            <a:lvl6pPr marL="2514600" indent="-228600" algn="l" rtl="0" eaLnBrk="0" fontAlgn="base" hangingPunct="0">
              <a:spcBef>
                <a:spcPct val="20000"/>
              </a:spcBef>
              <a:spcAft>
                <a:spcPct val="0"/>
              </a:spcAft>
              <a:buClr>
                <a:srgbClr val="990000"/>
              </a:buClr>
              <a:buFont typeface="Arial" charset="0"/>
              <a:buChar char="-"/>
              <a:defRPr>
                <a:solidFill>
                  <a:schemeClr val="tx1"/>
                </a:solidFill>
                <a:latin typeface="+mn-lt"/>
                <a:ea typeface="+mn-ea"/>
                <a:cs typeface="+mn-cs"/>
              </a:defRPr>
            </a:lvl6pPr>
            <a:lvl7pPr marL="2971800" indent="-228600" algn="l" rtl="0" eaLnBrk="0" fontAlgn="base" hangingPunct="0">
              <a:spcBef>
                <a:spcPct val="20000"/>
              </a:spcBef>
              <a:spcAft>
                <a:spcPct val="0"/>
              </a:spcAft>
              <a:buClr>
                <a:srgbClr val="990000"/>
              </a:buClr>
              <a:buFont typeface="Arial" charset="0"/>
              <a:buChar char="-"/>
              <a:defRPr>
                <a:solidFill>
                  <a:schemeClr val="tx1"/>
                </a:solidFill>
                <a:latin typeface="+mn-lt"/>
                <a:ea typeface="+mn-ea"/>
                <a:cs typeface="+mn-cs"/>
              </a:defRPr>
            </a:lvl7pPr>
            <a:lvl8pPr marL="3429000" indent="-228600" algn="l" rtl="0" eaLnBrk="0" fontAlgn="base" hangingPunct="0">
              <a:spcBef>
                <a:spcPct val="20000"/>
              </a:spcBef>
              <a:spcAft>
                <a:spcPct val="0"/>
              </a:spcAft>
              <a:buClr>
                <a:srgbClr val="990000"/>
              </a:buClr>
              <a:buFont typeface="Arial" charset="0"/>
              <a:buChar char="-"/>
              <a:defRPr>
                <a:solidFill>
                  <a:schemeClr val="tx1"/>
                </a:solidFill>
                <a:latin typeface="+mn-lt"/>
                <a:ea typeface="+mn-ea"/>
                <a:cs typeface="+mn-cs"/>
              </a:defRPr>
            </a:lvl8pPr>
            <a:lvl9pPr marL="3886200" indent="-228600" algn="l" rtl="0" eaLnBrk="0" fontAlgn="base" hangingPunct="0">
              <a:spcBef>
                <a:spcPct val="20000"/>
              </a:spcBef>
              <a:spcAft>
                <a:spcPct val="0"/>
              </a:spcAft>
              <a:buClr>
                <a:srgbClr val="990000"/>
              </a:buClr>
              <a:buFont typeface="Arial" charset="0"/>
              <a:buChar char="-"/>
              <a:defRPr>
                <a:solidFill>
                  <a:schemeClr val="tx1"/>
                </a:solidFill>
                <a:latin typeface="+mn-lt"/>
                <a:ea typeface="+mn-ea"/>
                <a:cs typeface="+mn-cs"/>
              </a:defRPr>
            </a:lvl9pPr>
          </a:lstStyle>
          <a:p>
            <a:r>
              <a:rPr lang="en-US" sz="2000" dirty="0" smtClean="0"/>
              <a:t>FACET uses the first two-thirds of the SLAC Linac</a:t>
            </a:r>
          </a:p>
          <a:p>
            <a:r>
              <a:rPr lang="en-US" sz="2000" dirty="0"/>
              <a:t>Electron and positron beams</a:t>
            </a:r>
          </a:p>
          <a:p>
            <a:r>
              <a:rPr lang="en-US" sz="2000" dirty="0" smtClean="0"/>
              <a:t>Energy 20 to 23 </a:t>
            </a:r>
            <a:r>
              <a:rPr lang="en-US" sz="2000" dirty="0" err="1" smtClean="0"/>
              <a:t>GeV</a:t>
            </a:r>
            <a:endParaRPr lang="en-US" sz="2000" dirty="0" smtClean="0"/>
          </a:p>
          <a:p>
            <a:r>
              <a:rPr lang="en-US" sz="2000" dirty="0" smtClean="0"/>
              <a:t>Charge 3.2 </a:t>
            </a:r>
            <a:r>
              <a:rPr lang="en-US" sz="2000" dirty="0" err="1" smtClean="0"/>
              <a:t>nC</a:t>
            </a:r>
            <a:r>
              <a:rPr lang="en-US" sz="2000" dirty="0" smtClean="0"/>
              <a:t> (=2*10</a:t>
            </a:r>
            <a:r>
              <a:rPr lang="en-US" sz="2000" baseline="30000" dirty="0" smtClean="0"/>
              <a:t>10 </a:t>
            </a:r>
            <a:r>
              <a:rPr lang="en-US" sz="2000" dirty="0" smtClean="0"/>
              <a:t>particles)</a:t>
            </a:r>
          </a:p>
          <a:p>
            <a:r>
              <a:rPr lang="en-US" sz="2000" dirty="0" smtClean="0"/>
              <a:t>Sigma x = 14 </a:t>
            </a:r>
            <a:r>
              <a:rPr lang="en-US" sz="2000" dirty="0" smtClean="0">
                <a:latin typeface="Symbol" charset="2"/>
                <a:cs typeface="Symbol" charset="2"/>
              </a:rPr>
              <a:t>m</a:t>
            </a:r>
            <a:r>
              <a:rPr lang="en-US" sz="2000" dirty="0" smtClean="0"/>
              <a:t>m</a:t>
            </a:r>
          </a:p>
          <a:p>
            <a:r>
              <a:rPr lang="en-US" sz="2000" dirty="0" smtClean="0"/>
              <a:t>Sigma y = 6 </a:t>
            </a:r>
            <a:r>
              <a:rPr lang="en-US" sz="2000" dirty="0" smtClean="0">
                <a:latin typeface="Symbol" charset="2"/>
                <a:cs typeface="Symbol" charset="2"/>
              </a:rPr>
              <a:t>m</a:t>
            </a:r>
            <a:r>
              <a:rPr lang="en-US" sz="2000" dirty="0" smtClean="0"/>
              <a:t>m</a:t>
            </a:r>
          </a:p>
          <a:p>
            <a:r>
              <a:rPr lang="en-US" sz="2000" dirty="0" smtClean="0"/>
              <a:t>Sigma z = 14 </a:t>
            </a:r>
            <a:r>
              <a:rPr lang="en-US" sz="2000" dirty="0" smtClean="0">
                <a:latin typeface="Symbol" charset="2"/>
                <a:cs typeface="Symbol" charset="2"/>
              </a:rPr>
              <a:t>m</a:t>
            </a:r>
            <a:r>
              <a:rPr lang="en-US" sz="2000" dirty="0" smtClean="0"/>
              <a:t>m minimum (20 </a:t>
            </a:r>
            <a:r>
              <a:rPr lang="en-US" sz="2000" dirty="0" smtClean="0">
                <a:latin typeface="Symbol" charset="2"/>
                <a:cs typeface="Symbol" charset="2"/>
              </a:rPr>
              <a:t>m</a:t>
            </a:r>
            <a:r>
              <a:rPr lang="en-US" sz="2000" dirty="0" smtClean="0"/>
              <a:t>m typical)</a:t>
            </a:r>
          </a:p>
        </p:txBody>
      </p:sp>
      <p:sp>
        <p:nvSpPr>
          <p:cNvPr id="8" name="Right Brace 7"/>
          <p:cNvSpPr/>
          <p:nvPr/>
        </p:nvSpPr>
        <p:spPr>
          <a:xfrm>
            <a:off x="2971800" y="2667000"/>
            <a:ext cx="228600" cy="6858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3200400" y="2831068"/>
            <a:ext cx="697051" cy="369332"/>
          </a:xfrm>
          <a:prstGeom prst="rect">
            <a:avLst/>
          </a:prstGeom>
          <a:noFill/>
        </p:spPr>
        <p:txBody>
          <a:bodyPr wrap="none" rtlCol="0">
            <a:spAutoFit/>
          </a:bodyPr>
          <a:lstStyle/>
          <a:p>
            <a:r>
              <a:rPr lang="en-US" dirty="0" smtClean="0"/>
              <a:t>@ IP</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Dedicated PWAC Facility to User Facility</a:t>
            </a:r>
          </a:p>
        </p:txBody>
      </p:sp>
      <p:sp>
        <p:nvSpPr>
          <p:cNvPr id="3" name="Content Placeholder 2"/>
          <p:cNvSpPr>
            <a:spLocks noGrp="1"/>
          </p:cNvSpPr>
          <p:nvPr>
            <p:ph idx="1"/>
          </p:nvPr>
        </p:nvSpPr>
        <p:spPr/>
        <p:txBody>
          <a:bodyPr/>
          <a:lstStyle/>
          <a:p>
            <a:r>
              <a:rPr lang="en-US" dirty="0" smtClean="0"/>
              <a:t>CD-0 </a:t>
            </a:r>
            <a:r>
              <a:rPr lang="en-US" dirty="0"/>
              <a:t>established </a:t>
            </a:r>
            <a:r>
              <a:rPr lang="en-US" dirty="0" smtClean="0"/>
              <a:t>mission need for </a:t>
            </a:r>
            <a:r>
              <a:rPr lang="en-US" dirty="0"/>
              <a:t>an Advanced Plasma Accelerator </a:t>
            </a:r>
            <a:r>
              <a:rPr lang="en-US" dirty="0" smtClean="0"/>
              <a:t>Facility</a:t>
            </a:r>
          </a:p>
          <a:p>
            <a:r>
              <a:rPr lang="en-US" dirty="0" smtClean="0"/>
              <a:t>But FACET can do so much more!</a:t>
            </a:r>
          </a:p>
          <a:p>
            <a:pPr marL="0" indent="0">
              <a:buNone/>
            </a:pPr>
            <a:r>
              <a:rPr lang="en-US" dirty="0" smtClean="0">
                <a:sym typeface="Wingdings"/>
              </a:rPr>
              <a:t> User facility for advanced accelerator research</a:t>
            </a:r>
          </a:p>
          <a:p>
            <a:r>
              <a:rPr lang="en-US" dirty="0" smtClean="0">
                <a:sym typeface="Wingdings"/>
              </a:rPr>
              <a:t>Like good old FFTB with experiments and test beams</a:t>
            </a:r>
          </a:p>
          <a:p>
            <a:r>
              <a:rPr lang="en-US" dirty="0" smtClean="0">
                <a:sym typeface="Wingdings"/>
              </a:rPr>
              <a:t>ARD director founded a new review committee: SAREC</a:t>
            </a:r>
          </a:p>
          <a:p>
            <a:pPr lvl="1"/>
            <a:r>
              <a:rPr lang="en-US" dirty="0" smtClean="0">
                <a:sym typeface="Wingdings"/>
              </a:rPr>
              <a:t>Replaces the old EPAC which reported to the lab director</a:t>
            </a:r>
          </a:p>
          <a:p>
            <a:r>
              <a:rPr lang="en-US" dirty="0" smtClean="0">
                <a:sym typeface="Wingdings"/>
              </a:rPr>
              <a:t>Competitive evaluation of proposals, looking for the best science and most effective use of the facilities at SLAC</a:t>
            </a:r>
          </a:p>
          <a:p>
            <a:r>
              <a:rPr lang="en-US" dirty="0" smtClean="0">
                <a:sym typeface="Wingdings"/>
              </a:rPr>
              <a:t>So besides the main experiment (PWAC) several others will be served</a:t>
            </a:r>
          </a:p>
          <a:p>
            <a:r>
              <a:rPr lang="en-US" dirty="0" smtClean="0">
                <a:sym typeface="Wingdings"/>
              </a:rPr>
              <a:t>Reach out to the user community</a:t>
            </a:r>
          </a:p>
        </p:txBody>
      </p:sp>
      <p:sp>
        <p:nvSpPr>
          <p:cNvPr id="4" name="Slide Number Placeholder 3"/>
          <p:cNvSpPr>
            <a:spLocks noGrp="1"/>
          </p:cNvSpPr>
          <p:nvPr>
            <p:ph type="sldNum" sz="quarter" idx="10"/>
          </p:nvPr>
        </p:nvSpPr>
        <p:spPr/>
        <p:txBody>
          <a:bodyPr/>
          <a:lstStyle/>
          <a:p>
            <a:fld id="{46D7A3A9-117E-4EF5-82A3-3CC7D0AB76B5}" type="slidenum">
              <a:rPr lang="en-US" smtClean="0"/>
              <a:pPr/>
              <a:t>4</a:t>
            </a:fld>
            <a:endParaRPr lang="en-US" dirty="0"/>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spTree>
    <p:extLst>
      <p:ext uri="{BB962C8B-B14F-4D97-AF65-F5344CB8AC3E}">
        <p14:creationId xmlns:p14="http://schemas.microsoft.com/office/powerpoint/2010/main" val="17573928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FACET as a National User Facility</a:t>
            </a:r>
            <a:endParaRPr lang="en-US" dirty="0"/>
          </a:p>
        </p:txBody>
      </p:sp>
      <p:sp>
        <p:nvSpPr>
          <p:cNvPr id="3" name="Content Placeholder 2"/>
          <p:cNvSpPr>
            <a:spLocks noGrp="1"/>
          </p:cNvSpPr>
          <p:nvPr>
            <p:ph idx="1"/>
          </p:nvPr>
        </p:nvSpPr>
        <p:spPr>
          <a:xfrm>
            <a:off x="457200" y="1219200"/>
            <a:ext cx="8458200" cy="4876800"/>
          </a:xfrm>
        </p:spPr>
        <p:txBody>
          <a:bodyPr>
            <a:normAutofit fontScale="92500" lnSpcReduction="10000"/>
          </a:bodyPr>
          <a:lstStyle/>
          <a:p>
            <a:r>
              <a:rPr lang="en-US" dirty="0" smtClean="0"/>
              <a:t>National User Facilities are DOE’s research flag ships and provide excellent infrastructure to the community (funding)</a:t>
            </a:r>
          </a:p>
          <a:p>
            <a:endParaRPr lang="en-US" dirty="0" smtClean="0"/>
          </a:p>
          <a:p>
            <a:r>
              <a:rPr lang="en-US" dirty="0" smtClean="0"/>
              <a:t>SLAC proposes FACET as a National User Facility</a:t>
            </a:r>
            <a:endParaRPr lang="en-US" dirty="0"/>
          </a:p>
          <a:p>
            <a:pPr lvl="1"/>
            <a:r>
              <a:rPr lang="en-US" dirty="0" smtClean="0"/>
              <a:t>Unique facility world wide</a:t>
            </a:r>
          </a:p>
          <a:p>
            <a:pPr lvl="1"/>
            <a:r>
              <a:rPr lang="en-US" dirty="0" smtClean="0"/>
              <a:t>Tremendous physics potential</a:t>
            </a:r>
          </a:p>
          <a:p>
            <a:pPr lvl="1"/>
            <a:r>
              <a:rPr lang="en-US" dirty="0" smtClean="0"/>
              <a:t>Broad user interest</a:t>
            </a:r>
          </a:p>
          <a:p>
            <a:pPr lvl="1"/>
            <a:r>
              <a:rPr lang="en-US" dirty="0" smtClean="0"/>
              <a:t>Strong support from SLAC Management</a:t>
            </a:r>
          </a:p>
          <a:p>
            <a:pPr lvl="1"/>
            <a:endParaRPr lang="en-US" dirty="0"/>
          </a:p>
          <a:p>
            <a:r>
              <a:rPr lang="en-US" dirty="0" smtClean="0"/>
              <a:t>FACET has already an external review process (SAREC)</a:t>
            </a:r>
          </a:p>
          <a:p>
            <a:r>
              <a:rPr lang="en-US" dirty="0" smtClean="0"/>
              <a:t>Established user support organization</a:t>
            </a:r>
            <a:endParaRPr lang="en-US" dirty="0"/>
          </a:p>
          <a:p>
            <a:r>
              <a:rPr lang="en-US" dirty="0" smtClean="0"/>
              <a:t>Regular User Meetings </a:t>
            </a:r>
          </a:p>
          <a:p>
            <a:pPr marL="457200" lvl="1" indent="0">
              <a:buNone/>
            </a:pPr>
            <a:r>
              <a:rPr lang="en-US" dirty="0" smtClean="0">
                <a:sym typeface="Wingdings"/>
              </a:rPr>
              <a:t> might want to establish a formal FACET User Organization (FACETUO) which will be</a:t>
            </a:r>
            <a:r>
              <a:rPr lang="en-US" dirty="0" smtClean="0"/>
              <a:t> </a:t>
            </a:r>
            <a:r>
              <a:rPr lang="en-US" dirty="0"/>
              <a:t>broadly concerned with representing the interests of the </a:t>
            </a:r>
            <a:r>
              <a:rPr lang="en-US" dirty="0" smtClean="0"/>
              <a:t>FACET users to FACET/SLAC management</a:t>
            </a:r>
          </a:p>
        </p:txBody>
      </p:sp>
      <p:sp>
        <p:nvSpPr>
          <p:cNvPr id="4" name="Slide Number Placeholder 3"/>
          <p:cNvSpPr>
            <a:spLocks noGrp="1"/>
          </p:cNvSpPr>
          <p:nvPr>
            <p:ph type="sldNum" sz="quarter" idx="10"/>
          </p:nvPr>
        </p:nvSpPr>
        <p:spPr/>
        <p:txBody>
          <a:bodyPr/>
          <a:lstStyle/>
          <a:p>
            <a:fld id="{46D7A3A9-117E-4EF5-82A3-3CC7D0AB76B5}" type="slidenum">
              <a:rPr lang="en-US" smtClean="0"/>
              <a:pPr/>
              <a:t>5</a:t>
            </a:fld>
            <a:endParaRPr lang="en-US" dirty="0"/>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spTree>
    <p:extLst>
      <p:ext uri="{BB962C8B-B14F-4D97-AF65-F5344CB8AC3E}">
        <p14:creationId xmlns:p14="http://schemas.microsoft.com/office/powerpoint/2010/main" val="32462530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FACET User Organization</a:t>
            </a:r>
            <a:endParaRPr lang="en-US" dirty="0"/>
          </a:p>
        </p:txBody>
      </p:sp>
      <p:sp>
        <p:nvSpPr>
          <p:cNvPr id="3" name="Content Placeholder 2"/>
          <p:cNvSpPr>
            <a:spLocks noGrp="1"/>
          </p:cNvSpPr>
          <p:nvPr>
            <p:ph idx="1"/>
          </p:nvPr>
        </p:nvSpPr>
        <p:spPr/>
        <p:txBody>
          <a:bodyPr/>
          <a:lstStyle/>
          <a:p>
            <a:r>
              <a:rPr lang="en-US" dirty="0" smtClean="0"/>
              <a:t>If you want it! (You should, we need it)</a:t>
            </a:r>
          </a:p>
          <a:p>
            <a:r>
              <a:rPr lang="en-US" dirty="0" smtClean="0"/>
              <a:t>Would be modeled after SSRL/LCLS</a:t>
            </a:r>
          </a:p>
          <a:p>
            <a:r>
              <a:rPr lang="en-US" dirty="0" smtClean="0"/>
              <a:t>Every User is automatically a member</a:t>
            </a:r>
          </a:p>
          <a:p>
            <a:r>
              <a:rPr lang="en-US" dirty="0" smtClean="0"/>
              <a:t>Members elect an executive committee (FACETUO-EC)</a:t>
            </a:r>
          </a:p>
          <a:p>
            <a:r>
              <a:rPr lang="en-US" dirty="0" smtClean="0"/>
              <a:t>EC is in charge of calling User Meetings</a:t>
            </a:r>
          </a:p>
          <a:p>
            <a:pPr lvl="1"/>
            <a:r>
              <a:rPr lang="en-US" dirty="0" smtClean="0"/>
              <a:t>Presentation of recent results</a:t>
            </a:r>
          </a:p>
          <a:p>
            <a:pPr lvl="1"/>
            <a:r>
              <a:rPr lang="en-US" dirty="0" smtClean="0"/>
              <a:t>Presentation of future plans</a:t>
            </a:r>
          </a:p>
          <a:p>
            <a:pPr lvl="1"/>
            <a:r>
              <a:rPr lang="en-US" dirty="0" smtClean="0"/>
              <a:t>Discussion of future needs</a:t>
            </a:r>
          </a:p>
          <a:p>
            <a:pPr lvl="1"/>
            <a:r>
              <a:rPr lang="en-US" dirty="0"/>
              <a:t>C</a:t>
            </a:r>
            <a:r>
              <a:rPr lang="en-US" dirty="0" smtClean="0"/>
              <a:t>oordinates </a:t>
            </a:r>
            <a:r>
              <a:rPr lang="en-US" dirty="0"/>
              <a:t>activities with representatives from other DOE user facilities to increase visibility and </a:t>
            </a:r>
            <a:r>
              <a:rPr lang="en-US" dirty="0" smtClean="0"/>
              <a:t>support for HEP science </a:t>
            </a:r>
            <a:r>
              <a:rPr lang="en-US" dirty="0"/>
              <a:t>as well as user facilities such </a:t>
            </a:r>
            <a:r>
              <a:rPr lang="en-US" dirty="0" smtClean="0"/>
              <a:t>as FACET</a:t>
            </a:r>
          </a:p>
          <a:p>
            <a:r>
              <a:rPr lang="en-US" dirty="0" smtClean="0"/>
              <a:t>Independent User voice at SLAC and towards DOE</a:t>
            </a:r>
            <a:endParaRPr lang="en-US" dirty="0"/>
          </a:p>
        </p:txBody>
      </p:sp>
      <p:sp>
        <p:nvSpPr>
          <p:cNvPr id="4" name="Slide Number Placeholder 3"/>
          <p:cNvSpPr>
            <a:spLocks noGrp="1"/>
          </p:cNvSpPr>
          <p:nvPr>
            <p:ph type="sldNum" sz="quarter" idx="10"/>
          </p:nvPr>
        </p:nvSpPr>
        <p:spPr/>
        <p:txBody>
          <a:bodyPr/>
          <a:lstStyle/>
          <a:p>
            <a:fld id="{46D7A3A9-117E-4EF5-82A3-3CC7D0AB76B5}" type="slidenum">
              <a:rPr lang="en-US" smtClean="0"/>
              <a:pPr/>
              <a:t>6</a:t>
            </a:fld>
            <a:endParaRPr lang="en-US" dirty="0"/>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spTree>
    <p:extLst>
      <p:ext uri="{BB962C8B-B14F-4D97-AF65-F5344CB8AC3E}">
        <p14:creationId xmlns:p14="http://schemas.microsoft.com/office/powerpoint/2010/main" val="16878224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FACET a National User </a:t>
            </a:r>
            <a:r>
              <a:rPr lang="en-US" dirty="0" smtClean="0"/>
              <a:t>Facility </a:t>
            </a:r>
            <a:br>
              <a:rPr lang="en-US" dirty="0" smtClean="0"/>
            </a:br>
            <a:r>
              <a:rPr lang="en-US" dirty="0" smtClean="0"/>
              <a:t>Operations Efficiency (preliminary)</a:t>
            </a:r>
            <a:endParaRPr lang="en-US" dirty="0"/>
          </a:p>
        </p:txBody>
      </p:sp>
      <p:sp>
        <p:nvSpPr>
          <p:cNvPr id="3" name="Content Placeholder 2"/>
          <p:cNvSpPr>
            <a:spLocks noGrp="1"/>
          </p:cNvSpPr>
          <p:nvPr>
            <p:ph idx="1"/>
          </p:nvPr>
        </p:nvSpPr>
        <p:spPr>
          <a:xfrm>
            <a:off x="76200" y="1143000"/>
            <a:ext cx="8915400" cy="5562600"/>
          </a:xfrm>
        </p:spPr>
        <p:txBody>
          <a:bodyPr>
            <a:noAutofit/>
          </a:bodyPr>
          <a:lstStyle/>
          <a:p>
            <a:pPr>
              <a:lnSpc>
                <a:spcPct val="80000"/>
              </a:lnSpc>
            </a:pPr>
            <a:r>
              <a:rPr lang="en-US" sz="1400" dirty="0" smtClean="0"/>
              <a:t>Prior </a:t>
            </a:r>
            <a:r>
              <a:rPr lang="en-US" sz="1400" dirty="0"/>
              <a:t>to each set of experimental shifts, the </a:t>
            </a:r>
            <a:r>
              <a:rPr lang="en-US" sz="1400" dirty="0" smtClean="0"/>
              <a:t>FACET will </a:t>
            </a:r>
            <a:r>
              <a:rPr lang="en-US" sz="1400" dirty="0"/>
              <a:t>agree with </a:t>
            </a:r>
            <a:r>
              <a:rPr lang="en-US" sz="1400" dirty="0" smtClean="0"/>
              <a:t>experimenters beam </a:t>
            </a:r>
            <a:r>
              <a:rPr lang="en-US" sz="1400" dirty="0"/>
              <a:t>parameters (energy, charge, bunch length, emittance, etc.) required for the basic experimental </a:t>
            </a:r>
            <a:r>
              <a:rPr lang="en-US" sz="1400" dirty="0" smtClean="0"/>
              <a:t>measurements</a:t>
            </a:r>
          </a:p>
          <a:p>
            <a:pPr>
              <a:lnSpc>
                <a:spcPct val="80000"/>
              </a:lnSpc>
            </a:pPr>
            <a:r>
              <a:rPr lang="en-US" sz="1400" dirty="0" smtClean="0"/>
              <a:t>FACET </a:t>
            </a:r>
            <a:r>
              <a:rPr lang="en-US" sz="1400" dirty="0"/>
              <a:t>will regard beam as delivered </a:t>
            </a:r>
            <a:r>
              <a:rPr lang="en-US" sz="1400" dirty="0" smtClean="0"/>
              <a:t>when beam </a:t>
            </a:r>
            <a:r>
              <a:rPr lang="en-US" sz="1400" dirty="0"/>
              <a:t>is available with these pre-determined parameters. </a:t>
            </a:r>
            <a:endParaRPr lang="en-US" sz="1400" dirty="0" smtClean="0"/>
          </a:p>
          <a:p>
            <a:pPr>
              <a:lnSpc>
                <a:spcPct val="80000"/>
              </a:lnSpc>
            </a:pPr>
            <a:r>
              <a:rPr lang="en-US" sz="1400" dirty="0"/>
              <a:t>U</a:t>
            </a:r>
            <a:r>
              <a:rPr lang="en-US" sz="1400" dirty="0" smtClean="0"/>
              <a:t>sers </a:t>
            </a:r>
            <a:r>
              <a:rPr lang="en-US" sz="1400" dirty="0"/>
              <a:t>may request even more stringent beam parameters (smaller emittance, shorter bunch length, etc.). Such parameters will demand substantial time for setup and beam tuning to optimize the running conditions. The time required to achieve these ultimate parameters will be accounted as beam delivered</a:t>
            </a:r>
            <a:r>
              <a:rPr lang="en-US" sz="1400" dirty="0" smtClean="0"/>
              <a:t>.</a:t>
            </a:r>
            <a:endParaRPr lang="en-US" sz="1400" b="1" dirty="0" smtClean="0"/>
          </a:p>
          <a:p>
            <a:pPr>
              <a:lnSpc>
                <a:spcPct val="80000"/>
              </a:lnSpc>
            </a:pPr>
            <a:endParaRPr lang="en-US" sz="1400" b="1" dirty="0"/>
          </a:p>
          <a:p>
            <a:pPr>
              <a:lnSpc>
                <a:spcPct val="80000"/>
              </a:lnSpc>
            </a:pPr>
            <a:r>
              <a:rPr lang="en-US" sz="1400" b="1" dirty="0" smtClean="0"/>
              <a:t>Delivered</a:t>
            </a:r>
            <a:r>
              <a:rPr lang="en-US" sz="1400" dirty="0" smtClean="0"/>
              <a:t> </a:t>
            </a:r>
            <a:r>
              <a:rPr lang="en-US" sz="1400" dirty="0"/>
              <a:t>- Beam is delivered to users, which includes dedicated tuning time to achieve and maintain the most stringent beam parameters </a:t>
            </a:r>
          </a:p>
          <a:p>
            <a:pPr lvl="0">
              <a:lnSpc>
                <a:spcPct val="80000"/>
              </a:lnSpc>
            </a:pPr>
            <a:r>
              <a:rPr lang="en-US" sz="1400" b="1" dirty="0" smtClean="0"/>
              <a:t>User </a:t>
            </a:r>
            <a:r>
              <a:rPr lang="en-US" sz="1400" b="1" dirty="0"/>
              <a:t>Off </a:t>
            </a:r>
            <a:r>
              <a:rPr lang="en-US" sz="1400" dirty="0"/>
              <a:t>- Beam is available but user is in access</a:t>
            </a:r>
          </a:p>
          <a:p>
            <a:pPr lvl="0">
              <a:lnSpc>
                <a:spcPct val="80000"/>
              </a:lnSpc>
            </a:pPr>
            <a:r>
              <a:rPr lang="en-US" sz="1400" b="1" dirty="0"/>
              <a:t>Configuration Change </a:t>
            </a:r>
            <a:r>
              <a:rPr lang="en-US" sz="1400" dirty="0"/>
              <a:t>- Operations is changing </a:t>
            </a:r>
            <a:r>
              <a:rPr lang="en-US" sz="1400" dirty="0" smtClean="0"/>
              <a:t>parameters </a:t>
            </a:r>
            <a:r>
              <a:rPr lang="en-US" sz="1400" dirty="0"/>
              <a:t>per user request</a:t>
            </a:r>
          </a:p>
          <a:p>
            <a:pPr lvl="0">
              <a:lnSpc>
                <a:spcPct val="80000"/>
              </a:lnSpc>
            </a:pPr>
            <a:r>
              <a:rPr lang="en-US" sz="1400" b="1" dirty="0" smtClean="0"/>
              <a:t>Basic Tuning</a:t>
            </a:r>
            <a:r>
              <a:rPr lang="en-US" sz="1400" dirty="0" smtClean="0"/>
              <a:t> </a:t>
            </a:r>
            <a:r>
              <a:rPr lang="en-US" sz="1400" dirty="0"/>
              <a:t>- Beam does not meet the pre-determined specifications and is not delivered. Operations is trying to achieve the basic beam parameters</a:t>
            </a:r>
          </a:p>
          <a:p>
            <a:pPr lvl="0">
              <a:lnSpc>
                <a:spcPct val="80000"/>
              </a:lnSpc>
            </a:pPr>
            <a:r>
              <a:rPr lang="en-US" sz="1400" b="1" dirty="0" smtClean="0"/>
              <a:t>Down</a:t>
            </a:r>
            <a:r>
              <a:rPr lang="en-US" sz="1400" dirty="0" smtClean="0"/>
              <a:t> </a:t>
            </a:r>
            <a:r>
              <a:rPr lang="en-US" sz="1400" dirty="0"/>
              <a:t>- Beam is not available because of a problem in </a:t>
            </a:r>
            <a:r>
              <a:rPr lang="en-US" sz="1400" dirty="0" smtClean="0"/>
              <a:t>S0</a:t>
            </a:r>
            <a:r>
              <a:rPr lang="en-US" sz="1400" dirty="0"/>
              <a:t>-20, </a:t>
            </a:r>
            <a:r>
              <a:rPr lang="en-US" sz="1400" dirty="0" smtClean="0"/>
              <a:t>DR </a:t>
            </a:r>
            <a:r>
              <a:rPr lang="en-US" sz="1400" dirty="0"/>
              <a:t>or positron source</a:t>
            </a:r>
          </a:p>
          <a:p>
            <a:pPr lvl="0">
              <a:lnSpc>
                <a:spcPct val="80000"/>
              </a:lnSpc>
            </a:pPr>
            <a:r>
              <a:rPr lang="en-US" sz="1400" b="1" dirty="0"/>
              <a:t>LCLS Down </a:t>
            </a:r>
            <a:r>
              <a:rPr lang="en-US" sz="1400" dirty="0"/>
              <a:t>– Beam is off due to unscheduled access to the Linac past Sector 20 (tracked but not counted against FACET operation)</a:t>
            </a:r>
          </a:p>
          <a:p>
            <a:pPr lvl="0">
              <a:lnSpc>
                <a:spcPct val="80000"/>
              </a:lnSpc>
            </a:pPr>
            <a:r>
              <a:rPr lang="en-US" sz="1400" b="1" dirty="0"/>
              <a:t>Scheduled Off </a:t>
            </a:r>
          </a:p>
          <a:p>
            <a:pPr>
              <a:lnSpc>
                <a:spcPct val="80000"/>
              </a:lnSpc>
            </a:pPr>
            <a:endParaRPr lang="en-US" sz="1400" dirty="0"/>
          </a:p>
          <a:p>
            <a:pPr>
              <a:lnSpc>
                <a:spcPct val="80000"/>
              </a:lnSpc>
            </a:pPr>
            <a:r>
              <a:rPr lang="en-US" sz="1400" b="1" dirty="0"/>
              <a:t>Uptime</a:t>
            </a:r>
            <a:r>
              <a:rPr lang="en-US" sz="1400" dirty="0"/>
              <a:t> = Sum(Delivered, User Off, Configuration Change) </a:t>
            </a:r>
          </a:p>
          <a:p>
            <a:pPr>
              <a:lnSpc>
                <a:spcPct val="80000"/>
              </a:lnSpc>
            </a:pPr>
            <a:r>
              <a:rPr lang="en-US" sz="1400" b="1" dirty="0"/>
              <a:t>Downtime</a:t>
            </a:r>
            <a:r>
              <a:rPr lang="en-US" sz="1400" dirty="0"/>
              <a:t> = Sum</a:t>
            </a:r>
            <a:r>
              <a:rPr lang="en-US" sz="1400" dirty="0" smtClean="0"/>
              <a:t>(Basic Tuning</a:t>
            </a:r>
            <a:r>
              <a:rPr lang="en-US" sz="1400" dirty="0"/>
              <a:t>, Down)</a:t>
            </a:r>
          </a:p>
          <a:p>
            <a:pPr>
              <a:lnSpc>
                <a:spcPct val="80000"/>
              </a:lnSpc>
            </a:pPr>
            <a:r>
              <a:rPr lang="en-US" sz="1400" b="1" dirty="0"/>
              <a:t>Availability</a:t>
            </a:r>
            <a:r>
              <a:rPr lang="en-US" sz="1400" dirty="0"/>
              <a:t> = Uptime / (Uptime + Downtime)</a:t>
            </a:r>
          </a:p>
          <a:p>
            <a:pPr>
              <a:lnSpc>
                <a:spcPct val="80000"/>
              </a:lnSpc>
            </a:pPr>
            <a:endParaRPr lang="en-US" sz="1400" dirty="0"/>
          </a:p>
          <a:p>
            <a:pPr>
              <a:lnSpc>
                <a:spcPct val="80000"/>
              </a:lnSpc>
            </a:pPr>
            <a:r>
              <a:rPr lang="en-US" sz="1400" dirty="0" smtClean="0"/>
              <a:t>FACET </a:t>
            </a:r>
            <a:r>
              <a:rPr lang="en-US" sz="1400" dirty="0"/>
              <a:t>Beam Availability Goal </a:t>
            </a:r>
            <a:r>
              <a:rPr lang="en-US" sz="1400" dirty="0" smtClean="0"/>
              <a:t>is 70% in first year</a:t>
            </a:r>
          </a:p>
          <a:p>
            <a:pPr>
              <a:lnSpc>
                <a:spcPct val="80000"/>
              </a:lnSpc>
            </a:pPr>
            <a:r>
              <a:rPr lang="en-US" sz="1400" dirty="0"/>
              <a:t>I</a:t>
            </a:r>
            <a:r>
              <a:rPr lang="en-US" sz="1400" dirty="0" smtClean="0"/>
              <a:t>ncreased </a:t>
            </a:r>
            <a:r>
              <a:rPr lang="en-US" sz="1400" dirty="0"/>
              <a:t>experience </a:t>
            </a:r>
            <a:r>
              <a:rPr lang="en-US" sz="1400" dirty="0" smtClean="0"/>
              <a:t>with operations will increase availability to above 85% </a:t>
            </a:r>
            <a:endParaRPr lang="en-US" sz="1400" dirty="0"/>
          </a:p>
          <a:p>
            <a:pPr marL="0" indent="0">
              <a:lnSpc>
                <a:spcPct val="80000"/>
              </a:lnSpc>
              <a:buNone/>
            </a:pPr>
            <a:endParaRPr lang="en-US" sz="1400" dirty="0"/>
          </a:p>
        </p:txBody>
      </p:sp>
      <p:sp>
        <p:nvSpPr>
          <p:cNvPr id="4" name="Slide Number Placeholder 3"/>
          <p:cNvSpPr>
            <a:spLocks noGrp="1"/>
          </p:cNvSpPr>
          <p:nvPr>
            <p:ph type="sldNum" sz="quarter" idx="10"/>
          </p:nvPr>
        </p:nvSpPr>
        <p:spPr/>
        <p:txBody>
          <a:bodyPr/>
          <a:lstStyle/>
          <a:p>
            <a:fld id="{46D7A3A9-117E-4EF5-82A3-3CC7D0AB76B5}" type="slidenum">
              <a:rPr lang="en-US" smtClean="0"/>
              <a:pPr/>
              <a:t>7</a:t>
            </a:fld>
            <a:endParaRPr lang="en-US" dirty="0"/>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spTree>
    <p:extLst>
      <p:ext uri="{BB962C8B-B14F-4D97-AF65-F5344CB8AC3E}">
        <p14:creationId xmlns:p14="http://schemas.microsoft.com/office/powerpoint/2010/main" val="42764972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FACET a National User </a:t>
            </a:r>
            <a:r>
              <a:rPr lang="en-US" dirty="0" smtClean="0"/>
              <a:t>Facility </a:t>
            </a:r>
            <a:br>
              <a:rPr lang="en-US" dirty="0" smtClean="0"/>
            </a:br>
            <a:r>
              <a:rPr lang="en-US" dirty="0" smtClean="0"/>
              <a:t>Experimental Evaluation</a:t>
            </a:r>
            <a:endParaRPr lang="en-US" dirty="0"/>
          </a:p>
        </p:txBody>
      </p:sp>
      <p:sp>
        <p:nvSpPr>
          <p:cNvPr id="3" name="Content Placeholder 2"/>
          <p:cNvSpPr>
            <a:spLocks noGrp="1"/>
          </p:cNvSpPr>
          <p:nvPr>
            <p:ph idx="1"/>
          </p:nvPr>
        </p:nvSpPr>
        <p:spPr>
          <a:xfrm>
            <a:off x="457200" y="1371600"/>
            <a:ext cx="8458200" cy="4876800"/>
          </a:xfrm>
        </p:spPr>
        <p:txBody>
          <a:bodyPr/>
          <a:lstStyle/>
          <a:p>
            <a:r>
              <a:rPr lang="en-US" b="1" u="sng" dirty="0"/>
              <a:t>S</a:t>
            </a:r>
            <a:r>
              <a:rPr lang="en-US" dirty="0"/>
              <a:t>LAC </a:t>
            </a:r>
            <a:r>
              <a:rPr lang="en-US" b="1" u="sng" dirty="0"/>
              <a:t>A</a:t>
            </a:r>
            <a:r>
              <a:rPr lang="en-US" dirty="0"/>
              <a:t>ccelerator </a:t>
            </a:r>
            <a:r>
              <a:rPr lang="en-US" b="1" u="sng" dirty="0"/>
              <a:t>R</a:t>
            </a:r>
            <a:r>
              <a:rPr lang="en-US" dirty="0"/>
              <a:t>esearch </a:t>
            </a:r>
            <a:r>
              <a:rPr lang="en-US" b="1" u="sng" dirty="0"/>
              <a:t>E</a:t>
            </a:r>
            <a:r>
              <a:rPr lang="en-US" dirty="0"/>
              <a:t>xperimental </a:t>
            </a:r>
            <a:r>
              <a:rPr lang="en-US" dirty="0" smtClean="0"/>
              <a:t>program </a:t>
            </a:r>
            <a:r>
              <a:rPr lang="en-US" b="1" u="sng" dirty="0" smtClean="0"/>
              <a:t>C</a:t>
            </a:r>
            <a:r>
              <a:rPr lang="en-US" dirty="0" smtClean="0"/>
              <a:t>ommittee</a:t>
            </a:r>
          </a:p>
          <a:p>
            <a:pPr lvl="1"/>
            <a:r>
              <a:rPr lang="en-US" dirty="0" smtClean="0"/>
              <a:t>Appointed by Accelerator Research Division Head</a:t>
            </a:r>
            <a:endParaRPr lang="en-US" dirty="0"/>
          </a:p>
          <a:p>
            <a:r>
              <a:rPr lang="en-US" dirty="0" smtClean="0"/>
              <a:t>SAREC Charge:</a:t>
            </a:r>
          </a:p>
          <a:p>
            <a:pPr lvl="1"/>
            <a:r>
              <a:rPr lang="en-US" dirty="0"/>
              <a:t>E</a:t>
            </a:r>
            <a:r>
              <a:rPr lang="en-US" dirty="0" smtClean="0"/>
              <a:t>valuate </a:t>
            </a:r>
            <a:r>
              <a:rPr lang="en-US" dirty="0"/>
              <a:t>the merit of proposed R&amp;D in SLAC’s experimental accelerator research facilities for advancing world-class accelerator science or accelerator technology</a:t>
            </a:r>
          </a:p>
          <a:p>
            <a:pPr lvl="1"/>
            <a:r>
              <a:rPr lang="en-US" dirty="0"/>
              <a:t>E</a:t>
            </a:r>
            <a:r>
              <a:rPr lang="en-US" dirty="0" smtClean="0"/>
              <a:t>valuate </a:t>
            </a:r>
            <a:r>
              <a:rPr lang="en-US" dirty="0"/>
              <a:t>the feasibility of proposed R&amp;D in SLAC’s accelerator research facilities </a:t>
            </a:r>
          </a:p>
          <a:p>
            <a:pPr lvl="1"/>
            <a:r>
              <a:rPr lang="en-US" dirty="0"/>
              <a:t>R</a:t>
            </a:r>
            <a:r>
              <a:rPr lang="en-US" dirty="0" smtClean="0"/>
              <a:t>eview </a:t>
            </a:r>
            <a:r>
              <a:rPr lang="en-US" dirty="0"/>
              <a:t>the progress of existing R&amp;D in SLAC’s accelerator research </a:t>
            </a:r>
            <a:r>
              <a:rPr lang="en-US" dirty="0" smtClean="0"/>
              <a:t>facilities</a:t>
            </a:r>
          </a:p>
          <a:p>
            <a:r>
              <a:rPr lang="en-US" dirty="0" smtClean="0"/>
              <a:t>1</a:t>
            </a:r>
            <a:r>
              <a:rPr lang="en-US" baseline="30000" dirty="0" smtClean="0"/>
              <a:t>st</a:t>
            </a:r>
            <a:r>
              <a:rPr lang="en-US" dirty="0" smtClean="0"/>
              <a:t> SAREC </a:t>
            </a:r>
            <a:r>
              <a:rPr lang="en-US" dirty="0"/>
              <a:t>Review </a:t>
            </a:r>
            <a:r>
              <a:rPr lang="en-US" dirty="0" smtClean="0"/>
              <a:t>was </a:t>
            </a:r>
            <a:r>
              <a:rPr lang="en-US" dirty="0"/>
              <a:t>January </a:t>
            </a:r>
            <a:r>
              <a:rPr lang="en-US" dirty="0" smtClean="0"/>
              <a:t>10</a:t>
            </a:r>
            <a:r>
              <a:rPr lang="en-US" baseline="30000" dirty="0" smtClean="0"/>
              <a:t>th</a:t>
            </a:r>
            <a:r>
              <a:rPr lang="en-US" dirty="0" smtClean="0"/>
              <a:t> - 12</a:t>
            </a:r>
            <a:r>
              <a:rPr lang="en-US" baseline="30000" dirty="0" smtClean="0"/>
              <a:t>th</a:t>
            </a:r>
            <a:r>
              <a:rPr lang="en-US" dirty="0" smtClean="0"/>
              <a:t> 2011</a:t>
            </a:r>
          </a:p>
          <a:p>
            <a:r>
              <a:rPr lang="en-US" dirty="0" smtClean="0"/>
              <a:t>2</a:t>
            </a:r>
            <a:r>
              <a:rPr lang="en-US" baseline="30000" dirty="0" smtClean="0"/>
              <a:t>nd</a:t>
            </a:r>
            <a:r>
              <a:rPr lang="en-US" dirty="0" smtClean="0"/>
              <a:t> SAREC Review in January 2012</a:t>
            </a:r>
            <a:endParaRPr lang="en-US" dirty="0"/>
          </a:p>
          <a:p>
            <a:pPr marL="457200" lvl="1" indent="0">
              <a:buNone/>
            </a:pPr>
            <a:r>
              <a:rPr lang="en-US" dirty="0"/>
              <a:t/>
            </a:r>
            <a:br>
              <a:rPr lang="en-US" dirty="0"/>
            </a:br>
            <a:endParaRPr lang="en-US" dirty="0"/>
          </a:p>
          <a:p>
            <a:pPr lvl="1"/>
            <a:endParaRPr lang="en-US" dirty="0" smtClean="0"/>
          </a:p>
          <a:p>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46D7A3A9-117E-4EF5-82A3-3CC7D0AB76B5}" type="slidenum">
              <a:rPr lang="en-US" smtClean="0"/>
              <a:pPr/>
              <a:t>8</a:t>
            </a:fld>
            <a:endParaRPr lang="en-US" dirty="0"/>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spTree>
    <p:extLst>
      <p:ext uri="{BB962C8B-B14F-4D97-AF65-F5344CB8AC3E}">
        <p14:creationId xmlns:p14="http://schemas.microsoft.com/office/powerpoint/2010/main" val="8826225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FACET Reporting and Audits</a:t>
            </a:r>
            <a:endParaRPr lang="en-US" dirty="0"/>
          </a:p>
        </p:txBody>
      </p:sp>
      <p:sp>
        <p:nvSpPr>
          <p:cNvPr id="3" name="Content Placeholder 2"/>
          <p:cNvSpPr>
            <a:spLocks noGrp="1"/>
          </p:cNvSpPr>
          <p:nvPr>
            <p:ph idx="1"/>
          </p:nvPr>
        </p:nvSpPr>
        <p:spPr>
          <a:xfrm>
            <a:off x="457200" y="1219200"/>
            <a:ext cx="8458200" cy="4876800"/>
          </a:xfrm>
        </p:spPr>
        <p:txBody>
          <a:bodyPr/>
          <a:lstStyle/>
          <a:p>
            <a:r>
              <a:rPr lang="en-US" dirty="0" smtClean="0"/>
              <a:t>As a national user facility </a:t>
            </a:r>
            <a:r>
              <a:rPr lang="en-US" dirty="0" smtClean="0"/>
              <a:t>FACET has</a:t>
            </a:r>
            <a:r>
              <a:rPr lang="en-US" dirty="0" smtClean="0"/>
              <a:t> </a:t>
            </a:r>
            <a:r>
              <a:rPr lang="en-US" dirty="0" smtClean="0"/>
              <a:t>to fulfill quarterly reporting requirements</a:t>
            </a:r>
          </a:p>
          <a:p>
            <a:pPr lvl="1"/>
            <a:r>
              <a:rPr lang="en-US" dirty="0" smtClean="0"/>
              <a:t>Number of proposals, users, experiments</a:t>
            </a:r>
          </a:p>
          <a:p>
            <a:pPr lvl="1"/>
            <a:r>
              <a:rPr lang="en-US" dirty="0" smtClean="0"/>
              <a:t>Operational hours and efficiency</a:t>
            </a:r>
          </a:p>
          <a:p>
            <a:pPr lvl="1"/>
            <a:r>
              <a:rPr lang="en-US" dirty="0" smtClean="0"/>
              <a:t>Publications, talks, seminars, conference contributions</a:t>
            </a:r>
          </a:p>
          <a:p>
            <a:pPr lvl="1"/>
            <a:r>
              <a:rPr lang="en-US" dirty="0" smtClean="0"/>
              <a:t>User satisfaction</a:t>
            </a:r>
          </a:p>
          <a:p>
            <a:pPr marL="0" indent="0">
              <a:buNone/>
            </a:pPr>
            <a:r>
              <a:rPr lang="en-US" dirty="0" smtClean="0">
                <a:sym typeface="Wingdings"/>
              </a:rPr>
              <a:t> </a:t>
            </a:r>
            <a:r>
              <a:rPr lang="en-US" dirty="0" smtClean="0">
                <a:sym typeface="Wingdings"/>
              </a:rPr>
              <a:t>FACET Division will be here </a:t>
            </a:r>
            <a:r>
              <a:rPr lang="en-US" dirty="0" smtClean="0">
                <a:sym typeface="Wingdings"/>
              </a:rPr>
              <a:t>to make the </a:t>
            </a:r>
            <a:r>
              <a:rPr lang="en-US" dirty="0" smtClean="0">
                <a:sym typeface="Wingdings"/>
              </a:rPr>
              <a:t>facility </a:t>
            </a:r>
            <a:r>
              <a:rPr lang="en-US" dirty="0" smtClean="0">
                <a:sym typeface="Wingdings"/>
              </a:rPr>
              <a:t>work for you</a:t>
            </a:r>
          </a:p>
          <a:p>
            <a:pPr marL="0" indent="0">
              <a:buNone/>
            </a:pPr>
            <a:r>
              <a:rPr lang="en-US" dirty="0" smtClean="0">
                <a:sym typeface="Wingdings"/>
              </a:rPr>
              <a:t> You have to come up with brilliant experiments</a:t>
            </a:r>
          </a:p>
          <a:p>
            <a:pPr marL="0" indent="0">
              <a:buNone/>
            </a:pPr>
            <a:r>
              <a:rPr lang="en-US" dirty="0" smtClean="0">
                <a:sym typeface="Wingdings"/>
              </a:rPr>
              <a:t> Together we will prove to DOE that FACET has a vibrant future </a:t>
            </a:r>
            <a:endParaRPr lang="en-US" dirty="0" smtClean="0"/>
          </a:p>
          <a:p>
            <a:pPr lvl="1"/>
            <a:endParaRPr lang="en-US" dirty="0"/>
          </a:p>
          <a:p>
            <a:r>
              <a:rPr lang="en-US" dirty="0" smtClean="0"/>
              <a:t>FACET </a:t>
            </a:r>
            <a:r>
              <a:rPr lang="en-US" dirty="0" smtClean="0"/>
              <a:t>will be independently </a:t>
            </a:r>
            <a:r>
              <a:rPr lang="en-US" dirty="0"/>
              <a:t>reviewed by external experts convened by </a:t>
            </a:r>
            <a:r>
              <a:rPr lang="en-US" dirty="0" smtClean="0"/>
              <a:t>the DOE Program Office </a:t>
            </a:r>
            <a:r>
              <a:rPr lang="en-US" dirty="0"/>
              <a:t>on a periodic </a:t>
            </a:r>
            <a:r>
              <a:rPr lang="en-US" dirty="0" smtClean="0"/>
              <a:t>basis </a:t>
            </a:r>
            <a:endParaRPr lang="en-US" dirty="0"/>
          </a:p>
        </p:txBody>
      </p:sp>
      <p:sp>
        <p:nvSpPr>
          <p:cNvPr id="4" name="Slide Number Placeholder 3"/>
          <p:cNvSpPr>
            <a:spLocks noGrp="1"/>
          </p:cNvSpPr>
          <p:nvPr>
            <p:ph type="sldNum" sz="quarter" idx="10"/>
          </p:nvPr>
        </p:nvSpPr>
        <p:spPr/>
        <p:txBody>
          <a:bodyPr/>
          <a:lstStyle/>
          <a:p>
            <a:fld id="{46D7A3A9-117E-4EF5-82A3-3CC7D0AB76B5}" type="slidenum">
              <a:rPr lang="en-US" smtClean="0"/>
              <a:pPr/>
              <a:t>9</a:t>
            </a:fld>
            <a:endParaRPr lang="en-US" dirty="0"/>
          </a:p>
        </p:txBody>
      </p:sp>
      <p:sp>
        <p:nvSpPr>
          <p:cNvPr id="5" name="Footer Placeholder 4"/>
          <p:cNvSpPr>
            <a:spLocks noGrp="1"/>
          </p:cNvSpPr>
          <p:nvPr>
            <p:ph type="ftr" sz="quarter" idx="11"/>
          </p:nvPr>
        </p:nvSpPr>
        <p:spPr/>
        <p:txBody>
          <a:bodyPr/>
          <a:lstStyle/>
          <a:p>
            <a:r>
              <a:rPr lang="en-US" smtClean="0"/>
              <a:t>FACET User Meeting August 2011</a:t>
            </a:r>
            <a:endParaRPr lang="en-US" dirty="0"/>
          </a:p>
        </p:txBody>
      </p:sp>
    </p:spTree>
    <p:extLst>
      <p:ext uri="{BB962C8B-B14F-4D97-AF65-F5344CB8AC3E}">
        <p14:creationId xmlns:p14="http://schemas.microsoft.com/office/powerpoint/2010/main" val="22479890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SLAC white background presentation template">
  <a:themeElements>
    <a:clrScheme name="1_SLAC white background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LAC white background presentation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LAC white background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LAC white background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LAC white background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LAC white background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LAC white background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LAC white background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LAC white background presentation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LAC white background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LAC white background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LAC white background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LAC white background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LAC white background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657ECFF3DB204F84107BEDFE1ACE97" ma:contentTypeVersion="1" ma:contentTypeDescription="Create a new document." ma:contentTypeScope="" ma:versionID="94ef97928867f92cba2a7461fc996df2">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7F9E9C3-938B-4DCE-A42B-EBF88FB568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584CC41-9789-4F12-B7ED-C23A87573EE3}">
  <ds:schemaRefs>
    <ds:schemaRef ds:uri="http://schemas.microsoft.com/sharepoint/v3/contenttype/forms"/>
  </ds:schemaRefs>
</ds:datastoreItem>
</file>

<file path=customXml/itemProps3.xml><?xml version="1.0" encoding="utf-8"?>
<ds:datastoreItem xmlns:ds="http://schemas.openxmlformats.org/officeDocument/2006/customXml" ds:itemID="{876522A9-E66E-47CC-8F9C-DA7B3A4F7FC3}">
  <ds:schemaRefs>
    <ds:schemaRef ds:uri="http://schemas.microsoft.com/office/2006/metadata/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25043</TotalTime>
  <Words>1098</Words>
  <Application>Microsoft Macintosh PowerPoint</Application>
  <PresentationFormat>On-screen Show (4:3)</PresentationFormat>
  <Paragraphs>190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1_SLAC white background presentation template</vt:lpstr>
      <vt:lpstr>FACET: A National User Facility</vt:lpstr>
      <vt:lpstr>FACET Facility for Advanced aCcelerator Tests</vt:lpstr>
      <vt:lpstr>Facility for Advanced Accelerator Tests Physics Parameters</vt:lpstr>
      <vt:lpstr>From Dedicated PWAC Facility to User Facility</vt:lpstr>
      <vt:lpstr>FACET as a National User Facility</vt:lpstr>
      <vt:lpstr>FACET User Organization</vt:lpstr>
      <vt:lpstr>FACET a National User Facility  Operations Efficiency (preliminary)</vt:lpstr>
      <vt:lpstr>FACET a National User Facility  Experimental Evaluation</vt:lpstr>
      <vt:lpstr>FACET Reporting and Audits</vt:lpstr>
      <vt:lpstr>FACET a National User Facility  Proposed Organization</vt:lpstr>
      <vt:lpstr>FACET Schedule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DOE Headquarters BES and HEP</dc:title>
  <dc:creator>madelyn and sandy</dc:creator>
  <cp:lastModifiedBy>Carsten Hast</cp:lastModifiedBy>
  <cp:revision>804</cp:revision>
  <dcterms:created xsi:type="dcterms:W3CDTF">2010-01-12T16:21:02Z</dcterms:created>
  <dcterms:modified xsi:type="dcterms:W3CDTF">2011-08-30T18:59:32Z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0x010100F5657ECFF3DB204F84107BEDFE1ACE97</vt:lpwstr>
  </property>
</Properties>
</file>