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343" r:id="rId4"/>
    <p:sldId id="345" r:id="rId5"/>
    <p:sldId id="344" r:id="rId6"/>
    <p:sldId id="332" r:id="rId7"/>
    <p:sldId id="333" r:id="rId8"/>
    <p:sldId id="334" r:id="rId9"/>
    <p:sldId id="336" r:id="rId10"/>
    <p:sldId id="337" r:id="rId11"/>
    <p:sldId id="338" r:id="rId12"/>
    <p:sldId id="339" r:id="rId13"/>
    <p:sldId id="340" r:id="rId14"/>
    <p:sldId id="341" r:id="rId15"/>
    <p:sldId id="349" r:id="rId16"/>
    <p:sldId id="348" r:id="rId17"/>
    <p:sldId id="346" r:id="rId18"/>
    <p:sldId id="350" r:id="rId19"/>
    <p:sldId id="35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8C878"/>
    <a:srgbClr val="C8C8A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108"/>
      </p:cViewPr>
      <p:guideLst>
        <p:guide orient="horz" pos="3631"/>
        <p:guide orient="horz" pos="775"/>
        <p:guide orient="horz" pos="1956"/>
        <p:guide pos="288"/>
        <p:guide pos="5471"/>
        <p:guide pos="191"/>
        <p:guide pos="2880"/>
        <p:guide pos="45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52C3FD6-F899-433A-918E-0EA18E3872CD}" type="datetimeFigureOut">
              <a:rPr lang="en-US"/>
              <a:pPr>
                <a:defRPr/>
              </a:pPr>
              <a:t>8/30/2011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7371E62-A427-4A08-B853-67EED295F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B16553-FC6F-4321-A4BF-C64470637E51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2A5285-D4ED-4921-9175-6B0088F281BC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D6973F-C4F0-4601-95B4-61DB8D9669AB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FD36D1-9CE4-40C6-90E5-91E049B33478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55A4CB-00F8-4502-AF74-690C36DB0672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4076700" y="6473825"/>
            <a:ext cx="990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cs typeface="+mn-cs"/>
              </a:rPr>
              <a:t>Page </a:t>
            </a:r>
            <a:fld id="{7B3F4597-467A-46C7-B730-BAB90BB5B031}" type="slidenum">
              <a:rPr lang="en-US" sz="1400">
                <a:cs typeface="+mn-cs"/>
              </a:rPr>
              <a:pPr algn="ctr">
                <a:defRPr/>
              </a:pPr>
              <a:t>‹#›</a:t>
            </a:fld>
            <a:endParaRPr lang="en-US" sz="14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8738" y="6245225"/>
            <a:ext cx="3944937" cy="3238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 userDrawn="1"/>
        </p:nvSpPr>
        <p:spPr>
          <a:xfrm>
            <a:off x="4076700" y="6473825"/>
            <a:ext cx="990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cs typeface="+mn-cs"/>
              </a:rPr>
              <a:t>Page </a:t>
            </a:r>
            <a:fld id="{3E44759C-26D8-4F59-B4BF-6FB87DE114F2}" type="slidenum">
              <a:rPr lang="en-US" sz="1400">
                <a:cs typeface="+mn-cs"/>
              </a:rPr>
              <a:pPr algn="ctr">
                <a:defRPr/>
              </a:pPr>
              <a:t>‹#›</a:t>
            </a:fld>
            <a:endParaRPr lang="en-US" sz="14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8738" y="6245225"/>
            <a:ext cx="3944937" cy="3238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4076700" y="6473825"/>
            <a:ext cx="990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cs typeface="+mn-cs"/>
              </a:rPr>
              <a:t>Page </a:t>
            </a:r>
            <a:fld id="{B61FD4CE-4180-460B-AA0C-5C5C59D58FB6}" type="slidenum">
              <a:rPr lang="en-US" sz="1400">
                <a:cs typeface="+mn-cs"/>
              </a:rPr>
              <a:pPr algn="ctr">
                <a:defRPr/>
              </a:pPr>
              <a:t>‹#›</a:t>
            </a:fld>
            <a:endParaRPr lang="en-US" sz="14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8738" y="6245225"/>
            <a:ext cx="3944937" cy="3238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 userDrawn="1"/>
        </p:nvSpPr>
        <p:spPr>
          <a:xfrm>
            <a:off x="4076700" y="6473825"/>
            <a:ext cx="990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cs typeface="+mn-cs"/>
              </a:rPr>
              <a:t>Page </a:t>
            </a:r>
            <a:fld id="{3B61ACEB-5981-4828-9A66-206725A21597}" type="slidenum">
              <a:rPr lang="en-US" sz="1400">
                <a:cs typeface="+mn-cs"/>
              </a:rPr>
              <a:pPr algn="ctr">
                <a:defRPr/>
              </a:pPr>
              <a:t>‹#›</a:t>
            </a:fld>
            <a:endParaRPr lang="en-US" sz="1400" dirty="0">
              <a:cs typeface="+mn-cs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8738" y="6245225"/>
            <a:ext cx="3944937" cy="3238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THz Pump and X-Ray Probe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r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THz Pump and X-Ray Probe</a:t>
            </a:r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318" name="Picture 15" descr="SLAC_Logo_hir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1" descr="ar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67" r:id="rId3"/>
    <p:sldLayoutId id="2147483675" r:id="rId4"/>
    <p:sldLayoutId id="2147483668" r:id="rId5"/>
    <p:sldLayoutId id="2147483676" r:id="rId6"/>
    <p:sldLayoutId id="2147483677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57797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b="1" smtClean="0">
                <a:solidFill>
                  <a:schemeClr val="tx1"/>
                </a:solidFill>
                <a:ea typeface="宋体" pitchFamily="2" charset="-122"/>
              </a:rPr>
              <a:t>First THz Measurements</a:t>
            </a:r>
            <a:br>
              <a:rPr lang="en-US" altLang="zh-CN" sz="3600" b="1" smtClean="0">
                <a:solidFill>
                  <a:schemeClr val="tx1"/>
                </a:solidFill>
                <a:ea typeface="宋体" pitchFamily="2" charset="-122"/>
              </a:rPr>
            </a:br>
            <a:r>
              <a:rPr lang="en-US" altLang="zh-CN" sz="3600" b="1" smtClean="0">
                <a:solidFill>
                  <a:schemeClr val="tx1"/>
                </a:solidFill>
                <a:ea typeface="宋体" pitchFamily="2" charset="-122"/>
              </a:rPr>
              <a:t>at FACET</a:t>
            </a:r>
          </a:p>
        </p:txBody>
      </p:sp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1371600" y="37338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000">
                <a:ea typeface="宋体" pitchFamily="2" charset="-122"/>
              </a:rPr>
              <a:t>Ziran Wu, Alan Fisher, Henrik Loos</a:t>
            </a:r>
          </a:p>
          <a:p>
            <a:pPr algn="ctr">
              <a:spcBef>
                <a:spcPct val="20000"/>
              </a:spcBef>
            </a:pPr>
            <a:endParaRPr lang="en-US" altLang="zh-CN" sz="2000">
              <a:ea typeface="宋体" pitchFamily="2" charset="-122"/>
            </a:endParaRPr>
          </a:p>
          <a:p>
            <a:pPr algn="ctr">
              <a:spcBef>
                <a:spcPct val="20000"/>
              </a:spcBef>
            </a:pPr>
            <a:endParaRPr lang="en-US" altLang="zh-CN" sz="2000">
              <a:ea typeface="宋体" pitchFamily="2" charset="-122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2000">
                <a:ea typeface="宋体" pitchFamily="2" charset="-122"/>
              </a:rPr>
              <a:t>FACET 2011 Users Meeting</a:t>
            </a:r>
          </a:p>
          <a:p>
            <a:pPr algn="ctr">
              <a:spcBef>
                <a:spcPct val="20000"/>
              </a:spcBef>
            </a:pPr>
            <a:r>
              <a:rPr lang="en-US" altLang="zh-CN" sz="2000">
                <a:ea typeface="宋体" pitchFamily="2" charset="-122"/>
              </a:rPr>
              <a:t>2011-08-29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8124825" cy="566738"/>
          </a:xfrm>
        </p:spPr>
        <p:txBody>
          <a:bodyPr/>
          <a:lstStyle/>
          <a:p>
            <a:r>
              <a:rPr lang="en-US" altLang="zh-CN" sz="3600" smtClean="0">
                <a:ea typeface="宋体" pitchFamily="2" charset="-122"/>
              </a:rPr>
              <a:t>Simulated Beam Size</a:t>
            </a:r>
          </a:p>
        </p:txBody>
      </p:sp>
      <p:sp>
        <p:nvSpPr>
          <p:cNvPr id="38914" name="TextBox 103"/>
          <p:cNvSpPr txBox="1">
            <a:spLocks noChangeArrowheads="1"/>
          </p:cNvSpPr>
          <p:nvPr/>
        </p:nvSpPr>
        <p:spPr bwMode="auto">
          <a:xfrm>
            <a:off x="849313" y="4838700"/>
            <a:ext cx="77231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70000"/>
            </a:pPr>
            <a:endParaRPr lang="zh-CN" altLang="en-US">
              <a:ea typeface="宋体" pitchFamily="2" charset="-122"/>
            </a:endParaRPr>
          </a:p>
          <a:p>
            <a:pPr>
              <a:buSzPct val="70000"/>
              <a:buFont typeface="Wingdings" pitchFamily="2" charset="2"/>
              <a:buChar char="q"/>
            </a:pPr>
            <a:r>
              <a:rPr lang="zh-CN" altLang="en-US"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Vertical size 2.4 mm, single peak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Horizontal size 2.9 mm, double peak (Can we see it in knife edge scan?)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Using sigma_z = 100 um in the simulation</a:t>
            </a:r>
          </a:p>
        </p:txBody>
      </p:sp>
      <p:grpSp>
        <p:nvGrpSpPr>
          <p:cNvPr id="38915" name="Group 96"/>
          <p:cNvGrpSpPr>
            <a:grpSpLocks/>
          </p:cNvGrpSpPr>
          <p:nvPr/>
        </p:nvGrpSpPr>
        <p:grpSpPr bwMode="auto">
          <a:xfrm>
            <a:off x="314325" y="1173163"/>
            <a:ext cx="8194675" cy="3933825"/>
            <a:chOff x="198" y="788"/>
            <a:chExt cx="5162" cy="2478"/>
          </a:xfrm>
        </p:grpSpPr>
        <p:sp>
          <p:nvSpPr>
            <p:cNvPr id="389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8" y="788"/>
              <a:ext cx="5162" cy="2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679" y="888"/>
              <a:ext cx="1986" cy="1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679" y="888"/>
              <a:ext cx="1986" cy="19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3891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" y="888"/>
              <a:ext cx="1978" cy="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 rot="-5400000">
              <a:off x="201" y="1915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y  (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21" name="Rectangle 10"/>
            <p:cNvSpPr>
              <a:spLocks noChangeArrowheads="1"/>
            </p:cNvSpPr>
            <p:nvPr/>
          </p:nvSpPr>
          <p:spPr bwMode="auto">
            <a:xfrm rot="-5400000">
              <a:off x="171" y="1652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mm)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22" name="Rectangle 11"/>
            <p:cNvSpPr>
              <a:spLocks noChangeArrowheads="1"/>
            </p:cNvSpPr>
            <p:nvPr/>
          </p:nvSpPr>
          <p:spPr bwMode="auto">
            <a:xfrm>
              <a:off x="1441" y="3063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x  (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23" name="Rectangle 13"/>
            <p:cNvSpPr>
              <a:spLocks noChangeArrowheads="1"/>
            </p:cNvSpPr>
            <p:nvPr/>
          </p:nvSpPr>
          <p:spPr bwMode="auto">
            <a:xfrm>
              <a:off x="1672" y="3063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mm)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24" name="Line 14"/>
            <p:cNvSpPr>
              <a:spLocks noChangeShapeType="1"/>
            </p:cNvSpPr>
            <p:nvPr/>
          </p:nvSpPr>
          <p:spPr bwMode="auto">
            <a:xfrm>
              <a:off x="679" y="888"/>
              <a:ext cx="19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15"/>
            <p:cNvSpPr>
              <a:spLocks noChangeShapeType="1"/>
            </p:cNvSpPr>
            <p:nvPr/>
          </p:nvSpPr>
          <p:spPr bwMode="auto">
            <a:xfrm>
              <a:off x="679" y="2863"/>
              <a:ext cx="19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16"/>
            <p:cNvSpPr>
              <a:spLocks noChangeShapeType="1"/>
            </p:cNvSpPr>
            <p:nvPr/>
          </p:nvSpPr>
          <p:spPr bwMode="auto">
            <a:xfrm flipV="1">
              <a:off x="2665" y="888"/>
              <a:ext cx="1" cy="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17"/>
            <p:cNvSpPr>
              <a:spLocks noChangeShapeType="1"/>
            </p:cNvSpPr>
            <p:nvPr/>
          </p:nvSpPr>
          <p:spPr bwMode="auto">
            <a:xfrm flipV="1">
              <a:off x="679" y="888"/>
              <a:ext cx="1" cy="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18"/>
            <p:cNvSpPr>
              <a:spLocks noChangeShapeType="1"/>
            </p:cNvSpPr>
            <p:nvPr/>
          </p:nvSpPr>
          <p:spPr bwMode="auto">
            <a:xfrm>
              <a:off x="679" y="2863"/>
              <a:ext cx="19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19"/>
            <p:cNvSpPr>
              <a:spLocks noChangeShapeType="1"/>
            </p:cNvSpPr>
            <p:nvPr/>
          </p:nvSpPr>
          <p:spPr bwMode="auto">
            <a:xfrm flipV="1">
              <a:off x="679" y="888"/>
              <a:ext cx="1" cy="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20"/>
            <p:cNvSpPr>
              <a:spLocks noChangeShapeType="1"/>
            </p:cNvSpPr>
            <p:nvPr/>
          </p:nvSpPr>
          <p:spPr bwMode="auto">
            <a:xfrm flipV="1">
              <a:off x="1010" y="284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21"/>
            <p:cNvSpPr>
              <a:spLocks noChangeShapeType="1"/>
            </p:cNvSpPr>
            <p:nvPr/>
          </p:nvSpPr>
          <p:spPr bwMode="auto">
            <a:xfrm>
              <a:off x="1010" y="88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Rectangle 22"/>
            <p:cNvSpPr>
              <a:spLocks noChangeArrowheads="1"/>
            </p:cNvSpPr>
            <p:nvPr/>
          </p:nvSpPr>
          <p:spPr bwMode="auto">
            <a:xfrm>
              <a:off x="879" y="2894"/>
              <a:ext cx="2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-10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33" name="Line 23"/>
            <p:cNvSpPr>
              <a:spLocks noChangeShapeType="1"/>
            </p:cNvSpPr>
            <p:nvPr/>
          </p:nvSpPr>
          <p:spPr bwMode="auto">
            <a:xfrm flipV="1">
              <a:off x="1672" y="284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24"/>
            <p:cNvSpPr>
              <a:spLocks noChangeShapeType="1"/>
            </p:cNvSpPr>
            <p:nvPr/>
          </p:nvSpPr>
          <p:spPr bwMode="auto">
            <a:xfrm>
              <a:off x="1672" y="88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Rectangle 25"/>
            <p:cNvSpPr>
              <a:spLocks noChangeArrowheads="1"/>
            </p:cNvSpPr>
            <p:nvPr/>
          </p:nvSpPr>
          <p:spPr bwMode="auto">
            <a:xfrm>
              <a:off x="1634" y="289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36" name="Line 26"/>
            <p:cNvSpPr>
              <a:spLocks noChangeShapeType="1"/>
            </p:cNvSpPr>
            <p:nvPr/>
          </p:nvSpPr>
          <p:spPr bwMode="auto">
            <a:xfrm flipV="1">
              <a:off x="2334" y="284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27"/>
            <p:cNvSpPr>
              <a:spLocks noChangeShapeType="1"/>
            </p:cNvSpPr>
            <p:nvPr/>
          </p:nvSpPr>
          <p:spPr bwMode="auto">
            <a:xfrm>
              <a:off x="2334" y="88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Rectangle 28"/>
            <p:cNvSpPr>
              <a:spLocks noChangeArrowheads="1"/>
            </p:cNvSpPr>
            <p:nvPr/>
          </p:nvSpPr>
          <p:spPr bwMode="auto">
            <a:xfrm>
              <a:off x="2249" y="289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10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39" name="Line 29"/>
            <p:cNvSpPr>
              <a:spLocks noChangeShapeType="1"/>
            </p:cNvSpPr>
            <p:nvPr/>
          </p:nvSpPr>
          <p:spPr bwMode="auto">
            <a:xfrm>
              <a:off x="679" y="253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30"/>
            <p:cNvSpPr>
              <a:spLocks noChangeShapeType="1"/>
            </p:cNvSpPr>
            <p:nvPr/>
          </p:nvSpPr>
          <p:spPr bwMode="auto">
            <a:xfrm flipH="1">
              <a:off x="2642" y="253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Rectangle 31"/>
            <p:cNvSpPr>
              <a:spLocks noChangeArrowheads="1"/>
            </p:cNvSpPr>
            <p:nvPr/>
          </p:nvSpPr>
          <p:spPr bwMode="auto">
            <a:xfrm>
              <a:off x="440" y="2448"/>
              <a:ext cx="2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-10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42" name="Line 32"/>
            <p:cNvSpPr>
              <a:spLocks noChangeShapeType="1"/>
            </p:cNvSpPr>
            <p:nvPr/>
          </p:nvSpPr>
          <p:spPr bwMode="auto">
            <a:xfrm>
              <a:off x="679" y="220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33"/>
            <p:cNvSpPr>
              <a:spLocks noChangeShapeType="1"/>
            </p:cNvSpPr>
            <p:nvPr/>
          </p:nvSpPr>
          <p:spPr bwMode="auto">
            <a:xfrm flipH="1">
              <a:off x="2642" y="220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Rectangle 34"/>
            <p:cNvSpPr>
              <a:spLocks noChangeArrowheads="1"/>
            </p:cNvSpPr>
            <p:nvPr/>
          </p:nvSpPr>
          <p:spPr bwMode="auto">
            <a:xfrm>
              <a:off x="525" y="2117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-5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45" name="Line 35"/>
            <p:cNvSpPr>
              <a:spLocks noChangeShapeType="1"/>
            </p:cNvSpPr>
            <p:nvPr/>
          </p:nvSpPr>
          <p:spPr bwMode="auto">
            <a:xfrm>
              <a:off x="679" y="187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36"/>
            <p:cNvSpPr>
              <a:spLocks noChangeShapeType="1"/>
            </p:cNvSpPr>
            <p:nvPr/>
          </p:nvSpPr>
          <p:spPr bwMode="auto">
            <a:xfrm flipH="1">
              <a:off x="2642" y="187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Rectangle 37"/>
            <p:cNvSpPr>
              <a:spLocks noChangeArrowheads="1"/>
            </p:cNvSpPr>
            <p:nvPr/>
          </p:nvSpPr>
          <p:spPr bwMode="auto">
            <a:xfrm>
              <a:off x="571" y="17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48" name="Line 38"/>
            <p:cNvSpPr>
              <a:spLocks noChangeShapeType="1"/>
            </p:cNvSpPr>
            <p:nvPr/>
          </p:nvSpPr>
          <p:spPr bwMode="auto">
            <a:xfrm>
              <a:off x="679" y="154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39"/>
            <p:cNvSpPr>
              <a:spLocks noChangeShapeType="1"/>
            </p:cNvSpPr>
            <p:nvPr/>
          </p:nvSpPr>
          <p:spPr bwMode="auto">
            <a:xfrm flipH="1">
              <a:off x="2642" y="154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Rectangle 40"/>
            <p:cNvSpPr>
              <a:spLocks noChangeArrowheads="1"/>
            </p:cNvSpPr>
            <p:nvPr/>
          </p:nvSpPr>
          <p:spPr bwMode="auto">
            <a:xfrm>
              <a:off x="571" y="145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5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51" name="Line 41"/>
            <p:cNvSpPr>
              <a:spLocks noChangeShapeType="1"/>
            </p:cNvSpPr>
            <p:nvPr/>
          </p:nvSpPr>
          <p:spPr bwMode="auto">
            <a:xfrm>
              <a:off x="679" y="121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Line 42"/>
            <p:cNvSpPr>
              <a:spLocks noChangeShapeType="1"/>
            </p:cNvSpPr>
            <p:nvPr/>
          </p:nvSpPr>
          <p:spPr bwMode="auto">
            <a:xfrm flipH="1">
              <a:off x="2642" y="121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Rectangle 43"/>
            <p:cNvSpPr>
              <a:spLocks noChangeArrowheads="1"/>
            </p:cNvSpPr>
            <p:nvPr/>
          </p:nvSpPr>
          <p:spPr bwMode="auto">
            <a:xfrm>
              <a:off x="487" y="112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10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54" name="Line 44"/>
            <p:cNvSpPr>
              <a:spLocks noChangeShapeType="1"/>
            </p:cNvSpPr>
            <p:nvPr/>
          </p:nvSpPr>
          <p:spPr bwMode="auto">
            <a:xfrm>
              <a:off x="679" y="888"/>
              <a:ext cx="19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Line 45"/>
            <p:cNvSpPr>
              <a:spLocks noChangeShapeType="1"/>
            </p:cNvSpPr>
            <p:nvPr/>
          </p:nvSpPr>
          <p:spPr bwMode="auto">
            <a:xfrm>
              <a:off x="679" y="2863"/>
              <a:ext cx="19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Line 46"/>
            <p:cNvSpPr>
              <a:spLocks noChangeShapeType="1"/>
            </p:cNvSpPr>
            <p:nvPr/>
          </p:nvSpPr>
          <p:spPr bwMode="auto">
            <a:xfrm flipV="1">
              <a:off x="2665" y="888"/>
              <a:ext cx="1" cy="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Line 47"/>
            <p:cNvSpPr>
              <a:spLocks noChangeShapeType="1"/>
            </p:cNvSpPr>
            <p:nvPr/>
          </p:nvSpPr>
          <p:spPr bwMode="auto">
            <a:xfrm flipV="1">
              <a:off x="679" y="888"/>
              <a:ext cx="1" cy="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Rectangle 48"/>
            <p:cNvSpPr>
              <a:spLocks noChangeArrowheads="1"/>
            </p:cNvSpPr>
            <p:nvPr/>
          </p:nvSpPr>
          <p:spPr bwMode="auto">
            <a:xfrm>
              <a:off x="3289" y="888"/>
              <a:ext cx="1978" cy="1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8959" name="Rectangle 49"/>
            <p:cNvSpPr>
              <a:spLocks noChangeArrowheads="1"/>
            </p:cNvSpPr>
            <p:nvPr/>
          </p:nvSpPr>
          <p:spPr bwMode="auto">
            <a:xfrm>
              <a:off x="3289" y="888"/>
              <a:ext cx="1978" cy="19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8960" name="Line 50"/>
            <p:cNvSpPr>
              <a:spLocks noChangeShapeType="1"/>
            </p:cNvSpPr>
            <p:nvPr/>
          </p:nvSpPr>
          <p:spPr bwMode="auto">
            <a:xfrm>
              <a:off x="3289" y="888"/>
              <a:ext cx="19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Line 51"/>
            <p:cNvSpPr>
              <a:spLocks noChangeShapeType="1"/>
            </p:cNvSpPr>
            <p:nvPr/>
          </p:nvSpPr>
          <p:spPr bwMode="auto">
            <a:xfrm>
              <a:off x="3289" y="2863"/>
              <a:ext cx="19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Line 52"/>
            <p:cNvSpPr>
              <a:spLocks noChangeShapeType="1"/>
            </p:cNvSpPr>
            <p:nvPr/>
          </p:nvSpPr>
          <p:spPr bwMode="auto">
            <a:xfrm flipV="1">
              <a:off x="5267" y="888"/>
              <a:ext cx="1" cy="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Line 53"/>
            <p:cNvSpPr>
              <a:spLocks noChangeShapeType="1"/>
            </p:cNvSpPr>
            <p:nvPr/>
          </p:nvSpPr>
          <p:spPr bwMode="auto">
            <a:xfrm flipV="1">
              <a:off x="3289" y="888"/>
              <a:ext cx="1" cy="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Line 54"/>
            <p:cNvSpPr>
              <a:spLocks noChangeShapeType="1"/>
            </p:cNvSpPr>
            <p:nvPr/>
          </p:nvSpPr>
          <p:spPr bwMode="auto">
            <a:xfrm>
              <a:off x="3289" y="2863"/>
              <a:ext cx="19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Line 55"/>
            <p:cNvSpPr>
              <a:spLocks noChangeShapeType="1"/>
            </p:cNvSpPr>
            <p:nvPr/>
          </p:nvSpPr>
          <p:spPr bwMode="auto">
            <a:xfrm flipV="1">
              <a:off x="3289" y="888"/>
              <a:ext cx="1" cy="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6" name="Line 56"/>
            <p:cNvSpPr>
              <a:spLocks noChangeShapeType="1"/>
            </p:cNvSpPr>
            <p:nvPr/>
          </p:nvSpPr>
          <p:spPr bwMode="auto">
            <a:xfrm flipV="1">
              <a:off x="3612" y="284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7" name="Line 57"/>
            <p:cNvSpPr>
              <a:spLocks noChangeShapeType="1"/>
            </p:cNvSpPr>
            <p:nvPr/>
          </p:nvSpPr>
          <p:spPr bwMode="auto">
            <a:xfrm>
              <a:off x="3612" y="88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Rectangle 58"/>
            <p:cNvSpPr>
              <a:spLocks noChangeArrowheads="1"/>
            </p:cNvSpPr>
            <p:nvPr/>
          </p:nvSpPr>
          <p:spPr bwMode="auto">
            <a:xfrm>
              <a:off x="3481" y="2894"/>
              <a:ext cx="2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-10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69" name="Line 59"/>
            <p:cNvSpPr>
              <a:spLocks noChangeShapeType="1"/>
            </p:cNvSpPr>
            <p:nvPr/>
          </p:nvSpPr>
          <p:spPr bwMode="auto">
            <a:xfrm flipV="1">
              <a:off x="4274" y="284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Line 60"/>
            <p:cNvSpPr>
              <a:spLocks noChangeShapeType="1"/>
            </p:cNvSpPr>
            <p:nvPr/>
          </p:nvSpPr>
          <p:spPr bwMode="auto">
            <a:xfrm>
              <a:off x="4274" y="88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1" name="Rectangle 61"/>
            <p:cNvSpPr>
              <a:spLocks noChangeArrowheads="1"/>
            </p:cNvSpPr>
            <p:nvPr/>
          </p:nvSpPr>
          <p:spPr bwMode="auto">
            <a:xfrm>
              <a:off x="4236" y="289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72" name="Line 62"/>
            <p:cNvSpPr>
              <a:spLocks noChangeShapeType="1"/>
            </p:cNvSpPr>
            <p:nvPr/>
          </p:nvSpPr>
          <p:spPr bwMode="auto">
            <a:xfrm flipV="1">
              <a:off x="4936" y="284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Line 63"/>
            <p:cNvSpPr>
              <a:spLocks noChangeShapeType="1"/>
            </p:cNvSpPr>
            <p:nvPr/>
          </p:nvSpPr>
          <p:spPr bwMode="auto">
            <a:xfrm>
              <a:off x="4936" y="88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Rectangle 64"/>
            <p:cNvSpPr>
              <a:spLocks noChangeArrowheads="1"/>
            </p:cNvSpPr>
            <p:nvPr/>
          </p:nvSpPr>
          <p:spPr bwMode="auto">
            <a:xfrm>
              <a:off x="4851" y="289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10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75" name="Line 65"/>
            <p:cNvSpPr>
              <a:spLocks noChangeShapeType="1"/>
            </p:cNvSpPr>
            <p:nvPr/>
          </p:nvSpPr>
          <p:spPr bwMode="auto">
            <a:xfrm>
              <a:off x="3289" y="2863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Line 66"/>
            <p:cNvSpPr>
              <a:spLocks noChangeShapeType="1"/>
            </p:cNvSpPr>
            <p:nvPr/>
          </p:nvSpPr>
          <p:spPr bwMode="auto">
            <a:xfrm flipH="1">
              <a:off x="5244" y="286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7" name="Rectangle 67"/>
            <p:cNvSpPr>
              <a:spLocks noChangeArrowheads="1"/>
            </p:cNvSpPr>
            <p:nvPr/>
          </p:nvSpPr>
          <p:spPr bwMode="auto">
            <a:xfrm>
              <a:off x="3173" y="277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78" name="Line 68"/>
            <p:cNvSpPr>
              <a:spLocks noChangeShapeType="1"/>
            </p:cNvSpPr>
            <p:nvPr/>
          </p:nvSpPr>
          <p:spPr bwMode="auto">
            <a:xfrm>
              <a:off x="3289" y="2471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Line 69"/>
            <p:cNvSpPr>
              <a:spLocks noChangeShapeType="1"/>
            </p:cNvSpPr>
            <p:nvPr/>
          </p:nvSpPr>
          <p:spPr bwMode="auto">
            <a:xfrm flipH="1">
              <a:off x="5244" y="247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Rectangle 70"/>
            <p:cNvSpPr>
              <a:spLocks noChangeArrowheads="1"/>
            </p:cNvSpPr>
            <p:nvPr/>
          </p:nvSpPr>
          <p:spPr bwMode="auto">
            <a:xfrm>
              <a:off x="3089" y="238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10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81" name="Line 71"/>
            <p:cNvSpPr>
              <a:spLocks noChangeShapeType="1"/>
            </p:cNvSpPr>
            <p:nvPr/>
          </p:nvSpPr>
          <p:spPr bwMode="auto">
            <a:xfrm>
              <a:off x="3289" y="2071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2" name="Line 72"/>
            <p:cNvSpPr>
              <a:spLocks noChangeShapeType="1"/>
            </p:cNvSpPr>
            <p:nvPr/>
          </p:nvSpPr>
          <p:spPr bwMode="auto">
            <a:xfrm flipH="1">
              <a:off x="5244" y="207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3" name="Rectangle 73"/>
            <p:cNvSpPr>
              <a:spLocks noChangeArrowheads="1"/>
            </p:cNvSpPr>
            <p:nvPr/>
          </p:nvSpPr>
          <p:spPr bwMode="auto">
            <a:xfrm>
              <a:off x="3089" y="198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20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84" name="Line 74"/>
            <p:cNvSpPr>
              <a:spLocks noChangeShapeType="1"/>
            </p:cNvSpPr>
            <p:nvPr/>
          </p:nvSpPr>
          <p:spPr bwMode="auto">
            <a:xfrm>
              <a:off x="3289" y="1679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Line 75"/>
            <p:cNvSpPr>
              <a:spLocks noChangeShapeType="1"/>
            </p:cNvSpPr>
            <p:nvPr/>
          </p:nvSpPr>
          <p:spPr bwMode="auto">
            <a:xfrm flipH="1">
              <a:off x="5244" y="167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Rectangle 76"/>
            <p:cNvSpPr>
              <a:spLocks noChangeArrowheads="1"/>
            </p:cNvSpPr>
            <p:nvPr/>
          </p:nvSpPr>
          <p:spPr bwMode="auto">
            <a:xfrm>
              <a:off x="3089" y="159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30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87" name="Line 77"/>
            <p:cNvSpPr>
              <a:spLocks noChangeShapeType="1"/>
            </p:cNvSpPr>
            <p:nvPr/>
          </p:nvSpPr>
          <p:spPr bwMode="auto">
            <a:xfrm>
              <a:off x="3289" y="1280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8" name="Line 78"/>
            <p:cNvSpPr>
              <a:spLocks noChangeShapeType="1"/>
            </p:cNvSpPr>
            <p:nvPr/>
          </p:nvSpPr>
          <p:spPr bwMode="auto">
            <a:xfrm flipH="1">
              <a:off x="5244" y="128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9" name="Rectangle 79"/>
            <p:cNvSpPr>
              <a:spLocks noChangeArrowheads="1"/>
            </p:cNvSpPr>
            <p:nvPr/>
          </p:nvSpPr>
          <p:spPr bwMode="auto">
            <a:xfrm>
              <a:off x="3089" y="119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40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90" name="Line 80"/>
            <p:cNvSpPr>
              <a:spLocks noChangeShapeType="1"/>
            </p:cNvSpPr>
            <p:nvPr/>
          </p:nvSpPr>
          <p:spPr bwMode="auto">
            <a:xfrm>
              <a:off x="3289" y="888"/>
              <a:ext cx="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Line 81"/>
            <p:cNvSpPr>
              <a:spLocks noChangeShapeType="1"/>
            </p:cNvSpPr>
            <p:nvPr/>
          </p:nvSpPr>
          <p:spPr bwMode="auto">
            <a:xfrm flipH="1">
              <a:off x="5244" y="88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Rectangle 82"/>
            <p:cNvSpPr>
              <a:spLocks noChangeArrowheads="1"/>
            </p:cNvSpPr>
            <p:nvPr/>
          </p:nvSpPr>
          <p:spPr bwMode="auto">
            <a:xfrm>
              <a:off x="3089" y="80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50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8993" name="Line 83"/>
            <p:cNvSpPr>
              <a:spLocks noChangeShapeType="1"/>
            </p:cNvSpPr>
            <p:nvPr/>
          </p:nvSpPr>
          <p:spPr bwMode="auto">
            <a:xfrm>
              <a:off x="3289" y="888"/>
              <a:ext cx="19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4" name="Line 84"/>
            <p:cNvSpPr>
              <a:spLocks noChangeShapeType="1"/>
            </p:cNvSpPr>
            <p:nvPr/>
          </p:nvSpPr>
          <p:spPr bwMode="auto">
            <a:xfrm>
              <a:off x="3289" y="2863"/>
              <a:ext cx="19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Line 85"/>
            <p:cNvSpPr>
              <a:spLocks noChangeShapeType="1"/>
            </p:cNvSpPr>
            <p:nvPr/>
          </p:nvSpPr>
          <p:spPr bwMode="auto">
            <a:xfrm flipV="1">
              <a:off x="5267" y="888"/>
              <a:ext cx="1" cy="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Line 86"/>
            <p:cNvSpPr>
              <a:spLocks noChangeShapeType="1"/>
            </p:cNvSpPr>
            <p:nvPr/>
          </p:nvSpPr>
          <p:spPr bwMode="auto">
            <a:xfrm flipV="1">
              <a:off x="3289" y="888"/>
              <a:ext cx="1" cy="1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7" name="Freeform 87"/>
            <p:cNvSpPr>
              <a:spLocks/>
            </p:cNvSpPr>
            <p:nvPr/>
          </p:nvSpPr>
          <p:spPr bwMode="auto">
            <a:xfrm>
              <a:off x="3289" y="2240"/>
              <a:ext cx="808" cy="623"/>
            </a:xfrm>
            <a:custGeom>
              <a:avLst/>
              <a:gdLst>
                <a:gd name="T0" fmla="*/ 37801541 w 808"/>
                <a:gd name="T1" fmla="*/ 1570058137 h 623"/>
                <a:gd name="T2" fmla="*/ 95765891 w 808"/>
                <a:gd name="T3" fmla="*/ 1570058137 h 623"/>
                <a:gd name="T4" fmla="*/ 153728658 w 808"/>
                <a:gd name="T5" fmla="*/ 1570058137 h 623"/>
                <a:gd name="T6" fmla="*/ 211693056 w 808"/>
                <a:gd name="T7" fmla="*/ 1570058137 h 623"/>
                <a:gd name="T8" fmla="*/ 269655855 w 808"/>
                <a:gd name="T9" fmla="*/ 1570058137 h 623"/>
                <a:gd name="T10" fmla="*/ 330141212 w 808"/>
                <a:gd name="T11" fmla="*/ 1570058137 h 623"/>
                <a:gd name="T12" fmla="*/ 388103947 w 808"/>
                <a:gd name="T13" fmla="*/ 1570058137 h 623"/>
                <a:gd name="T14" fmla="*/ 446068473 w 808"/>
                <a:gd name="T15" fmla="*/ 1570058137 h 623"/>
                <a:gd name="T16" fmla="*/ 504031208 w 808"/>
                <a:gd name="T17" fmla="*/ 1570058137 h 623"/>
                <a:gd name="T18" fmla="*/ 561993814 w 808"/>
                <a:gd name="T19" fmla="*/ 1570058137 h 623"/>
                <a:gd name="T20" fmla="*/ 619958341 w 808"/>
                <a:gd name="T21" fmla="*/ 1570058137 h 623"/>
                <a:gd name="T22" fmla="*/ 677922867 w 808"/>
                <a:gd name="T23" fmla="*/ 1570058137 h 623"/>
                <a:gd name="T24" fmla="*/ 735885346 w 808"/>
                <a:gd name="T25" fmla="*/ 1570058137 h 623"/>
                <a:gd name="T26" fmla="*/ 793849872 w 808"/>
                <a:gd name="T27" fmla="*/ 1570058137 h 623"/>
                <a:gd name="T28" fmla="*/ 851812863 w 808"/>
                <a:gd name="T29" fmla="*/ 1570058137 h 623"/>
                <a:gd name="T30" fmla="*/ 909776877 w 808"/>
                <a:gd name="T31" fmla="*/ 1570058137 h 623"/>
                <a:gd name="T32" fmla="*/ 970260955 w 808"/>
                <a:gd name="T33" fmla="*/ 1570058137 h 623"/>
                <a:gd name="T34" fmla="*/ 1028223433 w 808"/>
                <a:gd name="T35" fmla="*/ 1570058137 h 623"/>
                <a:gd name="T36" fmla="*/ 1086186680 w 808"/>
                <a:gd name="T37" fmla="*/ 1570058137 h 623"/>
                <a:gd name="T38" fmla="*/ 1144150182 w 808"/>
                <a:gd name="T39" fmla="*/ 1570058137 h 623"/>
                <a:gd name="T40" fmla="*/ 1202113685 w 808"/>
                <a:gd name="T41" fmla="*/ 1570058137 h 623"/>
                <a:gd name="T42" fmla="*/ 1260078211 w 808"/>
                <a:gd name="T43" fmla="*/ 1549896609 h 623"/>
                <a:gd name="T44" fmla="*/ 1318041714 w 808"/>
                <a:gd name="T45" fmla="*/ 1549896609 h 623"/>
                <a:gd name="T46" fmla="*/ 1376005216 w 808"/>
                <a:gd name="T47" fmla="*/ 1532255144 h 623"/>
                <a:gd name="T48" fmla="*/ 1433969743 w 808"/>
                <a:gd name="T49" fmla="*/ 1512093615 h 623"/>
                <a:gd name="T50" fmla="*/ 1491932221 w 808"/>
                <a:gd name="T51" fmla="*/ 1433969614 h 623"/>
                <a:gd name="T52" fmla="*/ 1552415787 w 808"/>
                <a:gd name="T53" fmla="*/ 1355844589 h 623"/>
                <a:gd name="T54" fmla="*/ 1570057254 w 808"/>
                <a:gd name="T55" fmla="*/ 1260078098 h 623"/>
                <a:gd name="T56" fmla="*/ 1610380313 w 808"/>
                <a:gd name="T57" fmla="*/ 1181954097 h 623"/>
                <a:gd name="T58" fmla="*/ 1628020756 w 808"/>
                <a:gd name="T59" fmla="*/ 1086188630 h 623"/>
                <a:gd name="T60" fmla="*/ 1668342792 w 808"/>
                <a:gd name="T61" fmla="*/ 987901309 h 623"/>
                <a:gd name="T62" fmla="*/ 1685985283 w 808"/>
                <a:gd name="T63" fmla="*/ 871974314 h 623"/>
                <a:gd name="T64" fmla="*/ 1726307318 w 808"/>
                <a:gd name="T65" fmla="*/ 776208336 h 623"/>
                <a:gd name="T66" fmla="*/ 1743947761 w 808"/>
                <a:gd name="T67" fmla="*/ 640119813 h 623"/>
                <a:gd name="T68" fmla="*/ 1784270821 w 808"/>
                <a:gd name="T69" fmla="*/ 561995812 h 623"/>
                <a:gd name="T70" fmla="*/ 1804431327 w 808"/>
                <a:gd name="T71" fmla="*/ 446068433 h 623"/>
                <a:gd name="T72" fmla="*/ 1842234323 w 808"/>
                <a:gd name="T73" fmla="*/ 388104168 h 623"/>
                <a:gd name="T74" fmla="*/ 1862395853 w 808"/>
                <a:gd name="T75" fmla="*/ 292338189 h 623"/>
                <a:gd name="T76" fmla="*/ 1900197826 w 808"/>
                <a:gd name="T77" fmla="*/ 234375396 h 623"/>
                <a:gd name="T78" fmla="*/ 1938000822 w 808"/>
                <a:gd name="T79" fmla="*/ 156249731 h 623"/>
                <a:gd name="T80" fmla="*/ 1978322858 w 808"/>
                <a:gd name="T81" fmla="*/ 98286905 h 623"/>
                <a:gd name="T82" fmla="*/ 2016124831 w 808"/>
                <a:gd name="T83" fmla="*/ 40322496 h 6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8"/>
                <a:gd name="T127" fmla="*/ 0 h 623"/>
                <a:gd name="T128" fmla="*/ 808 w 808"/>
                <a:gd name="T129" fmla="*/ 623 h 6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8" h="623">
                  <a:moveTo>
                    <a:pt x="0" y="623"/>
                  </a:moveTo>
                  <a:lnTo>
                    <a:pt x="7" y="623"/>
                  </a:lnTo>
                  <a:lnTo>
                    <a:pt x="15" y="623"/>
                  </a:lnTo>
                  <a:lnTo>
                    <a:pt x="23" y="623"/>
                  </a:lnTo>
                  <a:lnTo>
                    <a:pt x="30" y="623"/>
                  </a:lnTo>
                  <a:lnTo>
                    <a:pt x="38" y="623"/>
                  </a:lnTo>
                  <a:lnTo>
                    <a:pt x="46" y="623"/>
                  </a:lnTo>
                  <a:lnTo>
                    <a:pt x="54" y="623"/>
                  </a:lnTo>
                  <a:lnTo>
                    <a:pt x="61" y="623"/>
                  </a:lnTo>
                  <a:lnTo>
                    <a:pt x="69" y="623"/>
                  </a:lnTo>
                  <a:lnTo>
                    <a:pt x="77" y="623"/>
                  </a:lnTo>
                  <a:lnTo>
                    <a:pt x="84" y="623"/>
                  </a:lnTo>
                  <a:lnTo>
                    <a:pt x="92" y="623"/>
                  </a:lnTo>
                  <a:lnTo>
                    <a:pt x="100" y="623"/>
                  </a:lnTo>
                  <a:lnTo>
                    <a:pt x="107" y="623"/>
                  </a:lnTo>
                  <a:lnTo>
                    <a:pt x="115" y="623"/>
                  </a:lnTo>
                  <a:lnTo>
                    <a:pt x="123" y="623"/>
                  </a:lnTo>
                  <a:lnTo>
                    <a:pt x="131" y="623"/>
                  </a:lnTo>
                  <a:lnTo>
                    <a:pt x="138" y="623"/>
                  </a:lnTo>
                  <a:lnTo>
                    <a:pt x="146" y="623"/>
                  </a:lnTo>
                  <a:lnTo>
                    <a:pt x="154" y="623"/>
                  </a:lnTo>
                  <a:lnTo>
                    <a:pt x="161" y="623"/>
                  </a:lnTo>
                  <a:lnTo>
                    <a:pt x="169" y="623"/>
                  </a:lnTo>
                  <a:lnTo>
                    <a:pt x="177" y="623"/>
                  </a:lnTo>
                  <a:lnTo>
                    <a:pt x="184" y="623"/>
                  </a:lnTo>
                  <a:lnTo>
                    <a:pt x="192" y="623"/>
                  </a:lnTo>
                  <a:lnTo>
                    <a:pt x="200" y="623"/>
                  </a:lnTo>
                  <a:lnTo>
                    <a:pt x="208" y="623"/>
                  </a:lnTo>
                  <a:lnTo>
                    <a:pt x="215" y="623"/>
                  </a:lnTo>
                  <a:lnTo>
                    <a:pt x="223" y="623"/>
                  </a:lnTo>
                  <a:lnTo>
                    <a:pt x="231" y="623"/>
                  </a:lnTo>
                  <a:lnTo>
                    <a:pt x="238" y="623"/>
                  </a:lnTo>
                  <a:lnTo>
                    <a:pt x="246" y="623"/>
                  </a:lnTo>
                  <a:lnTo>
                    <a:pt x="254" y="623"/>
                  </a:lnTo>
                  <a:lnTo>
                    <a:pt x="261" y="623"/>
                  </a:lnTo>
                  <a:lnTo>
                    <a:pt x="269" y="623"/>
                  </a:lnTo>
                  <a:lnTo>
                    <a:pt x="277" y="623"/>
                  </a:lnTo>
                  <a:lnTo>
                    <a:pt x="285" y="623"/>
                  </a:lnTo>
                  <a:lnTo>
                    <a:pt x="292" y="623"/>
                  </a:lnTo>
                  <a:lnTo>
                    <a:pt x="300" y="623"/>
                  </a:lnTo>
                  <a:lnTo>
                    <a:pt x="308" y="623"/>
                  </a:lnTo>
                  <a:lnTo>
                    <a:pt x="315" y="623"/>
                  </a:lnTo>
                  <a:lnTo>
                    <a:pt x="323" y="623"/>
                  </a:lnTo>
                  <a:lnTo>
                    <a:pt x="331" y="623"/>
                  </a:lnTo>
                  <a:lnTo>
                    <a:pt x="338" y="623"/>
                  </a:lnTo>
                  <a:lnTo>
                    <a:pt x="346" y="623"/>
                  </a:lnTo>
                  <a:lnTo>
                    <a:pt x="354" y="623"/>
                  </a:lnTo>
                  <a:lnTo>
                    <a:pt x="361" y="623"/>
                  </a:lnTo>
                  <a:lnTo>
                    <a:pt x="369" y="623"/>
                  </a:lnTo>
                  <a:lnTo>
                    <a:pt x="377" y="623"/>
                  </a:lnTo>
                  <a:lnTo>
                    <a:pt x="385" y="623"/>
                  </a:lnTo>
                  <a:lnTo>
                    <a:pt x="392" y="623"/>
                  </a:lnTo>
                  <a:lnTo>
                    <a:pt x="400" y="623"/>
                  </a:lnTo>
                  <a:lnTo>
                    <a:pt x="408" y="623"/>
                  </a:lnTo>
                  <a:lnTo>
                    <a:pt x="415" y="623"/>
                  </a:lnTo>
                  <a:lnTo>
                    <a:pt x="423" y="623"/>
                  </a:lnTo>
                  <a:lnTo>
                    <a:pt x="431" y="623"/>
                  </a:lnTo>
                  <a:lnTo>
                    <a:pt x="438" y="623"/>
                  </a:lnTo>
                  <a:lnTo>
                    <a:pt x="446" y="623"/>
                  </a:lnTo>
                  <a:lnTo>
                    <a:pt x="454" y="623"/>
                  </a:lnTo>
                  <a:lnTo>
                    <a:pt x="462" y="623"/>
                  </a:lnTo>
                  <a:lnTo>
                    <a:pt x="469" y="623"/>
                  </a:lnTo>
                  <a:lnTo>
                    <a:pt x="477" y="623"/>
                  </a:lnTo>
                  <a:lnTo>
                    <a:pt x="485" y="623"/>
                  </a:lnTo>
                  <a:lnTo>
                    <a:pt x="492" y="615"/>
                  </a:lnTo>
                  <a:lnTo>
                    <a:pt x="500" y="615"/>
                  </a:lnTo>
                  <a:lnTo>
                    <a:pt x="508" y="615"/>
                  </a:lnTo>
                  <a:lnTo>
                    <a:pt x="515" y="615"/>
                  </a:lnTo>
                  <a:lnTo>
                    <a:pt x="523" y="615"/>
                  </a:lnTo>
                  <a:lnTo>
                    <a:pt x="531" y="615"/>
                  </a:lnTo>
                  <a:lnTo>
                    <a:pt x="539" y="608"/>
                  </a:lnTo>
                  <a:lnTo>
                    <a:pt x="546" y="608"/>
                  </a:lnTo>
                  <a:lnTo>
                    <a:pt x="554" y="608"/>
                  </a:lnTo>
                  <a:lnTo>
                    <a:pt x="562" y="600"/>
                  </a:lnTo>
                  <a:lnTo>
                    <a:pt x="569" y="600"/>
                  </a:lnTo>
                  <a:lnTo>
                    <a:pt x="585" y="584"/>
                  </a:lnTo>
                  <a:lnTo>
                    <a:pt x="585" y="577"/>
                  </a:lnTo>
                  <a:lnTo>
                    <a:pt x="592" y="569"/>
                  </a:lnTo>
                  <a:lnTo>
                    <a:pt x="600" y="561"/>
                  </a:lnTo>
                  <a:lnTo>
                    <a:pt x="600" y="554"/>
                  </a:lnTo>
                  <a:lnTo>
                    <a:pt x="616" y="538"/>
                  </a:lnTo>
                  <a:lnTo>
                    <a:pt x="616" y="531"/>
                  </a:lnTo>
                  <a:lnTo>
                    <a:pt x="623" y="523"/>
                  </a:lnTo>
                  <a:lnTo>
                    <a:pt x="623" y="500"/>
                  </a:lnTo>
                  <a:lnTo>
                    <a:pt x="631" y="492"/>
                  </a:lnTo>
                  <a:lnTo>
                    <a:pt x="631" y="485"/>
                  </a:lnTo>
                  <a:lnTo>
                    <a:pt x="639" y="469"/>
                  </a:lnTo>
                  <a:lnTo>
                    <a:pt x="639" y="461"/>
                  </a:lnTo>
                  <a:lnTo>
                    <a:pt x="646" y="454"/>
                  </a:lnTo>
                  <a:lnTo>
                    <a:pt x="646" y="431"/>
                  </a:lnTo>
                  <a:lnTo>
                    <a:pt x="654" y="415"/>
                  </a:lnTo>
                  <a:lnTo>
                    <a:pt x="654" y="408"/>
                  </a:lnTo>
                  <a:lnTo>
                    <a:pt x="662" y="392"/>
                  </a:lnTo>
                  <a:lnTo>
                    <a:pt x="662" y="377"/>
                  </a:lnTo>
                  <a:lnTo>
                    <a:pt x="669" y="369"/>
                  </a:lnTo>
                  <a:lnTo>
                    <a:pt x="669" y="346"/>
                  </a:lnTo>
                  <a:lnTo>
                    <a:pt x="677" y="331"/>
                  </a:lnTo>
                  <a:lnTo>
                    <a:pt x="677" y="315"/>
                  </a:lnTo>
                  <a:lnTo>
                    <a:pt x="685" y="308"/>
                  </a:lnTo>
                  <a:lnTo>
                    <a:pt x="685" y="292"/>
                  </a:lnTo>
                  <a:lnTo>
                    <a:pt x="692" y="277"/>
                  </a:lnTo>
                  <a:lnTo>
                    <a:pt x="692" y="254"/>
                  </a:lnTo>
                  <a:lnTo>
                    <a:pt x="700" y="246"/>
                  </a:lnTo>
                  <a:lnTo>
                    <a:pt x="700" y="231"/>
                  </a:lnTo>
                  <a:lnTo>
                    <a:pt x="708" y="223"/>
                  </a:lnTo>
                  <a:lnTo>
                    <a:pt x="708" y="208"/>
                  </a:lnTo>
                  <a:lnTo>
                    <a:pt x="716" y="200"/>
                  </a:lnTo>
                  <a:lnTo>
                    <a:pt x="716" y="177"/>
                  </a:lnTo>
                  <a:lnTo>
                    <a:pt x="723" y="169"/>
                  </a:lnTo>
                  <a:lnTo>
                    <a:pt x="723" y="162"/>
                  </a:lnTo>
                  <a:lnTo>
                    <a:pt x="731" y="154"/>
                  </a:lnTo>
                  <a:lnTo>
                    <a:pt x="731" y="139"/>
                  </a:lnTo>
                  <a:lnTo>
                    <a:pt x="739" y="131"/>
                  </a:lnTo>
                  <a:lnTo>
                    <a:pt x="739" y="116"/>
                  </a:lnTo>
                  <a:lnTo>
                    <a:pt x="746" y="108"/>
                  </a:lnTo>
                  <a:lnTo>
                    <a:pt x="746" y="100"/>
                  </a:lnTo>
                  <a:lnTo>
                    <a:pt x="754" y="93"/>
                  </a:lnTo>
                  <a:lnTo>
                    <a:pt x="754" y="85"/>
                  </a:lnTo>
                  <a:lnTo>
                    <a:pt x="769" y="70"/>
                  </a:lnTo>
                  <a:lnTo>
                    <a:pt x="769" y="62"/>
                  </a:lnTo>
                  <a:lnTo>
                    <a:pt x="777" y="54"/>
                  </a:lnTo>
                  <a:lnTo>
                    <a:pt x="777" y="46"/>
                  </a:lnTo>
                  <a:lnTo>
                    <a:pt x="785" y="39"/>
                  </a:lnTo>
                  <a:lnTo>
                    <a:pt x="793" y="31"/>
                  </a:lnTo>
                  <a:lnTo>
                    <a:pt x="793" y="23"/>
                  </a:lnTo>
                  <a:lnTo>
                    <a:pt x="800" y="16"/>
                  </a:lnTo>
                  <a:lnTo>
                    <a:pt x="800" y="8"/>
                  </a:lnTo>
                  <a:lnTo>
                    <a:pt x="808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8" name="Freeform 88"/>
            <p:cNvSpPr>
              <a:spLocks/>
            </p:cNvSpPr>
            <p:nvPr/>
          </p:nvSpPr>
          <p:spPr bwMode="auto">
            <a:xfrm>
              <a:off x="4097" y="1149"/>
              <a:ext cx="508" cy="1506"/>
            </a:xfrm>
            <a:custGeom>
              <a:avLst/>
              <a:gdLst>
                <a:gd name="T0" fmla="*/ 20161251 w 508"/>
                <a:gd name="T1" fmla="*/ 2147482440 h 1506"/>
                <a:gd name="T2" fmla="*/ 37803143 w 508"/>
                <a:gd name="T3" fmla="*/ 2147482440 h 1506"/>
                <a:gd name="T4" fmla="*/ 78125645 w 508"/>
                <a:gd name="T5" fmla="*/ 2147482440 h 1506"/>
                <a:gd name="T6" fmla="*/ 95765897 w 508"/>
                <a:gd name="T7" fmla="*/ 2147482440 h 1506"/>
                <a:gd name="T8" fmla="*/ 136088479 w 508"/>
                <a:gd name="T9" fmla="*/ 2147482440 h 1506"/>
                <a:gd name="T10" fmla="*/ 156249626 w 508"/>
                <a:gd name="T11" fmla="*/ 1975803775 h 1506"/>
                <a:gd name="T12" fmla="*/ 194052753 w 508"/>
                <a:gd name="T13" fmla="*/ 1781750718 h 1506"/>
                <a:gd name="T14" fmla="*/ 214214029 w 508"/>
                <a:gd name="T15" fmla="*/ 1491932188 h 1506"/>
                <a:gd name="T16" fmla="*/ 252015619 w 508"/>
                <a:gd name="T17" fmla="*/ 1260078183 h 1506"/>
                <a:gd name="T18" fmla="*/ 272176959 w 508"/>
                <a:gd name="T19" fmla="*/ 929938386 h 1506"/>
                <a:gd name="T20" fmla="*/ 309979958 w 508"/>
                <a:gd name="T21" fmla="*/ 715724312 h 1506"/>
                <a:gd name="T22" fmla="*/ 330141233 w 508"/>
                <a:gd name="T23" fmla="*/ 446068463 h 1506"/>
                <a:gd name="T24" fmla="*/ 367942696 w 508"/>
                <a:gd name="T25" fmla="*/ 272176680 h 1506"/>
                <a:gd name="T26" fmla="*/ 388103971 w 508"/>
                <a:gd name="T27" fmla="*/ 95765889 h 1506"/>
                <a:gd name="T28" fmla="*/ 425907226 w 508"/>
                <a:gd name="T29" fmla="*/ 20161249 h 1506"/>
                <a:gd name="T30" fmla="*/ 483869964 w 508"/>
                <a:gd name="T31" fmla="*/ 37803140 h 1506"/>
                <a:gd name="T32" fmla="*/ 504031239 w 508"/>
                <a:gd name="T33" fmla="*/ 173891464 h 1506"/>
                <a:gd name="T34" fmla="*/ 544353917 w 508"/>
                <a:gd name="T35" fmla="*/ 309979931 h 1506"/>
                <a:gd name="T36" fmla="*/ 561995385 w 508"/>
                <a:gd name="T37" fmla="*/ 561995338 h 1506"/>
                <a:gd name="T38" fmla="*/ 602317935 w 508"/>
                <a:gd name="T39" fmla="*/ 773688325 h 1506"/>
                <a:gd name="T40" fmla="*/ 619958379 w 508"/>
                <a:gd name="T41" fmla="*/ 1083666593 h 1506"/>
                <a:gd name="T42" fmla="*/ 660280929 w 508"/>
                <a:gd name="T43" fmla="*/ 1335682127 h 1506"/>
                <a:gd name="T44" fmla="*/ 677922909 w 508"/>
                <a:gd name="T45" fmla="*/ 1645662186 h 1506"/>
                <a:gd name="T46" fmla="*/ 718244947 w 508"/>
                <a:gd name="T47" fmla="*/ 1859874725 h 1506"/>
                <a:gd name="T48" fmla="*/ 735885391 w 508"/>
                <a:gd name="T49" fmla="*/ 2111892307 h 1506"/>
                <a:gd name="T50" fmla="*/ 776207941 w 508"/>
                <a:gd name="T51" fmla="*/ 2147482440 h 1506"/>
                <a:gd name="T52" fmla="*/ 796368961 w 508"/>
                <a:gd name="T53" fmla="*/ 2147482440 h 1506"/>
                <a:gd name="T54" fmla="*/ 834172472 w 508"/>
                <a:gd name="T55" fmla="*/ 2147482440 h 1506"/>
                <a:gd name="T56" fmla="*/ 854334003 w 508"/>
                <a:gd name="T57" fmla="*/ 2147482440 h 1506"/>
                <a:gd name="T58" fmla="*/ 892135466 w 508"/>
                <a:gd name="T59" fmla="*/ 2147482440 h 1506"/>
                <a:gd name="T60" fmla="*/ 912296485 w 508"/>
                <a:gd name="T61" fmla="*/ 2147482440 h 1506"/>
                <a:gd name="T62" fmla="*/ 950099484 w 508"/>
                <a:gd name="T63" fmla="*/ 2147482440 h 1506"/>
                <a:gd name="T64" fmla="*/ 1008062478 w 508"/>
                <a:gd name="T65" fmla="*/ 2147482440 h 1506"/>
                <a:gd name="T66" fmla="*/ 1028223497 w 508"/>
                <a:gd name="T67" fmla="*/ 2147482440 h 1506"/>
                <a:gd name="T68" fmla="*/ 1066027008 w 508"/>
                <a:gd name="T69" fmla="*/ 2147482440 h 1506"/>
                <a:gd name="T70" fmla="*/ 1086187771 w 508"/>
                <a:gd name="T71" fmla="*/ 2147482440 h 1506"/>
                <a:gd name="T72" fmla="*/ 1123989746 w 508"/>
                <a:gd name="T73" fmla="*/ 2147482440 h 1506"/>
                <a:gd name="T74" fmla="*/ 1144151277 w 508"/>
                <a:gd name="T75" fmla="*/ 2147482440 h 1506"/>
                <a:gd name="T76" fmla="*/ 1184473315 w 508"/>
                <a:gd name="T77" fmla="*/ 2147482440 h 1506"/>
                <a:gd name="T78" fmla="*/ 1202114783 w 508"/>
                <a:gd name="T79" fmla="*/ 2147482440 h 1506"/>
                <a:gd name="T80" fmla="*/ 1242437845 w 508"/>
                <a:gd name="T81" fmla="*/ 2147482440 h 1506"/>
                <a:gd name="T82" fmla="*/ 1260078289 w 508"/>
                <a:gd name="T83" fmla="*/ 2147482440 h 15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8"/>
                <a:gd name="T127" fmla="*/ 0 h 1506"/>
                <a:gd name="T128" fmla="*/ 508 w 508"/>
                <a:gd name="T129" fmla="*/ 1506 h 15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8" h="1506">
                  <a:moveTo>
                    <a:pt x="0" y="1091"/>
                  </a:moveTo>
                  <a:lnTo>
                    <a:pt x="0" y="1084"/>
                  </a:lnTo>
                  <a:lnTo>
                    <a:pt x="8" y="1076"/>
                  </a:lnTo>
                  <a:lnTo>
                    <a:pt x="8" y="1068"/>
                  </a:lnTo>
                  <a:lnTo>
                    <a:pt x="15" y="1061"/>
                  </a:lnTo>
                  <a:lnTo>
                    <a:pt x="15" y="1038"/>
                  </a:lnTo>
                  <a:lnTo>
                    <a:pt x="23" y="1030"/>
                  </a:lnTo>
                  <a:lnTo>
                    <a:pt x="23" y="1015"/>
                  </a:lnTo>
                  <a:lnTo>
                    <a:pt x="31" y="999"/>
                  </a:lnTo>
                  <a:lnTo>
                    <a:pt x="31" y="991"/>
                  </a:lnTo>
                  <a:lnTo>
                    <a:pt x="38" y="976"/>
                  </a:lnTo>
                  <a:lnTo>
                    <a:pt x="38" y="938"/>
                  </a:lnTo>
                  <a:lnTo>
                    <a:pt x="46" y="922"/>
                  </a:lnTo>
                  <a:lnTo>
                    <a:pt x="46" y="899"/>
                  </a:lnTo>
                  <a:lnTo>
                    <a:pt x="54" y="884"/>
                  </a:lnTo>
                  <a:lnTo>
                    <a:pt x="54" y="861"/>
                  </a:lnTo>
                  <a:lnTo>
                    <a:pt x="62" y="838"/>
                  </a:lnTo>
                  <a:lnTo>
                    <a:pt x="62" y="784"/>
                  </a:lnTo>
                  <a:lnTo>
                    <a:pt x="69" y="761"/>
                  </a:lnTo>
                  <a:lnTo>
                    <a:pt x="69" y="738"/>
                  </a:lnTo>
                  <a:lnTo>
                    <a:pt x="77" y="707"/>
                  </a:lnTo>
                  <a:lnTo>
                    <a:pt x="77" y="676"/>
                  </a:lnTo>
                  <a:lnTo>
                    <a:pt x="85" y="653"/>
                  </a:lnTo>
                  <a:lnTo>
                    <a:pt x="85" y="592"/>
                  </a:lnTo>
                  <a:lnTo>
                    <a:pt x="92" y="561"/>
                  </a:lnTo>
                  <a:lnTo>
                    <a:pt x="92" y="530"/>
                  </a:lnTo>
                  <a:lnTo>
                    <a:pt x="100" y="500"/>
                  </a:lnTo>
                  <a:lnTo>
                    <a:pt x="100" y="469"/>
                  </a:lnTo>
                  <a:lnTo>
                    <a:pt x="108" y="430"/>
                  </a:lnTo>
                  <a:lnTo>
                    <a:pt x="108" y="369"/>
                  </a:lnTo>
                  <a:lnTo>
                    <a:pt x="115" y="338"/>
                  </a:lnTo>
                  <a:lnTo>
                    <a:pt x="115" y="307"/>
                  </a:lnTo>
                  <a:lnTo>
                    <a:pt x="123" y="284"/>
                  </a:lnTo>
                  <a:lnTo>
                    <a:pt x="123" y="254"/>
                  </a:lnTo>
                  <a:lnTo>
                    <a:pt x="131" y="223"/>
                  </a:lnTo>
                  <a:lnTo>
                    <a:pt x="131" y="177"/>
                  </a:lnTo>
                  <a:lnTo>
                    <a:pt x="139" y="146"/>
                  </a:lnTo>
                  <a:lnTo>
                    <a:pt x="139" y="123"/>
                  </a:lnTo>
                  <a:lnTo>
                    <a:pt x="146" y="108"/>
                  </a:lnTo>
                  <a:lnTo>
                    <a:pt x="146" y="85"/>
                  </a:lnTo>
                  <a:lnTo>
                    <a:pt x="154" y="69"/>
                  </a:lnTo>
                  <a:lnTo>
                    <a:pt x="154" y="38"/>
                  </a:lnTo>
                  <a:lnTo>
                    <a:pt x="162" y="31"/>
                  </a:lnTo>
                  <a:lnTo>
                    <a:pt x="162" y="15"/>
                  </a:lnTo>
                  <a:lnTo>
                    <a:pt x="169" y="8"/>
                  </a:lnTo>
                  <a:lnTo>
                    <a:pt x="177" y="0"/>
                  </a:lnTo>
                  <a:lnTo>
                    <a:pt x="185" y="8"/>
                  </a:lnTo>
                  <a:lnTo>
                    <a:pt x="192" y="15"/>
                  </a:lnTo>
                  <a:lnTo>
                    <a:pt x="192" y="31"/>
                  </a:lnTo>
                  <a:lnTo>
                    <a:pt x="200" y="38"/>
                  </a:lnTo>
                  <a:lnTo>
                    <a:pt x="200" y="69"/>
                  </a:lnTo>
                  <a:lnTo>
                    <a:pt x="208" y="85"/>
                  </a:lnTo>
                  <a:lnTo>
                    <a:pt x="208" y="108"/>
                  </a:lnTo>
                  <a:lnTo>
                    <a:pt x="216" y="123"/>
                  </a:lnTo>
                  <a:lnTo>
                    <a:pt x="216" y="146"/>
                  </a:lnTo>
                  <a:lnTo>
                    <a:pt x="223" y="177"/>
                  </a:lnTo>
                  <a:lnTo>
                    <a:pt x="223" y="223"/>
                  </a:lnTo>
                  <a:lnTo>
                    <a:pt x="231" y="254"/>
                  </a:lnTo>
                  <a:lnTo>
                    <a:pt x="231" y="284"/>
                  </a:lnTo>
                  <a:lnTo>
                    <a:pt x="239" y="307"/>
                  </a:lnTo>
                  <a:lnTo>
                    <a:pt x="239" y="338"/>
                  </a:lnTo>
                  <a:lnTo>
                    <a:pt x="246" y="369"/>
                  </a:lnTo>
                  <a:lnTo>
                    <a:pt x="246" y="430"/>
                  </a:lnTo>
                  <a:lnTo>
                    <a:pt x="254" y="469"/>
                  </a:lnTo>
                  <a:lnTo>
                    <a:pt x="254" y="500"/>
                  </a:lnTo>
                  <a:lnTo>
                    <a:pt x="262" y="530"/>
                  </a:lnTo>
                  <a:lnTo>
                    <a:pt x="262" y="561"/>
                  </a:lnTo>
                  <a:lnTo>
                    <a:pt x="269" y="592"/>
                  </a:lnTo>
                  <a:lnTo>
                    <a:pt x="269" y="653"/>
                  </a:lnTo>
                  <a:lnTo>
                    <a:pt x="277" y="676"/>
                  </a:lnTo>
                  <a:lnTo>
                    <a:pt x="277" y="707"/>
                  </a:lnTo>
                  <a:lnTo>
                    <a:pt x="285" y="738"/>
                  </a:lnTo>
                  <a:lnTo>
                    <a:pt x="285" y="761"/>
                  </a:lnTo>
                  <a:lnTo>
                    <a:pt x="292" y="784"/>
                  </a:lnTo>
                  <a:lnTo>
                    <a:pt x="292" y="838"/>
                  </a:lnTo>
                  <a:lnTo>
                    <a:pt x="300" y="861"/>
                  </a:lnTo>
                  <a:lnTo>
                    <a:pt x="300" y="884"/>
                  </a:lnTo>
                  <a:lnTo>
                    <a:pt x="308" y="899"/>
                  </a:lnTo>
                  <a:lnTo>
                    <a:pt x="308" y="922"/>
                  </a:lnTo>
                  <a:lnTo>
                    <a:pt x="316" y="938"/>
                  </a:lnTo>
                  <a:lnTo>
                    <a:pt x="316" y="976"/>
                  </a:lnTo>
                  <a:lnTo>
                    <a:pt x="323" y="991"/>
                  </a:lnTo>
                  <a:lnTo>
                    <a:pt x="323" y="999"/>
                  </a:lnTo>
                  <a:lnTo>
                    <a:pt x="331" y="1015"/>
                  </a:lnTo>
                  <a:lnTo>
                    <a:pt x="331" y="1030"/>
                  </a:lnTo>
                  <a:lnTo>
                    <a:pt x="339" y="1038"/>
                  </a:lnTo>
                  <a:lnTo>
                    <a:pt x="339" y="1061"/>
                  </a:lnTo>
                  <a:lnTo>
                    <a:pt x="346" y="1068"/>
                  </a:lnTo>
                  <a:lnTo>
                    <a:pt x="346" y="1076"/>
                  </a:lnTo>
                  <a:lnTo>
                    <a:pt x="354" y="1084"/>
                  </a:lnTo>
                  <a:lnTo>
                    <a:pt x="354" y="1091"/>
                  </a:lnTo>
                  <a:lnTo>
                    <a:pt x="362" y="1099"/>
                  </a:lnTo>
                  <a:lnTo>
                    <a:pt x="362" y="1107"/>
                  </a:lnTo>
                  <a:lnTo>
                    <a:pt x="369" y="1114"/>
                  </a:lnTo>
                  <a:lnTo>
                    <a:pt x="369" y="1122"/>
                  </a:lnTo>
                  <a:lnTo>
                    <a:pt x="377" y="1130"/>
                  </a:lnTo>
                  <a:lnTo>
                    <a:pt x="385" y="1137"/>
                  </a:lnTo>
                  <a:lnTo>
                    <a:pt x="385" y="1145"/>
                  </a:lnTo>
                  <a:lnTo>
                    <a:pt x="400" y="1161"/>
                  </a:lnTo>
                  <a:lnTo>
                    <a:pt x="400" y="1168"/>
                  </a:lnTo>
                  <a:lnTo>
                    <a:pt x="408" y="1176"/>
                  </a:lnTo>
                  <a:lnTo>
                    <a:pt x="408" y="1184"/>
                  </a:lnTo>
                  <a:lnTo>
                    <a:pt x="416" y="1191"/>
                  </a:lnTo>
                  <a:lnTo>
                    <a:pt x="416" y="1199"/>
                  </a:lnTo>
                  <a:lnTo>
                    <a:pt x="423" y="1207"/>
                  </a:lnTo>
                  <a:lnTo>
                    <a:pt x="423" y="1222"/>
                  </a:lnTo>
                  <a:lnTo>
                    <a:pt x="431" y="1230"/>
                  </a:lnTo>
                  <a:lnTo>
                    <a:pt x="431" y="1245"/>
                  </a:lnTo>
                  <a:lnTo>
                    <a:pt x="439" y="1253"/>
                  </a:lnTo>
                  <a:lnTo>
                    <a:pt x="439" y="1260"/>
                  </a:lnTo>
                  <a:lnTo>
                    <a:pt x="446" y="1268"/>
                  </a:lnTo>
                  <a:lnTo>
                    <a:pt x="446" y="1291"/>
                  </a:lnTo>
                  <a:lnTo>
                    <a:pt x="454" y="1299"/>
                  </a:lnTo>
                  <a:lnTo>
                    <a:pt x="454" y="1314"/>
                  </a:lnTo>
                  <a:lnTo>
                    <a:pt x="462" y="1322"/>
                  </a:lnTo>
                  <a:lnTo>
                    <a:pt x="462" y="1337"/>
                  </a:lnTo>
                  <a:lnTo>
                    <a:pt x="470" y="1345"/>
                  </a:lnTo>
                  <a:lnTo>
                    <a:pt x="470" y="1368"/>
                  </a:lnTo>
                  <a:lnTo>
                    <a:pt x="477" y="1383"/>
                  </a:lnTo>
                  <a:lnTo>
                    <a:pt x="477" y="1399"/>
                  </a:lnTo>
                  <a:lnTo>
                    <a:pt x="485" y="1406"/>
                  </a:lnTo>
                  <a:lnTo>
                    <a:pt x="485" y="1422"/>
                  </a:lnTo>
                  <a:lnTo>
                    <a:pt x="493" y="1437"/>
                  </a:lnTo>
                  <a:lnTo>
                    <a:pt x="493" y="1460"/>
                  </a:lnTo>
                  <a:lnTo>
                    <a:pt x="500" y="1468"/>
                  </a:lnTo>
                  <a:lnTo>
                    <a:pt x="500" y="1483"/>
                  </a:lnTo>
                  <a:lnTo>
                    <a:pt x="508" y="1499"/>
                  </a:lnTo>
                  <a:lnTo>
                    <a:pt x="508" y="150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Freeform 89"/>
            <p:cNvSpPr>
              <a:spLocks/>
            </p:cNvSpPr>
            <p:nvPr/>
          </p:nvSpPr>
          <p:spPr bwMode="auto">
            <a:xfrm>
              <a:off x="4605" y="2655"/>
              <a:ext cx="654" cy="208"/>
            </a:xfrm>
            <a:custGeom>
              <a:avLst/>
              <a:gdLst>
                <a:gd name="T0" fmla="*/ 20161248 w 654"/>
                <a:gd name="T1" fmla="*/ 40322500 h 208"/>
                <a:gd name="T2" fmla="*/ 37801538 w 654"/>
                <a:gd name="T3" fmla="*/ 115927166 h 208"/>
                <a:gd name="T4" fmla="*/ 57962778 w 654"/>
                <a:gd name="T5" fmla="*/ 176410892 h 208"/>
                <a:gd name="T6" fmla="*/ 78124035 w 654"/>
                <a:gd name="T7" fmla="*/ 214214017 h 208"/>
                <a:gd name="T8" fmla="*/ 115927157 w 654"/>
                <a:gd name="T9" fmla="*/ 309978405 h 208"/>
                <a:gd name="T10" fmla="*/ 136088333 w 654"/>
                <a:gd name="T11" fmla="*/ 350302489 h 208"/>
                <a:gd name="T12" fmla="*/ 156249606 w 654"/>
                <a:gd name="T13" fmla="*/ 408265224 h 208"/>
                <a:gd name="T14" fmla="*/ 194052728 w 654"/>
                <a:gd name="T15" fmla="*/ 446068477 h 208"/>
                <a:gd name="T16" fmla="*/ 231854313 w 654"/>
                <a:gd name="T17" fmla="*/ 466229751 h 208"/>
                <a:gd name="T18" fmla="*/ 272176666 w 654"/>
                <a:gd name="T19" fmla="*/ 486390769 h 208"/>
                <a:gd name="T20" fmla="*/ 309978380 w 654"/>
                <a:gd name="T21" fmla="*/ 504031212 h 208"/>
                <a:gd name="T22" fmla="*/ 350302461 w 654"/>
                <a:gd name="T23" fmla="*/ 504031212 h 208"/>
                <a:gd name="T24" fmla="*/ 388103919 w 654"/>
                <a:gd name="T25" fmla="*/ 504031212 h 208"/>
                <a:gd name="T26" fmla="*/ 425905377 w 654"/>
                <a:gd name="T27" fmla="*/ 524192486 h 208"/>
                <a:gd name="T28" fmla="*/ 466227922 w 654"/>
                <a:gd name="T29" fmla="*/ 524192486 h 208"/>
                <a:gd name="T30" fmla="*/ 504031172 w 654"/>
                <a:gd name="T31" fmla="*/ 524192486 h 208"/>
                <a:gd name="T32" fmla="*/ 544353333 w 654"/>
                <a:gd name="T33" fmla="*/ 524192486 h 208"/>
                <a:gd name="T34" fmla="*/ 582155303 w 654"/>
                <a:gd name="T35" fmla="*/ 524192486 h 208"/>
                <a:gd name="T36" fmla="*/ 619958297 w 654"/>
                <a:gd name="T37" fmla="*/ 524192486 h 208"/>
                <a:gd name="T38" fmla="*/ 660280842 w 654"/>
                <a:gd name="T39" fmla="*/ 524192486 h 208"/>
                <a:gd name="T40" fmla="*/ 698083835 w 654"/>
                <a:gd name="T41" fmla="*/ 524192486 h 208"/>
                <a:gd name="T42" fmla="*/ 738406380 w 654"/>
                <a:gd name="T43" fmla="*/ 524192486 h 208"/>
                <a:gd name="T44" fmla="*/ 776207838 w 654"/>
                <a:gd name="T45" fmla="*/ 524192486 h 208"/>
                <a:gd name="T46" fmla="*/ 814010832 w 654"/>
                <a:gd name="T47" fmla="*/ 524192486 h 208"/>
                <a:gd name="T48" fmla="*/ 854331841 w 654"/>
                <a:gd name="T49" fmla="*/ 524192486 h 208"/>
                <a:gd name="T50" fmla="*/ 892134835 w 654"/>
                <a:gd name="T51" fmla="*/ 524192486 h 208"/>
                <a:gd name="T52" fmla="*/ 932457380 w 654"/>
                <a:gd name="T53" fmla="*/ 524192486 h 208"/>
                <a:gd name="T54" fmla="*/ 970258838 w 654"/>
                <a:gd name="T55" fmla="*/ 524192486 h 208"/>
                <a:gd name="T56" fmla="*/ 1008062344 w 654"/>
                <a:gd name="T57" fmla="*/ 524192486 h 208"/>
                <a:gd name="T58" fmla="*/ 1048384377 w 654"/>
                <a:gd name="T59" fmla="*/ 524192486 h 208"/>
                <a:gd name="T60" fmla="*/ 1086186603 w 654"/>
                <a:gd name="T61" fmla="*/ 524192486 h 208"/>
                <a:gd name="T62" fmla="*/ 1126508635 w 654"/>
                <a:gd name="T63" fmla="*/ 524192486 h 208"/>
                <a:gd name="T64" fmla="*/ 1164311629 w 654"/>
                <a:gd name="T65" fmla="*/ 524192486 h 208"/>
                <a:gd name="T66" fmla="*/ 1202113599 w 654"/>
                <a:gd name="T67" fmla="*/ 524192486 h 208"/>
                <a:gd name="T68" fmla="*/ 1242435632 w 654"/>
                <a:gd name="T69" fmla="*/ 524192486 h 208"/>
                <a:gd name="T70" fmla="*/ 1280238626 w 654"/>
                <a:gd name="T71" fmla="*/ 524192486 h 208"/>
                <a:gd name="T72" fmla="*/ 1318041620 w 654"/>
                <a:gd name="T73" fmla="*/ 524192486 h 208"/>
                <a:gd name="T74" fmla="*/ 1358364677 w 654"/>
                <a:gd name="T75" fmla="*/ 524192486 h 208"/>
                <a:gd name="T76" fmla="*/ 1396165623 w 654"/>
                <a:gd name="T77" fmla="*/ 524192486 h 208"/>
                <a:gd name="T78" fmla="*/ 1436488680 w 654"/>
                <a:gd name="T79" fmla="*/ 524192486 h 208"/>
                <a:gd name="T80" fmla="*/ 1474291674 w 654"/>
                <a:gd name="T81" fmla="*/ 524192486 h 208"/>
                <a:gd name="T82" fmla="*/ 1512092620 w 654"/>
                <a:gd name="T83" fmla="*/ 524192486 h 208"/>
                <a:gd name="T84" fmla="*/ 1552415676 w 654"/>
                <a:gd name="T85" fmla="*/ 524192486 h 208"/>
                <a:gd name="T86" fmla="*/ 1590218670 w 654"/>
                <a:gd name="T87" fmla="*/ 524192486 h 208"/>
                <a:gd name="T88" fmla="*/ 1630540703 w 654"/>
                <a:gd name="T89" fmla="*/ 524192486 h 2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54"/>
                <a:gd name="T136" fmla="*/ 0 h 208"/>
                <a:gd name="T137" fmla="*/ 654 w 654"/>
                <a:gd name="T138" fmla="*/ 208 h 2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54" h="208">
                  <a:moveTo>
                    <a:pt x="0" y="0"/>
                  </a:moveTo>
                  <a:lnTo>
                    <a:pt x="8" y="16"/>
                  </a:lnTo>
                  <a:lnTo>
                    <a:pt x="8" y="39"/>
                  </a:lnTo>
                  <a:lnTo>
                    <a:pt x="15" y="46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23" y="77"/>
                  </a:lnTo>
                  <a:lnTo>
                    <a:pt x="31" y="85"/>
                  </a:lnTo>
                  <a:lnTo>
                    <a:pt x="31" y="108"/>
                  </a:lnTo>
                  <a:lnTo>
                    <a:pt x="46" y="123"/>
                  </a:lnTo>
                  <a:lnTo>
                    <a:pt x="46" y="131"/>
                  </a:lnTo>
                  <a:lnTo>
                    <a:pt x="54" y="139"/>
                  </a:lnTo>
                  <a:lnTo>
                    <a:pt x="54" y="154"/>
                  </a:lnTo>
                  <a:lnTo>
                    <a:pt x="62" y="162"/>
                  </a:lnTo>
                  <a:lnTo>
                    <a:pt x="69" y="169"/>
                  </a:lnTo>
                  <a:lnTo>
                    <a:pt x="77" y="177"/>
                  </a:lnTo>
                  <a:lnTo>
                    <a:pt x="85" y="185"/>
                  </a:lnTo>
                  <a:lnTo>
                    <a:pt x="92" y="185"/>
                  </a:lnTo>
                  <a:lnTo>
                    <a:pt x="100" y="193"/>
                  </a:lnTo>
                  <a:lnTo>
                    <a:pt x="108" y="193"/>
                  </a:lnTo>
                  <a:lnTo>
                    <a:pt x="115" y="193"/>
                  </a:lnTo>
                  <a:lnTo>
                    <a:pt x="123" y="200"/>
                  </a:lnTo>
                  <a:lnTo>
                    <a:pt x="131" y="200"/>
                  </a:lnTo>
                  <a:lnTo>
                    <a:pt x="139" y="200"/>
                  </a:lnTo>
                  <a:lnTo>
                    <a:pt x="146" y="200"/>
                  </a:lnTo>
                  <a:lnTo>
                    <a:pt x="154" y="200"/>
                  </a:lnTo>
                  <a:lnTo>
                    <a:pt x="162" y="200"/>
                  </a:lnTo>
                  <a:lnTo>
                    <a:pt x="169" y="208"/>
                  </a:lnTo>
                  <a:lnTo>
                    <a:pt x="177" y="208"/>
                  </a:lnTo>
                  <a:lnTo>
                    <a:pt x="185" y="208"/>
                  </a:lnTo>
                  <a:lnTo>
                    <a:pt x="192" y="208"/>
                  </a:lnTo>
                  <a:lnTo>
                    <a:pt x="200" y="208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23" y="208"/>
                  </a:lnTo>
                  <a:lnTo>
                    <a:pt x="231" y="208"/>
                  </a:lnTo>
                  <a:lnTo>
                    <a:pt x="239" y="208"/>
                  </a:lnTo>
                  <a:lnTo>
                    <a:pt x="246" y="208"/>
                  </a:lnTo>
                  <a:lnTo>
                    <a:pt x="254" y="208"/>
                  </a:lnTo>
                  <a:lnTo>
                    <a:pt x="262" y="208"/>
                  </a:lnTo>
                  <a:lnTo>
                    <a:pt x="269" y="208"/>
                  </a:lnTo>
                  <a:lnTo>
                    <a:pt x="277" y="208"/>
                  </a:lnTo>
                  <a:lnTo>
                    <a:pt x="285" y="208"/>
                  </a:lnTo>
                  <a:lnTo>
                    <a:pt x="293" y="208"/>
                  </a:lnTo>
                  <a:lnTo>
                    <a:pt x="300" y="208"/>
                  </a:lnTo>
                  <a:lnTo>
                    <a:pt x="308" y="208"/>
                  </a:lnTo>
                  <a:lnTo>
                    <a:pt x="316" y="208"/>
                  </a:lnTo>
                  <a:lnTo>
                    <a:pt x="323" y="208"/>
                  </a:lnTo>
                  <a:lnTo>
                    <a:pt x="331" y="208"/>
                  </a:lnTo>
                  <a:lnTo>
                    <a:pt x="339" y="208"/>
                  </a:lnTo>
                  <a:lnTo>
                    <a:pt x="346" y="208"/>
                  </a:lnTo>
                  <a:lnTo>
                    <a:pt x="354" y="208"/>
                  </a:lnTo>
                  <a:lnTo>
                    <a:pt x="362" y="208"/>
                  </a:lnTo>
                  <a:lnTo>
                    <a:pt x="370" y="208"/>
                  </a:lnTo>
                  <a:lnTo>
                    <a:pt x="377" y="208"/>
                  </a:lnTo>
                  <a:lnTo>
                    <a:pt x="385" y="208"/>
                  </a:lnTo>
                  <a:lnTo>
                    <a:pt x="393" y="208"/>
                  </a:lnTo>
                  <a:lnTo>
                    <a:pt x="400" y="208"/>
                  </a:lnTo>
                  <a:lnTo>
                    <a:pt x="408" y="208"/>
                  </a:lnTo>
                  <a:lnTo>
                    <a:pt x="416" y="208"/>
                  </a:lnTo>
                  <a:lnTo>
                    <a:pt x="423" y="208"/>
                  </a:lnTo>
                  <a:lnTo>
                    <a:pt x="431" y="208"/>
                  </a:lnTo>
                  <a:lnTo>
                    <a:pt x="439" y="208"/>
                  </a:lnTo>
                  <a:lnTo>
                    <a:pt x="447" y="208"/>
                  </a:lnTo>
                  <a:lnTo>
                    <a:pt x="454" y="208"/>
                  </a:lnTo>
                  <a:lnTo>
                    <a:pt x="462" y="208"/>
                  </a:lnTo>
                  <a:lnTo>
                    <a:pt x="470" y="208"/>
                  </a:lnTo>
                  <a:lnTo>
                    <a:pt x="477" y="208"/>
                  </a:lnTo>
                  <a:lnTo>
                    <a:pt x="485" y="208"/>
                  </a:lnTo>
                  <a:lnTo>
                    <a:pt x="493" y="208"/>
                  </a:lnTo>
                  <a:lnTo>
                    <a:pt x="500" y="208"/>
                  </a:lnTo>
                  <a:lnTo>
                    <a:pt x="508" y="208"/>
                  </a:lnTo>
                  <a:lnTo>
                    <a:pt x="516" y="208"/>
                  </a:lnTo>
                  <a:lnTo>
                    <a:pt x="523" y="208"/>
                  </a:lnTo>
                  <a:lnTo>
                    <a:pt x="531" y="208"/>
                  </a:lnTo>
                  <a:lnTo>
                    <a:pt x="539" y="208"/>
                  </a:lnTo>
                  <a:lnTo>
                    <a:pt x="547" y="208"/>
                  </a:lnTo>
                  <a:lnTo>
                    <a:pt x="554" y="208"/>
                  </a:lnTo>
                  <a:lnTo>
                    <a:pt x="562" y="208"/>
                  </a:lnTo>
                  <a:lnTo>
                    <a:pt x="570" y="208"/>
                  </a:lnTo>
                  <a:lnTo>
                    <a:pt x="577" y="208"/>
                  </a:lnTo>
                  <a:lnTo>
                    <a:pt x="585" y="208"/>
                  </a:lnTo>
                  <a:lnTo>
                    <a:pt x="593" y="208"/>
                  </a:lnTo>
                  <a:lnTo>
                    <a:pt x="600" y="208"/>
                  </a:lnTo>
                  <a:lnTo>
                    <a:pt x="608" y="208"/>
                  </a:lnTo>
                  <a:lnTo>
                    <a:pt x="616" y="208"/>
                  </a:lnTo>
                  <a:lnTo>
                    <a:pt x="624" y="208"/>
                  </a:lnTo>
                  <a:lnTo>
                    <a:pt x="631" y="208"/>
                  </a:lnTo>
                  <a:lnTo>
                    <a:pt x="639" y="208"/>
                  </a:lnTo>
                  <a:lnTo>
                    <a:pt x="647" y="208"/>
                  </a:lnTo>
                  <a:lnTo>
                    <a:pt x="654" y="20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Freeform 90"/>
            <p:cNvSpPr>
              <a:spLocks/>
            </p:cNvSpPr>
            <p:nvPr/>
          </p:nvSpPr>
          <p:spPr bwMode="auto">
            <a:xfrm>
              <a:off x="3289" y="1795"/>
              <a:ext cx="823" cy="1068"/>
            </a:xfrm>
            <a:custGeom>
              <a:avLst/>
              <a:gdLst>
                <a:gd name="T0" fmla="*/ 37803109 w 823"/>
                <a:gd name="T1" fmla="*/ 2147482154 h 1068"/>
                <a:gd name="T2" fmla="*/ 95765892 w 823"/>
                <a:gd name="T3" fmla="*/ 2147482154 h 1068"/>
                <a:gd name="T4" fmla="*/ 153730194 w 823"/>
                <a:gd name="T5" fmla="*/ 2147482154 h 1068"/>
                <a:gd name="T6" fmla="*/ 211693057 w 823"/>
                <a:gd name="T7" fmla="*/ 2147482154 h 1068"/>
                <a:gd name="T8" fmla="*/ 269657392 w 823"/>
                <a:gd name="T9" fmla="*/ 2147482154 h 1068"/>
                <a:gd name="T10" fmla="*/ 330140958 w 823"/>
                <a:gd name="T11" fmla="*/ 2147482154 h 1068"/>
                <a:gd name="T12" fmla="*/ 388103693 w 823"/>
                <a:gd name="T13" fmla="*/ 2147482154 h 1068"/>
                <a:gd name="T14" fmla="*/ 446068220 w 823"/>
                <a:gd name="T15" fmla="*/ 2147482154 h 1068"/>
                <a:gd name="T16" fmla="*/ 504030954 w 823"/>
                <a:gd name="T17" fmla="*/ 2147482154 h 1068"/>
                <a:gd name="T18" fmla="*/ 561995353 w 823"/>
                <a:gd name="T19" fmla="*/ 2147482154 h 1068"/>
                <a:gd name="T20" fmla="*/ 619957832 w 823"/>
                <a:gd name="T21" fmla="*/ 2147482154 h 1068"/>
                <a:gd name="T22" fmla="*/ 677922359 w 823"/>
                <a:gd name="T23" fmla="*/ 2147482154 h 1068"/>
                <a:gd name="T24" fmla="*/ 735885350 w 823"/>
                <a:gd name="T25" fmla="*/ 2147482154 h 1068"/>
                <a:gd name="T26" fmla="*/ 793849365 w 823"/>
                <a:gd name="T27" fmla="*/ 2147482154 h 1068"/>
                <a:gd name="T28" fmla="*/ 851812355 w 823"/>
                <a:gd name="T29" fmla="*/ 2147482154 h 1068"/>
                <a:gd name="T30" fmla="*/ 909776882 w 823"/>
                <a:gd name="T31" fmla="*/ 2147482154 h 1068"/>
                <a:gd name="T32" fmla="*/ 970260448 w 823"/>
                <a:gd name="T33" fmla="*/ 2147482154 h 1068"/>
                <a:gd name="T34" fmla="*/ 1028222927 w 823"/>
                <a:gd name="T35" fmla="*/ 2147482154 h 1068"/>
                <a:gd name="T36" fmla="*/ 1086187710 w 823"/>
                <a:gd name="T37" fmla="*/ 2147482154 h 1068"/>
                <a:gd name="T38" fmla="*/ 1144150189 w 823"/>
                <a:gd name="T39" fmla="*/ 2147482154 h 1068"/>
                <a:gd name="T40" fmla="*/ 1202114715 w 823"/>
                <a:gd name="T41" fmla="*/ 2147482154 h 1068"/>
                <a:gd name="T42" fmla="*/ 1260077194 w 823"/>
                <a:gd name="T43" fmla="*/ 2147482154 h 1068"/>
                <a:gd name="T44" fmla="*/ 1318041721 w 823"/>
                <a:gd name="T45" fmla="*/ 2147482154 h 1068"/>
                <a:gd name="T46" fmla="*/ 1338203251 w 823"/>
                <a:gd name="T47" fmla="*/ 2147482154 h 1068"/>
                <a:gd name="T48" fmla="*/ 1376004200 w 823"/>
                <a:gd name="T49" fmla="*/ 2147482154 h 1068"/>
                <a:gd name="T50" fmla="*/ 1416327260 w 823"/>
                <a:gd name="T51" fmla="*/ 2147482154 h 1068"/>
                <a:gd name="T52" fmla="*/ 1454130257 w 823"/>
                <a:gd name="T53" fmla="*/ 2147482154 h 1068"/>
                <a:gd name="T54" fmla="*/ 1491931205 w 823"/>
                <a:gd name="T55" fmla="*/ 2129531442 h 1068"/>
                <a:gd name="T56" fmla="*/ 1552414771 w 823"/>
                <a:gd name="T57" fmla="*/ 2071568973 h 1068"/>
                <a:gd name="T58" fmla="*/ 1610379298 w 823"/>
                <a:gd name="T59" fmla="*/ 2051407446 h 1068"/>
                <a:gd name="T60" fmla="*/ 1668342801 w 823"/>
                <a:gd name="T61" fmla="*/ 2051407446 h 1068"/>
                <a:gd name="T62" fmla="*/ 1726307328 w 823"/>
                <a:gd name="T63" fmla="*/ 2071568973 h 1068"/>
                <a:gd name="T64" fmla="*/ 1784269807 w 823"/>
                <a:gd name="T65" fmla="*/ 2051407446 h 1068"/>
                <a:gd name="T66" fmla="*/ 1822072803 w 823"/>
                <a:gd name="T67" fmla="*/ 1993442929 h 1068"/>
                <a:gd name="T68" fmla="*/ 1862394840 w 823"/>
                <a:gd name="T69" fmla="*/ 1935480459 h 1068"/>
                <a:gd name="T70" fmla="*/ 1880035282 w 823"/>
                <a:gd name="T71" fmla="*/ 1819553472 h 1068"/>
                <a:gd name="T72" fmla="*/ 1920358342 w 823"/>
                <a:gd name="T73" fmla="*/ 1665823494 h 1068"/>
                <a:gd name="T74" fmla="*/ 1937999809 w 823"/>
                <a:gd name="T75" fmla="*/ 1509573454 h 1068"/>
                <a:gd name="T76" fmla="*/ 1978321845 w 823"/>
                <a:gd name="T77" fmla="*/ 1257557953 h 1068"/>
                <a:gd name="T78" fmla="*/ 1998483375 w 823"/>
                <a:gd name="T79" fmla="*/ 1005542708 h 1068"/>
                <a:gd name="T80" fmla="*/ 2036285348 w 823"/>
                <a:gd name="T81" fmla="*/ 637599708 h 1068"/>
                <a:gd name="T82" fmla="*/ 2056445854 w 823"/>
                <a:gd name="T83" fmla="*/ 327620074 h 10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23"/>
                <a:gd name="T127" fmla="*/ 0 h 1068"/>
                <a:gd name="T128" fmla="*/ 823 w 823"/>
                <a:gd name="T129" fmla="*/ 1068 h 10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23" h="1068">
                  <a:moveTo>
                    <a:pt x="0" y="1068"/>
                  </a:moveTo>
                  <a:lnTo>
                    <a:pt x="7" y="1068"/>
                  </a:lnTo>
                  <a:lnTo>
                    <a:pt x="15" y="1068"/>
                  </a:lnTo>
                  <a:lnTo>
                    <a:pt x="23" y="1068"/>
                  </a:lnTo>
                  <a:lnTo>
                    <a:pt x="30" y="1068"/>
                  </a:lnTo>
                  <a:lnTo>
                    <a:pt x="38" y="1068"/>
                  </a:lnTo>
                  <a:lnTo>
                    <a:pt x="46" y="1068"/>
                  </a:lnTo>
                  <a:lnTo>
                    <a:pt x="54" y="1068"/>
                  </a:lnTo>
                  <a:lnTo>
                    <a:pt x="61" y="1068"/>
                  </a:lnTo>
                  <a:lnTo>
                    <a:pt x="69" y="1068"/>
                  </a:lnTo>
                  <a:lnTo>
                    <a:pt x="77" y="1068"/>
                  </a:lnTo>
                  <a:lnTo>
                    <a:pt x="84" y="1068"/>
                  </a:lnTo>
                  <a:lnTo>
                    <a:pt x="92" y="1068"/>
                  </a:lnTo>
                  <a:lnTo>
                    <a:pt x="100" y="1068"/>
                  </a:lnTo>
                  <a:lnTo>
                    <a:pt x="107" y="1068"/>
                  </a:lnTo>
                  <a:lnTo>
                    <a:pt x="115" y="1068"/>
                  </a:lnTo>
                  <a:lnTo>
                    <a:pt x="123" y="1068"/>
                  </a:lnTo>
                  <a:lnTo>
                    <a:pt x="131" y="1068"/>
                  </a:lnTo>
                  <a:lnTo>
                    <a:pt x="138" y="1068"/>
                  </a:lnTo>
                  <a:lnTo>
                    <a:pt x="146" y="1068"/>
                  </a:lnTo>
                  <a:lnTo>
                    <a:pt x="154" y="1068"/>
                  </a:lnTo>
                  <a:lnTo>
                    <a:pt x="161" y="1068"/>
                  </a:lnTo>
                  <a:lnTo>
                    <a:pt x="169" y="1068"/>
                  </a:lnTo>
                  <a:lnTo>
                    <a:pt x="177" y="1068"/>
                  </a:lnTo>
                  <a:lnTo>
                    <a:pt x="184" y="1068"/>
                  </a:lnTo>
                  <a:lnTo>
                    <a:pt x="192" y="1068"/>
                  </a:lnTo>
                  <a:lnTo>
                    <a:pt x="200" y="1068"/>
                  </a:lnTo>
                  <a:lnTo>
                    <a:pt x="208" y="1068"/>
                  </a:lnTo>
                  <a:lnTo>
                    <a:pt x="215" y="1068"/>
                  </a:lnTo>
                  <a:lnTo>
                    <a:pt x="223" y="1068"/>
                  </a:lnTo>
                  <a:lnTo>
                    <a:pt x="231" y="1068"/>
                  </a:lnTo>
                  <a:lnTo>
                    <a:pt x="238" y="1068"/>
                  </a:lnTo>
                  <a:lnTo>
                    <a:pt x="246" y="1068"/>
                  </a:lnTo>
                  <a:lnTo>
                    <a:pt x="254" y="1068"/>
                  </a:lnTo>
                  <a:lnTo>
                    <a:pt x="261" y="1068"/>
                  </a:lnTo>
                  <a:lnTo>
                    <a:pt x="269" y="1068"/>
                  </a:lnTo>
                  <a:lnTo>
                    <a:pt x="277" y="1068"/>
                  </a:lnTo>
                  <a:lnTo>
                    <a:pt x="285" y="1068"/>
                  </a:lnTo>
                  <a:lnTo>
                    <a:pt x="292" y="1068"/>
                  </a:lnTo>
                  <a:lnTo>
                    <a:pt x="300" y="1068"/>
                  </a:lnTo>
                  <a:lnTo>
                    <a:pt x="308" y="1068"/>
                  </a:lnTo>
                  <a:lnTo>
                    <a:pt x="315" y="1068"/>
                  </a:lnTo>
                  <a:lnTo>
                    <a:pt x="323" y="1068"/>
                  </a:lnTo>
                  <a:lnTo>
                    <a:pt x="331" y="1068"/>
                  </a:lnTo>
                  <a:lnTo>
                    <a:pt x="338" y="1068"/>
                  </a:lnTo>
                  <a:lnTo>
                    <a:pt x="346" y="1068"/>
                  </a:lnTo>
                  <a:lnTo>
                    <a:pt x="354" y="1068"/>
                  </a:lnTo>
                  <a:lnTo>
                    <a:pt x="361" y="1068"/>
                  </a:lnTo>
                  <a:lnTo>
                    <a:pt x="369" y="1068"/>
                  </a:lnTo>
                  <a:lnTo>
                    <a:pt x="377" y="1068"/>
                  </a:lnTo>
                  <a:lnTo>
                    <a:pt x="385" y="1068"/>
                  </a:lnTo>
                  <a:lnTo>
                    <a:pt x="392" y="1068"/>
                  </a:lnTo>
                  <a:lnTo>
                    <a:pt x="400" y="1068"/>
                  </a:lnTo>
                  <a:lnTo>
                    <a:pt x="408" y="1060"/>
                  </a:lnTo>
                  <a:lnTo>
                    <a:pt x="415" y="1060"/>
                  </a:lnTo>
                  <a:lnTo>
                    <a:pt x="423" y="1060"/>
                  </a:lnTo>
                  <a:lnTo>
                    <a:pt x="431" y="1060"/>
                  </a:lnTo>
                  <a:lnTo>
                    <a:pt x="438" y="1060"/>
                  </a:lnTo>
                  <a:lnTo>
                    <a:pt x="446" y="1053"/>
                  </a:lnTo>
                  <a:lnTo>
                    <a:pt x="454" y="1053"/>
                  </a:lnTo>
                  <a:lnTo>
                    <a:pt x="462" y="1045"/>
                  </a:lnTo>
                  <a:lnTo>
                    <a:pt x="469" y="1045"/>
                  </a:lnTo>
                  <a:lnTo>
                    <a:pt x="477" y="1037"/>
                  </a:lnTo>
                  <a:lnTo>
                    <a:pt x="485" y="1029"/>
                  </a:lnTo>
                  <a:lnTo>
                    <a:pt x="492" y="1022"/>
                  </a:lnTo>
                  <a:lnTo>
                    <a:pt x="500" y="1014"/>
                  </a:lnTo>
                  <a:lnTo>
                    <a:pt x="508" y="1006"/>
                  </a:lnTo>
                  <a:lnTo>
                    <a:pt x="508" y="999"/>
                  </a:lnTo>
                  <a:lnTo>
                    <a:pt x="523" y="983"/>
                  </a:lnTo>
                  <a:lnTo>
                    <a:pt x="523" y="976"/>
                  </a:lnTo>
                  <a:lnTo>
                    <a:pt x="531" y="968"/>
                  </a:lnTo>
                  <a:lnTo>
                    <a:pt x="531" y="953"/>
                  </a:lnTo>
                  <a:lnTo>
                    <a:pt x="539" y="945"/>
                  </a:lnTo>
                  <a:lnTo>
                    <a:pt x="546" y="937"/>
                  </a:lnTo>
                  <a:lnTo>
                    <a:pt x="546" y="930"/>
                  </a:lnTo>
                  <a:lnTo>
                    <a:pt x="554" y="922"/>
                  </a:lnTo>
                  <a:lnTo>
                    <a:pt x="554" y="906"/>
                  </a:lnTo>
                  <a:lnTo>
                    <a:pt x="562" y="899"/>
                  </a:lnTo>
                  <a:lnTo>
                    <a:pt x="569" y="891"/>
                  </a:lnTo>
                  <a:lnTo>
                    <a:pt x="569" y="883"/>
                  </a:lnTo>
                  <a:lnTo>
                    <a:pt x="577" y="876"/>
                  </a:lnTo>
                  <a:lnTo>
                    <a:pt x="577" y="868"/>
                  </a:lnTo>
                  <a:lnTo>
                    <a:pt x="592" y="853"/>
                  </a:lnTo>
                  <a:lnTo>
                    <a:pt x="592" y="845"/>
                  </a:lnTo>
                  <a:lnTo>
                    <a:pt x="608" y="830"/>
                  </a:lnTo>
                  <a:lnTo>
                    <a:pt x="608" y="822"/>
                  </a:lnTo>
                  <a:lnTo>
                    <a:pt x="616" y="822"/>
                  </a:lnTo>
                  <a:lnTo>
                    <a:pt x="623" y="814"/>
                  </a:lnTo>
                  <a:lnTo>
                    <a:pt x="631" y="814"/>
                  </a:lnTo>
                  <a:lnTo>
                    <a:pt x="639" y="814"/>
                  </a:lnTo>
                  <a:lnTo>
                    <a:pt x="646" y="814"/>
                  </a:lnTo>
                  <a:lnTo>
                    <a:pt x="654" y="814"/>
                  </a:lnTo>
                  <a:lnTo>
                    <a:pt x="662" y="814"/>
                  </a:lnTo>
                  <a:lnTo>
                    <a:pt x="669" y="814"/>
                  </a:lnTo>
                  <a:lnTo>
                    <a:pt x="677" y="822"/>
                  </a:lnTo>
                  <a:lnTo>
                    <a:pt x="685" y="822"/>
                  </a:lnTo>
                  <a:lnTo>
                    <a:pt x="692" y="814"/>
                  </a:lnTo>
                  <a:lnTo>
                    <a:pt x="700" y="814"/>
                  </a:lnTo>
                  <a:lnTo>
                    <a:pt x="708" y="814"/>
                  </a:lnTo>
                  <a:lnTo>
                    <a:pt x="716" y="807"/>
                  </a:lnTo>
                  <a:lnTo>
                    <a:pt x="716" y="799"/>
                  </a:lnTo>
                  <a:lnTo>
                    <a:pt x="723" y="791"/>
                  </a:lnTo>
                  <a:lnTo>
                    <a:pt x="731" y="784"/>
                  </a:lnTo>
                  <a:lnTo>
                    <a:pt x="731" y="776"/>
                  </a:lnTo>
                  <a:lnTo>
                    <a:pt x="739" y="768"/>
                  </a:lnTo>
                  <a:lnTo>
                    <a:pt x="739" y="753"/>
                  </a:lnTo>
                  <a:lnTo>
                    <a:pt x="746" y="737"/>
                  </a:lnTo>
                  <a:lnTo>
                    <a:pt x="746" y="722"/>
                  </a:lnTo>
                  <a:lnTo>
                    <a:pt x="754" y="714"/>
                  </a:lnTo>
                  <a:lnTo>
                    <a:pt x="754" y="684"/>
                  </a:lnTo>
                  <a:lnTo>
                    <a:pt x="762" y="661"/>
                  </a:lnTo>
                  <a:lnTo>
                    <a:pt x="762" y="645"/>
                  </a:lnTo>
                  <a:lnTo>
                    <a:pt x="769" y="622"/>
                  </a:lnTo>
                  <a:lnTo>
                    <a:pt x="769" y="599"/>
                  </a:lnTo>
                  <a:lnTo>
                    <a:pt x="777" y="576"/>
                  </a:lnTo>
                  <a:lnTo>
                    <a:pt x="777" y="530"/>
                  </a:lnTo>
                  <a:lnTo>
                    <a:pt x="785" y="499"/>
                  </a:lnTo>
                  <a:lnTo>
                    <a:pt x="785" y="468"/>
                  </a:lnTo>
                  <a:lnTo>
                    <a:pt x="793" y="438"/>
                  </a:lnTo>
                  <a:lnTo>
                    <a:pt x="793" y="399"/>
                  </a:lnTo>
                  <a:lnTo>
                    <a:pt x="800" y="369"/>
                  </a:lnTo>
                  <a:lnTo>
                    <a:pt x="800" y="292"/>
                  </a:lnTo>
                  <a:lnTo>
                    <a:pt x="808" y="253"/>
                  </a:lnTo>
                  <a:lnTo>
                    <a:pt x="808" y="215"/>
                  </a:lnTo>
                  <a:lnTo>
                    <a:pt x="816" y="169"/>
                  </a:lnTo>
                  <a:lnTo>
                    <a:pt x="816" y="130"/>
                  </a:lnTo>
                  <a:lnTo>
                    <a:pt x="823" y="92"/>
                  </a:lnTo>
                  <a:lnTo>
                    <a:pt x="823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1" name="Freeform 91"/>
            <p:cNvSpPr>
              <a:spLocks/>
            </p:cNvSpPr>
            <p:nvPr/>
          </p:nvSpPr>
          <p:spPr bwMode="auto">
            <a:xfrm>
              <a:off x="4112" y="1349"/>
              <a:ext cx="562" cy="1306"/>
            </a:xfrm>
            <a:custGeom>
              <a:avLst/>
              <a:gdLst>
                <a:gd name="T0" fmla="*/ 20161231 w 562"/>
                <a:gd name="T1" fmla="*/ 909776812 h 1306"/>
                <a:gd name="T2" fmla="*/ 57962775 w 562"/>
                <a:gd name="T3" fmla="*/ 619958296 h 1306"/>
                <a:gd name="T4" fmla="*/ 78124030 w 562"/>
                <a:gd name="T5" fmla="*/ 289818644 h 1306"/>
                <a:gd name="T6" fmla="*/ 118446509 w 562"/>
                <a:gd name="T7" fmla="*/ 95765884 h 1306"/>
                <a:gd name="T8" fmla="*/ 136088325 w 562"/>
                <a:gd name="T9" fmla="*/ 0 h 1306"/>
                <a:gd name="T10" fmla="*/ 176410867 w 562"/>
                <a:gd name="T11" fmla="*/ 115927157 h 1306"/>
                <a:gd name="T12" fmla="*/ 214212451 w 562"/>
                <a:gd name="T13" fmla="*/ 327620102 h 1306"/>
                <a:gd name="T14" fmla="*/ 234373594 w 562"/>
                <a:gd name="T15" fmla="*/ 715724276 h 1306"/>
                <a:gd name="T16" fmla="*/ 272176650 w 562"/>
                <a:gd name="T17" fmla="*/ 1083666539 h 1306"/>
                <a:gd name="T18" fmla="*/ 292337921 w 562"/>
                <a:gd name="T19" fmla="*/ 1587697582 h 1306"/>
                <a:gd name="T20" fmla="*/ 330141169 w 562"/>
                <a:gd name="T21" fmla="*/ 1955642149 h 1306"/>
                <a:gd name="T22" fmla="*/ 350302184 w 562"/>
                <a:gd name="T23" fmla="*/ 2147482333 h 1306"/>
                <a:gd name="T24" fmla="*/ 388103895 w 562"/>
                <a:gd name="T25" fmla="*/ 2147482333 h 1306"/>
                <a:gd name="T26" fmla="*/ 408265167 w 562"/>
                <a:gd name="T27" fmla="*/ 2147482333 h 1306"/>
                <a:gd name="T28" fmla="*/ 428426438 w 562"/>
                <a:gd name="T29" fmla="*/ 2147482333 h 1306"/>
                <a:gd name="T30" fmla="*/ 466227893 w 562"/>
                <a:gd name="T31" fmla="*/ 2147482333 h 1306"/>
                <a:gd name="T32" fmla="*/ 486389165 w 562"/>
                <a:gd name="T33" fmla="*/ 1955642149 h 1306"/>
                <a:gd name="T34" fmla="*/ 524192156 w 562"/>
                <a:gd name="T35" fmla="*/ 1587697582 h 1306"/>
                <a:gd name="T36" fmla="*/ 544353300 w 562"/>
                <a:gd name="T37" fmla="*/ 1083666539 h 1306"/>
                <a:gd name="T38" fmla="*/ 582154755 w 562"/>
                <a:gd name="T39" fmla="*/ 715724276 h 1306"/>
                <a:gd name="T40" fmla="*/ 602316282 w 562"/>
                <a:gd name="T41" fmla="*/ 327620102 h 1306"/>
                <a:gd name="T42" fmla="*/ 640119274 w 562"/>
                <a:gd name="T43" fmla="*/ 115927157 h 1306"/>
                <a:gd name="T44" fmla="*/ 660280801 w 562"/>
                <a:gd name="T45" fmla="*/ 0 h 1306"/>
                <a:gd name="T46" fmla="*/ 698083793 w 562"/>
                <a:gd name="T47" fmla="*/ 95765884 h 1306"/>
                <a:gd name="T48" fmla="*/ 738404799 w 562"/>
                <a:gd name="T49" fmla="*/ 289818644 h 1306"/>
                <a:gd name="T50" fmla="*/ 758565814 w 562"/>
                <a:gd name="T51" fmla="*/ 619958296 h 1306"/>
                <a:gd name="T52" fmla="*/ 796368806 w 562"/>
                <a:gd name="T53" fmla="*/ 909776812 h 1306"/>
                <a:gd name="T54" fmla="*/ 816530333 w 562"/>
                <a:gd name="T55" fmla="*/ 1355843589 h 1306"/>
                <a:gd name="T56" fmla="*/ 854331789 w 562"/>
                <a:gd name="T57" fmla="*/ 1665823633 h 1306"/>
                <a:gd name="T58" fmla="*/ 874493316 w 562"/>
                <a:gd name="T59" fmla="*/ 2053927680 h 1306"/>
                <a:gd name="T60" fmla="*/ 912296308 w 562"/>
                <a:gd name="T61" fmla="*/ 2147482333 h 1306"/>
                <a:gd name="T62" fmla="*/ 932457323 w 562"/>
                <a:gd name="T63" fmla="*/ 2147482333 h 1306"/>
                <a:gd name="T64" fmla="*/ 970258779 w 562"/>
                <a:gd name="T65" fmla="*/ 2147482333 h 1306"/>
                <a:gd name="T66" fmla="*/ 990420306 w 562"/>
                <a:gd name="T67" fmla="*/ 2147482333 h 1306"/>
                <a:gd name="T68" fmla="*/ 1028223297 w 562"/>
                <a:gd name="T69" fmla="*/ 2147482333 h 1306"/>
                <a:gd name="T70" fmla="*/ 1048384313 w 562"/>
                <a:gd name="T71" fmla="*/ 2147482333 h 1306"/>
                <a:gd name="T72" fmla="*/ 1086185512 w 562"/>
                <a:gd name="T73" fmla="*/ 2147482333 h 1306"/>
                <a:gd name="T74" fmla="*/ 1146670094 w 562"/>
                <a:gd name="T75" fmla="*/ 2147482333 h 1306"/>
                <a:gd name="T76" fmla="*/ 1204633589 w 562"/>
                <a:gd name="T77" fmla="*/ 2147482333 h 1306"/>
                <a:gd name="T78" fmla="*/ 1262597084 w 562"/>
                <a:gd name="T79" fmla="*/ 2147482333 h 1306"/>
                <a:gd name="T80" fmla="*/ 1320561602 w 562"/>
                <a:gd name="T81" fmla="*/ 2147482333 h 1306"/>
                <a:gd name="T82" fmla="*/ 1378525097 w 562"/>
                <a:gd name="T83" fmla="*/ 2147482333 h 13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62"/>
                <a:gd name="T127" fmla="*/ 0 h 1306"/>
                <a:gd name="T128" fmla="*/ 562 w 562"/>
                <a:gd name="T129" fmla="*/ 1306 h 13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62" h="1306">
                  <a:moveTo>
                    <a:pt x="0" y="446"/>
                  </a:moveTo>
                  <a:lnTo>
                    <a:pt x="8" y="407"/>
                  </a:lnTo>
                  <a:lnTo>
                    <a:pt x="8" y="361"/>
                  </a:lnTo>
                  <a:lnTo>
                    <a:pt x="16" y="323"/>
                  </a:lnTo>
                  <a:lnTo>
                    <a:pt x="16" y="284"/>
                  </a:lnTo>
                  <a:lnTo>
                    <a:pt x="23" y="246"/>
                  </a:lnTo>
                  <a:lnTo>
                    <a:pt x="23" y="177"/>
                  </a:lnTo>
                  <a:lnTo>
                    <a:pt x="31" y="138"/>
                  </a:lnTo>
                  <a:lnTo>
                    <a:pt x="31" y="115"/>
                  </a:lnTo>
                  <a:lnTo>
                    <a:pt x="39" y="84"/>
                  </a:lnTo>
                  <a:lnTo>
                    <a:pt x="39" y="61"/>
                  </a:lnTo>
                  <a:lnTo>
                    <a:pt x="47" y="38"/>
                  </a:lnTo>
                  <a:lnTo>
                    <a:pt x="47" y="15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62" y="8"/>
                  </a:lnTo>
                  <a:lnTo>
                    <a:pt x="70" y="15"/>
                  </a:lnTo>
                  <a:lnTo>
                    <a:pt x="70" y="46"/>
                  </a:lnTo>
                  <a:lnTo>
                    <a:pt x="77" y="69"/>
                  </a:lnTo>
                  <a:lnTo>
                    <a:pt x="77" y="100"/>
                  </a:lnTo>
                  <a:lnTo>
                    <a:pt x="85" y="130"/>
                  </a:lnTo>
                  <a:lnTo>
                    <a:pt x="85" y="161"/>
                  </a:lnTo>
                  <a:lnTo>
                    <a:pt x="93" y="200"/>
                  </a:lnTo>
                  <a:lnTo>
                    <a:pt x="93" y="284"/>
                  </a:lnTo>
                  <a:lnTo>
                    <a:pt x="100" y="330"/>
                  </a:lnTo>
                  <a:lnTo>
                    <a:pt x="100" y="384"/>
                  </a:lnTo>
                  <a:lnTo>
                    <a:pt x="108" y="430"/>
                  </a:lnTo>
                  <a:lnTo>
                    <a:pt x="108" y="484"/>
                  </a:lnTo>
                  <a:lnTo>
                    <a:pt x="116" y="530"/>
                  </a:lnTo>
                  <a:lnTo>
                    <a:pt x="116" y="630"/>
                  </a:lnTo>
                  <a:lnTo>
                    <a:pt x="124" y="684"/>
                  </a:lnTo>
                  <a:lnTo>
                    <a:pt x="124" y="730"/>
                  </a:lnTo>
                  <a:lnTo>
                    <a:pt x="131" y="776"/>
                  </a:lnTo>
                  <a:lnTo>
                    <a:pt x="131" y="822"/>
                  </a:lnTo>
                  <a:lnTo>
                    <a:pt x="139" y="861"/>
                  </a:lnTo>
                  <a:lnTo>
                    <a:pt x="139" y="930"/>
                  </a:lnTo>
                  <a:lnTo>
                    <a:pt x="147" y="953"/>
                  </a:lnTo>
                  <a:lnTo>
                    <a:pt x="147" y="976"/>
                  </a:lnTo>
                  <a:lnTo>
                    <a:pt x="154" y="999"/>
                  </a:lnTo>
                  <a:lnTo>
                    <a:pt x="154" y="1007"/>
                  </a:lnTo>
                  <a:lnTo>
                    <a:pt x="162" y="1014"/>
                  </a:lnTo>
                  <a:lnTo>
                    <a:pt x="162" y="1022"/>
                  </a:lnTo>
                  <a:lnTo>
                    <a:pt x="162" y="1014"/>
                  </a:lnTo>
                  <a:lnTo>
                    <a:pt x="170" y="1007"/>
                  </a:lnTo>
                  <a:lnTo>
                    <a:pt x="170" y="999"/>
                  </a:lnTo>
                  <a:lnTo>
                    <a:pt x="177" y="976"/>
                  </a:lnTo>
                  <a:lnTo>
                    <a:pt x="177" y="953"/>
                  </a:lnTo>
                  <a:lnTo>
                    <a:pt x="185" y="930"/>
                  </a:lnTo>
                  <a:lnTo>
                    <a:pt x="185" y="861"/>
                  </a:lnTo>
                  <a:lnTo>
                    <a:pt x="193" y="822"/>
                  </a:lnTo>
                  <a:lnTo>
                    <a:pt x="193" y="776"/>
                  </a:lnTo>
                  <a:lnTo>
                    <a:pt x="201" y="730"/>
                  </a:lnTo>
                  <a:lnTo>
                    <a:pt x="201" y="684"/>
                  </a:lnTo>
                  <a:lnTo>
                    <a:pt x="208" y="630"/>
                  </a:lnTo>
                  <a:lnTo>
                    <a:pt x="208" y="530"/>
                  </a:lnTo>
                  <a:lnTo>
                    <a:pt x="216" y="484"/>
                  </a:lnTo>
                  <a:lnTo>
                    <a:pt x="216" y="430"/>
                  </a:lnTo>
                  <a:lnTo>
                    <a:pt x="224" y="384"/>
                  </a:lnTo>
                  <a:lnTo>
                    <a:pt x="224" y="330"/>
                  </a:lnTo>
                  <a:lnTo>
                    <a:pt x="231" y="284"/>
                  </a:lnTo>
                  <a:lnTo>
                    <a:pt x="231" y="200"/>
                  </a:lnTo>
                  <a:lnTo>
                    <a:pt x="239" y="161"/>
                  </a:lnTo>
                  <a:lnTo>
                    <a:pt x="239" y="130"/>
                  </a:lnTo>
                  <a:lnTo>
                    <a:pt x="247" y="100"/>
                  </a:lnTo>
                  <a:lnTo>
                    <a:pt x="247" y="69"/>
                  </a:lnTo>
                  <a:lnTo>
                    <a:pt x="254" y="46"/>
                  </a:lnTo>
                  <a:lnTo>
                    <a:pt x="254" y="15"/>
                  </a:lnTo>
                  <a:lnTo>
                    <a:pt x="270" y="0"/>
                  </a:lnTo>
                  <a:lnTo>
                    <a:pt x="262" y="0"/>
                  </a:lnTo>
                  <a:lnTo>
                    <a:pt x="270" y="8"/>
                  </a:lnTo>
                  <a:lnTo>
                    <a:pt x="277" y="15"/>
                  </a:lnTo>
                  <a:lnTo>
                    <a:pt x="277" y="38"/>
                  </a:lnTo>
                  <a:lnTo>
                    <a:pt x="285" y="61"/>
                  </a:lnTo>
                  <a:lnTo>
                    <a:pt x="285" y="84"/>
                  </a:lnTo>
                  <a:lnTo>
                    <a:pt x="293" y="115"/>
                  </a:lnTo>
                  <a:lnTo>
                    <a:pt x="293" y="138"/>
                  </a:lnTo>
                  <a:lnTo>
                    <a:pt x="301" y="177"/>
                  </a:lnTo>
                  <a:lnTo>
                    <a:pt x="301" y="246"/>
                  </a:lnTo>
                  <a:lnTo>
                    <a:pt x="308" y="284"/>
                  </a:lnTo>
                  <a:lnTo>
                    <a:pt x="308" y="323"/>
                  </a:lnTo>
                  <a:lnTo>
                    <a:pt x="316" y="361"/>
                  </a:lnTo>
                  <a:lnTo>
                    <a:pt x="316" y="407"/>
                  </a:lnTo>
                  <a:lnTo>
                    <a:pt x="324" y="446"/>
                  </a:lnTo>
                  <a:lnTo>
                    <a:pt x="324" y="538"/>
                  </a:lnTo>
                  <a:lnTo>
                    <a:pt x="331" y="576"/>
                  </a:lnTo>
                  <a:lnTo>
                    <a:pt x="331" y="615"/>
                  </a:lnTo>
                  <a:lnTo>
                    <a:pt x="339" y="661"/>
                  </a:lnTo>
                  <a:lnTo>
                    <a:pt x="339" y="699"/>
                  </a:lnTo>
                  <a:lnTo>
                    <a:pt x="347" y="738"/>
                  </a:lnTo>
                  <a:lnTo>
                    <a:pt x="347" y="815"/>
                  </a:lnTo>
                  <a:lnTo>
                    <a:pt x="354" y="845"/>
                  </a:lnTo>
                  <a:lnTo>
                    <a:pt x="354" y="884"/>
                  </a:lnTo>
                  <a:lnTo>
                    <a:pt x="362" y="914"/>
                  </a:lnTo>
                  <a:lnTo>
                    <a:pt x="362" y="945"/>
                  </a:lnTo>
                  <a:lnTo>
                    <a:pt x="370" y="976"/>
                  </a:lnTo>
                  <a:lnTo>
                    <a:pt x="370" y="1022"/>
                  </a:lnTo>
                  <a:lnTo>
                    <a:pt x="378" y="1045"/>
                  </a:lnTo>
                  <a:lnTo>
                    <a:pt x="378" y="1068"/>
                  </a:lnTo>
                  <a:lnTo>
                    <a:pt x="385" y="1091"/>
                  </a:lnTo>
                  <a:lnTo>
                    <a:pt x="385" y="1107"/>
                  </a:lnTo>
                  <a:lnTo>
                    <a:pt x="393" y="1130"/>
                  </a:lnTo>
                  <a:lnTo>
                    <a:pt x="393" y="1160"/>
                  </a:lnTo>
                  <a:lnTo>
                    <a:pt x="401" y="1168"/>
                  </a:lnTo>
                  <a:lnTo>
                    <a:pt x="401" y="1183"/>
                  </a:lnTo>
                  <a:lnTo>
                    <a:pt x="408" y="1199"/>
                  </a:lnTo>
                  <a:lnTo>
                    <a:pt x="408" y="1214"/>
                  </a:lnTo>
                  <a:lnTo>
                    <a:pt x="416" y="1222"/>
                  </a:lnTo>
                  <a:lnTo>
                    <a:pt x="416" y="1230"/>
                  </a:lnTo>
                  <a:lnTo>
                    <a:pt x="424" y="1237"/>
                  </a:lnTo>
                  <a:lnTo>
                    <a:pt x="431" y="1245"/>
                  </a:lnTo>
                  <a:lnTo>
                    <a:pt x="431" y="1253"/>
                  </a:lnTo>
                  <a:lnTo>
                    <a:pt x="439" y="1260"/>
                  </a:lnTo>
                  <a:lnTo>
                    <a:pt x="447" y="1260"/>
                  </a:lnTo>
                  <a:lnTo>
                    <a:pt x="455" y="1268"/>
                  </a:lnTo>
                  <a:lnTo>
                    <a:pt x="462" y="1268"/>
                  </a:lnTo>
                  <a:lnTo>
                    <a:pt x="470" y="1268"/>
                  </a:lnTo>
                  <a:lnTo>
                    <a:pt x="478" y="1260"/>
                  </a:lnTo>
                  <a:lnTo>
                    <a:pt x="485" y="1260"/>
                  </a:lnTo>
                  <a:lnTo>
                    <a:pt x="493" y="1260"/>
                  </a:lnTo>
                  <a:lnTo>
                    <a:pt x="501" y="1260"/>
                  </a:lnTo>
                  <a:lnTo>
                    <a:pt x="508" y="1260"/>
                  </a:lnTo>
                  <a:lnTo>
                    <a:pt x="516" y="1260"/>
                  </a:lnTo>
                  <a:lnTo>
                    <a:pt x="524" y="1260"/>
                  </a:lnTo>
                  <a:lnTo>
                    <a:pt x="532" y="1268"/>
                  </a:lnTo>
                  <a:lnTo>
                    <a:pt x="539" y="1276"/>
                  </a:lnTo>
                  <a:lnTo>
                    <a:pt x="547" y="1283"/>
                  </a:lnTo>
                  <a:lnTo>
                    <a:pt x="562" y="1299"/>
                  </a:lnTo>
                  <a:lnTo>
                    <a:pt x="562" y="130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2" name="Freeform 92"/>
            <p:cNvSpPr>
              <a:spLocks/>
            </p:cNvSpPr>
            <p:nvPr/>
          </p:nvSpPr>
          <p:spPr bwMode="auto">
            <a:xfrm>
              <a:off x="4674" y="2655"/>
              <a:ext cx="585" cy="208"/>
            </a:xfrm>
            <a:custGeom>
              <a:avLst/>
              <a:gdLst>
                <a:gd name="T0" fmla="*/ 20161248 w 585"/>
                <a:gd name="T1" fmla="*/ 20161250 h 208"/>
                <a:gd name="T2" fmla="*/ 40322495 w 585"/>
                <a:gd name="T3" fmla="*/ 57964383 h 208"/>
                <a:gd name="T4" fmla="*/ 78125631 w 585"/>
                <a:gd name="T5" fmla="*/ 115927166 h 208"/>
                <a:gd name="T6" fmla="*/ 98286903 w 585"/>
                <a:gd name="T7" fmla="*/ 176410892 h 208"/>
                <a:gd name="T8" fmla="*/ 136088455 w 585"/>
                <a:gd name="T9" fmla="*/ 234375291 h 208"/>
                <a:gd name="T10" fmla="*/ 176410998 w 585"/>
                <a:gd name="T11" fmla="*/ 309978405 h 208"/>
                <a:gd name="T12" fmla="*/ 194052847 w 585"/>
                <a:gd name="T13" fmla="*/ 350302489 h 208"/>
                <a:gd name="T14" fmla="*/ 214214119 w 585"/>
                <a:gd name="T15" fmla="*/ 388103950 h 208"/>
                <a:gd name="T16" fmla="*/ 272176910 w 585"/>
                <a:gd name="T17" fmla="*/ 446068477 h 208"/>
                <a:gd name="T18" fmla="*/ 272176910 w 585"/>
                <a:gd name="T19" fmla="*/ 446068477 h 208"/>
                <a:gd name="T20" fmla="*/ 309979903 w 585"/>
                <a:gd name="T21" fmla="*/ 486390769 h 208"/>
                <a:gd name="T22" fmla="*/ 350302446 w 585"/>
                <a:gd name="T23" fmla="*/ 486390769 h 208"/>
                <a:gd name="T24" fmla="*/ 388104158 w 585"/>
                <a:gd name="T25" fmla="*/ 504031212 h 208"/>
                <a:gd name="T26" fmla="*/ 428426701 w 585"/>
                <a:gd name="T27" fmla="*/ 504031212 h 208"/>
                <a:gd name="T28" fmla="*/ 466229693 w 585"/>
                <a:gd name="T29" fmla="*/ 524192486 h 208"/>
                <a:gd name="T30" fmla="*/ 504031406 w 585"/>
                <a:gd name="T31" fmla="*/ 524192486 h 208"/>
                <a:gd name="T32" fmla="*/ 544353821 w 585"/>
                <a:gd name="T33" fmla="*/ 524192486 h 208"/>
                <a:gd name="T34" fmla="*/ 582156813 w 585"/>
                <a:gd name="T35" fmla="*/ 524192486 h 208"/>
                <a:gd name="T36" fmla="*/ 622479356 w 585"/>
                <a:gd name="T37" fmla="*/ 524192486 h 208"/>
                <a:gd name="T38" fmla="*/ 660280812 w 585"/>
                <a:gd name="T39" fmla="*/ 524192486 h 208"/>
                <a:gd name="T40" fmla="*/ 698084317 w 585"/>
                <a:gd name="T41" fmla="*/ 524192486 h 208"/>
                <a:gd name="T42" fmla="*/ 738406348 w 585"/>
                <a:gd name="T43" fmla="*/ 524192486 h 208"/>
                <a:gd name="T44" fmla="*/ 776208316 w 585"/>
                <a:gd name="T45" fmla="*/ 524192486 h 208"/>
                <a:gd name="T46" fmla="*/ 816530347 w 585"/>
                <a:gd name="T47" fmla="*/ 524192486 h 208"/>
                <a:gd name="T48" fmla="*/ 854333851 w 585"/>
                <a:gd name="T49" fmla="*/ 524192486 h 208"/>
                <a:gd name="T50" fmla="*/ 892135308 w 585"/>
                <a:gd name="T51" fmla="*/ 524192486 h 208"/>
                <a:gd name="T52" fmla="*/ 932457851 w 585"/>
                <a:gd name="T53" fmla="*/ 524192486 h 208"/>
                <a:gd name="T54" fmla="*/ 970260843 w 585"/>
                <a:gd name="T55" fmla="*/ 524192486 h 208"/>
                <a:gd name="T56" fmla="*/ 1010583386 w 585"/>
                <a:gd name="T57" fmla="*/ 524192486 h 208"/>
                <a:gd name="T58" fmla="*/ 1048384842 w 585"/>
                <a:gd name="T59" fmla="*/ 524192486 h 208"/>
                <a:gd name="T60" fmla="*/ 1086188603 w 585"/>
                <a:gd name="T61" fmla="*/ 524192486 h 208"/>
                <a:gd name="T62" fmla="*/ 1126510634 w 585"/>
                <a:gd name="T63" fmla="*/ 524192486 h 208"/>
                <a:gd name="T64" fmla="*/ 1164312602 w 585"/>
                <a:gd name="T65" fmla="*/ 524192486 h 208"/>
                <a:gd name="T66" fmla="*/ 1204634633 w 585"/>
                <a:gd name="T67" fmla="*/ 524192486 h 208"/>
                <a:gd name="T68" fmla="*/ 1242437625 w 585"/>
                <a:gd name="T69" fmla="*/ 524192486 h 208"/>
                <a:gd name="T70" fmla="*/ 1280239594 w 585"/>
                <a:gd name="T71" fmla="*/ 524192486 h 208"/>
                <a:gd name="T72" fmla="*/ 1320561625 w 585"/>
                <a:gd name="T73" fmla="*/ 524192486 h 208"/>
                <a:gd name="T74" fmla="*/ 1358364617 w 585"/>
                <a:gd name="T75" fmla="*/ 524192486 h 208"/>
                <a:gd name="T76" fmla="*/ 1398687672 w 585"/>
                <a:gd name="T77" fmla="*/ 524192486 h 208"/>
                <a:gd name="T78" fmla="*/ 1436488617 w 585"/>
                <a:gd name="T79" fmla="*/ 524192486 h 208"/>
                <a:gd name="T80" fmla="*/ 1474292633 w 585"/>
                <a:gd name="T81" fmla="*/ 524192486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208"/>
                <a:gd name="T125" fmla="*/ 585 w 585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208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31" y="46"/>
                  </a:lnTo>
                  <a:lnTo>
                    <a:pt x="31" y="62"/>
                  </a:lnTo>
                  <a:lnTo>
                    <a:pt x="39" y="70"/>
                  </a:lnTo>
                  <a:lnTo>
                    <a:pt x="39" y="77"/>
                  </a:lnTo>
                  <a:lnTo>
                    <a:pt x="54" y="93"/>
                  </a:lnTo>
                  <a:lnTo>
                    <a:pt x="54" y="108"/>
                  </a:lnTo>
                  <a:lnTo>
                    <a:pt x="70" y="123"/>
                  </a:lnTo>
                  <a:lnTo>
                    <a:pt x="70" y="131"/>
                  </a:lnTo>
                  <a:lnTo>
                    <a:pt x="77" y="139"/>
                  </a:lnTo>
                  <a:lnTo>
                    <a:pt x="77" y="146"/>
                  </a:lnTo>
                  <a:lnTo>
                    <a:pt x="85" y="154"/>
                  </a:lnTo>
                  <a:lnTo>
                    <a:pt x="93" y="162"/>
                  </a:lnTo>
                  <a:lnTo>
                    <a:pt x="108" y="177"/>
                  </a:lnTo>
                  <a:lnTo>
                    <a:pt x="100" y="177"/>
                  </a:lnTo>
                  <a:lnTo>
                    <a:pt x="108" y="177"/>
                  </a:lnTo>
                  <a:lnTo>
                    <a:pt x="116" y="185"/>
                  </a:lnTo>
                  <a:lnTo>
                    <a:pt x="123" y="193"/>
                  </a:lnTo>
                  <a:lnTo>
                    <a:pt x="131" y="193"/>
                  </a:lnTo>
                  <a:lnTo>
                    <a:pt x="139" y="193"/>
                  </a:lnTo>
                  <a:lnTo>
                    <a:pt x="147" y="200"/>
                  </a:lnTo>
                  <a:lnTo>
                    <a:pt x="154" y="200"/>
                  </a:lnTo>
                  <a:lnTo>
                    <a:pt x="162" y="200"/>
                  </a:lnTo>
                  <a:lnTo>
                    <a:pt x="170" y="200"/>
                  </a:lnTo>
                  <a:lnTo>
                    <a:pt x="177" y="208"/>
                  </a:lnTo>
                  <a:lnTo>
                    <a:pt x="185" y="208"/>
                  </a:lnTo>
                  <a:lnTo>
                    <a:pt x="193" y="208"/>
                  </a:lnTo>
                  <a:lnTo>
                    <a:pt x="200" y="208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24" y="208"/>
                  </a:lnTo>
                  <a:lnTo>
                    <a:pt x="231" y="208"/>
                  </a:lnTo>
                  <a:lnTo>
                    <a:pt x="239" y="208"/>
                  </a:lnTo>
                  <a:lnTo>
                    <a:pt x="247" y="208"/>
                  </a:lnTo>
                  <a:lnTo>
                    <a:pt x="254" y="208"/>
                  </a:lnTo>
                  <a:lnTo>
                    <a:pt x="262" y="208"/>
                  </a:lnTo>
                  <a:lnTo>
                    <a:pt x="270" y="208"/>
                  </a:lnTo>
                  <a:lnTo>
                    <a:pt x="277" y="208"/>
                  </a:lnTo>
                  <a:lnTo>
                    <a:pt x="285" y="208"/>
                  </a:lnTo>
                  <a:lnTo>
                    <a:pt x="293" y="208"/>
                  </a:lnTo>
                  <a:lnTo>
                    <a:pt x="301" y="208"/>
                  </a:lnTo>
                  <a:lnTo>
                    <a:pt x="308" y="208"/>
                  </a:lnTo>
                  <a:lnTo>
                    <a:pt x="316" y="208"/>
                  </a:lnTo>
                  <a:lnTo>
                    <a:pt x="324" y="208"/>
                  </a:lnTo>
                  <a:lnTo>
                    <a:pt x="331" y="208"/>
                  </a:lnTo>
                  <a:lnTo>
                    <a:pt x="339" y="208"/>
                  </a:lnTo>
                  <a:lnTo>
                    <a:pt x="347" y="208"/>
                  </a:lnTo>
                  <a:lnTo>
                    <a:pt x="354" y="208"/>
                  </a:lnTo>
                  <a:lnTo>
                    <a:pt x="362" y="208"/>
                  </a:lnTo>
                  <a:lnTo>
                    <a:pt x="370" y="208"/>
                  </a:lnTo>
                  <a:lnTo>
                    <a:pt x="378" y="208"/>
                  </a:lnTo>
                  <a:lnTo>
                    <a:pt x="385" y="208"/>
                  </a:lnTo>
                  <a:lnTo>
                    <a:pt x="393" y="208"/>
                  </a:lnTo>
                  <a:lnTo>
                    <a:pt x="401" y="208"/>
                  </a:lnTo>
                  <a:lnTo>
                    <a:pt x="408" y="208"/>
                  </a:lnTo>
                  <a:lnTo>
                    <a:pt x="416" y="208"/>
                  </a:lnTo>
                  <a:lnTo>
                    <a:pt x="424" y="208"/>
                  </a:lnTo>
                  <a:lnTo>
                    <a:pt x="431" y="208"/>
                  </a:lnTo>
                  <a:lnTo>
                    <a:pt x="439" y="208"/>
                  </a:lnTo>
                  <a:lnTo>
                    <a:pt x="447" y="208"/>
                  </a:lnTo>
                  <a:lnTo>
                    <a:pt x="454" y="208"/>
                  </a:lnTo>
                  <a:lnTo>
                    <a:pt x="462" y="208"/>
                  </a:lnTo>
                  <a:lnTo>
                    <a:pt x="470" y="208"/>
                  </a:lnTo>
                  <a:lnTo>
                    <a:pt x="478" y="208"/>
                  </a:lnTo>
                  <a:lnTo>
                    <a:pt x="485" y="208"/>
                  </a:lnTo>
                  <a:lnTo>
                    <a:pt x="493" y="208"/>
                  </a:lnTo>
                  <a:lnTo>
                    <a:pt x="501" y="208"/>
                  </a:lnTo>
                  <a:lnTo>
                    <a:pt x="508" y="208"/>
                  </a:lnTo>
                  <a:lnTo>
                    <a:pt x="516" y="208"/>
                  </a:lnTo>
                  <a:lnTo>
                    <a:pt x="524" y="208"/>
                  </a:lnTo>
                  <a:lnTo>
                    <a:pt x="531" y="208"/>
                  </a:lnTo>
                  <a:lnTo>
                    <a:pt x="539" y="208"/>
                  </a:lnTo>
                  <a:lnTo>
                    <a:pt x="547" y="208"/>
                  </a:lnTo>
                  <a:lnTo>
                    <a:pt x="555" y="208"/>
                  </a:lnTo>
                  <a:lnTo>
                    <a:pt x="562" y="208"/>
                  </a:lnTo>
                  <a:lnTo>
                    <a:pt x="570" y="208"/>
                  </a:lnTo>
                  <a:lnTo>
                    <a:pt x="578" y="208"/>
                  </a:lnTo>
                  <a:lnTo>
                    <a:pt x="585" y="20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3" name="Rectangle 93"/>
            <p:cNvSpPr>
              <a:spLocks noChangeArrowheads="1"/>
            </p:cNvSpPr>
            <p:nvPr/>
          </p:nvSpPr>
          <p:spPr bwMode="auto">
            <a:xfrm>
              <a:off x="3854" y="3063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x or y  (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9004" name="Rectangle 95"/>
            <p:cNvSpPr>
              <a:spLocks noChangeArrowheads="1"/>
            </p:cNvSpPr>
            <p:nvPr/>
          </p:nvSpPr>
          <p:spPr bwMode="auto">
            <a:xfrm>
              <a:off x="4345" y="3063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mm)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9005" name="Rectangle 96"/>
            <p:cNvSpPr>
              <a:spLocks noChangeArrowheads="1"/>
            </p:cNvSpPr>
            <p:nvPr/>
          </p:nvSpPr>
          <p:spPr bwMode="auto">
            <a:xfrm rot="-5400000">
              <a:off x="2724" y="1793"/>
              <a:ext cx="4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latin typeface="Helvetica" pitchFamily="34" charset="0"/>
                  <a:ea typeface="宋体" pitchFamily="2" charset="-122"/>
                </a:rPr>
                <a:t>Counts</a:t>
              </a: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9006" name="TextBox 101"/>
            <p:cNvSpPr txBox="1">
              <a:spLocks noChangeArrowheads="1"/>
            </p:cNvSpPr>
            <p:nvPr/>
          </p:nvSpPr>
          <p:spPr bwMode="auto">
            <a:xfrm>
              <a:off x="895" y="942"/>
              <a:ext cx="7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chemeClr val="bg1"/>
                  </a:solidFill>
                </a:rPr>
                <a:t>λ</a:t>
              </a:r>
              <a:r>
                <a:rPr lang="en-US" altLang="zh-CN">
                  <a:solidFill>
                    <a:schemeClr val="bg1"/>
                  </a:solidFill>
                  <a:ea typeface="宋体" pitchFamily="2" charset="-122"/>
                </a:rPr>
                <a:t> = 1 mm</a:t>
              </a:r>
            </a:p>
          </p:txBody>
        </p:sp>
        <p:sp>
          <p:nvSpPr>
            <p:cNvPr id="39007" name="Text Box 96"/>
            <p:cNvSpPr txBox="1">
              <a:spLocks noChangeArrowheads="1"/>
            </p:cNvSpPr>
            <p:nvPr/>
          </p:nvSpPr>
          <p:spPr bwMode="auto">
            <a:xfrm>
              <a:off x="4413" y="962"/>
              <a:ext cx="7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  <a:ea typeface="宋体" pitchFamily="2" charset="-122"/>
                </a:rPr>
                <a:t>Vertical</a:t>
              </a:r>
            </a:p>
            <a:p>
              <a:r>
                <a:rPr lang="en-US" altLang="zh-CN">
                  <a:solidFill>
                    <a:srgbClr val="FF0000"/>
                  </a:solidFill>
                  <a:ea typeface="宋体" pitchFamily="2" charset="-122"/>
                </a:rPr>
                <a:t>Horizontal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8124825" cy="566738"/>
          </a:xfrm>
        </p:spPr>
        <p:txBody>
          <a:bodyPr/>
          <a:lstStyle/>
          <a:p>
            <a:r>
              <a:rPr lang="en-US" sz="3600" smtClean="0"/>
              <a:t>Simulated THz Propagation</a:t>
            </a:r>
          </a:p>
        </p:txBody>
      </p:sp>
      <p:grpSp>
        <p:nvGrpSpPr>
          <p:cNvPr id="40962" name="Group 115"/>
          <p:cNvGrpSpPr>
            <a:grpSpLocks/>
          </p:cNvGrpSpPr>
          <p:nvPr/>
        </p:nvGrpSpPr>
        <p:grpSpPr bwMode="auto">
          <a:xfrm>
            <a:off x="185738" y="1295400"/>
            <a:ext cx="5399087" cy="4603750"/>
            <a:chOff x="455412" y="1200690"/>
            <a:chExt cx="5776787" cy="4903351"/>
          </a:xfrm>
        </p:grpSpPr>
        <p:pic>
          <p:nvPicPr>
            <p:cNvPr id="410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270" y="1200690"/>
              <a:ext cx="5741375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2" name="TextBox 104"/>
            <p:cNvSpPr txBox="1">
              <a:spLocks noChangeArrowheads="1"/>
            </p:cNvSpPr>
            <p:nvPr/>
          </p:nvSpPr>
          <p:spPr bwMode="auto">
            <a:xfrm>
              <a:off x="1913523" y="1240159"/>
              <a:ext cx="1903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Vert. polarization</a:t>
              </a:r>
            </a:p>
            <a:p>
              <a:pPr algn="ctr"/>
              <a:r>
                <a:rPr lang="el-GR" sz="1600">
                  <a:solidFill>
                    <a:schemeClr val="bg1"/>
                  </a:solidFill>
                </a:rPr>
                <a:t>λ</a:t>
              </a:r>
              <a:r>
                <a:rPr lang="en-US" sz="1600">
                  <a:solidFill>
                    <a:schemeClr val="bg1"/>
                  </a:solidFill>
                </a:rPr>
                <a:t> = 1 mm</a:t>
              </a:r>
            </a:p>
          </p:txBody>
        </p:sp>
        <p:sp>
          <p:nvSpPr>
            <p:cNvPr id="41073" name="TextBox 105"/>
            <p:cNvSpPr txBox="1">
              <a:spLocks noChangeArrowheads="1"/>
            </p:cNvSpPr>
            <p:nvPr/>
          </p:nvSpPr>
          <p:spPr bwMode="auto">
            <a:xfrm>
              <a:off x="957310" y="3791490"/>
              <a:ext cx="3062705" cy="360705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e-Beam size 2.1 mm x 75 µm</a:t>
              </a:r>
            </a:p>
          </p:txBody>
        </p:sp>
        <p:sp>
          <p:nvSpPr>
            <p:cNvPr id="41074" name="TextBox 106"/>
            <p:cNvSpPr txBox="1">
              <a:spLocks noChangeArrowheads="1"/>
            </p:cNvSpPr>
            <p:nvPr/>
          </p:nvSpPr>
          <p:spPr bwMode="auto">
            <a:xfrm>
              <a:off x="4099958" y="4288159"/>
              <a:ext cx="16594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Horizontal pol.</a:t>
              </a:r>
            </a:p>
            <a:p>
              <a:r>
                <a:rPr lang="en-US">
                  <a:solidFill>
                    <a:srgbClr val="FF0000"/>
                  </a:solidFill>
                </a:rPr>
                <a:t>Vertical pol.</a:t>
              </a: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1967126" y="3030147"/>
              <a:ext cx="1751210" cy="169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76" name="TextBox 108"/>
            <p:cNvSpPr txBox="1">
              <a:spLocks noChangeArrowheads="1"/>
            </p:cNvSpPr>
            <p:nvPr/>
          </p:nvSpPr>
          <p:spPr bwMode="auto">
            <a:xfrm>
              <a:off x="2655565" y="2648490"/>
              <a:ext cx="1050296" cy="36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Distance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rot="5400000" flipH="1" flipV="1">
              <a:off x="1128480" y="2191501"/>
              <a:ext cx="1675593" cy="1699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885693" y="1900582"/>
              <a:ext cx="461155" cy="776406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cs typeface="+mn-cs"/>
                </a:rPr>
                <a:t>Radius</a:t>
              </a:r>
            </a:p>
          </p:txBody>
        </p:sp>
        <p:sp>
          <p:nvSpPr>
            <p:cNvPr id="41079" name="TextBox 111"/>
            <p:cNvSpPr txBox="1">
              <a:spLocks noChangeArrowheads="1"/>
            </p:cNvSpPr>
            <p:nvPr/>
          </p:nvSpPr>
          <p:spPr bwMode="auto">
            <a:xfrm>
              <a:off x="455412" y="5710544"/>
              <a:ext cx="5776787" cy="393497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Main contribution from vertical pol. due to flat beam</a:t>
              </a:r>
            </a:p>
          </p:txBody>
        </p:sp>
        <p:sp>
          <p:nvSpPr>
            <p:cNvPr id="41080" name="TextBox 112"/>
            <p:cNvSpPr txBox="1">
              <a:spLocks noChangeArrowheads="1"/>
            </p:cNvSpPr>
            <p:nvPr/>
          </p:nvSpPr>
          <p:spPr bwMode="auto">
            <a:xfrm>
              <a:off x="4404758" y="3562890"/>
              <a:ext cx="13453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Beam radius</a:t>
              </a:r>
            </a:p>
          </p:txBody>
        </p:sp>
        <p:sp>
          <p:nvSpPr>
            <p:cNvPr id="41081" name="TextBox 113"/>
            <p:cNvSpPr txBox="1">
              <a:spLocks noChangeArrowheads="1"/>
            </p:cNvSpPr>
            <p:nvPr/>
          </p:nvSpPr>
          <p:spPr bwMode="auto">
            <a:xfrm>
              <a:off x="4176158" y="2038890"/>
              <a:ext cx="13935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Transmission</a:t>
              </a:r>
            </a:p>
          </p:txBody>
        </p:sp>
      </p:grpSp>
      <p:grpSp>
        <p:nvGrpSpPr>
          <p:cNvPr id="40963" name="Group 294"/>
          <p:cNvGrpSpPr>
            <a:grpSpLocks/>
          </p:cNvGrpSpPr>
          <p:nvPr/>
        </p:nvGrpSpPr>
        <p:grpSpPr bwMode="auto">
          <a:xfrm>
            <a:off x="5653088" y="1460500"/>
            <a:ext cx="3408362" cy="4194175"/>
            <a:chOff x="5680075" y="1460500"/>
            <a:chExt cx="3408363" cy="4194176"/>
          </a:xfrm>
        </p:grpSpPr>
        <p:sp>
          <p:nvSpPr>
            <p:cNvPr id="409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80075" y="1460500"/>
              <a:ext cx="3408363" cy="418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Rectangle 44"/>
            <p:cNvSpPr>
              <a:spLocks noChangeArrowheads="1"/>
            </p:cNvSpPr>
            <p:nvPr/>
          </p:nvSpPr>
          <p:spPr bwMode="auto">
            <a:xfrm>
              <a:off x="6229350" y="1624013"/>
              <a:ext cx="2757488" cy="1514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Rectangle 45"/>
            <p:cNvSpPr>
              <a:spLocks noChangeArrowheads="1"/>
            </p:cNvSpPr>
            <p:nvPr/>
          </p:nvSpPr>
          <p:spPr bwMode="auto">
            <a:xfrm>
              <a:off x="6229350" y="1624013"/>
              <a:ext cx="2757488" cy="15144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Line 46"/>
            <p:cNvSpPr>
              <a:spLocks noChangeShapeType="1"/>
            </p:cNvSpPr>
            <p:nvPr/>
          </p:nvSpPr>
          <p:spPr bwMode="auto">
            <a:xfrm>
              <a:off x="6229350" y="1624013"/>
              <a:ext cx="27574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47"/>
            <p:cNvSpPr>
              <a:spLocks noChangeShapeType="1"/>
            </p:cNvSpPr>
            <p:nvPr/>
          </p:nvSpPr>
          <p:spPr bwMode="auto">
            <a:xfrm>
              <a:off x="6229350" y="3138488"/>
              <a:ext cx="27574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48"/>
            <p:cNvSpPr>
              <a:spLocks noChangeShapeType="1"/>
            </p:cNvSpPr>
            <p:nvPr/>
          </p:nvSpPr>
          <p:spPr bwMode="auto">
            <a:xfrm flipV="1">
              <a:off x="8986838" y="1624013"/>
              <a:ext cx="1588" cy="1514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49"/>
            <p:cNvSpPr>
              <a:spLocks noChangeShapeType="1"/>
            </p:cNvSpPr>
            <p:nvPr/>
          </p:nvSpPr>
          <p:spPr bwMode="auto">
            <a:xfrm flipV="1">
              <a:off x="6229350" y="1624013"/>
              <a:ext cx="1588" cy="1514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50"/>
            <p:cNvSpPr>
              <a:spLocks noChangeShapeType="1"/>
            </p:cNvSpPr>
            <p:nvPr/>
          </p:nvSpPr>
          <p:spPr bwMode="auto">
            <a:xfrm>
              <a:off x="6229350" y="3138488"/>
              <a:ext cx="27574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51"/>
            <p:cNvSpPr>
              <a:spLocks noChangeShapeType="1"/>
            </p:cNvSpPr>
            <p:nvPr/>
          </p:nvSpPr>
          <p:spPr bwMode="auto">
            <a:xfrm flipV="1">
              <a:off x="6229350" y="1624013"/>
              <a:ext cx="1588" cy="1514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52"/>
            <p:cNvSpPr>
              <a:spLocks noChangeShapeType="1"/>
            </p:cNvSpPr>
            <p:nvPr/>
          </p:nvSpPr>
          <p:spPr bwMode="auto">
            <a:xfrm flipV="1">
              <a:off x="6340475" y="3111500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53"/>
            <p:cNvSpPr>
              <a:spLocks noChangeShapeType="1"/>
            </p:cNvSpPr>
            <p:nvPr/>
          </p:nvSpPr>
          <p:spPr bwMode="auto">
            <a:xfrm>
              <a:off x="6340475" y="16240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Rectangle 54"/>
            <p:cNvSpPr>
              <a:spLocks noChangeArrowheads="1"/>
            </p:cNvSpPr>
            <p:nvPr/>
          </p:nvSpPr>
          <p:spPr bwMode="auto">
            <a:xfrm>
              <a:off x="6223000" y="3159125"/>
              <a:ext cx="265113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-15</a:t>
              </a:r>
              <a:endParaRPr lang="en-US"/>
            </a:p>
          </p:txBody>
        </p:sp>
        <p:sp>
          <p:nvSpPr>
            <p:cNvPr id="40978" name="Line 55"/>
            <p:cNvSpPr>
              <a:spLocks noChangeShapeType="1"/>
            </p:cNvSpPr>
            <p:nvPr/>
          </p:nvSpPr>
          <p:spPr bwMode="auto">
            <a:xfrm flipV="1">
              <a:off x="6757988" y="3111500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56"/>
            <p:cNvSpPr>
              <a:spLocks noChangeShapeType="1"/>
            </p:cNvSpPr>
            <p:nvPr/>
          </p:nvSpPr>
          <p:spPr bwMode="auto">
            <a:xfrm>
              <a:off x="6757988" y="16240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Rectangle 57"/>
            <p:cNvSpPr>
              <a:spLocks noChangeArrowheads="1"/>
            </p:cNvSpPr>
            <p:nvPr/>
          </p:nvSpPr>
          <p:spPr bwMode="auto">
            <a:xfrm>
              <a:off x="6640513" y="3159125"/>
              <a:ext cx="265113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-10</a:t>
              </a:r>
              <a:endParaRPr lang="en-US"/>
            </a:p>
          </p:txBody>
        </p:sp>
        <p:sp>
          <p:nvSpPr>
            <p:cNvPr id="40981" name="Line 58"/>
            <p:cNvSpPr>
              <a:spLocks noChangeShapeType="1"/>
            </p:cNvSpPr>
            <p:nvPr/>
          </p:nvSpPr>
          <p:spPr bwMode="auto">
            <a:xfrm flipV="1">
              <a:off x="7183438" y="3111500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59"/>
            <p:cNvSpPr>
              <a:spLocks noChangeShapeType="1"/>
            </p:cNvSpPr>
            <p:nvPr/>
          </p:nvSpPr>
          <p:spPr bwMode="auto">
            <a:xfrm>
              <a:off x="7183438" y="16240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Rectangle 60"/>
            <p:cNvSpPr>
              <a:spLocks noChangeArrowheads="1"/>
            </p:cNvSpPr>
            <p:nvPr/>
          </p:nvSpPr>
          <p:spPr bwMode="auto">
            <a:xfrm>
              <a:off x="7107238" y="3159125"/>
              <a:ext cx="18732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-5</a:t>
              </a:r>
              <a:endParaRPr lang="en-US"/>
            </a:p>
          </p:txBody>
        </p:sp>
        <p:sp>
          <p:nvSpPr>
            <p:cNvPr id="40984" name="Line 61"/>
            <p:cNvSpPr>
              <a:spLocks noChangeShapeType="1"/>
            </p:cNvSpPr>
            <p:nvPr/>
          </p:nvSpPr>
          <p:spPr bwMode="auto">
            <a:xfrm flipV="1">
              <a:off x="7607300" y="3111500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62"/>
            <p:cNvSpPr>
              <a:spLocks noChangeShapeType="1"/>
            </p:cNvSpPr>
            <p:nvPr/>
          </p:nvSpPr>
          <p:spPr bwMode="auto">
            <a:xfrm>
              <a:off x="7607300" y="16240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Rectangle 63"/>
            <p:cNvSpPr>
              <a:spLocks noChangeArrowheads="1"/>
            </p:cNvSpPr>
            <p:nvPr/>
          </p:nvSpPr>
          <p:spPr bwMode="auto">
            <a:xfrm>
              <a:off x="7572375" y="3159125"/>
              <a:ext cx="1397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0987" name="Line 64"/>
            <p:cNvSpPr>
              <a:spLocks noChangeShapeType="1"/>
            </p:cNvSpPr>
            <p:nvPr/>
          </p:nvSpPr>
          <p:spPr bwMode="auto">
            <a:xfrm flipV="1">
              <a:off x="8026400" y="3111500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65"/>
            <p:cNvSpPr>
              <a:spLocks noChangeShapeType="1"/>
            </p:cNvSpPr>
            <p:nvPr/>
          </p:nvSpPr>
          <p:spPr bwMode="auto">
            <a:xfrm>
              <a:off x="8026400" y="16240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Rectangle 66"/>
            <p:cNvSpPr>
              <a:spLocks noChangeArrowheads="1"/>
            </p:cNvSpPr>
            <p:nvPr/>
          </p:nvSpPr>
          <p:spPr bwMode="auto">
            <a:xfrm>
              <a:off x="7991475" y="3159125"/>
              <a:ext cx="1397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/>
            </a:p>
          </p:txBody>
        </p:sp>
        <p:sp>
          <p:nvSpPr>
            <p:cNvPr id="40990" name="Line 67"/>
            <p:cNvSpPr>
              <a:spLocks noChangeShapeType="1"/>
            </p:cNvSpPr>
            <p:nvPr/>
          </p:nvSpPr>
          <p:spPr bwMode="auto">
            <a:xfrm flipV="1">
              <a:off x="8450263" y="3111500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68"/>
            <p:cNvSpPr>
              <a:spLocks noChangeShapeType="1"/>
            </p:cNvSpPr>
            <p:nvPr/>
          </p:nvSpPr>
          <p:spPr bwMode="auto">
            <a:xfrm>
              <a:off x="8450263" y="16240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Rectangle 69"/>
            <p:cNvSpPr>
              <a:spLocks noChangeArrowheads="1"/>
            </p:cNvSpPr>
            <p:nvPr/>
          </p:nvSpPr>
          <p:spPr bwMode="auto">
            <a:xfrm>
              <a:off x="8374063" y="3159125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40993" name="Line 70"/>
            <p:cNvSpPr>
              <a:spLocks noChangeShapeType="1"/>
            </p:cNvSpPr>
            <p:nvPr/>
          </p:nvSpPr>
          <p:spPr bwMode="auto">
            <a:xfrm flipV="1">
              <a:off x="8867775" y="3111500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71"/>
            <p:cNvSpPr>
              <a:spLocks noChangeShapeType="1"/>
            </p:cNvSpPr>
            <p:nvPr/>
          </p:nvSpPr>
          <p:spPr bwMode="auto">
            <a:xfrm>
              <a:off x="8867775" y="16240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Rectangle 72"/>
            <p:cNvSpPr>
              <a:spLocks noChangeArrowheads="1"/>
            </p:cNvSpPr>
            <p:nvPr/>
          </p:nvSpPr>
          <p:spPr bwMode="auto">
            <a:xfrm>
              <a:off x="8791575" y="3159125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/>
            </a:p>
          </p:txBody>
        </p:sp>
        <p:sp>
          <p:nvSpPr>
            <p:cNvPr id="40996" name="Line 73"/>
            <p:cNvSpPr>
              <a:spLocks noChangeShapeType="1"/>
            </p:cNvSpPr>
            <p:nvPr/>
          </p:nvSpPr>
          <p:spPr bwMode="auto">
            <a:xfrm>
              <a:off x="6229350" y="3138488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74"/>
            <p:cNvSpPr>
              <a:spLocks noChangeShapeType="1"/>
            </p:cNvSpPr>
            <p:nvPr/>
          </p:nvSpPr>
          <p:spPr bwMode="auto">
            <a:xfrm flipH="1">
              <a:off x="8958263" y="313848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Rectangle 75"/>
            <p:cNvSpPr>
              <a:spLocks noChangeArrowheads="1"/>
            </p:cNvSpPr>
            <p:nvPr/>
          </p:nvSpPr>
          <p:spPr bwMode="auto">
            <a:xfrm>
              <a:off x="5981053" y="3062288"/>
              <a:ext cx="18434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-50</a:t>
              </a:r>
              <a:endParaRPr lang="en-US"/>
            </a:p>
          </p:txBody>
        </p:sp>
        <p:sp>
          <p:nvSpPr>
            <p:cNvPr id="40999" name="Line 76"/>
            <p:cNvSpPr>
              <a:spLocks noChangeShapeType="1"/>
            </p:cNvSpPr>
            <p:nvPr/>
          </p:nvSpPr>
          <p:spPr bwMode="auto">
            <a:xfrm>
              <a:off x="6229350" y="2632075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77"/>
            <p:cNvSpPr>
              <a:spLocks noChangeShapeType="1"/>
            </p:cNvSpPr>
            <p:nvPr/>
          </p:nvSpPr>
          <p:spPr bwMode="auto">
            <a:xfrm flipH="1">
              <a:off x="8958263" y="263207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Rectangle 78"/>
            <p:cNvSpPr>
              <a:spLocks noChangeArrowheads="1"/>
            </p:cNvSpPr>
            <p:nvPr/>
          </p:nvSpPr>
          <p:spPr bwMode="auto">
            <a:xfrm>
              <a:off x="6124575" y="2555875"/>
              <a:ext cx="1397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1002" name="Line 79"/>
            <p:cNvSpPr>
              <a:spLocks noChangeShapeType="1"/>
            </p:cNvSpPr>
            <p:nvPr/>
          </p:nvSpPr>
          <p:spPr bwMode="auto">
            <a:xfrm>
              <a:off x="6229350" y="2124075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Line 80"/>
            <p:cNvSpPr>
              <a:spLocks noChangeShapeType="1"/>
            </p:cNvSpPr>
            <p:nvPr/>
          </p:nvSpPr>
          <p:spPr bwMode="auto">
            <a:xfrm flipH="1">
              <a:off x="8958263" y="212407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Rectangle 81"/>
            <p:cNvSpPr>
              <a:spLocks noChangeArrowheads="1"/>
            </p:cNvSpPr>
            <p:nvPr/>
          </p:nvSpPr>
          <p:spPr bwMode="auto">
            <a:xfrm>
              <a:off x="6013450" y="2047875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1005" name="Line 82"/>
            <p:cNvSpPr>
              <a:spLocks noChangeShapeType="1"/>
            </p:cNvSpPr>
            <p:nvPr/>
          </p:nvSpPr>
          <p:spPr bwMode="auto">
            <a:xfrm>
              <a:off x="6229350" y="1624013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83"/>
            <p:cNvSpPr>
              <a:spLocks noChangeShapeType="1"/>
            </p:cNvSpPr>
            <p:nvPr/>
          </p:nvSpPr>
          <p:spPr bwMode="auto">
            <a:xfrm flipH="1">
              <a:off x="8958263" y="1624013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Rectangle 84"/>
            <p:cNvSpPr>
              <a:spLocks noChangeArrowheads="1"/>
            </p:cNvSpPr>
            <p:nvPr/>
          </p:nvSpPr>
          <p:spPr bwMode="auto">
            <a:xfrm>
              <a:off x="5991405" y="1547813"/>
              <a:ext cx="21159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1008" name="Line 85"/>
            <p:cNvSpPr>
              <a:spLocks noChangeShapeType="1"/>
            </p:cNvSpPr>
            <p:nvPr/>
          </p:nvSpPr>
          <p:spPr bwMode="auto">
            <a:xfrm>
              <a:off x="6229350" y="1624013"/>
              <a:ext cx="27574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Line 86"/>
            <p:cNvSpPr>
              <a:spLocks noChangeShapeType="1"/>
            </p:cNvSpPr>
            <p:nvPr/>
          </p:nvSpPr>
          <p:spPr bwMode="auto">
            <a:xfrm>
              <a:off x="6229350" y="3138488"/>
              <a:ext cx="27574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Line 87"/>
            <p:cNvSpPr>
              <a:spLocks noChangeShapeType="1"/>
            </p:cNvSpPr>
            <p:nvPr/>
          </p:nvSpPr>
          <p:spPr bwMode="auto">
            <a:xfrm flipV="1">
              <a:off x="8986838" y="1624013"/>
              <a:ext cx="1588" cy="1514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88"/>
            <p:cNvSpPr>
              <a:spLocks noChangeShapeType="1"/>
            </p:cNvSpPr>
            <p:nvPr/>
          </p:nvSpPr>
          <p:spPr bwMode="auto">
            <a:xfrm flipV="1">
              <a:off x="6229350" y="1624013"/>
              <a:ext cx="1588" cy="1514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Freeform 89"/>
            <p:cNvSpPr>
              <a:spLocks/>
            </p:cNvSpPr>
            <p:nvPr/>
          </p:nvSpPr>
          <p:spPr bwMode="auto">
            <a:xfrm>
              <a:off x="6229350" y="1965325"/>
              <a:ext cx="2757488" cy="1047750"/>
            </a:xfrm>
            <a:custGeom>
              <a:avLst/>
              <a:gdLst>
                <a:gd name="T0" fmla="*/ 2147483647 w 1737"/>
                <a:gd name="T1" fmla="*/ 2147483647 h 660"/>
                <a:gd name="T2" fmla="*/ 2147483647 w 1737"/>
                <a:gd name="T3" fmla="*/ 2147483647 h 660"/>
                <a:gd name="T4" fmla="*/ 2147483647 w 1737"/>
                <a:gd name="T5" fmla="*/ 2147483647 h 660"/>
                <a:gd name="T6" fmla="*/ 2147483647 w 1737"/>
                <a:gd name="T7" fmla="*/ 2147483647 h 660"/>
                <a:gd name="T8" fmla="*/ 2147483647 w 1737"/>
                <a:gd name="T9" fmla="*/ 2147483647 h 660"/>
                <a:gd name="T10" fmla="*/ 2147483647 w 1737"/>
                <a:gd name="T11" fmla="*/ 2147483647 h 660"/>
                <a:gd name="T12" fmla="*/ 2147483647 w 1737"/>
                <a:gd name="T13" fmla="*/ 2147483647 h 660"/>
                <a:gd name="T14" fmla="*/ 2147483647 w 1737"/>
                <a:gd name="T15" fmla="*/ 2147483647 h 660"/>
                <a:gd name="T16" fmla="*/ 2147483647 w 1737"/>
                <a:gd name="T17" fmla="*/ 2147483647 h 660"/>
                <a:gd name="T18" fmla="*/ 2147483647 w 1737"/>
                <a:gd name="T19" fmla="*/ 2147483647 h 660"/>
                <a:gd name="T20" fmla="*/ 2147483647 w 1737"/>
                <a:gd name="T21" fmla="*/ 2147483647 h 660"/>
                <a:gd name="T22" fmla="*/ 2147483647 w 1737"/>
                <a:gd name="T23" fmla="*/ 2147483647 h 660"/>
                <a:gd name="T24" fmla="*/ 2147483647 w 1737"/>
                <a:gd name="T25" fmla="*/ 2147483647 h 660"/>
                <a:gd name="T26" fmla="*/ 2147483647 w 1737"/>
                <a:gd name="T27" fmla="*/ 2147483647 h 660"/>
                <a:gd name="T28" fmla="*/ 2147483647 w 1737"/>
                <a:gd name="T29" fmla="*/ 2147483647 h 660"/>
                <a:gd name="T30" fmla="*/ 2147483647 w 1737"/>
                <a:gd name="T31" fmla="*/ 2147483647 h 660"/>
                <a:gd name="T32" fmla="*/ 2147483647 w 1737"/>
                <a:gd name="T33" fmla="*/ 2147483647 h 660"/>
                <a:gd name="T34" fmla="*/ 2147483647 w 1737"/>
                <a:gd name="T35" fmla="*/ 2147483647 h 660"/>
                <a:gd name="T36" fmla="*/ 2147483647 w 1737"/>
                <a:gd name="T37" fmla="*/ 2147483647 h 660"/>
                <a:gd name="T38" fmla="*/ 2147483647 w 1737"/>
                <a:gd name="T39" fmla="*/ 2147483647 h 660"/>
                <a:gd name="T40" fmla="*/ 2147483647 w 1737"/>
                <a:gd name="T41" fmla="*/ 2147483647 h 660"/>
                <a:gd name="T42" fmla="*/ 2147483647 w 1737"/>
                <a:gd name="T43" fmla="*/ 2147483647 h 660"/>
                <a:gd name="T44" fmla="*/ 2147483647 w 1737"/>
                <a:gd name="T45" fmla="*/ 2147483647 h 660"/>
                <a:gd name="T46" fmla="*/ 2147483647 w 1737"/>
                <a:gd name="T47" fmla="*/ 2147483647 h 660"/>
                <a:gd name="T48" fmla="*/ 2147483647 w 1737"/>
                <a:gd name="T49" fmla="*/ 0 h 660"/>
                <a:gd name="T50" fmla="*/ 2147483647 w 1737"/>
                <a:gd name="T51" fmla="*/ 2147483647 h 660"/>
                <a:gd name="T52" fmla="*/ 2147483647 w 1737"/>
                <a:gd name="T53" fmla="*/ 2147483647 h 660"/>
                <a:gd name="T54" fmla="*/ 2147483647 w 1737"/>
                <a:gd name="T55" fmla="*/ 2147483647 h 660"/>
                <a:gd name="T56" fmla="*/ 2147483647 w 1737"/>
                <a:gd name="T57" fmla="*/ 2147483647 h 660"/>
                <a:gd name="T58" fmla="*/ 2147483647 w 1737"/>
                <a:gd name="T59" fmla="*/ 2147483647 h 660"/>
                <a:gd name="T60" fmla="*/ 2147483647 w 1737"/>
                <a:gd name="T61" fmla="*/ 2147483647 h 660"/>
                <a:gd name="T62" fmla="*/ 2147483647 w 1737"/>
                <a:gd name="T63" fmla="*/ 2147483647 h 660"/>
                <a:gd name="T64" fmla="*/ 2147483647 w 1737"/>
                <a:gd name="T65" fmla="*/ 2147483647 h 660"/>
                <a:gd name="T66" fmla="*/ 2147483647 w 1737"/>
                <a:gd name="T67" fmla="*/ 2147483647 h 660"/>
                <a:gd name="T68" fmla="*/ 2147483647 w 1737"/>
                <a:gd name="T69" fmla="*/ 2147483647 h 660"/>
                <a:gd name="T70" fmla="*/ 2147483647 w 1737"/>
                <a:gd name="T71" fmla="*/ 2147483647 h 660"/>
                <a:gd name="T72" fmla="*/ 2147483647 w 1737"/>
                <a:gd name="T73" fmla="*/ 2147483647 h 660"/>
                <a:gd name="T74" fmla="*/ 2147483647 w 1737"/>
                <a:gd name="T75" fmla="*/ 2147483647 h 660"/>
                <a:gd name="T76" fmla="*/ 2147483647 w 1737"/>
                <a:gd name="T77" fmla="*/ 2147483647 h 660"/>
                <a:gd name="T78" fmla="*/ 2147483647 w 1737"/>
                <a:gd name="T79" fmla="*/ 2147483647 h 660"/>
                <a:gd name="T80" fmla="*/ 2147483647 w 1737"/>
                <a:gd name="T81" fmla="*/ 2147483647 h 660"/>
                <a:gd name="T82" fmla="*/ 2147483647 w 1737"/>
                <a:gd name="T83" fmla="*/ 2147483647 h 660"/>
                <a:gd name="T84" fmla="*/ 2147483647 w 1737"/>
                <a:gd name="T85" fmla="*/ 2147483647 h 660"/>
                <a:gd name="T86" fmla="*/ 2147483647 w 1737"/>
                <a:gd name="T87" fmla="*/ 2147483647 h 660"/>
                <a:gd name="T88" fmla="*/ 2147483647 w 1737"/>
                <a:gd name="T89" fmla="*/ 2147483647 h 660"/>
                <a:gd name="T90" fmla="*/ 2147483647 w 1737"/>
                <a:gd name="T91" fmla="*/ 2147483647 h 660"/>
                <a:gd name="T92" fmla="*/ 2147483647 w 1737"/>
                <a:gd name="T93" fmla="*/ 2147483647 h 660"/>
                <a:gd name="T94" fmla="*/ 2147483647 w 1737"/>
                <a:gd name="T95" fmla="*/ 2147483647 h 660"/>
                <a:gd name="T96" fmla="*/ 2147483647 w 1737"/>
                <a:gd name="T97" fmla="*/ 2147483647 h 6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37"/>
                <a:gd name="T148" fmla="*/ 0 h 660"/>
                <a:gd name="T149" fmla="*/ 1737 w 1737"/>
                <a:gd name="T150" fmla="*/ 660 h 6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37" h="660">
                  <a:moveTo>
                    <a:pt x="0" y="420"/>
                  </a:moveTo>
                  <a:lnTo>
                    <a:pt x="18" y="420"/>
                  </a:lnTo>
                  <a:lnTo>
                    <a:pt x="35" y="420"/>
                  </a:lnTo>
                  <a:lnTo>
                    <a:pt x="53" y="420"/>
                  </a:lnTo>
                  <a:lnTo>
                    <a:pt x="70" y="420"/>
                  </a:lnTo>
                  <a:lnTo>
                    <a:pt x="88" y="420"/>
                  </a:lnTo>
                  <a:lnTo>
                    <a:pt x="105" y="420"/>
                  </a:lnTo>
                  <a:lnTo>
                    <a:pt x="123" y="420"/>
                  </a:lnTo>
                  <a:lnTo>
                    <a:pt x="140" y="420"/>
                  </a:lnTo>
                  <a:lnTo>
                    <a:pt x="158" y="420"/>
                  </a:lnTo>
                  <a:lnTo>
                    <a:pt x="175" y="420"/>
                  </a:lnTo>
                  <a:lnTo>
                    <a:pt x="193" y="420"/>
                  </a:lnTo>
                  <a:lnTo>
                    <a:pt x="211" y="420"/>
                  </a:lnTo>
                  <a:lnTo>
                    <a:pt x="228" y="420"/>
                  </a:lnTo>
                  <a:lnTo>
                    <a:pt x="246" y="420"/>
                  </a:lnTo>
                  <a:lnTo>
                    <a:pt x="263" y="420"/>
                  </a:lnTo>
                  <a:lnTo>
                    <a:pt x="281" y="420"/>
                  </a:lnTo>
                  <a:lnTo>
                    <a:pt x="298" y="420"/>
                  </a:lnTo>
                  <a:lnTo>
                    <a:pt x="316" y="420"/>
                  </a:lnTo>
                  <a:lnTo>
                    <a:pt x="333" y="420"/>
                  </a:lnTo>
                  <a:lnTo>
                    <a:pt x="351" y="420"/>
                  </a:lnTo>
                  <a:lnTo>
                    <a:pt x="368" y="420"/>
                  </a:lnTo>
                  <a:lnTo>
                    <a:pt x="386" y="420"/>
                  </a:lnTo>
                  <a:lnTo>
                    <a:pt x="404" y="420"/>
                  </a:lnTo>
                  <a:lnTo>
                    <a:pt x="421" y="420"/>
                  </a:lnTo>
                  <a:lnTo>
                    <a:pt x="443" y="420"/>
                  </a:lnTo>
                  <a:lnTo>
                    <a:pt x="461" y="420"/>
                  </a:lnTo>
                  <a:lnTo>
                    <a:pt x="478" y="420"/>
                  </a:lnTo>
                  <a:lnTo>
                    <a:pt x="496" y="420"/>
                  </a:lnTo>
                  <a:lnTo>
                    <a:pt x="513" y="420"/>
                  </a:lnTo>
                  <a:lnTo>
                    <a:pt x="531" y="420"/>
                  </a:lnTo>
                  <a:lnTo>
                    <a:pt x="548" y="420"/>
                  </a:lnTo>
                  <a:lnTo>
                    <a:pt x="566" y="420"/>
                  </a:lnTo>
                  <a:lnTo>
                    <a:pt x="583" y="420"/>
                  </a:lnTo>
                  <a:lnTo>
                    <a:pt x="601" y="420"/>
                  </a:lnTo>
                  <a:lnTo>
                    <a:pt x="618" y="420"/>
                  </a:lnTo>
                  <a:lnTo>
                    <a:pt x="636" y="420"/>
                  </a:lnTo>
                  <a:lnTo>
                    <a:pt x="654" y="420"/>
                  </a:lnTo>
                  <a:lnTo>
                    <a:pt x="671" y="420"/>
                  </a:lnTo>
                  <a:lnTo>
                    <a:pt x="689" y="420"/>
                  </a:lnTo>
                  <a:lnTo>
                    <a:pt x="706" y="420"/>
                  </a:lnTo>
                  <a:lnTo>
                    <a:pt x="724" y="420"/>
                  </a:lnTo>
                  <a:lnTo>
                    <a:pt x="741" y="415"/>
                  </a:lnTo>
                  <a:lnTo>
                    <a:pt x="759" y="420"/>
                  </a:lnTo>
                  <a:lnTo>
                    <a:pt x="776" y="420"/>
                  </a:lnTo>
                  <a:lnTo>
                    <a:pt x="794" y="433"/>
                  </a:lnTo>
                  <a:lnTo>
                    <a:pt x="811" y="503"/>
                  </a:lnTo>
                  <a:lnTo>
                    <a:pt x="829" y="555"/>
                  </a:lnTo>
                  <a:lnTo>
                    <a:pt x="846" y="214"/>
                  </a:lnTo>
                  <a:lnTo>
                    <a:pt x="868" y="0"/>
                  </a:lnTo>
                  <a:lnTo>
                    <a:pt x="886" y="459"/>
                  </a:lnTo>
                  <a:lnTo>
                    <a:pt x="903" y="660"/>
                  </a:lnTo>
                  <a:lnTo>
                    <a:pt x="921" y="564"/>
                  </a:lnTo>
                  <a:lnTo>
                    <a:pt x="939" y="503"/>
                  </a:lnTo>
                  <a:lnTo>
                    <a:pt x="956" y="463"/>
                  </a:lnTo>
                  <a:lnTo>
                    <a:pt x="974" y="411"/>
                  </a:lnTo>
                  <a:lnTo>
                    <a:pt x="991" y="367"/>
                  </a:lnTo>
                  <a:lnTo>
                    <a:pt x="1009" y="354"/>
                  </a:lnTo>
                  <a:lnTo>
                    <a:pt x="1026" y="385"/>
                  </a:lnTo>
                  <a:lnTo>
                    <a:pt x="1044" y="407"/>
                  </a:lnTo>
                  <a:lnTo>
                    <a:pt x="1061" y="415"/>
                  </a:lnTo>
                  <a:lnTo>
                    <a:pt x="1079" y="415"/>
                  </a:lnTo>
                  <a:lnTo>
                    <a:pt x="1096" y="415"/>
                  </a:lnTo>
                  <a:lnTo>
                    <a:pt x="1114" y="420"/>
                  </a:lnTo>
                  <a:lnTo>
                    <a:pt x="1132" y="424"/>
                  </a:lnTo>
                  <a:lnTo>
                    <a:pt x="1149" y="424"/>
                  </a:lnTo>
                  <a:lnTo>
                    <a:pt x="1167" y="424"/>
                  </a:lnTo>
                  <a:lnTo>
                    <a:pt x="1184" y="424"/>
                  </a:lnTo>
                  <a:lnTo>
                    <a:pt x="1202" y="420"/>
                  </a:lnTo>
                  <a:lnTo>
                    <a:pt x="1219" y="420"/>
                  </a:lnTo>
                  <a:lnTo>
                    <a:pt x="1237" y="420"/>
                  </a:lnTo>
                  <a:lnTo>
                    <a:pt x="1254" y="420"/>
                  </a:lnTo>
                  <a:lnTo>
                    <a:pt x="1272" y="420"/>
                  </a:lnTo>
                  <a:lnTo>
                    <a:pt x="1289" y="420"/>
                  </a:lnTo>
                  <a:lnTo>
                    <a:pt x="1311" y="420"/>
                  </a:lnTo>
                  <a:lnTo>
                    <a:pt x="1329" y="420"/>
                  </a:lnTo>
                  <a:lnTo>
                    <a:pt x="1346" y="420"/>
                  </a:lnTo>
                  <a:lnTo>
                    <a:pt x="1364" y="420"/>
                  </a:lnTo>
                  <a:lnTo>
                    <a:pt x="1382" y="420"/>
                  </a:lnTo>
                  <a:lnTo>
                    <a:pt x="1399" y="420"/>
                  </a:lnTo>
                  <a:lnTo>
                    <a:pt x="1417" y="420"/>
                  </a:lnTo>
                  <a:lnTo>
                    <a:pt x="1434" y="420"/>
                  </a:lnTo>
                  <a:lnTo>
                    <a:pt x="1452" y="420"/>
                  </a:lnTo>
                  <a:lnTo>
                    <a:pt x="1469" y="420"/>
                  </a:lnTo>
                  <a:lnTo>
                    <a:pt x="1487" y="420"/>
                  </a:lnTo>
                  <a:lnTo>
                    <a:pt x="1504" y="420"/>
                  </a:lnTo>
                  <a:lnTo>
                    <a:pt x="1522" y="420"/>
                  </a:lnTo>
                  <a:lnTo>
                    <a:pt x="1539" y="420"/>
                  </a:lnTo>
                  <a:lnTo>
                    <a:pt x="1557" y="420"/>
                  </a:lnTo>
                  <a:lnTo>
                    <a:pt x="1575" y="420"/>
                  </a:lnTo>
                  <a:lnTo>
                    <a:pt x="1592" y="420"/>
                  </a:lnTo>
                  <a:lnTo>
                    <a:pt x="1610" y="420"/>
                  </a:lnTo>
                  <a:lnTo>
                    <a:pt x="1627" y="420"/>
                  </a:lnTo>
                  <a:lnTo>
                    <a:pt x="1645" y="420"/>
                  </a:lnTo>
                  <a:lnTo>
                    <a:pt x="1662" y="420"/>
                  </a:lnTo>
                  <a:lnTo>
                    <a:pt x="1680" y="420"/>
                  </a:lnTo>
                  <a:lnTo>
                    <a:pt x="1697" y="420"/>
                  </a:lnTo>
                  <a:lnTo>
                    <a:pt x="1715" y="420"/>
                  </a:lnTo>
                  <a:lnTo>
                    <a:pt x="1737" y="42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Freeform 90"/>
            <p:cNvSpPr>
              <a:spLocks/>
            </p:cNvSpPr>
            <p:nvPr/>
          </p:nvSpPr>
          <p:spPr bwMode="auto">
            <a:xfrm>
              <a:off x="6229350" y="1965325"/>
              <a:ext cx="2757488" cy="1047750"/>
            </a:xfrm>
            <a:custGeom>
              <a:avLst/>
              <a:gdLst>
                <a:gd name="T0" fmla="*/ 2147483647 w 1737"/>
                <a:gd name="T1" fmla="*/ 2147483647 h 660"/>
                <a:gd name="T2" fmla="*/ 2147483647 w 1737"/>
                <a:gd name="T3" fmla="*/ 2147483647 h 660"/>
                <a:gd name="T4" fmla="*/ 2147483647 w 1737"/>
                <a:gd name="T5" fmla="*/ 2147483647 h 660"/>
                <a:gd name="T6" fmla="*/ 2147483647 w 1737"/>
                <a:gd name="T7" fmla="*/ 2147483647 h 660"/>
                <a:gd name="T8" fmla="*/ 2147483647 w 1737"/>
                <a:gd name="T9" fmla="*/ 2147483647 h 660"/>
                <a:gd name="T10" fmla="*/ 2147483647 w 1737"/>
                <a:gd name="T11" fmla="*/ 2147483647 h 660"/>
                <a:gd name="T12" fmla="*/ 2147483647 w 1737"/>
                <a:gd name="T13" fmla="*/ 2147483647 h 660"/>
                <a:gd name="T14" fmla="*/ 2147483647 w 1737"/>
                <a:gd name="T15" fmla="*/ 2147483647 h 660"/>
                <a:gd name="T16" fmla="*/ 2147483647 w 1737"/>
                <a:gd name="T17" fmla="*/ 2147483647 h 660"/>
                <a:gd name="T18" fmla="*/ 2147483647 w 1737"/>
                <a:gd name="T19" fmla="*/ 2147483647 h 660"/>
                <a:gd name="T20" fmla="*/ 2147483647 w 1737"/>
                <a:gd name="T21" fmla="*/ 2147483647 h 660"/>
                <a:gd name="T22" fmla="*/ 2147483647 w 1737"/>
                <a:gd name="T23" fmla="*/ 2147483647 h 660"/>
                <a:gd name="T24" fmla="*/ 2147483647 w 1737"/>
                <a:gd name="T25" fmla="*/ 2147483647 h 660"/>
                <a:gd name="T26" fmla="*/ 2147483647 w 1737"/>
                <a:gd name="T27" fmla="*/ 2147483647 h 660"/>
                <a:gd name="T28" fmla="*/ 2147483647 w 1737"/>
                <a:gd name="T29" fmla="*/ 2147483647 h 660"/>
                <a:gd name="T30" fmla="*/ 2147483647 w 1737"/>
                <a:gd name="T31" fmla="*/ 2147483647 h 660"/>
                <a:gd name="T32" fmla="*/ 2147483647 w 1737"/>
                <a:gd name="T33" fmla="*/ 2147483647 h 660"/>
                <a:gd name="T34" fmla="*/ 2147483647 w 1737"/>
                <a:gd name="T35" fmla="*/ 2147483647 h 660"/>
                <a:gd name="T36" fmla="*/ 2147483647 w 1737"/>
                <a:gd name="T37" fmla="*/ 2147483647 h 660"/>
                <a:gd name="T38" fmla="*/ 2147483647 w 1737"/>
                <a:gd name="T39" fmla="*/ 2147483647 h 660"/>
                <a:gd name="T40" fmla="*/ 2147483647 w 1737"/>
                <a:gd name="T41" fmla="*/ 2147483647 h 660"/>
                <a:gd name="T42" fmla="*/ 2147483647 w 1737"/>
                <a:gd name="T43" fmla="*/ 2147483647 h 660"/>
                <a:gd name="T44" fmla="*/ 2147483647 w 1737"/>
                <a:gd name="T45" fmla="*/ 2147483647 h 660"/>
                <a:gd name="T46" fmla="*/ 2147483647 w 1737"/>
                <a:gd name="T47" fmla="*/ 2147483647 h 660"/>
                <a:gd name="T48" fmla="*/ 2147483647 w 1737"/>
                <a:gd name="T49" fmla="*/ 0 h 660"/>
                <a:gd name="T50" fmla="*/ 2147483647 w 1737"/>
                <a:gd name="T51" fmla="*/ 2147483647 h 660"/>
                <a:gd name="T52" fmla="*/ 2147483647 w 1737"/>
                <a:gd name="T53" fmla="*/ 2147483647 h 660"/>
                <a:gd name="T54" fmla="*/ 2147483647 w 1737"/>
                <a:gd name="T55" fmla="*/ 2147483647 h 660"/>
                <a:gd name="T56" fmla="*/ 2147483647 w 1737"/>
                <a:gd name="T57" fmla="*/ 2147483647 h 660"/>
                <a:gd name="T58" fmla="*/ 2147483647 w 1737"/>
                <a:gd name="T59" fmla="*/ 2147483647 h 660"/>
                <a:gd name="T60" fmla="*/ 2147483647 w 1737"/>
                <a:gd name="T61" fmla="*/ 2147483647 h 660"/>
                <a:gd name="T62" fmla="*/ 2147483647 w 1737"/>
                <a:gd name="T63" fmla="*/ 2147483647 h 660"/>
                <a:gd name="T64" fmla="*/ 2147483647 w 1737"/>
                <a:gd name="T65" fmla="*/ 2147483647 h 660"/>
                <a:gd name="T66" fmla="*/ 2147483647 w 1737"/>
                <a:gd name="T67" fmla="*/ 2147483647 h 660"/>
                <a:gd name="T68" fmla="*/ 2147483647 w 1737"/>
                <a:gd name="T69" fmla="*/ 2147483647 h 660"/>
                <a:gd name="T70" fmla="*/ 2147483647 w 1737"/>
                <a:gd name="T71" fmla="*/ 2147483647 h 660"/>
                <a:gd name="T72" fmla="*/ 2147483647 w 1737"/>
                <a:gd name="T73" fmla="*/ 2147483647 h 660"/>
                <a:gd name="T74" fmla="*/ 2147483647 w 1737"/>
                <a:gd name="T75" fmla="*/ 2147483647 h 660"/>
                <a:gd name="T76" fmla="*/ 2147483647 w 1737"/>
                <a:gd name="T77" fmla="*/ 2147483647 h 660"/>
                <a:gd name="T78" fmla="*/ 2147483647 w 1737"/>
                <a:gd name="T79" fmla="*/ 2147483647 h 660"/>
                <a:gd name="T80" fmla="*/ 2147483647 w 1737"/>
                <a:gd name="T81" fmla="*/ 2147483647 h 660"/>
                <a:gd name="T82" fmla="*/ 2147483647 w 1737"/>
                <a:gd name="T83" fmla="*/ 2147483647 h 660"/>
                <a:gd name="T84" fmla="*/ 2147483647 w 1737"/>
                <a:gd name="T85" fmla="*/ 2147483647 h 660"/>
                <a:gd name="T86" fmla="*/ 2147483647 w 1737"/>
                <a:gd name="T87" fmla="*/ 2147483647 h 660"/>
                <a:gd name="T88" fmla="*/ 2147483647 w 1737"/>
                <a:gd name="T89" fmla="*/ 2147483647 h 660"/>
                <a:gd name="T90" fmla="*/ 2147483647 w 1737"/>
                <a:gd name="T91" fmla="*/ 2147483647 h 660"/>
                <a:gd name="T92" fmla="*/ 2147483647 w 1737"/>
                <a:gd name="T93" fmla="*/ 2147483647 h 660"/>
                <a:gd name="T94" fmla="*/ 2147483647 w 1737"/>
                <a:gd name="T95" fmla="*/ 2147483647 h 660"/>
                <a:gd name="T96" fmla="*/ 2147483647 w 1737"/>
                <a:gd name="T97" fmla="*/ 2147483647 h 6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37"/>
                <a:gd name="T148" fmla="*/ 0 h 660"/>
                <a:gd name="T149" fmla="*/ 1737 w 1737"/>
                <a:gd name="T150" fmla="*/ 660 h 6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37" h="660">
                  <a:moveTo>
                    <a:pt x="0" y="420"/>
                  </a:moveTo>
                  <a:lnTo>
                    <a:pt x="18" y="420"/>
                  </a:lnTo>
                  <a:lnTo>
                    <a:pt x="35" y="420"/>
                  </a:lnTo>
                  <a:lnTo>
                    <a:pt x="53" y="420"/>
                  </a:lnTo>
                  <a:lnTo>
                    <a:pt x="70" y="420"/>
                  </a:lnTo>
                  <a:lnTo>
                    <a:pt x="88" y="420"/>
                  </a:lnTo>
                  <a:lnTo>
                    <a:pt x="105" y="420"/>
                  </a:lnTo>
                  <a:lnTo>
                    <a:pt x="123" y="420"/>
                  </a:lnTo>
                  <a:lnTo>
                    <a:pt x="140" y="420"/>
                  </a:lnTo>
                  <a:lnTo>
                    <a:pt x="158" y="420"/>
                  </a:lnTo>
                  <a:lnTo>
                    <a:pt x="175" y="420"/>
                  </a:lnTo>
                  <a:lnTo>
                    <a:pt x="193" y="420"/>
                  </a:lnTo>
                  <a:lnTo>
                    <a:pt x="211" y="420"/>
                  </a:lnTo>
                  <a:lnTo>
                    <a:pt x="228" y="420"/>
                  </a:lnTo>
                  <a:lnTo>
                    <a:pt x="246" y="420"/>
                  </a:lnTo>
                  <a:lnTo>
                    <a:pt x="263" y="420"/>
                  </a:lnTo>
                  <a:lnTo>
                    <a:pt x="281" y="420"/>
                  </a:lnTo>
                  <a:lnTo>
                    <a:pt x="298" y="420"/>
                  </a:lnTo>
                  <a:lnTo>
                    <a:pt x="316" y="420"/>
                  </a:lnTo>
                  <a:lnTo>
                    <a:pt x="333" y="420"/>
                  </a:lnTo>
                  <a:lnTo>
                    <a:pt x="351" y="420"/>
                  </a:lnTo>
                  <a:lnTo>
                    <a:pt x="368" y="420"/>
                  </a:lnTo>
                  <a:lnTo>
                    <a:pt x="386" y="420"/>
                  </a:lnTo>
                  <a:lnTo>
                    <a:pt x="404" y="420"/>
                  </a:lnTo>
                  <a:lnTo>
                    <a:pt x="421" y="420"/>
                  </a:lnTo>
                  <a:lnTo>
                    <a:pt x="443" y="420"/>
                  </a:lnTo>
                  <a:lnTo>
                    <a:pt x="461" y="420"/>
                  </a:lnTo>
                  <a:lnTo>
                    <a:pt x="478" y="420"/>
                  </a:lnTo>
                  <a:lnTo>
                    <a:pt x="496" y="420"/>
                  </a:lnTo>
                  <a:lnTo>
                    <a:pt x="513" y="420"/>
                  </a:lnTo>
                  <a:lnTo>
                    <a:pt x="531" y="420"/>
                  </a:lnTo>
                  <a:lnTo>
                    <a:pt x="548" y="420"/>
                  </a:lnTo>
                  <a:lnTo>
                    <a:pt x="566" y="420"/>
                  </a:lnTo>
                  <a:lnTo>
                    <a:pt x="583" y="420"/>
                  </a:lnTo>
                  <a:lnTo>
                    <a:pt x="601" y="420"/>
                  </a:lnTo>
                  <a:lnTo>
                    <a:pt x="618" y="420"/>
                  </a:lnTo>
                  <a:lnTo>
                    <a:pt x="636" y="420"/>
                  </a:lnTo>
                  <a:lnTo>
                    <a:pt x="654" y="420"/>
                  </a:lnTo>
                  <a:lnTo>
                    <a:pt x="671" y="420"/>
                  </a:lnTo>
                  <a:lnTo>
                    <a:pt x="689" y="420"/>
                  </a:lnTo>
                  <a:lnTo>
                    <a:pt x="706" y="420"/>
                  </a:lnTo>
                  <a:lnTo>
                    <a:pt x="724" y="420"/>
                  </a:lnTo>
                  <a:lnTo>
                    <a:pt x="741" y="415"/>
                  </a:lnTo>
                  <a:lnTo>
                    <a:pt x="759" y="420"/>
                  </a:lnTo>
                  <a:lnTo>
                    <a:pt x="776" y="420"/>
                  </a:lnTo>
                  <a:lnTo>
                    <a:pt x="794" y="433"/>
                  </a:lnTo>
                  <a:lnTo>
                    <a:pt x="811" y="503"/>
                  </a:lnTo>
                  <a:lnTo>
                    <a:pt x="829" y="555"/>
                  </a:lnTo>
                  <a:lnTo>
                    <a:pt x="846" y="214"/>
                  </a:lnTo>
                  <a:lnTo>
                    <a:pt x="868" y="0"/>
                  </a:lnTo>
                  <a:lnTo>
                    <a:pt x="886" y="459"/>
                  </a:lnTo>
                  <a:lnTo>
                    <a:pt x="903" y="660"/>
                  </a:lnTo>
                  <a:lnTo>
                    <a:pt x="921" y="564"/>
                  </a:lnTo>
                  <a:lnTo>
                    <a:pt x="939" y="503"/>
                  </a:lnTo>
                  <a:lnTo>
                    <a:pt x="956" y="463"/>
                  </a:lnTo>
                  <a:lnTo>
                    <a:pt x="974" y="411"/>
                  </a:lnTo>
                  <a:lnTo>
                    <a:pt x="991" y="367"/>
                  </a:lnTo>
                  <a:lnTo>
                    <a:pt x="1009" y="354"/>
                  </a:lnTo>
                  <a:lnTo>
                    <a:pt x="1026" y="385"/>
                  </a:lnTo>
                  <a:lnTo>
                    <a:pt x="1044" y="407"/>
                  </a:lnTo>
                  <a:lnTo>
                    <a:pt x="1061" y="415"/>
                  </a:lnTo>
                  <a:lnTo>
                    <a:pt x="1079" y="415"/>
                  </a:lnTo>
                  <a:lnTo>
                    <a:pt x="1096" y="415"/>
                  </a:lnTo>
                  <a:lnTo>
                    <a:pt x="1114" y="420"/>
                  </a:lnTo>
                  <a:lnTo>
                    <a:pt x="1132" y="424"/>
                  </a:lnTo>
                  <a:lnTo>
                    <a:pt x="1149" y="424"/>
                  </a:lnTo>
                  <a:lnTo>
                    <a:pt x="1167" y="424"/>
                  </a:lnTo>
                  <a:lnTo>
                    <a:pt x="1184" y="424"/>
                  </a:lnTo>
                  <a:lnTo>
                    <a:pt x="1202" y="420"/>
                  </a:lnTo>
                  <a:lnTo>
                    <a:pt x="1219" y="420"/>
                  </a:lnTo>
                  <a:lnTo>
                    <a:pt x="1237" y="420"/>
                  </a:lnTo>
                  <a:lnTo>
                    <a:pt x="1254" y="420"/>
                  </a:lnTo>
                  <a:lnTo>
                    <a:pt x="1272" y="420"/>
                  </a:lnTo>
                  <a:lnTo>
                    <a:pt x="1289" y="420"/>
                  </a:lnTo>
                  <a:lnTo>
                    <a:pt x="1311" y="420"/>
                  </a:lnTo>
                  <a:lnTo>
                    <a:pt x="1329" y="420"/>
                  </a:lnTo>
                  <a:lnTo>
                    <a:pt x="1346" y="420"/>
                  </a:lnTo>
                  <a:lnTo>
                    <a:pt x="1364" y="420"/>
                  </a:lnTo>
                  <a:lnTo>
                    <a:pt x="1382" y="420"/>
                  </a:lnTo>
                  <a:lnTo>
                    <a:pt x="1399" y="420"/>
                  </a:lnTo>
                  <a:lnTo>
                    <a:pt x="1417" y="420"/>
                  </a:lnTo>
                  <a:lnTo>
                    <a:pt x="1434" y="420"/>
                  </a:lnTo>
                  <a:lnTo>
                    <a:pt x="1452" y="420"/>
                  </a:lnTo>
                  <a:lnTo>
                    <a:pt x="1469" y="420"/>
                  </a:lnTo>
                  <a:lnTo>
                    <a:pt x="1487" y="420"/>
                  </a:lnTo>
                  <a:lnTo>
                    <a:pt x="1504" y="420"/>
                  </a:lnTo>
                  <a:lnTo>
                    <a:pt x="1522" y="420"/>
                  </a:lnTo>
                  <a:lnTo>
                    <a:pt x="1539" y="420"/>
                  </a:lnTo>
                  <a:lnTo>
                    <a:pt x="1557" y="420"/>
                  </a:lnTo>
                  <a:lnTo>
                    <a:pt x="1575" y="420"/>
                  </a:lnTo>
                  <a:lnTo>
                    <a:pt x="1592" y="420"/>
                  </a:lnTo>
                  <a:lnTo>
                    <a:pt x="1610" y="420"/>
                  </a:lnTo>
                  <a:lnTo>
                    <a:pt x="1627" y="420"/>
                  </a:lnTo>
                  <a:lnTo>
                    <a:pt x="1645" y="420"/>
                  </a:lnTo>
                  <a:lnTo>
                    <a:pt x="1662" y="420"/>
                  </a:lnTo>
                  <a:lnTo>
                    <a:pt x="1680" y="420"/>
                  </a:lnTo>
                  <a:lnTo>
                    <a:pt x="1697" y="420"/>
                  </a:lnTo>
                  <a:lnTo>
                    <a:pt x="1715" y="420"/>
                  </a:lnTo>
                  <a:lnTo>
                    <a:pt x="1737" y="4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4" name="Rectangle 91"/>
            <p:cNvSpPr>
              <a:spLocks noChangeArrowheads="1"/>
            </p:cNvSpPr>
            <p:nvPr/>
          </p:nvSpPr>
          <p:spPr bwMode="auto">
            <a:xfrm>
              <a:off x="7300913" y="3313113"/>
              <a:ext cx="68897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Time  (ps)</a:t>
              </a:r>
              <a:endParaRPr lang="en-US"/>
            </a:p>
          </p:txBody>
        </p:sp>
        <p:sp>
          <p:nvSpPr>
            <p:cNvPr id="41015" name="Rectangle 92"/>
            <p:cNvSpPr>
              <a:spLocks noChangeArrowheads="1"/>
            </p:cNvSpPr>
            <p:nvPr/>
          </p:nvSpPr>
          <p:spPr bwMode="auto">
            <a:xfrm rot="-5400000">
              <a:off x="5133975" y="2220912"/>
              <a:ext cx="14684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Electric Field  (MV/cm)</a:t>
              </a:r>
              <a:endParaRPr lang="en-US"/>
            </a:p>
          </p:txBody>
        </p:sp>
        <p:sp>
          <p:nvSpPr>
            <p:cNvPr id="41016" name="Rectangle 133"/>
            <p:cNvSpPr>
              <a:spLocks noChangeArrowheads="1"/>
            </p:cNvSpPr>
            <p:nvPr/>
          </p:nvSpPr>
          <p:spPr bwMode="auto">
            <a:xfrm>
              <a:off x="6229350" y="3729038"/>
              <a:ext cx="2757488" cy="1514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7" name="Rectangle 134"/>
            <p:cNvSpPr>
              <a:spLocks noChangeArrowheads="1"/>
            </p:cNvSpPr>
            <p:nvPr/>
          </p:nvSpPr>
          <p:spPr bwMode="auto">
            <a:xfrm>
              <a:off x="6229350" y="3729038"/>
              <a:ext cx="2757488" cy="15144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Line 135"/>
            <p:cNvSpPr>
              <a:spLocks noChangeShapeType="1"/>
            </p:cNvSpPr>
            <p:nvPr/>
          </p:nvSpPr>
          <p:spPr bwMode="auto">
            <a:xfrm>
              <a:off x="6229350" y="3729038"/>
              <a:ext cx="27574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Line 136"/>
            <p:cNvSpPr>
              <a:spLocks noChangeShapeType="1"/>
            </p:cNvSpPr>
            <p:nvPr/>
          </p:nvSpPr>
          <p:spPr bwMode="auto">
            <a:xfrm>
              <a:off x="6229350" y="5243513"/>
              <a:ext cx="27574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Line 137"/>
            <p:cNvSpPr>
              <a:spLocks noChangeShapeType="1"/>
            </p:cNvSpPr>
            <p:nvPr/>
          </p:nvSpPr>
          <p:spPr bwMode="auto">
            <a:xfrm flipV="1">
              <a:off x="8986838" y="3729038"/>
              <a:ext cx="1588" cy="1514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Line 138"/>
            <p:cNvSpPr>
              <a:spLocks noChangeShapeType="1"/>
            </p:cNvSpPr>
            <p:nvPr/>
          </p:nvSpPr>
          <p:spPr bwMode="auto">
            <a:xfrm flipV="1">
              <a:off x="6229350" y="3729038"/>
              <a:ext cx="1588" cy="1514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Line 139"/>
            <p:cNvSpPr>
              <a:spLocks noChangeShapeType="1"/>
            </p:cNvSpPr>
            <p:nvPr/>
          </p:nvSpPr>
          <p:spPr bwMode="auto">
            <a:xfrm>
              <a:off x="6229350" y="5243513"/>
              <a:ext cx="27574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Line 140"/>
            <p:cNvSpPr>
              <a:spLocks noChangeShapeType="1"/>
            </p:cNvSpPr>
            <p:nvPr/>
          </p:nvSpPr>
          <p:spPr bwMode="auto">
            <a:xfrm flipV="1">
              <a:off x="6229350" y="3729038"/>
              <a:ext cx="1588" cy="1514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Line 141"/>
            <p:cNvSpPr>
              <a:spLocks noChangeShapeType="1"/>
            </p:cNvSpPr>
            <p:nvPr/>
          </p:nvSpPr>
          <p:spPr bwMode="auto">
            <a:xfrm flipV="1">
              <a:off x="6229350" y="5216525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Line 142"/>
            <p:cNvSpPr>
              <a:spLocks noChangeShapeType="1"/>
            </p:cNvSpPr>
            <p:nvPr/>
          </p:nvSpPr>
          <p:spPr bwMode="auto">
            <a:xfrm>
              <a:off x="6229350" y="3729038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Rectangle 143"/>
            <p:cNvSpPr>
              <a:spLocks noChangeArrowheads="1"/>
            </p:cNvSpPr>
            <p:nvPr/>
          </p:nvSpPr>
          <p:spPr bwMode="auto">
            <a:xfrm>
              <a:off x="6194425" y="5265738"/>
              <a:ext cx="1397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1027" name="Line 144"/>
            <p:cNvSpPr>
              <a:spLocks noChangeShapeType="1"/>
            </p:cNvSpPr>
            <p:nvPr/>
          </p:nvSpPr>
          <p:spPr bwMode="auto">
            <a:xfrm flipV="1">
              <a:off x="6731000" y="5216525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145"/>
            <p:cNvSpPr>
              <a:spLocks noChangeShapeType="1"/>
            </p:cNvSpPr>
            <p:nvPr/>
          </p:nvSpPr>
          <p:spPr bwMode="auto">
            <a:xfrm>
              <a:off x="6731000" y="3729038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Rectangle 146"/>
            <p:cNvSpPr>
              <a:spLocks noChangeArrowheads="1"/>
            </p:cNvSpPr>
            <p:nvPr/>
          </p:nvSpPr>
          <p:spPr bwMode="auto">
            <a:xfrm>
              <a:off x="6654800" y="5265738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41030" name="Line 147"/>
            <p:cNvSpPr>
              <a:spLocks noChangeShapeType="1"/>
            </p:cNvSpPr>
            <p:nvPr/>
          </p:nvSpPr>
          <p:spPr bwMode="auto">
            <a:xfrm flipV="1">
              <a:off x="7232650" y="5216525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Line 148"/>
            <p:cNvSpPr>
              <a:spLocks noChangeShapeType="1"/>
            </p:cNvSpPr>
            <p:nvPr/>
          </p:nvSpPr>
          <p:spPr bwMode="auto">
            <a:xfrm>
              <a:off x="7232650" y="3729038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Rectangle 149"/>
            <p:cNvSpPr>
              <a:spLocks noChangeArrowheads="1"/>
            </p:cNvSpPr>
            <p:nvPr/>
          </p:nvSpPr>
          <p:spPr bwMode="auto">
            <a:xfrm>
              <a:off x="7154863" y="5265738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41033" name="Line 150"/>
            <p:cNvSpPr>
              <a:spLocks noChangeShapeType="1"/>
            </p:cNvSpPr>
            <p:nvPr/>
          </p:nvSpPr>
          <p:spPr bwMode="auto">
            <a:xfrm flipV="1">
              <a:off x="7732713" y="5216525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Line 151"/>
            <p:cNvSpPr>
              <a:spLocks noChangeShapeType="1"/>
            </p:cNvSpPr>
            <p:nvPr/>
          </p:nvSpPr>
          <p:spPr bwMode="auto">
            <a:xfrm>
              <a:off x="7732713" y="3729038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Rectangle 152"/>
            <p:cNvSpPr>
              <a:spLocks noChangeArrowheads="1"/>
            </p:cNvSpPr>
            <p:nvPr/>
          </p:nvSpPr>
          <p:spPr bwMode="auto">
            <a:xfrm>
              <a:off x="7656513" y="5265738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41036" name="Line 153"/>
            <p:cNvSpPr>
              <a:spLocks noChangeShapeType="1"/>
            </p:cNvSpPr>
            <p:nvPr/>
          </p:nvSpPr>
          <p:spPr bwMode="auto">
            <a:xfrm flipV="1">
              <a:off x="8234363" y="5216525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Line 154"/>
            <p:cNvSpPr>
              <a:spLocks noChangeShapeType="1"/>
            </p:cNvSpPr>
            <p:nvPr/>
          </p:nvSpPr>
          <p:spPr bwMode="auto">
            <a:xfrm>
              <a:off x="8234363" y="3729038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Rectangle 155"/>
            <p:cNvSpPr>
              <a:spLocks noChangeArrowheads="1"/>
            </p:cNvSpPr>
            <p:nvPr/>
          </p:nvSpPr>
          <p:spPr bwMode="auto">
            <a:xfrm>
              <a:off x="8158163" y="5265738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41039" name="Line 156"/>
            <p:cNvSpPr>
              <a:spLocks noChangeShapeType="1"/>
            </p:cNvSpPr>
            <p:nvPr/>
          </p:nvSpPr>
          <p:spPr bwMode="auto">
            <a:xfrm flipV="1">
              <a:off x="8736013" y="5216525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Line 157"/>
            <p:cNvSpPr>
              <a:spLocks noChangeShapeType="1"/>
            </p:cNvSpPr>
            <p:nvPr/>
          </p:nvSpPr>
          <p:spPr bwMode="auto">
            <a:xfrm>
              <a:off x="8736013" y="3729038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Rectangle 158"/>
            <p:cNvSpPr>
              <a:spLocks noChangeArrowheads="1"/>
            </p:cNvSpPr>
            <p:nvPr/>
          </p:nvSpPr>
          <p:spPr bwMode="auto">
            <a:xfrm>
              <a:off x="8659813" y="5265738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1042" name="Line 159"/>
            <p:cNvSpPr>
              <a:spLocks noChangeShapeType="1"/>
            </p:cNvSpPr>
            <p:nvPr/>
          </p:nvSpPr>
          <p:spPr bwMode="auto">
            <a:xfrm>
              <a:off x="6229350" y="5243513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Line 160"/>
            <p:cNvSpPr>
              <a:spLocks noChangeShapeType="1"/>
            </p:cNvSpPr>
            <p:nvPr/>
          </p:nvSpPr>
          <p:spPr bwMode="auto">
            <a:xfrm flipH="1">
              <a:off x="8958263" y="5243513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Rectangle 161"/>
            <p:cNvSpPr>
              <a:spLocks noChangeArrowheads="1"/>
            </p:cNvSpPr>
            <p:nvPr/>
          </p:nvSpPr>
          <p:spPr bwMode="auto">
            <a:xfrm>
              <a:off x="6124575" y="5167313"/>
              <a:ext cx="1397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1045" name="Line 162"/>
            <p:cNvSpPr>
              <a:spLocks noChangeShapeType="1"/>
            </p:cNvSpPr>
            <p:nvPr/>
          </p:nvSpPr>
          <p:spPr bwMode="auto">
            <a:xfrm>
              <a:off x="6229350" y="4938713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Line 163"/>
            <p:cNvSpPr>
              <a:spLocks noChangeShapeType="1"/>
            </p:cNvSpPr>
            <p:nvPr/>
          </p:nvSpPr>
          <p:spPr bwMode="auto">
            <a:xfrm flipH="1">
              <a:off x="8958263" y="4938713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Rectangle 164"/>
            <p:cNvSpPr>
              <a:spLocks noChangeArrowheads="1"/>
            </p:cNvSpPr>
            <p:nvPr/>
          </p:nvSpPr>
          <p:spPr bwMode="auto">
            <a:xfrm>
              <a:off x="6048375" y="4862513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41048" name="Line 165"/>
            <p:cNvSpPr>
              <a:spLocks noChangeShapeType="1"/>
            </p:cNvSpPr>
            <p:nvPr/>
          </p:nvSpPr>
          <p:spPr bwMode="auto">
            <a:xfrm>
              <a:off x="6229350" y="4632325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Line 166"/>
            <p:cNvSpPr>
              <a:spLocks noChangeShapeType="1"/>
            </p:cNvSpPr>
            <p:nvPr/>
          </p:nvSpPr>
          <p:spPr bwMode="auto">
            <a:xfrm flipH="1">
              <a:off x="8958263" y="463232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Rectangle 167"/>
            <p:cNvSpPr>
              <a:spLocks noChangeArrowheads="1"/>
            </p:cNvSpPr>
            <p:nvPr/>
          </p:nvSpPr>
          <p:spPr bwMode="auto">
            <a:xfrm>
              <a:off x="6048375" y="4556125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41051" name="Line 168"/>
            <p:cNvSpPr>
              <a:spLocks noChangeShapeType="1"/>
            </p:cNvSpPr>
            <p:nvPr/>
          </p:nvSpPr>
          <p:spPr bwMode="auto">
            <a:xfrm>
              <a:off x="6229350" y="4333875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Line 169"/>
            <p:cNvSpPr>
              <a:spLocks noChangeShapeType="1"/>
            </p:cNvSpPr>
            <p:nvPr/>
          </p:nvSpPr>
          <p:spPr bwMode="auto">
            <a:xfrm flipH="1">
              <a:off x="8958263" y="433387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3" name="Rectangle 170"/>
            <p:cNvSpPr>
              <a:spLocks noChangeArrowheads="1"/>
            </p:cNvSpPr>
            <p:nvPr/>
          </p:nvSpPr>
          <p:spPr bwMode="auto">
            <a:xfrm>
              <a:off x="6048375" y="4257675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41054" name="Line 171"/>
            <p:cNvSpPr>
              <a:spLocks noChangeShapeType="1"/>
            </p:cNvSpPr>
            <p:nvPr/>
          </p:nvSpPr>
          <p:spPr bwMode="auto">
            <a:xfrm>
              <a:off x="6229350" y="4027488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5" name="Line 172"/>
            <p:cNvSpPr>
              <a:spLocks noChangeShapeType="1"/>
            </p:cNvSpPr>
            <p:nvPr/>
          </p:nvSpPr>
          <p:spPr bwMode="auto">
            <a:xfrm flipH="1">
              <a:off x="8958263" y="402748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6" name="Rectangle 173"/>
            <p:cNvSpPr>
              <a:spLocks noChangeArrowheads="1"/>
            </p:cNvSpPr>
            <p:nvPr/>
          </p:nvSpPr>
          <p:spPr bwMode="auto">
            <a:xfrm>
              <a:off x="6048375" y="3951288"/>
              <a:ext cx="2159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41057" name="Line 174"/>
            <p:cNvSpPr>
              <a:spLocks noChangeShapeType="1"/>
            </p:cNvSpPr>
            <p:nvPr/>
          </p:nvSpPr>
          <p:spPr bwMode="auto">
            <a:xfrm>
              <a:off x="6229350" y="3729038"/>
              <a:ext cx="2063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8" name="Line 175"/>
            <p:cNvSpPr>
              <a:spLocks noChangeShapeType="1"/>
            </p:cNvSpPr>
            <p:nvPr/>
          </p:nvSpPr>
          <p:spPr bwMode="auto">
            <a:xfrm flipH="1">
              <a:off x="8958263" y="372903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9" name="Rectangle 176"/>
            <p:cNvSpPr>
              <a:spLocks noChangeArrowheads="1"/>
            </p:cNvSpPr>
            <p:nvPr/>
          </p:nvSpPr>
          <p:spPr bwMode="auto">
            <a:xfrm>
              <a:off x="5972175" y="3652838"/>
              <a:ext cx="3000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1060" name="Line 177"/>
            <p:cNvSpPr>
              <a:spLocks noChangeShapeType="1"/>
            </p:cNvSpPr>
            <p:nvPr/>
          </p:nvSpPr>
          <p:spPr bwMode="auto">
            <a:xfrm>
              <a:off x="6229350" y="3729038"/>
              <a:ext cx="27574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1" name="Line 178"/>
            <p:cNvSpPr>
              <a:spLocks noChangeShapeType="1"/>
            </p:cNvSpPr>
            <p:nvPr/>
          </p:nvSpPr>
          <p:spPr bwMode="auto">
            <a:xfrm>
              <a:off x="6229350" y="5243513"/>
              <a:ext cx="27574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2" name="Line 179"/>
            <p:cNvSpPr>
              <a:spLocks noChangeShapeType="1"/>
            </p:cNvSpPr>
            <p:nvPr/>
          </p:nvSpPr>
          <p:spPr bwMode="auto">
            <a:xfrm flipV="1">
              <a:off x="8986838" y="3729038"/>
              <a:ext cx="1588" cy="1514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3" name="Line 180"/>
            <p:cNvSpPr>
              <a:spLocks noChangeShapeType="1"/>
            </p:cNvSpPr>
            <p:nvPr/>
          </p:nvSpPr>
          <p:spPr bwMode="auto">
            <a:xfrm flipV="1">
              <a:off x="6229350" y="3729038"/>
              <a:ext cx="1588" cy="15144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4" name="Freeform 181"/>
            <p:cNvSpPr>
              <a:spLocks/>
            </p:cNvSpPr>
            <p:nvPr/>
          </p:nvSpPr>
          <p:spPr bwMode="auto">
            <a:xfrm>
              <a:off x="6229350" y="4813300"/>
              <a:ext cx="2506663" cy="430213"/>
            </a:xfrm>
            <a:custGeom>
              <a:avLst/>
              <a:gdLst>
                <a:gd name="T0" fmla="*/ 0 w 1579"/>
                <a:gd name="T1" fmla="*/ 2147483647 h 271"/>
                <a:gd name="T2" fmla="*/ 2147483647 w 1579"/>
                <a:gd name="T3" fmla="*/ 2147483647 h 271"/>
                <a:gd name="T4" fmla="*/ 2147483647 w 1579"/>
                <a:gd name="T5" fmla="*/ 2147483647 h 271"/>
                <a:gd name="T6" fmla="*/ 2147483647 w 1579"/>
                <a:gd name="T7" fmla="*/ 2147483647 h 271"/>
                <a:gd name="T8" fmla="*/ 2147483647 w 1579"/>
                <a:gd name="T9" fmla="*/ 2147483647 h 271"/>
                <a:gd name="T10" fmla="*/ 2147483647 w 1579"/>
                <a:gd name="T11" fmla="*/ 2147483647 h 271"/>
                <a:gd name="T12" fmla="*/ 2147483647 w 1579"/>
                <a:gd name="T13" fmla="*/ 2147483647 h 271"/>
                <a:gd name="T14" fmla="*/ 2147483647 w 1579"/>
                <a:gd name="T15" fmla="*/ 2147483647 h 271"/>
                <a:gd name="T16" fmla="*/ 2147483647 w 1579"/>
                <a:gd name="T17" fmla="*/ 2147483647 h 271"/>
                <a:gd name="T18" fmla="*/ 2147483647 w 1579"/>
                <a:gd name="T19" fmla="*/ 2147483647 h 271"/>
                <a:gd name="T20" fmla="*/ 2147483647 w 1579"/>
                <a:gd name="T21" fmla="*/ 2147483647 h 271"/>
                <a:gd name="T22" fmla="*/ 2147483647 w 1579"/>
                <a:gd name="T23" fmla="*/ 2147483647 h 271"/>
                <a:gd name="T24" fmla="*/ 2147483647 w 1579"/>
                <a:gd name="T25" fmla="*/ 2147483647 h 271"/>
                <a:gd name="T26" fmla="*/ 2147483647 w 1579"/>
                <a:gd name="T27" fmla="*/ 2147483647 h 271"/>
                <a:gd name="T28" fmla="*/ 2147483647 w 1579"/>
                <a:gd name="T29" fmla="*/ 2147483647 h 271"/>
                <a:gd name="T30" fmla="*/ 2147483647 w 1579"/>
                <a:gd name="T31" fmla="*/ 2147483647 h 271"/>
                <a:gd name="T32" fmla="*/ 2147483647 w 1579"/>
                <a:gd name="T33" fmla="*/ 2147483647 h 271"/>
                <a:gd name="T34" fmla="*/ 2147483647 w 1579"/>
                <a:gd name="T35" fmla="*/ 2147483647 h 271"/>
                <a:gd name="T36" fmla="*/ 2147483647 w 1579"/>
                <a:gd name="T37" fmla="*/ 2147483647 h 271"/>
                <a:gd name="T38" fmla="*/ 2147483647 w 1579"/>
                <a:gd name="T39" fmla="*/ 2147483647 h 271"/>
                <a:gd name="T40" fmla="*/ 2147483647 w 1579"/>
                <a:gd name="T41" fmla="*/ 2147483647 h 271"/>
                <a:gd name="T42" fmla="*/ 2147483647 w 1579"/>
                <a:gd name="T43" fmla="*/ 2147483647 h 271"/>
                <a:gd name="T44" fmla="*/ 2147483647 w 1579"/>
                <a:gd name="T45" fmla="*/ 2147483647 h 271"/>
                <a:gd name="T46" fmla="*/ 2147483647 w 1579"/>
                <a:gd name="T47" fmla="*/ 2147483647 h 271"/>
                <a:gd name="T48" fmla="*/ 2147483647 w 1579"/>
                <a:gd name="T49" fmla="*/ 2147483647 h 271"/>
                <a:gd name="T50" fmla="*/ 2147483647 w 1579"/>
                <a:gd name="T51" fmla="*/ 2147483647 h 271"/>
                <a:gd name="T52" fmla="*/ 2147483647 w 1579"/>
                <a:gd name="T53" fmla="*/ 2147483647 h 271"/>
                <a:gd name="T54" fmla="*/ 2147483647 w 1579"/>
                <a:gd name="T55" fmla="*/ 2147483647 h 271"/>
                <a:gd name="T56" fmla="*/ 2147483647 w 1579"/>
                <a:gd name="T57" fmla="*/ 2147483647 h 271"/>
                <a:gd name="T58" fmla="*/ 2147483647 w 1579"/>
                <a:gd name="T59" fmla="*/ 2147483647 h 271"/>
                <a:gd name="T60" fmla="*/ 2147483647 w 1579"/>
                <a:gd name="T61" fmla="*/ 2147483647 h 271"/>
                <a:gd name="T62" fmla="*/ 2147483647 w 1579"/>
                <a:gd name="T63" fmla="*/ 2147483647 h 271"/>
                <a:gd name="T64" fmla="*/ 2147483647 w 1579"/>
                <a:gd name="T65" fmla="*/ 2147483647 h 271"/>
                <a:gd name="T66" fmla="*/ 2147483647 w 1579"/>
                <a:gd name="T67" fmla="*/ 2147483647 h 271"/>
                <a:gd name="T68" fmla="*/ 2147483647 w 1579"/>
                <a:gd name="T69" fmla="*/ 2147483647 h 271"/>
                <a:gd name="T70" fmla="*/ 2147483647 w 1579"/>
                <a:gd name="T71" fmla="*/ 2147483647 h 271"/>
                <a:gd name="T72" fmla="*/ 2147483647 w 1579"/>
                <a:gd name="T73" fmla="*/ 2147483647 h 271"/>
                <a:gd name="T74" fmla="*/ 2147483647 w 1579"/>
                <a:gd name="T75" fmla="*/ 2147483647 h 271"/>
                <a:gd name="T76" fmla="*/ 2147483647 w 1579"/>
                <a:gd name="T77" fmla="*/ 2147483647 h 271"/>
                <a:gd name="T78" fmla="*/ 2147483647 w 1579"/>
                <a:gd name="T79" fmla="*/ 2147483647 h 271"/>
                <a:gd name="T80" fmla="*/ 2147483647 w 1579"/>
                <a:gd name="T81" fmla="*/ 2147483647 h 271"/>
                <a:gd name="T82" fmla="*/ 2147483647 w 1579"/>
                <a:gd name="T83" fmla="*/ 2147483647 h 271"/>
                <a:gd name="T84" fmla="*/ 2147483647 w 1579"/>
                <a:gd name="T85" fmla="*/ 2147483647 h 271"/>
                <a:gd name="T86" fmla="*/ 2147483647 w 1579"/>
                <a:gd name="T87" fmla="*/ 2147483647 h 271"/>
                <a:gd name="T88" fmla="*/ 2147483647 w 1579"/>
                <a:gd name="T89" fmla="*/ 2147483647 h 271"/>
                <a:gd name="T90" fmla="*/ 2147483647 w 1579"/>
                <a:gd name="T91" fmla="*/ 2147483647 h 271"/>
                <a:gd name="T92" fmla="*/ 2147483647 w 1579"/>
                <a:gd name="T93" fmla="*/ 2147483647 h 271"/>
                <a:gd name="T94" fmla="*/ 2147483647 w 1579"/>
                <a:gd name="T95" fmla="*/ 2147483647 h 271"/>
                <a:gd name="T96" fmla="*/ 2147483647 w 1579"/>
                <a:gd name="T97" fmla="*/ 2147483647 h 271"/>
                <a:gd name="T98" fmla="*/ 2147483647 w 1579"/>
                <a:gd name="T99" fmla="*/ 2147483647 h 271"/>
                <a:gd name="T100" fmla="*/ 2147483647 w 1579"/>
                <a:gd name="T101" fmla="*/ 0 h 2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79"/>
                <a:gd name="T154" fmla="*/ 0 h 271"/>
                <a:gd name="T155" fmla="*/ 1579 w 1579"/>
                <a:gd name="T156" fmla="*/ 271 h 2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79" h="271">
                  <a:moveTo>
                    <a:pt x="0" y="271"/>
                  </a:moveTo>
                  <a:lnTo>
                    <a:pt x="31" y="267"/>
                  </a:lnTo>
                  <a:lnTo>
                    <a:pt x="61" y="263"/>
                  </a:lnTo>
                  <a:lnTo>
                    <a:pt x="92" y="250"/>
                  </a:lnTo>
                  <a:lnTo>
                    <a:pt x="123" y="228"/>
                  </a:lnTo>
                  <a:lnTo>
                    <a:pt x="158" y="210"/>
                  </a:lnTo>
                  <a:lnTo>
                    <a:pt x="189" y="197"/>
                  </a:lnTo>
                  <a:lnTo>
                    <a:pt x="219" y="179"/>
                  </a:lnTo>
                  <a:lnTo>
                    <a:pt x="250" y="162"/>
                  </a:lnTo>
                  <a:lnTo>
                    <a:pt x="281" y="149"/>
                  </a:lnTo>
                  <a:lnTo>
                    <a:pt x="316" y="140"/>
                  </a:lnTo>
                  <a:lnTo>
                    <a:pt x="346" y="131"/>
                  </a:lnTo>
                  <a:lnTo>
                    <a:pt x="377" y="123"/>
                  </a:lnTo>
                  <a:lnTo>
                    <a:pt x="408" y="114"/>
                  </a:lnTo>
                  <a:lnTo>
                    <a:pt x="439" y="105"/>
                  </a:lnTo>
                  <a:lnTo>
                    <a:pt x="474" y="96"/>
                  </a:lnTo>
                  <a:lnTo>
                    <a:pt x="504" y="88"/>
                  </a:lnTo>
                  <a:lnTo>
                    <a:pt x="535" y="83"/>
                  </a:lnTo>
                  <a:lnTo>
                    <a:pt x="566" y="79"/>
                  </a:lnTo>
                  <a:lnTo>
                    <a:pt x="596" y="74"/>
                  </a:lnTo>
                  <a:lnTo>
                    <a:pt x="632" y="74"/>
                  </a:lnTo>
                  <a:lnTo>
                    <a:pt x="662" y="70"/>
                  </a:lnTo>
                  <a:lnTo>
                    <a:pt x="693" y="70"/>
                  </a:lnTo>
                  <a:lnTo>
                    <a:pt x="724" y="66"/>
                  </a:lnTo>
                  <a:lnTo>
                    <a:pt x="754" y="61"/>
                  </a:lnTo>
                  <a:lnTo>
                    <a:pt x="789" y="57"/>
                  </a:lnTo>
                  <a:lnTo>
                    <a:pt x="820" y="53"/>
                  </a:lnTo>
                  <a:lnTo>
                    <a:pt x="851" y="53"/>
                  </a:lnTo>
                  <a:lnTo>
                    <a:pt x="882" y="48"/>
                  </a:lnTo>
                  <a:lnTo>
                    <a:pt x="912" y="44"/>
                  </a:lnTo>
                  <a:lnTo>
                    <a:pt x="947" y="44"/>
                  </a:lnTo>
                  <a:lnTo>
                    <a:pt x="978" y="39"/>
                  </a:lnTo>
                  <a:lnTo>
                    <a:pt x="1009" y="35"/>
                  </a:lnTo>
                  <a:lnTo>
                    <a:pt x="1039" y="31"/>
                  </a:lnTo>
                  <a:lnTo>
                    <a:pt x="1070" y="26"/>
                  </a:lnTo>
                  <a:lnTo>
                    <a:pt x="1105" y="26"/>
                  </a:lnTo>
                  <a:lnTo>
                    <a:pt x="1136" y="22"/>
                  </a:lnTo>
                  <a:lnTo>
                    <a:pt x="1167" y="22"/>
                  </a:lnTo>
                  <a:lnTo>
                    <a:pt x="1197" y="22"/>
                  </a:lnTo>
                  <a:lnTo>
                    <a:pt x="1228" y="18"/>
                  </a:lnTo>
                  <a:lnTo>
                    <a:pt x="1263" y="18"/>
                  </a:lnTo>
                  <a:lnTo>
                    <a:pt x="1294" y="18"/>
                  </a:lnTo>
                  <a:lnTo>
                    <a:pt x="1325" y="13"/>
                  </a:lnTo>
                  <a:lnTo>
                    <a:pt x="1355" y="13"/>
                  </a:lnTo>
                  <a:lnTo>
                    <a:pt x="1386" y="9"/>
                  </a:lnTo>
                  <a:lnTo>
                    <a:pt x="1421" y="9"/>
                  </a:lnTo>
                  <a:lnTo>
                    <a:pt x="1452" y="4"/>
                  </a:lnTo>
                  <a:lnTo>
                    <a:pt x="1482" y="4"/>
                  </a:lnTo>
                  <a:lnTo>
                    <a:pt x="1513" y="4"/>
                  </a:lnTo>
                  <a:lnTo>
                    <a:pt x="1544" y="4"/>
                  </a:lnTo>
                  <a:lnTo>
                    <a:pt x="1579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Freeform 182"/>
            <p:cNvSpPr>
              <a:spLocks/>
            </p:cNvSpPr>
            <p:nvPr/>
          </p:nvSpPr>
          <p:spPr bwMode="auto">
            <a:xfrm>
              <a:off x="6229350" y="3729038"/>
              <a:ext cx="2451100" cy="1508125"/>
            </a:xfrm>
            <a:custGeom>
              <a:avLst/>
              <a:gdLst>
                <a:gd name="T0" fmla="*/ 0 w 1544"/>
                <a:gd name="T1" fmla="*/ 0 h 950"/>
                <a:gd name="T2" fmla="*/ 2147483647 w 1544"/>
                <a:gd name="T3" fmla="*/ 0 h 950"/>
                <a:gd name="T4" fmla="*/ 2147483647 w 1544"/>
                <a:gd name="T5" fmla="*/ 2147483647 h 950"/>
                <a:gd name="T6" fmla="*/ 2147483647 w 1544"/>
                <a:gd name="T7" fmla="*/ 2147483647 h 950"/>
                <a:gd name="T8" fmla="*/ 2147483647 w 1544"/>
                <a:gd name="T9" fmla="*/ 2147483647 h 950"/>
                <a:gd name="T10" fmla="*/ 2147483647 w 1544"/>
                <a:gd name="T11" fmla="*/ 2147483647 h 950"/>
                <a:gd name="T12" fmla="*/ 2147483647 w 1544"/>
                <a:gd name="T13" fmla="*/ 2147483647 h 950"/>
                <a:gd name="T14" fmla="*/ 2147483647 w 1544"/>
                <a:gd name="T15" fmla="*/ 2147483647 h 950"/>
                <a:gd name="T16" fmla="*/ 2147483647 w 1544"/>
                <a:gd name="T17" fmla="*/ 2147483647 h 950"/>
                <a:gd name="T18" fmla="*/ 2147483647 w 1544"/>
                <a:gd name="T19" fmla="*/ 2147483647 h 950"/>
                <a:gd name="T20" fmla="*/ 2147483647 w 1544"/>
                <a:gd name="T21" fmla="*/ 2147483647 h 950"/>
                <a:gd name="T22" fmla="*/ 2147483647 w 1544"/>
                <a:gd name="T23" fmla="*/ 2147483647 h 950"/>
                <a:gd name="T24" fmla="*/ 2147483647 w 1544"/>
                <a:gd name="T25" fmla="*/ 2147483647 h 950"/>
                <a:gd name="T26" fmla="*/ 2147483647 w 1544"/>
                <a:gd name="T27" fmla="*/ 2147483647 h 950"/>
                <a:gd name="T28" fmla="*/ 2147483647 w 1544"/>
                <a:gd name="T29" fmla="*/ 2147483647 h 950"/>
                <a:gd name="T30" fmla="*/ 2147483647 w 1544"/>
                <a:gd name="T31" fmla="*/ 2147483647 h 950"/>
                <a:gd name="T32" fmla="*/ 2147483647 w 1544"/>
                <a:gd name="T33" fmla="*/ 2147483647 h 950"/>
                <a:gd name="T34" fmla="*/ 2147483647 w 1544"/>
                <a:gd name="T35" fmla="*/ 2147483647 h 950"/>
                <a:gd name="T36" fmla="*/ 2147483647 w 1544"/>
                <a:gd name="T37" fmla="*/ 2147483647 h 950"/>
                <a:gd name="T38" fmla="*/ 2147483647 w 1544"/>
                <a:gd name="T39" fmla="*/ 2147483647 h 950"/>
                <a:gd name="T40" fmla="*/ 2147483647 w 1544"/>
                <a:gd name="T41" fmla="*/ 2147483647 h 950"/>
                <a:gd name="T42" fmla="*/ 2147483647 w 1544"/>
                <a:gd name="T43" fmla="*/ 2147483647 h 950"/>
                <a:gd name="T44" fmla="*/ 2147483647 w 1544"/>
                <a:gd name="T45" fmla="*/ 2147483647 h 950"/>
                <a:gd name="T46" fmla="*/ 2147483647 w 1544"/>
                <a:gd name="T47" fmla="*/ 2147483647 h 950"/>
                <a:gd name="T48" fmla="*/ 2147483647 w 1544"/>
                <a:gd name="T49" fmla="*/ 2147483647 h 950"/>
                <a:gd name="T50" fmla="*/ 2147483647 w 1544"/>
                <a:gd name="T51" fmla="*/ 2147483647 h 950"/>
                <a:gd name="T52" fmla="*/ 2147483647 w 1544"/>
                <a:gd name="T53" fmla="*/ 2147483647 h 950"/>
                <a:gd name="T54" fmla="*/ 2147483647 w 1544"/>
                <a:gd name="T55" fmla="*/ 2147483647 h 950"/>
                <a:gd name="T56" fmla="*/ 2147483647 w 1544"/>
                <a:gd name="T57" fmla="*/ 2147483647 h 950"/>
                <a:gd name="T58" fmla="*/ 2147483647 w 1544"/>
                <a:gd name="T59" fmla="*/ 2147483647 h 950"/>
                <a:gd name="T60" fmla="*/ 2147483647 w 1544"/>
                <a:gd name="T61" fmla="*/ 2147483647 h 950"/>
                <a:gd name="T62" fmla="*/ 2147483647 w 1544"/>
                <a:gd name="T63" fmla="*/ 2147483647 h 950"/>
                <a:gd name="T64" fmla="*/ 2147483647 w 1544"/>
                <a:gd name="T65" fmla="*/ 2147483647 h 950"/>
                <a:gd name="T66" fmla="*/ 2147483647 w 1544"/>
                <a:gd name="T67" fmla="*/ 2147483647 h 950"/>
                <a:gd name="T68" fmla="*/ 2147483647 w 1544"/>
                <a:gd name="T69" fmla="*/ 2147483647 h 950"/>
                <a:gd name="T70" fmla="*/ 2147483647 w 1544"/>
                <a:gd name="T71" fmla="*/ 2147483647 h 950"/>
                <a:gd name="T72" fmla="*/ 2147483647 w 1544"/>
                <a:gd name="T73" fmla="*/ 2147483647 h 950"/>
                <a:gd name="T74" fmla="*/ 2147483647 w 1544"/>
                <a:gd name="T75" fmla="*/ 2147483647 h 950"/>
                <a:gd name="T76" fmla="*/ 2147483647 w 1544"/>
                <a:gd name="T77" fmla="*/ 2147483647 h 950"/>
                <a:gd name="T78" fmla="*/ 2147483647 w 1544"/>
                <a:gd name="T79" fmla="*/ 2147483647 h 950"/>
                <a:gd name="T80" fmla="*/ 2147483647 w 1544"/>
                <a:gd name="T81" fmla="*/ 2147483647 h 950"/>
                <a:gd name="T82" fmla="*/ 2147483647 w 1544"/>
                <a:gd name="T83" fmla="*/ 2147483647 h 950"/>
                <a:gd name="T84" fmla="*/ 2147483647 w 1544"/>
                <a:gd name="T85" fmla="*/ 2147483647 h 950"/>
                <a:gd name="T86" fmla="*/ 2147483647 w 1544"/>
                <a:gd name="T87" fmla="*/ 2147483647 h 950"/>
                <a:gd name="T88" fmla="*/ 2147483647 w 1544"/>
                <a:gd name="T89" fmla="*/ 2147483647 h 950"/>
                <a:gd name="T90" fmla="*/ 2147483647 w 1544"/>
                <a:gd name="T91" fmla="*/ 2147483647 h 950"/>
                <a:gd name="T92" fmla="*/ 2147483647 w 1544"/>
                <a:gd name="T93" fmla="*/ 2147483647 h 950"/>
                <a:gd name="T94" fmla="*/ 2147483647 w 1544"/>
                <a:gd name="T95" fmla="*/ 2147483647 h 950"/>
                <a:gd name="T96" fmla="*/ 2147483647 w 1544"/>
                <a:gd name="T97" fmla="*/ 2147483647 h 950"/>
                <a:gd name="T98" fmla="*/ 2147483647 w 1544"/>
                <a:gd name="T99" fmla="*/ 2147483647 h 9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44"/>
                <a:gd name="T151" fmla="*/ 0 h 950"/>
                <a:gd name="T152" fmla="*/ 1544 w 1544"/>
                <a:gd name="T153" fmla="*/ 950 h 9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44" h="950">
                  <a:moveTo>
                    <a:pt x="0" y="0"/>
                  </a:moveTo>
                  <a:lnTo>
                    <a:pt x="31" y="0"/>
                  </a:lnTo>
                  <a:lnTo>
                    <a:pt x="61" y="13"/>
                  </a:lnTo>
                  <a:lnTo>
                    <a:pt x="92" y="31"/>
                  </a:lnTo>
                  <a:lnTo>
                    <a:pt x="123" y="57"/>
                  </a:lnTo>
                  <a:lnTo>
                    <a:pt x="158" y="88"/>
                  </a:lnTo>
                  <a:lnTo>
                    <a:pt x="189" y="123"/>
                  </a:lnTo>
                  <a:lnTo>
                    <a:pt x="219" y="167"/>
                  </a:lnTo>
                  <a:lnTo>
                    <a:pt x="250" y="210"/>
                  </a:lnTo>
                  <a:lnTo>
                    <a:pt x="281" y="258"/>
                  </a:lnTo>
                  <a:lnTo>
                    <a:pt x="316" y="307"/>
                  </a:lnTo>
                  <a:lnTo>
                    <a:pt x="346" y="359"/>
                  </a:lnTo>
                  <a:lnTo>
                    <a:pt x="377" y="412"/>
                  </a:lnTo>
                  <a:lnTo>
                    <a:pt x="408" y="460"/>
                  </a:lnTo>
                  <a:lnTo>
                    <a:pt x="439" y="512"/>
                  </a:lnTo>
                  <a:lnTo>
                    <a:pt x="474" y="560"/>
                  </a:lnTo>
                  <a:lnTo>
                    <a:pt x="504" y="604"/>
                  </a:lnTo>
                  <a:lnTo>
                    <a:pt x="535" y="648"/>
                  </a:lnTo>
                  <a:lnTo>
                    <a:pt x="566" y="687"/>
                  </a:lnTo>
                  <a:lnTo>
                    <a:pt x="596" y="722"/>
                  </a:lnTo>
                  <a:lnTo>
                    <a:pt x="632" y="753"/>
                  </a:lnTo>
                  <a:lnTo>
                    <a:pt x="662" y="784"/>
                  </a:lnTo>
                  <a:lnTo>
                    <a:pt x="693" y="810"/>
                  </a:lnTo>
                  <a:lnTo>
                    <a:pt x="724" y="832"/>
                  </a:lnTo>
                  <a:lnTo>
                    <a:pt x="754" y="854"/>
                  </a:lnTo>
                  <a:lnTo>
                    <a:pt x="789" y="871"/>
                  </a:lnTo>
                  <a:lnTo>
                    <a:pt x="820" y="884"/>
                  </a:lnTo>
                  <a:lnTo>
                    <a:pt x="851" y="898"/>
                  </a:lnTo>
                  <a:lnTo>
                    <a:pt x="882" y="911"/>
                  </a:lnTo>
                  <a:lnTo>
                    <a:pt x="912" y="919"/>
                  </a:lnTo>
                  <a:lnTo>
                    <a:pt x="947" y="924"/>
                  </a:lnTo>
                  <a:lnTo>
                    <a:pt x="978" y="933"/>
                  </a:lnTo>
                  <a:lnTo>
                    <a:pt x="1009" y="937"/>
                  </a:lnTo>
                  <a:lnTo>
                    <a:pt x="1039" y="941"/>
                  </a:lnTo>
                  <a:lnTo>
                    <a:pt x="1070" y="941"/>
                  </a:lnTo>
                  <a:lnTo>
                    <a:pt x="1105" y="946"/>
                  </a:lnTo>
                  <a:lnTo>
                    <a:pt x="1136" y="946"/>
                  </a:lnTo>
                  <a:lnTo>
                    <a:pt x="1167" y="946"/>
                  </a:lnTo>
                  <a:lnTo>
                    <a:pt x="1197" y="950"/>
                  </a:lnTo>
                  <a:lnTo>
                    <a:pt x="1228" y="950"/>
                  </a:lnTo>
                  <a:lnTo>
                    <a:pt x="1263" y="950"/>
                  </a:lnTo>
                  <a:lnTo>
                    <a:pt x="1294" y="950"/>
                  </a:lnTo>
                  <a:lnTo>
                    <a:pt x="1325" y="950"/>
                  </a:lnTo>
                  <a:lnTo>
                    <a:pt x="1355" y="950"/>
                  </a:lnTo>
                  <a:lnTo>
                    <a:pt x="1386" y="950"/>
                  </a:lnTo>
                  <a:lnTo>
                    <a:pt x="1421" y="950"/>
                  </a:lnTo>
                  <a:lnTo>
                    <a:pt x="1452" y="950"/>
                  </a:lnTo>
                  <a:lnTo>
                    <a:pt x="1482" y="950"/>
                  </a:lnTo>
                  <a:lnTo>
                    <a:pt x="1513" y="950"/>
                  </a:lnTo>
                  <a:lnTo>
                    <a:pt x="1544" y="95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6" name="Freeform 183"/>
            <p:cNvSpPr>
              <a:spLocks/>
            </p:cNvSpPr>
            <p:nvPr/>
          </p:nvSpPr>
          <p:spPr bwMode="auto">
            <a:xfrm>
              <a:off x="6229350" y="5097463"/>
              <a:ext cx="2451100" cy="146050"/>
            </a:xfrm>
            <a:custGeom>
              <a:avLst/>
              <a:gdLst>
                <a:gd name="T0" fmla="*/ 0 w 1544"/>
                <a:gd name="T1" fmla="*/ 2147483647 h 92"/>
                <a:gd name="T2" fmla="*/ 2147483647 w 1544"/>
                <a:gd name="T3" fmla="*/ 2147483647 h 92"/>
                <a:gd name="T4" fmla="*/ 2147483647 w 1544"/>
                <a:gd name="T5" fmla="*/ 2147483647 h 92"/>
                <a:gd name="T6" fmla="*/ 2147483647 w 1544"/>
                <a:gd name="T7" fmla="*/ 2147483647 h 92"/>
                <a:gd name="T8" fmla="*/ 2147483647 w 1544"/>
                <a:gd name="T9" fmla="*/ 2147483647 h 92"/>
                <a:gd name="T10" fmla="*/ 2147483647 w 1544"/>
                <a:gd name="T11" fmla="*/ 2147483647 h 92"/>
                <a:gd name="T12" fmla="*/ 2147483647 w 1544"/>
                <a:gd name="T13" fmla="*/ 2147483647 h 92"/>
                <a:gd name="T14" fmla="*/ 2147483647 w 1544"/>
                <a:gd name="T15" fmla="*/ 2147483647 h 92"/>
                <a:gd name="T16" fmla="*/ 2147483647 w 1544"/>
                <a:gd name="T17" fmla="*/ 2147483647 h 92"/>
                <a:gd name="T18" fmla="*/ 2147483647 w 1544"/>
                <a:gd name="T19" fmla="*/ 2147483647 h 92"/>
                <a:gd name="T20" fmla="*/ 2147483647 w 1544"/>
                <a:gd name="T21" fmla="*/ 0 h 92"/>
                <a:gd name="T22" fmla="*/ 2147483647 w 1544"/>
                <a:gd name="T23" fmla="*/ 2147483647 h 92"/>
                <a:gd name="T24" fmla="*/ 2147483647 w 1544"/>
                <a:gd name="T25" fmla="*/ 2147483647 h 92"/>
                <a:gd name="T26" fmla="*/ 2147483647 w 1544"/>
                <a:gd name="T27" fmla="*/ 2147483647 h 92"/>
                <a:gd name="T28" fmla="*/ 2147483647 w 1544"/>
                <a:gd name="T29" fmla="*/ 2147483647 h 92"/>
                <a:gd name="T30" fmla="*/ 2147483647 w 1544"/>
                <a:gd name="T31" fmla="*/ 2147483647 h 92"/>
                <a:gd name="T32" fmla="*/ 2147483647 w 1544"/>
                <a:gd name="T33" fmla="*/ 2147483647 h 92"/>
                <a:gd name="T34" fmla="*/ 2147483647 w 1544"/>
                <a:gd name="T35" fmla="*/ 2147483647 h 92"/>
                <a:gd name="T36" fmla="*/ 2147483647 w 1544"/>
                <a:gd name="T37" fmla="*/ 2147483647 h 92"/>
                <a:gd name="T38" fmla="*/ 2147483647 w 1544"/>
                <a:gd name="T39" fmla="*/ 2147483647 h 92"/>
                <a:gd name="T40" fmla="*/ 2147483647 w 1544"/>
                <a:gd name="T41" fmla="*/ 2147483647 h 92"/>
                <a:gd name="T42" fmla="*/ 2147483647 w 1544"/>
                <a:gd name="T43" fmla="*/ 2147483647 h 92"/>
                <a:gd name="T44" fmla="*/ 2147483647 w 1544"/>
                <a:gd name="T45" fmla="*/ 2147483647 h 92"/>
                <a:gd name="T46" fmla="*/ 2147483647 w 1544"/>
                <a:gd name="T47" fmla="*/ 2147483647 h 92"/>
                <a:gd name="T48" fmla="*/ 2147483647 w 1544"/>
                <a:gd name="T49" fmla="*/ 2147483647 h 92"/>
                <a:gd name="T50" fmla="*/ 2147483647 w 1544"/>
                <a:gd name="T51" fmla="*/ 2147483647 h 92"/>
                <a:gd name="T52" fmla="*/ 2147483647 w 1544"/>
                <a:gd name="T53" fmla="*/ 2147483647 h 92"/>
                <a:gd name="T54" fmla="*/ 2147483647 w 1544"/>
                <a:gd name="T55" fmla="*/ 2147483647 h 92"/>
                <a:gd name="T56" fmla="*/ 2147483647 w 1544"/>
                <a:gd name="T57" fmla="*/ 2147483647 h 92"/>
                <a:gd name="T58" fmla="*/ 2147483647 w 1544"/>
                <a:gd name="T59" fmla="*/ 2147483647 h 92"/>
                <a:gd name="T60" fmla="*/ 2147483647 w 1544"/>
                <a:gd name="T61" fmla="*/ 2147483647 h 92"/>
                <a:gd name="T62" fmla="*/ 2147483647 w 1544"/>
                <a:gd name="T63" fmla="*/ 2147483647 h 92"/>
                <a:gd name="T64" fmla="*/ 2147483647 w 1544"/>
                <a:gd name="T65" fmla="*/ 2147483647 h 92"/>
                <a:gd name="T66" fmla="*/ 2147483647 w 1544"/>
                <a:gd name="T67" fmla="*/ 2147483647 h 92"/>
                <a:gd name="T68" fmla="*/ 2147483647 w 1544"/>
                <a:gd name="T69" fmla="*/ 2147483647 h 92"/>
                <a:gd name="T70" fmla="*/ 2147483647 w 1544"/>
                <a:gd name="T71" fmla="*/ 2147483647 h 92"/>
                <a:gd name="T72" fmla="*/ 2147483647 w 1544"/>
                <a:gd name="T73" fmla="*/ 2147483647 h 92"/>
                <a:gd name="T74" fmla="*/ 2147483647 w 1544"/>
                <a:gd name="T75" fmla="*/ 2147483647 h 92"/>
                <a:gd name="T76" fmla="*/ 2147483647 w 1544"/>
                <a:gd name="T77" fmla="*/ 2147483647 h 92"/>
                <a:gd name="T78" fmla="*/ 2147483647 w 1544"/>
                <a:gd name="T79" fmla="*/ 2147483647 h 92"/>
                <a:gd name="T80" fmla="*/ 2147483647 w 1544"/>
                <a:gd name="T81" fmla="*/ 2147483647 h 92"/>
                <a:gd name="T82" fmla="*/ 2147483647 w 1544"/>
                <a:gd name="T83" fmla="*/ 2147483647 h 92"/>
                <a:gd name="T84" fmla="*/ 2147483647 w 1544"/>
                <a:gd name="T85" fmla="*/ 2147483647 h 92"/>
                <a:gd name="T86" fmla="*/ 2147483647 w 1544"/>
                <a:gd name="T87" fmla="*/ 2147483647 h 92"/>
                <a:gd name="T88" fmla="*/ 2147483647 w 1544"/>
                <a:gd name="T89" fmla="*/ 2147483647 h 92"/>
                <a:gd name="T90" fmla="*/ 2147483647 w 1544"/>
                <a:gd name="T91" fmla="*/ 2147483647 h 92"/>
                <a:gd name="T92" fmla="*/ 2147483647 w 1544"/>
                <a:gd name="T93" fmla="*/ 2147483647 h 92"/>
                <a:gd name="T94" fmla="*/ 2147483647 w 1544"/>
                <a:gd name="T95" fmla="*/ 2147483647 h 92"/>
                <a:gd name="T96" fmla="*/ 2147483647 w 1544"/>
                <a:gd name="T97" fmla="*/ 2147483647 h 92"/>
                <a:gd name="T98" fmla="*/ 2147483647 w 1544"/>
                <a:gd name="T99" fmla="*/ 2147483647 h 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44"/>
                <a:gd name="T151" fmla="*/ 0 h 92"/>
                <a:gd name="T152" fmla="*/ 1544 w 1544"/>
                <a:gd name="T153" fmla="*/ 92 h 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44" h="92">
                  <a:moveTo>
                    <a:pt x="0" y="92"/>
                  </a:moveTo>
                  <a:lnTo>
                    <a:pt x="31" y="88"/>
                  </a:lnTo>
                  <a:lnTo>
                    <a:pt x="61" y="84"/>
                  </a:lnTo>
                  <a:lnTo>
                    <a:pt x="92" y="71"/>
                  </a:lnTo>
                  <a:lnTo>
                    <a:pt x="123" y="49"/>
                  </a:lnTo>
                  <a:lnTo>
                    <a:pt x="158" y="36"/>
                  </a:lnTo>
                  <a:lnTo>
                    <a:pt x="189" y="27"/>
                  </a:lnTo>
                  <a:lnTo>
                    <a:pt x="219" y="14"/>
                  </a:lnTo>
                  <a:lnTo>
                    <a:pt x="250" y="5"/>
                  </a:lnTo>
                  <a:lnTo>
                    <a:pt x="281" y="5"/>
                  </a:lnTo>
                  <a:lnTo>
                    <a:pt x="316" y="0"/>
                  </a:lnTo>
                  <a:lnTo>
                    <a:pt x="346" y="5"/>
                  </a:lnTo>
                  <a:lnTo>
                    <a:pt x="377" y="5"/>
                  </a:lnTo>
                  <a:lnTo>
                    <a:pt x="408" y="9"/>
                  </a:lnTo>
                  <a:lnTo>
                    <a:pt x="439" y="14"/>
                  </a:lnTo>
                  <a:lnTo>
                    <a:pt x="474" y="18"/>
                  </a:lnTo>
                  <a:lnTo>
                    <a:pt x="504" y="22"/>
                  </a:lnTo>
                  <a:lnTo>
                    <a:pt x="535" y="31"/>
                  </a:lnTo>
                  <a:lnTo>
                    <a:pt x="566" y="36"/>
                  </a:lnTo>
                  <a:lnTo>
                    <a:pt x="596" y="44"/>
                  </a:lnTo>
                  <a:lnTo>
                    <a:pt x="632" y="49"/>
                  </a:lnTo>
                  <a:lnTo>
                    <a:pt x="662" y="57"/>
                  </a:lnTo>
                  <a:lnTo>
                    <a:pt x="693" y="62"/>
                  </a:lnTo>
                  <a:lnTo>
                    <a:pt x="724" y="66"/>
                  </a:lnTo>
                  <a:lnTo>
                    <a:pt x="754" y="71"/>
                  </a:lnTo>
                  <a:lnTo>
                    <a:pt x="789" y="71"/>
                  </a:lnTo>
                  <a:lnTo>
                    <a:pt x="820" y="75"/>
                  </a:lnTo>
                  <a:lnTo>
                    <a:pt x="851" y="79"/>
                  </a:lnTo>
                  <a:lnTo>
                    <a:pt x="882" y="79"/>
                  </a:lnTo>
                  <a:lnTo>
                    <a:pt x="912" y="84"/>
                  </a:lnTo>
                  <a:lnTo>
                    <a:pt x="947" y="84"/>
                  </a:lnTo>
                  <a:lnTo>
                    <a:pt x="978" y="84"/>
                  </a:lnTo>
                  <a:lnTo>
                    <a:pt x="1009" y="88"/>
                  </a:lnTo>
                  <a:lnTo>
                    <a:pt x="1039" y="88"/>
                  </a:lnTo>
                  <a:lnTo>
                    <a:pt x="1070" y="88"/>
                  </a:lnTo>
                  <a:lnTo>
                    <a:pt x="1105" y="88"/>
                  </a:lnTo>
                  <a:lnTo>
                    <a:pt x="1136" y="88"/>
                  </a:lnTo>
                  <a:lnTo>
                    <a:pt x="1167" y="88"/>
                  </a:lnTo>
                  <a:lnTo>
                    <a:pt x="1197" y="88"/>
                  </a:lnTo>
                  <a:lnTo>
                    <a:pt x="1228" y="88"/>
                  </a:lnTo>
                  <a:lnTo>
                    <a:pt x="1263" y="88"/>
                  </a:lnTo>
                  <a:lnTo>
                    <a:pt x="1294" y="88"/>
                  </a:lnTo>
                  <a:lnTo>
                    <a:pt x="1325" y="88"/>
                  </a:lnTo>
                  <a:lnTo>
                    <a:pt x="1355" y="88"/>
                  </a:lnTo>
                  <a:lnTo>
                    <a:pt x="1386" y="88"/>
                  </a:lnTo>
                  <a:lnTo>
                    <a:pt x="1421" y="88"/>
                  </a:lnTo>
                  <a:lnTo>
                    <a:pt x="1452" y="88"/>
                  </a:lnTo>
                  <a:lnTo>
                    <a:pt x="1482" y="88"/>
                  </a:lnTo>
                  <a:lnTo>
                    <a:pt x="1513" y="88"/>
                  </a:lnTo>
                  <a:lnTo>
                    <a:pt x="1544" y="88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7" name="Rectangle 184"/>
            <p:cNvSpPr>
              <a:spLocks noChangeArrowheads="1"/>
            </p:cNvSpPr>
            <p:nvPr/>
          </p:nvSpPr>
          <p:spPr bwMode="auto">
            <a:xfrm>
              <a:off x="6994525" y="5459413"/>
              <a:ext cx="1211263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Wavenumber  (cm</a:t>
              </a:r>
              <a:endParaRPr lang="en-US"/>
            </a:p>
          </p:txBody>
        </p:sp>
        <p:sp>
          <p:nvSpPr>
            <p:cNvPr id="41068" name="Rectangle 185"/>
            <p:cNvSpPr>
              <a:spLocks noChangeArrowheads="1"/>
            </p:cNvSpPr>
            <p:nvPr/>
          </p:nvSpPr>
          <p:spPr bwMode="auto">
            <a:xfrm>
              <a:off x="8074025" y="5424488"/>
              <a:ext cx="146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41069" name="Rectangle 186"/>
            <p:cNvSpPr>
              <a:spLocks noChangeArrowheads="1"/>
            </p:cNvSpPr>
            <p:nvPr/>
          </p:nvSpPr>
          <p:spPr bwMode="auto">
            <a:xfrm>
              <a:off x="8164513" y="5459413"/>
              <a:ext cx="11112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)</a:t>
              </a:r>
              <a:endParaRPr lang="en-US"/>
            </a:p>
          </p:txBody>
        </p:sp>
        <p:sp>
          <p:nvSpPr>
            <p:cNvPr id="41070" name="Rectangle 187"/>
            <p:cNvSpPr>
              <a:spLocks noChangeArrowheads="1"/>
            </p:cNvSpPr>
            <p:nvPr/>
          </p:nvSpPr>
          <p:spPr bwMode="auto">
            <a:xfrm rot="-5400000">
              <a:off x="5351463" y="4337050"/>
              <a:ext cx="103028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pitchFamily="34" charset="0"/>
                </a:rPr>
                <a:t>Formfactor  (%)</a:t>
              </a:r>
              <a:endParaRPr lang="en-US"/>
            </a:p>
          </p:txBody>
        </p:sp>
      </p:grpSp>
      <p:sp>
        <p:nvSpPr>
          <p:cNvPr id="40964" name="TextBox 295"/>
          <p:cNvSpPr txBox="1">
            <a:spLocks noChangeArrowheads="1"/>
          </p:cNvSpPr>
          <p:nvPr/>
        </p:nvSpPr>
        <p:spPr bwMode="auto">
          <a:xfrm>
            <a:off x="6880225" y="3795713"/>
            <a:ext cx="2065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Vertical transmission</a:t>
            </a:r>
          </a:p>
          <a:p>
            <a:r>
              <a:rPr lang="en-US" sz="1600">
                <a:solidFill>
                  <a:srgbClr val="FF0000"/>
                </a:solidFill>
              </a:rPr>
              <a:t>Bunch form factor</a:t>
            </a:r>
          </a:p>
          <a:p>
            <a:r>
              <a:rPr lang="en-US" sz="1600">
                <a:solidFill>
                  <a:srgbClr val="00B050"/>
                </a:solidFill>
              </a:rPr>
              <a:t>Radiation spectrum</a:t>
            </a:r>
          </a:p>
        </p:txBody>
      </p:sp>
      <p:sp>
        <p:nvSpPr>
          <p:cNvPr id="40965" name="TextBox 296"/>
          <p:cNvSpPr txBox="1">
            <a:spLocks noChangeArrowheads="1"/>
          </p:cNvSpPr>
          <p:nvPr/>
        </p:nvSpPr>
        <p:spPr bwMode="auto">
          <a:xfrm>
            <a:off x="6356350" y="1643063"/>
            <a:ext cx="1655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Field at detector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8124825" cy="566738"/>
          </a:xfrm>
        </p:spPr>
        <p:txBody>
          <a:bodyPr/>
          <a:lstStyle/>
          <a:p>
            <a:r>
              <a:rPr lang="en-US" altLang="zh-CN" sz="3600" smtClean="0">
                <a:ea typeface="宋体" pitchFamily="2" charset="-122"/>
              </a:rPr>
              <a:t>Comparison with Experiment</a:t>
            </a:r>
          </a:p>
        </p:txBody>
      </p:sp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 cstate="print"/>
          <a:srcRect l="4584" t="5315" r="6111"/>
          <a:stretch>
            <a:fillRect/>
          </a:stretch>
        </p:blipFill>
        <p:spPr bwMode="auto">
          <a:xfrm>
            <a:off x="1012825" y="1081088"/>
            <a:ext cx="688816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102"/>
          <p:cNvSpPr txBox="1">
            <a:spLocks noChangeArrowheads="1"/>
          </p:cNvSpPr>
          <p:nvPr/>
        </p:nvSpPr>
        <p:spPr bwMode="auto">
          <a:xfrm>
            <a:off x="5741988" y="1346200"/>
            <a:ext cx="1765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FF"/>
                </a:solidFill>
                <a:ea typeface="宋体" pitchFamily="2" charset="-122"/>
              </a:rPr>
              <a:t>Measured spectrum</a:t>
            </a:r>
          </a:p>
          <a:p>
            <a:r>
              <a:rPr lang="en-US" altLang="zh-CN" sz="1400">
                <a:solidFill>
                  <a:srgbClr val="FF0000"/>
                </a:solidFill>
                <a:ea typeface="宋体" pitchFamily="2" charset="-122"/>
              </a:rPr>
              <a:t>Simulated spectrum</a:t>
            </a:r>
          </a:p>
          <a:p>
            <a:r>
              <a:rPr lang="en-US" altLang="zh-CN" sz="1400">
                <a:solidFill>
                  <a:srgbClr val="00B050"/>
                </a:solidFill>
                <a:ea typeface="宋体" pitchFamily="2" charset="-122"/>
              </a:rPr>
              <a:t>Water absorption</a:t>
            </a:r>
          </a:p>
        </p:txBody>
      </p:sp>
      <p:sp>
        <p:nvSpPr>
          <p:cNvPr id="43012" name="TextBox 104"/>
          <p:cNvSpPr txBox="1">
            <a:spLocks noChangeArrowheads="1"/>
          </p:cNvSpPr>
          <p:nvPr/>
        </p:nvSpPr>
        <p:spPr bwMode="auto">
          <a:xfrm>
            <a:off x="1973263" y="5387975"/>
            <a:ext cx="5462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70000"/>
              <a:buFont typeface="Wingdings" pitchFamily="2" charset="2"/>
              <a:buChar char="q"/>
            </a:pPr>
            <a:r>
              <a:rPr lang="zh-CN" altLang="en-US"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Low and high roll-off frequencies don’t quite agree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Highly depend on e- bunch length 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Detector responsivity spectrum is desired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8124825" cy="566738"/>
          </a:xfrm>
        </p:spPr>
        <p:txBody>
          <a:bodyPr/>
          <a:lstStyle/>
          <a:p>
            <a:r>
              <a:rPr lang="en-US" altLang="zh-CN" sz="3600" smtClean="0">
                <a:ea typeface="宋体" pitchFamily="2" charset="-122"/>
              </a:rPr>
              <a:t>At Different Bunch Compressions</a:t>
            </a:r>
          </a:p>
        </p:txBody>
      </p:sp>
      <p:sp>
        <p:nvSpPr>
          <p:cNvPr id="45059" name="TextBox 7"/>
          <p:cNvSpPr txBox="1">
            <a:spLocks noChangeArrowheads="1"/>
          </p:cNvSpPr>
          <p:nvPr/>
        </p:nvSpPr>
        <p:spPr bwMode="auto">
          <a:xfrm>
            <a:off x="149225" y="1900238"/>
            <a:ext cx="2579688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ea typeface="宋体" pitchFamily="2" charset="-122"/>
              </a:rPr>
              <a:t>BLEN pyro signal </a:t>
            </a:r>
            <a:br>
              <a:rPr lang="en-US" altLang="zh-CN" sz="1600">
                <a:ea typeface="宋体" pitchFamily="2" charset="-122"/>
              </a:rPr>
            </a:br>
            <a:r>
              <a:rPr lang="en-US" altLang="zh-CN" sz="1600">
                <a:ea typeface="宋体" pitchFamily="2" charset="-122"/>
              </a:rPr>
              <a:t>as direct indication </a:t>
            </a:r>
            <a:br>
              <a:rPr lang="en-US" altLang="zh-CN" sz="1600">
                <a:ea typeface="宋体" pitchFamily="2" charset="-122"/>
              </a:rPr>
            </a:br>
            <a:r>
              <a:rPr lang="en-US" altLang="zh-CN" sz="1600">
                <a:ea typeface="宋体" pitchFamily="2" charset="-122"/>
              </a:rPr>
              <a:t>of bunch length</a:t>
            </a:r>
          </a:p>
          <a:p>
            <a:endParaRPr lang="en-US" altLang="zh-CN" sz="1600">
              <a:ea typeface="宋体" pitchFamily="2" charset="-122"/>
            </a:endParaRPr>
          </a:p>
          <a:p>
            <a:r>
              <a:rPr lang="en-US" altLang="zh-CN" sz="1600">
                <a:ea typeface="宋体" pitchFamily="2" charset="-122"/>
              </a:rPr>
              <a:t>Larger pyro read</a:t>
            </a:r>
          </a:p>
          <a:p>
            <a:pPr>
              <a:buFont typeface="Wingdings" pitchFamily="2" charset="2"/>
              <a:buChar char="à"/>
            </a:pPr>
            <a:r>
              <a:rPr lang="en-US" altLang="zh-CN" sz="1600">
                <a:ea typeface="宋体" pitchFamily="2" charset="-122"/>
                <a:sym typeface="Wingdings" pitchFamily="2" charset="2"/>
              </a:rPr>
              <a:t>Shorter bunch</a:t>
            </a:r>
          </a:p>
          <a:p>
            <a:pPr>
              <a:buFont typeface="Wingdings" pitchFamily="2" charset="2"/>
              <a:buChar char="à"/>
            </a:pPr>
            <a:endParaRPr lang="en-US" altLang="zh-CN" sz="160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1600">
                <a:ea typeface="宋体" pitchFamily="2" charset="-122"/>
              </a:rPr>
              <a:t>Filters in the way:</a:t>
            </a:r>
          </a:p>
          <a:p>
            <a:pPr>
              <a:buFont typeface="Wingdings" pitchFamily="2" charset="2"/>
              <a:buNone/>
            </a:pPr>
            <a:r>
              <a:rPr lang="en-US" altLang="zh-CN" sz="1600">
                <a:ea typeface="宋体" pitchFamily="2" charset="-122"/>
              </a:rPr>
              <a:t>Si viewport (3mm)</a:t>
            </a:r>
          </a:p>
          <a:p>
            <a:pPr>
              <a:buFont typeface="Wingdings" pitchFamily="2" charset="2"/>
              <a:buNone/>
            </a:pPr>
            <a:r>
              <a:rPr lang="en-US" altLang="zh-CN">
                <a:ea typeface="宋体" pitchFamily="2" charset="-122"/>
              </a:rPr>
              <a:t>Nitrocellulose</a:t>
            </a:r>
            <a:r>
              <a:rPr lang="en-US" altLang="zh-CN" sz="1600">
                <a:ea typeface="宋体" pitchFamily="2" charset="-122"/>
              </a:rPr>
              <a:t> BS (2um)</a:t>
            </a:r>
          </a:p>
          <a:p>
            <a:pPr>
              <a:buFont typeface="Wingdings" pitchFamily="2" charset="2"/>
              <a:buNone/>
            </a:pPr>
            <a:r>
              <a:rPr lang="en-US" altLang="zh-CN" sz="1600">
                <a:ea typeface="宋体" pitchFamily="2" charset="-122"/>
              </a:rPr>
              <a:t>Pyro detector </a:t>
            </a:r>
          </a:p>
          <a:p>
            <a:pPr>
              <a:buFont typeface="Wingdings" pitchFamily="2" charset="2"/>
              <a:buNone/>
            </a:pPr>
            <a:r>
              <a:rPr lang="en-US" altLang="zh-CN" sz="1600">
                <a:ea typeface="宋体" pitchFamily="2" charset="-122"/>
              </a:rPr>
              <a:t>(50um crystal and coating)</a:t>
            </a:r>
          </a:p>
          <a:p>
            <a:pPr>
              <a:buFont typeface="Wingdings" pitchFamily="2" charset="2"/>
              <a:buNone/>
            </a:pPr>
            <a:r>
              <a:rPr lang="en-US" altLang="zh-CN" sz="1600">
                <a:ea typeface="宋体" pitchFamily="2" charset="-122"/>
              </a:rPr>
              <a:t>Transverse bunch size 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 cstate="print"/>
          <a:srcRect l="4419" r="7344"/>
          <a:stretch>
            <a:fillRect/>
          </a:stretch>
        </p:blipFill>
        <p:spPr bwMode="auto">
          <a:xfrm>
            <a:off x="2535238" y="911225"/>
            <a:ext cx="6275387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8124825" cy="566738"/>
          </a:xfrm>
        </p:spPr>
        <p:txBody>
          <a:bodyPr/>
          <a:lstStyle/>
          <a:p>
            <a:r>
              <a:rPr lang="en-US" sz="3600" smtClean="0"/>
              <a:t>Diagnostics to Be Done</a:t>
            </a:r>
          </a:p>
        </p:txBody>
      </p:sp>
      <p:sp>
        <p:nvSpPr>
          <p:cNvPr id="46082" name="Text Box 181"/>
          <p:cNvSpPr txBox="1">
            <a:spLocks noChangeArrowheads="1"/>
          </p:cNvSpPr>
          <p:nvPr/>
        </p:nvSpPr>
        <p:spPr bwMode="auto">
          <a:xfrm>
            <a:off x="325438" y="1703388"/>
            <a:ext cx="84994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 sz="2000">
                <a:ea typeface="宋体" pitchFamily="2" charset="-122"/>
              </a:rPr>
              <a:t> Per-pulse total energy measurement</a:t>
            </a:r>
          </a:p>
          <a:p>
            <a:pPr defTabSz="4389438">
              <a:buSzPct val="60000"/>
              <a:buFont typeface="Wingdings" pitchFamily="2" charset="2"/>
              <a:buChar char="q"/>
            </a:pPr>
            <a:endParaRPr lang="en-US" altLang="zh-CN" sz="2000">
              <a:ea typeface="宋体" pitchFamily="2" charset="-122"/>
            </a:endParaRPr>
          </a:p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 sz="2000">
                <a:ea typeface="宋体" pitchFamily="2" charset="-122"/>
              </a:rPr>
              <a:t> Peak field estimation based on bunch length and focal size</a:t>
            </a:r>
          </a:p>
          <a:p>
            <a:pPr defTabSz="4389438">
              <a:buSzPct val="60000"/>
              <a:buFont typeface="Wingdings" pitchFamily="2" charset="2"/>
              <a:buChar char="q"/>
            </a:pPr>
            <a:endParaRPr lang="en-US" altLang="zh-CN" sz="2000">
              <a:ea typeface="宋体" pitchFamily="2" charset="-122"/>
            </a:endParaRPr>
          </a:p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 sz="2000">
                <a:ea typeface="宋体" pitchFamily="2" charset="-122"/>
              </a:rPr>
              <a:t> A different detector for the autocorrelator? Characterize the current pyro</a:t>
            </a:r>
          </a:p>
          <a:p>
            <a:pPr defTabSz="4389438">
              <a:buSzPct val="60000"/>
              <a:buFont typeface="Wingdings" pitchFamily="2" charset="2"/>
              <a:buChar char="q"/>
            </a:pPr>
            <a:endParaRPr lang="en-US" altLang="zh-CN" sz="2000">
              <a:ea typeface="宋体" pitchFamily="2" charset="-122"/>
            </a:endParaRPr>
          </a:p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 sz="2000">
                <a:ea typeface="宋体" pitchFamily="2" charset="-122"/>
              </a:rPr>
              <a:t> Bunch length and transverse e-beam size variations </a:t>
            </a:r>
          </a:p>
          <a:p>
            <a:pPr defTabSz="4389438">
              <a:buSzPct val="60000"/>
              <a:buFont typeface="Wingdings" pitchFamily="2" charset="2"/>
              <a:buChar char="q"/>
            </a:pPr>
            <a:endParaRPr lang="en-US" altLang="zh-CN" sz="2000">
              <a:ea typeface="宋体" pitchFamily="2" charset="-122"/>
            </a:endParaRPr>
          </a:p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 sz="2000">
                <a:ea typeface="宋体" pitchFamily="2" charset="-122"/>
              </a:rPr>
              <a:t> Downstream foil measurements</a:t>
            </a:r>
          </a:p>
          <a:p>
            <a:pPr defTabSz="4389438">
              <a:buSzPct val="60000"/>
              <a:buFont typeface="Wingdings" pitchFamily="2" charset="2"/>
              <a:buChar char="q"/>
            </a:pPr>
            <a:endParaRPr lang="en-US" altLang="zh-CN" sz="2000">
              <a:ea typeface="宋体" pitchFamily="2" charset="-122"/>
            </a:endParaRPr>
          </a:p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 sz="2000">
                <a:ea typeface="宋体" pitchFamily="2" charset="-122"/>
              </a:rPr>
              <a:t> Possible formation length study</a:t>
            </a:r>
          </a:p>
          <a:p>
            <a:pPr defTabSz="4389438">
              <a:buSzPct val="60000"/>
            </a:pPr>
            <a:endParaRPr lang="en-US" altLang="zh-CN" sz="2000">
              <a:ea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8124825" cy="566738"/>
          </a:xfrm>
        </p:spPr>
        <p:txBody>
          <a:bodyPr/>
          <a:lstStyle/>
          <a:p>
            <a:r>
              <a:rPr lang="en-US" altLang="zh-CN" sz="3600" smtClean="0">
                <a:ea typeface="宋体" pitchFamily="2" charset="-122"/>
              </a:rPr>
              <a:t>Inducing Magnetic Anisotropy</a:t>
            </a:r>
          </a:p>
        </p:txBody>
      </p:sp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408113"/>
            <a:ext cx="49371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Content Placeholder 11"/>
          <p:cNvSpPr txBox="1">
            <a:spLocks/>
          </p:cNvSpPr>
          <p:nvPr/>
        </p:nvSpPr>
        <p:spPr bwMode="auto">
          <a:xfrm>
            <a:off x="303213" y="3560763"/>
            <a:ext cx="51038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SzPct val="60000"/>
              <a:buFont typeface="Wingdings" pitchFamily="2" charset="2"/>
              <a:buChar char="q"/>
            </a:pPr>
            <a:r>
              <a:rPr lang="zh-CN" altLang="en-US"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Need strong B field for magnetic switching 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   in a thin-film metallic ferromagnet</a:t>
            </a:r>
          </a:p>
          <a:p>
            <a:pPr eaLnBrk="0" hangingPunct="0">
              <a:spcBef>
                <a:spcPct val="20000"/>
              </a:spcBef>
              <a:buSzPct val="6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FACET THz beam may provide short and 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   intense enough pulse</a:t>
            </a:r>
          </a:p>
          <a:p>
            <a:pPr eaLnBrk="0" hangingPunct="0">
              <a:spcBef>
                <a:spcPct val="20000"/>
              </a:spcBef>
              <a:buSzPct val="6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Sample ready for THz exposure; Arrangement 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   required for single shot per sample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   (Single-shot operation or chop at sub-1Hz)</a:t>
            </a:r>
          </a:p>
        </p:txBody>
      </p:sp>
      <p:grpSp>
        <p:nvGrpSpPr>
          <p:cNvPr id="47108" name="Group 12"/>
          <p:cNvGrpSpPr>
            <a:grpSpLocks/>
          </p:cNvGrpSpPr>
          <p:nvPr/>
        </p:nvGrpSpPr>
        <p:grpSpPr bwMode="auto">
          <a:xfrm>
            <a:off x="5849938" y="1544638"/>
            <a:ext cx="2779712" cy="4248150"/>
            <a:chOff x="5805996" y="390089"/>
            <a:chExt cx="2778711" cy="4249139"/>
          </a:xfrm>
        </p:grpSpPr>
        <p:pic>
          <p:nvPicPr>
            <p:cNvPr id="47109" name="Picture 2" descr="C:\Documents and Settings\wzr\My Documents\My Pictures\THz-FACET\DSCN4980.JPG"/>
            <p:cNvPicPr>
              <a:picLocks noChangeAspect="1" noChangeArrowheads="1"/>
            </p:cNvPicPr>
            <p:nvPr/>
          </p:nvPicPr>
          <p:blipFill>
            <a:blip r:embed="rId3" cstate="print"/>
            <a:srcRect l="36281" t="41159" r="18439" b="14337"/>
            <a:stretch>
              <a:fillRect/>
            </a:stretch>
          </p:blipFill>
          <p:spPr bwMode="auto">
            <a:xfrm>
              <a:off x="5805996" y="2547892"/>
              <a:ext cx="2778711" cy="209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0" name="Picture 3" descr="C:\Documents and Settings\wzr\My Documents\My Pictures\THz-FACET\DSCN498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07061" y="390089"/>
              <a:ext cx="2777645" cy="2127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8124825" cy="566738"/>
          </a:xfrm>
        </p:spPr>
        <p:txBody>
          <a:bodyPr/>
          <a:lstStyle/>
          <a:p>
            <a:r>
              <a:rPr lang="en-US" altLang="zh-CN" sz="3600" smtClean="0">
                <a:ea typeface="宋体" pitchFamily="2" charset="-122"/>
              </a:rPr>
              <a:t>R&amp;D to Bring THz to Laser Room</a:t>
            </a:r>
          </a:p>
        </p:txBody>
      </p:sp>
      <p:pic>
        <p:nvPicPr>
          <p:cNvPr id="48130" name="Picture 3" descr="C:\User2\Work\11_01_SAREC\Trans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313" y="1208088"/>
            <a:ext cx="2938462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181"/>
          <p:cNvSpPr txBox="1">
            <a:spLocks noChangeArrowheads="1"/>
          </p:cNvSpPr>
          <p:nvPr/>
        </p:nvSpPr>
        <p:spPr bwMode="auto">
          <a:xfrm>
            <a:off x="280988" y="1693863"/>
            <a:ext cx="514191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Ideal for THz-optical pump probe experiment</a:t>
            </a:r>
          </a:p>
          <a:p>
            <a:pPr defTabSz="4389438">
              <a:buSzPct val="60000"/>
              <a:buFont typeface="Wingdings" pitchFamily="2" charset="2"/>
              <a:buChar char="q"/>
            </a:pPr>
            <a:endParaRPr lang="en-US" altLang="zh-CN">
              <a:ea typeface="宋体" pitchFamily="2" charset="-122"/>
            </a:endParaRPr>
          </a:p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Needs 10s’ of meters THz transport line</a:t>
            </a:r>
          </a:p>
          <a:p>
            <a:pPr defTabSz="4389438">
              <a:buSzPct val="60000"/>
              <a:buFont typeface="Wingdings" pitchFamily="2" charset="2"/>
              <a:buChar char="q"/>
            </a:pPr>
            <a:endParaRPr lang="en-US" altLang="zh-CN">
              <a:ea typeface="宋体" pitchFamily="2" charset="-122"/>
            </a:endParaRPr>
          </a:p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Relay imaging system with large and frequent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   OAPs (~200 mm dia., ~5 m EFL, every ~10 m)</a:t>
            </a:r>
          </a:p>
          <a:p>
            <a:pPr defTabSz="4389438">
              <a:buSzPct val="60000"/>
              <a:buFont typeface="Wingdings" pitchFamily="2" charset="2"/>
              <a:buChar char="q"/>
            </a:pPr>
            <a:endParaRPr lang="en-US" altLang="zh-CN">
              <a:ea typeface="宋体" pitchFamily="2" charset="-122"/>
            </a:endParaRPr>
          </a:p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Experience gain of long-distance THz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   transportation</a:t>
            </a:r>
          </a:p>
          <a:p>
            <a:pPr defTabSz="4389438">
              <a:buSzPct val="60000"/>
              <a:buFont typeface="Wingdings" pitchFamily="2" charset="2"/>
              <a:buChar char="q"/>
            </a:pPr>
            <a:endParaRPr lang="en-US" altLang="zh-CN">
              <a:ea typeface="宋体" pitchFamily="2" charset="-122"/>
            </a:endParaRPr>
          </a:p>
          <a:p>
            <a:pPr defTabSz="4389438">
              <a:buSzPct val="60000"/>
              <a:buFont typeface="Wingdings" pitchFamily="2" charset="2"/>
              <a:buChar char="q"/>
            </a:pPr>
            <a:r>
              <a:rPr lang="en-US" altLang="zh-CN">
                <a:ea typeface="宋体" pitchFamily="2" charset="-122"/>
              </a:rPr>
              <a:t> Possibility of bring laser onto THz table too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6"/>
          <p:cNvSpPr txBox="1">
            <a:spLocks noChangeArrowheads="1"/>
          </p:cNvSpPr>
          <p:nvPr/>
        </p:nvSpPr>
        <p:spPr bwMode="auto">
          <a:xfrm>
            <a:off x="3363913" y="2716213"/>
            <a:ext cx="2622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Thank You 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1152525"/>
            <a:ext cx="40481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78" name="Group 10"/>
          <p:cNvGrpSpPr>
            <a:grpSpLocks/>
          </p:cNvGrpSpPr>
          <p:nvPr/>
        </p:nvGrpSpPr>
        <p:grpSpPr bwMode="auto">
          <a:xfrm>
            <a:off x="5048250" y="3563938"/>
            <a:ext cx="3917950" cy="2446337"/>
            <a:chOff x="2816" y="943"/>
            <a:chExt cx="2468" cy="1541"/>
          </a:xfrm>
        </p:grpSpPr>
        <p:pic>
          <p:nvPicPr>
            <p:cNvPr id="5018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6" y="966"/>
              <a:ext cx="2468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3544" y="943"/>
              <a:ext cx="114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pitchFamily="2" charset="-122"/>
                </a:rPr>
                <a:t>Silicon Viewport</a:t>
              </a:r>
            </a:p>
          </p:txBody>
        </p:sp>
      </p:grpSp>
      <p:pic>
        <p:nvPicPr>
          <p:cNvPr id="5017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60838"/>
            <a:ext cx="50165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9" descr="beamsplitter_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9900" y="1314450"/>
            <a:ext cx="4622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itle 11"/>
          <p:cNvSpPr>
            <a:spLocks/>
          </p:cNvSpPr>
          <p:nvPr/>
        </p:nvSpPr>
        <p:spPr bwMode="auto">
          <a:xfrm>
            <a:off x="158750" y="307975"/>
            <a:ext cx="81248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altLang="zh-CN" sz="3600" b="1">
                <a:ea typeface="宋体" pitchFamily="2" charset="-122"/>
              </a:rPr>
              <a:t>Curves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5486400" cy="566738"/>
          </a:xfrm>
        </p:spPr>
        <p:txBody>
          <a:bodyPr/>
          <a:lstStyle/>
          <a:p>
            <a:r>
              <a:rPr lang="en-US" altLang="zh-CN" sz="3600" smtClean="0">
                <a:ea typeface="宋体" pitchFamily="2" charset="-122"/>
              </a:rPr>
              <a:t>The Terahertz Gap</a:t>
            </a:r>
          </a:p>
        </p:txBody>
      </p:sp>
      <p:sp>
        <p:nvSpPr>
          <p:cNvPr id="28674" name="Content Placeholder 3"/>
          <p:cNvSpPr txBox="1">
            <a:spLocks/>
          </p:cNvSpPr>
          <p:nvPr/>
        </p:nvSpPr>
        <p:spPr bwMode="auto">
          <a:xfrm>
            <a:off x="328613" y="1184275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400">
                <a:ea typeface="宋体" pitchFamily="2" charset="-122"/>
              </a:rPr>
              <a:t>“</a:t>
            </a:r>
            <a:r>
              <a:rPr lang="en-US" altLang="zh-CN" sz="2400">
                <a:ea typeface="宋体" pitchFamily="2" charset="-122"/>
              </a:rPr>
              <a:t>Terahertz” is the gap between mm waves and mid-infrared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>
                <a:ea typeface="宋体" pitchFamily="2" charset="-122"/>
              </a:rPr>
              <a:t>1 mm to 10 µm, or 0.3 to 30 THz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>
                <a:ea typeface="宋体" pitchFamily="2" charset="-122"/>
              </a:rPr>
              <a:t>Few sources, few optical components, and poor instruments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altLang="zh-CN">
                <a:ea typeface="宋体" pitchFamily="2" charset="-122"/>
              </a:rPr>
              <a:t>Pulse energy is difficult to measure: Joulemeters are uncalibrated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>
                <a:ea typeface="宋体" pitchFamily="2" charset="-122"/>
              </a:rPr>
              <a:t>Laser-based THz sources are insufficient for pump-probe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>
                <a:ea typeface="宋体" pitchFamily="2" charset="-122"/>
              </a:rPr>
              <a:t>Broadband, nearly unipolar pulses are made by: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altLang="zh-CN">
                <a:ea typeface="宋体" pitchFamily="2" charset="-122"/>
              </a:rPr>
              <a:t>Photoconductive switching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altLang="zh-CN">
                <a:ea typeface="宋体" pitchFamily="2" charset="-122"/>
              </a:rPr>
              <a:t>Optical rectification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altLang="zh-CN">
                <a:ea typeface="宋体" pitchFamily="2" charset="-122"/>
              </a:rPr>
              <a:t>Laser-gas interactions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altLang="zh-CN">
                <a:ea typeface="宋体" pitchFamily="2" charset="-122"/>
              </a:rPr>
              <a:t>Typical fields of 20 MV/m; pulse energies of 20 µJ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sz="2000">
                <a:ea typeface="宋体" pitchFamily="2" charset="-122"/>
              </a:rPr>
              <a:t>Difference-frequency mixing makes a high-field, few-cycle transient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altLang="zh-CN">
                <a:ea typeface="宋体" pitchFamily="2" charset="-122"/>
              </a:rPr>
              <a:t>Fields as high as 10 GV/m; pulse energies again of 20 µJ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400">
                <a:ea typeface="宋体" pitchFamily="2" charset="-122"/>
              </a:rPr>
              <a:t>We want a quasi-unipolar pulse of ~10 GV/m and &gt;100 µJ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7156450" cy="566738"/>
          </a:xfrm>
        </p:spPr>
        <p:txBody>
          <a:bodyPr/>
          <a:lstStyle/>
          <a:p>
            <a:r>
              <a:rPr lang="en-US" altLang="zh-CN" sz="3600" smtClean="0">
                <a:ea typeface="宋体" pitchFamily="2" charset="-122"/>
              </a:rPr>
              <a:t>Coherent Transition Radiation</a:t>
            </a:r>
          </a:p>
        </p:txBody>
      </p:sp>
      <p:pic>
        <p:nvPicPr>
          <p:cNvPr id="29698" name="Picture 118" descr="Untitle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1289050"/>
            <a:ext cx="7419975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688013" y="1730375"/>
            <a:ext cx="9302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zh-CN"/>
              <a:t>σ</a:t>
            </a:r>
            <a:r>
              <a:rPr lang="en-US" altLang="zh-CN" b="1" baseline="-25000">
                <a:ea typeface="宋体" pitchFamily="2" charset="-122"/>
              </a:rPr>
              <a:t>e-bunch</a:t>
            </a:r>
            <a:endParaRPr lang="el-GR" altLang="zh-CN" b="1" baseline="-25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85"/>
          <p:cNvGrpSpPr>
            <a:grpSpLocks noChangeAspect="1"/>
          </p:cNvGrpSpPr>
          <p:nvPr/>
        </p:nvGrpSpPr>
        <p:grpSpPr bwMode="auto">
          <a:xfrm>
            <a:off x="581025" y="1225550"/>
            <a:ext cx="7564438" cy="4160838"/>
            <a:chOff x="1143000" y="18230850"/>
            <a:chExt cx="11326383" cy="6229352"/>
          </a:xfrm>
        </p:grpSpPr>
        <p:pic>
          <p:nvPicPr>
            <p:cNvPr id="30724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8230850"/>
              <a:ext cx="10023524" cy="622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285"/>
            <p:cNvPicPr>
              <a:picLocks noChangeAspect="1" noChangeArrowheads="1"/>
            </p:cNvPicPr>
            <p:nvPr/>
          </p:nvPicPr>
          <p:blipFill>
            <a:blip r:embed="rId4" cstate="print"/>
            <a:srcRect l="11995" t="39630" r="14188"/>
            <a:stretch>
              <a:fillRect/>
            </a:stretch>
          </p:blipFill>
          <p:spPr bwMode="auto">
            <a:xfrm>
              <a:off x="4267200" y="21259802"/>
              <a:ext cx="8202183" cy="3200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8" name="Title 11"/>
          <p:cNvSpPr txBox="1">
            <a:spLocks/>
          </p:cNvSpPr>
          <p:nvPr/>
        </p:nvSpPr>
        <p:spPr bwMode="auto">
          <a:xfrm>
            <a:off x="158750" y="30797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3600" b="1" kern="0" dirty="0">
                <a:latin typeface="+mj-lt"/>
                <a:ea typeface="+mj-ea"/>
                <a:cs typeface="+mj-cs"/>
              </a:rPr>
              <a:t>FACET </a:t>
            </a:r>
            <a:r>
              <a:rPr lang="en-US" sz="3600" b="1" kern="0" dirty="0" err="1">
                <a:latin typeface="+mj-lt"/>
                <a:ea typeface="+mj-ea"/>
                <a:cs typeface="+mj-cs"/>
              </a:rPr>
              <a:t>Beamline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2476500" y="5592763"/>
            <a:ext cx="5176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/>
              <a:t> High peak-current beam yields strong THz field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en-US"/>
              <a:t> Bunch length ideal for 0.1 ~ 2 THz generation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5486400" cy="566738"/>
          </a:xfrm>
        </p:spPr>
        <p:txBody>
          <a:bodyPr/>
          <a:lstStyle/>
          <a:p>
            <a:r>
              <a:rPr lang="en-US" sz="3600" smtClean="0"/>
              <a:t>THz Table Layout</a:t>
            </a:r>
          </a:p>
        </p:txBody>
      </p:sp>
      <p:pic>
        <p:nvPicPr>
          <p:cNvPr id="32770" name="Picture 348" descr="Pictur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065213"/>
            <a:ext cx="780415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5486400" cy="566738"/>
          </a:xfrm>
        </p:spPr>
        <p:txBody>
          <a:bodyPr/>
          <a:lstStyle/>
          <a:p>
            <a:r>
              <a:rPr lang="en-US" altLang="zh-CN" sz="3600" smtClean="0">
                <a:ea typeface="宋体" pitchFamily="2" charset="-122"/>
              </a:rPr>
              <a:t>THz Table Setup</a:t>
            </a:r>
          </a:p>
        </p:txBody>
      </p:sp>
      <p:pic>
        <p:nvPicPr>
          <p:cNvPr id="33794" name="Picture 1" descr="DSC_3791.JPG"/>
          <p:cNvPicPr>
            <a:picLocks noChangeAspect="1"/>
          </p:cNvPicPr>
          <p:nvPr/>
        </p:nvPicPr>
        <p:blipFill>
          <a:blip r:embed="rId2" cstate="print"/>
          <a:srcRect r="7559"/>
          <a:stretch>
            <a:fillRect/>
          </a:stretch>
        </p:blipFill>
        <p:spPr bwMode="auto">
          <a:xfrm>
            <a:off x="1249363" y="1130300"/>
            <a:ext cx="67627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7262813" cy="566738"/>
          </a:xfrm>
        </p:spPr>
        <p:txBody>
          <a:bodyPr/>
          <a:lstStyle/>
          <a:p>
            <a:r>
              <a:rPr lang="en-US" sz="3600" smtClean="0"/>
              <a:t>Bunch Length Measurement</a:t>
            </a:r>
          </a:p>
        </p:txBody>
      </p:sp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796925"/>
            <a:ext cx="68976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5576888" y="1647825"/>
            <a:ext cx="1558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45 um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-1.56 mm</a:t>
            </a:r>
            <a:endParaRPr lang="en-US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2144713" y="6254750"/>
            <a:ext cx="5370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Electron bunch length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 45 um *2 / sqrt(2) = 63.6 um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8124825" cy="566738"/>
          </a:xfrm>
        </p:spPr>
        <p:txBody>
          <a:bodyPr/>
          <a:lstStyle/>
          <a:p>
            <a:r>
              <a:rPr lang="en-US" sz="3600" smtClean="0"/>
              <a:t>THz Spectrum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8563"/>
            <a:ext cx="4457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r="7063"/>
          <a:stretch>
            <a:fillRect/>
          </a:stretch>
        </p:blipFill>
        <p:spPr bwMode="auto">
          <a:xfrm>
            <a:off x="4494213" y="1089025"/>
            <a:ext cx="45085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4740275" y="4838700"/>
            <a:ext cx="43672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60000"/>
              <a:buFont typeface="Wingdings" pitchFamily="2" charset="2"/>
              <a:buChar char="q"/>
            </a:pPr>
            <a:r>
              <a:rPr lang="en-US"/>
              <a:t> Peak at ~400 GHz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en-US"/>
              <a:t> High-end cutoff at ~700 GHz (429 um)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en-US"/>
              <a:t> </a:t>
            </a:r>
            <a:r>
              <a:rPr lang="el-GR"/>
              <a:t>σ</a:t>
            </a:r>
            <a:r>
              <a:rPr lang="en-US" baseline="-25000"/>
              <a:t>z </a:t>
            </a:r>
            <a:r>
              <a:rPr lang="en-US"/>
              <a:t> ≈ 429 um /2</a:t>
            </a:r>
            <a:r>
              <a:rPr lang="el-GR"/>
              <a:t>π</a:t>
            </a:r>
            <a:r>
              <a:rPr lang="en-US"/>
              <a:t> = 68.2 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8"/>
          <p:cNvSpPr txBox="1">
            <a:spLocks noChangeArrowheads="1"/>
          </p:cNvSpPr>
          <p:nvPr/>
        </p:nvSpPr>
        <p:spPr bwMode="auto">
          <a:xfrm>
            <a:off x="863600" y="4730750"/>
            <a:ext cx="74152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70000"/>
              <a:buFont typeface="Wingdings" pitchFamily="2" charset="2"/>
              <a:buChar char="q"/>
            </a:pPr>
            <a:r>
              <a:rPr lang="en-US"/>
              <a:t> Beam waist (radius): ~3.5 mm horizontal and ~2 mm vertical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/>
              <a:t> Consistent with ~1 mm peak radiation wavelength</a:t>
            </a:r>
          </a:p>
          <a:p>
            <a:pPr>
              <a:buSzPct val="70000"/>
              <a:buFont typeface="Wingdings" pitchFamily="2" charset="2"/>
              <a:buChar char="q"/>
            </a:pPr>
            <a:r>
              <a:rPr lang="en-US"/>
              <a:t> Coincide with e-beam having much larger horizontal size at THz table</a:t>
            </a:r>
          </a:p>
        </p:txBody>
      </p:sp>
      <p:sp>
        <p:nvSpPr>
          <p:cNvPr id="36866" name="Title 11"/>
          <p:cNvSpPr>
            <a:spLocks noGrp="1"/>
          </p:cNvSpPr>
          <p:nvPr>
            <p:ph type="title"/>
          </p:nvPr>
        </p:nvSpPr>
        <p:spPr>
          <a:xfrm>
            <a:off x="158750" y="307975"/>
            <a:ext cx="8124825" cy="566738"/>
          </a:xfrm>
        </p:spPr>
        <p:txBody>
          <a:bodyPr/>
          <a:lstStyle/>
          <a:p>
            <a:r>
              <a:rPr lang="en-US" sz="3600" smtClean="0"/>
              <a:t>Beam Size at Focus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763" y="1204913"/>
            <a:ext cx="441325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1204913"/>
            <a:ext cx="4402137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5118</TotalTime>
  <Words>570</Words>
  <Application>Microsoft Office PowerPoint</Application>
  <PresentationFormat>On-screen Show (4:3)</PresentationFormat>
  <Paragraphs>168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2_Default Design</vt:lpstr>
      <vt:lpstr>First THz Measurements at FACET</vt:lpstr>
      <vt:lpstr>The Terahertz Gap</vt:lpstr>
      <vt:lpstr>Coherent Transition Radiation</vt:lpstr>
      <vt:lpstr>Slide 4</vt:lpstr>
      <vt:lpstr>THz Table Layout</vt:lpstr>
      <vt:lpstr>THz Table Setup</vt:lpstr>
      <vt:lpstr>Bunch Length Measurement</vt:lpstr>
      <vt:lpstr>THz Spectrum</vt:lpstr>
      <vt:lpstr>Beam Size at Focus</vt:lpstr>
      <vt:lpstr>Simulated Beam Size</vt:lpstr>
      <vt:lpstr>Simulated THz Propagation</vt:lpstr>
      <vt:lpstr>Comparison with Experiment</vt:lpstr>
      <vt:lpstr>At Different Bunch Compressions</vt:lpstr>
      <vt:lpstr>Diagnostics to Be Done</vt:lpstr>
      <vt:lpstr>Inducing Magnetic Anisotropy</vt:lpstr>
      <vt:lpstr>R&amp;D to Bring THz to Laser Room</vt:lpstr>
      <vt:lpstr>Slide 17</vt:lpstr>
      <vt:lpstr>Slide 18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mtlee</dc:creator>
  <cp:lastModifiedBy>Administrator</cp:lastModifiedBy>
  <cp:revision>411</cp:revision>
  <dcterms:created xsi:type="dcterms:W3CDTF">2008-11-05T19:53:02Z</dcterms:created>
  <dcterms:modified xsi:type="dcterms:W3CDTF">2011-08-30T17:25:26Z</dcterms:modified>
</cp:coreProperties>
</file>