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140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22E2A-A91C-D64A-A53D-3E8458FFB96D}" type="datetimeFigureOut">
              <a:rPr lang="en-US" smtClean="0"/>
              <a:t>8/30/11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EA541-B1D5-CB4A-B68F-B2D0D3FF6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760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22E2A-A91C-D64A-A53D-3E8458FFB96D}" type="datetimeFigureOut">
              <a:rPr lang="en-US" smtClean="0"/>
              <a:t>8/30/11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EA541-B1D5-CB4A-B68F-B2D0D3FF6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042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22E2A-A91C-D64A-A53D-3E8458FFB96D}" type="datetimeFigureOut">
              <a:rPr lang="en-US" smtClean="0"/>
              <a:t>8/30/11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EA541-B1D5-CB4A-B68F-B2D0D3FF6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58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22E2A-A91C-D64A-A53D-3E8458FFB96D}" type="datetimeFigureOut">
              <a:rPr lang="en-US" smtClean="0"/>
              <a:t>8/30/11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EA541-B1D5-CB4A-B68F-B2D0D3FF6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991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22E2A-A91C-D64A-A53D-3E8458FFB96D}" type="datetimeFigureOut">
              <a:rPr lang="en-US" smtClean="0"/>
              <a:t>8/30/11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EA541-B1D5-CB4A-B68F-B2D0D3FF6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637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22E2A-A91C-D64A-A53D-3E8458FFB96D}" type="datetimeFigureOut">
              <a:rPr lang="en-US" smtClean="0"/>
              <a:t>8/30/11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EA541-B1D5-CB4A-B68F-B2D0D3FF6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908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22E2A-A91C-D64A-A53D-3E8458FFB96D}" type="datetimeFigureOut">
              <a:rPr lang="en-US" smtClean="0"/>
              <a:t>8/30/11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EA541-B1D5-CB4A-B68F-B2D0D3FF6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653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22E2A-A91C-D64A-A53D-3E8458FFB96D}" type="datetimeFigureOut">
              <a:rPr lang="en-US" smtClean="0"/>
              <a:t>8/30/11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EA541-B1D5-CB4A-B68F-B2D0D3FF6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212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22E2A-A91C-D64A-A53D-3E8458FFB96D}" type="datetimeFigureOut">
              <a:rPr lang="en-US" smtClean="0"/>
              <a:t>8/30/11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EA541-B1D5-CB4A-B68F-B2D0D3FF6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363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22E2A-A91C-D64A-A53D-3E8458FFB96D}" type="datetimeFigureOut">
              <a:rPr lang="en-US" smtClean="0"/>
              <a:t>8/30/11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EA541-B1D5-CB4A-B68F-B2D0D3FF6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292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22E2A-A91C-D64A-A53D-3E8458FFB96D}" type="datetimeFigureOut">
              <a:rPr lang="en-US" smtClean="0"/>
              <a:t>8/30/11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EA541-B1D5-CB4A-B68F-B2D0D3FF6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147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722E2A-A91C-D64A-A53D-3E8458FFB96D}" type="datetimeFigureOut">
              <a:rPr lang="en-US" smtClean="0"/>
              <a:t>8/30/11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EA541-B1D5-CB4A-B68F-B2D0D3FF6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920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E-201 Requests for Run 1A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G. Andonian, O. Williams, S. </a:t>
            </a:r>
            <a:r>
              <a:rPr lang="en-US" dirty="0" err="1" smtClean="0"/>
              <a:t>Antipov</a:t>
            </a:r>
            <a:r>
              <a:rPr lang="en-US" dirty="0" smtClean="0"/>
              <a:t> on behalf of E-201 collaboration</a:t>
            </a:r>
          </a:p>
          <a:p>
            <a:endParaRPr lang="en-US" dirty="0"/>
          </a:p>
          <a:p>
            <a:r>
              <a:rPr lang="en-US" dirty="0" smtClean="0"/>
              <a:t>FACET Users’ </a:t>
            </a:r>
            <a:r>
              <a:rPr lang="en-US" dirty="0" err="1" smtClean="0"/>
              <a:t>Mtg</a:t>
            </a:r>
            <a:r>
              <a:rPr lang="en-US" dirty="0" smtClean="0"/>
              <a:t> – August 30,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99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E-201 Measurements for Run 1A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CCR spectra</a:t>
            </a:r>
          </a:p>
          <a:p>
            <a:pPr lvl="1"/>
            <a:r>
              <a:rPr lang="en-US" dirty="0" smtClean="0"/>
              <a:t>11 tubes, 3 slabs </a:t>
            </a:r>
          </a:p>
          <a:p>
            <a:r>
              <a:rPr lang="en-US" dirty="0" smtClean="0"/>
              <a:t>Breakdown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416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3549"/>
            <a:ext cx="8229600" cy="474872"/>
          </a:xfrm>
        </p:spPr>
        <p:txBody>
          <a:bodyPr>
            <a:noAutofit/>
          </a:bodyPr>
          <a:lstStyle/>
          <a:p>
            <a:r>
              <a:rPr lang="en-US" sz="3200" dirty="0" smtClean="0"/>
              <a:t>E-201 needs for Run 1A - 2012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68421"/>
            <a:ext cx="8229600" cy="6189579"/>
          </a:xfrm>
        </p:spPr>
        <p:txBody>
          <a:bodyPr>
            <a:normAutofit fontScale="62500" lnSpcReduction="20000"/>
          </a:bodyPr>
          <a:lstStyle/>
          <a:p>
            <a:pPr lvl="1"/>
            <a:r>
              <a:rPr lang="en-US" sz="2400" dirty="0" smtClean="0"/>
              <a:t>Fix IP2A (needs set screw) for </a:t>
            </a:r>
            <a:r>
              <a:rPr lang="en-US" sz="2400" dirty="0" err="1" smtClean="0"/>
              <a:t>HeNe</a:t>
            </a:r>
            <a:r>
              <a:rPr lang="en-US" sz="2400" dirty="0" smtClean="0"/>
              <a:t> injection</a:t>
            </a:r>
          </a:p>
          <a:p>
            <a:pPr lvl="1"/>
            <a:r>
              <a:rPr lang="en-US" sz="2400" dirty="0" smtClean="0"/>
              <a:t>OAP Clearance from “off-experiment” beam</a:t>
            </a:r>
          </a:p>
          <a:p>
            <a:pPr lvl="2"/>
            <a:r>
              <a:rPr lang="en-US" sz="2000" dirty="0" smtClean="0"/>
              <a:t>Engineering for horn/OAP</a:t>
            </a:r>
          </a:p>
          <a:p>
            <a:pPr lvl="2"/>
            <a:r>
              <a:rPr lang="en-US" sz="2000" dirty="0" smtClean="0"/>
              <a:t>Stages/actuator</a:t>
            </a:r>
          </a:p>
          <a:p>
            <a:pPr lvl="1"/>
            <a:r>
              <a:rPr lang="en-US" sz="2400" dirty="0" smtClean="0"/>
              <a:t>Mark beam on IP2A and IP2B – establish beam vector (with beam waist at sample)</a:t>
            </a:r>
          </a:p>
          <a:p>
            <a:pPr lvl="2"/>
            <a:r>
              <a:rPr lang="en-US" sz="2000" dirty="0" smtClean="0"/>
              <a:t>Requires 2 cameras (with appropriate optics/lenses)</a:t>
            </a:r>
          </a:p>
          <a:p>
            <a:pPr lvl="2"/>
            <a:r>
              <a:rPr lang="en-US" sz="2000" dirty="0" smtClean="0"/>
              <a:t>IP2A/2B made of glass (</a:t>
            </a:r>
            <a:r>
              <a:rPr lang="en-US" sz="2000" dirty="0" err="1" smtClean="0"/>
              <a:t>mylar</a:t>
            </a:r>
            <a:r>
              <a:rPr lang="en-US" sz="2000" dirty="0" smtClean="0"/>
              <a:t> pellicle not fluorescing)</a:t>
            </a:r>
          </a:p>
          <a:p>
            <a:pPr lvl="1"/>
            <a:r>
              <a:rPr lang="en-US" sz="2400" dirty="0" err="1" smtClean="0"/>
              <a:t>HeNe</a:t>
            </a:r>
            <a:r>
              <a:rPr lang="en-US" sz="2400" dirty="0" smtClean="0"/>
              <a:t> (with external focusing optics &lt;100um spot) for alignment through tubes</a:t>
            </a:r>
          </a:p>
          <a:p>
            <a:pPr lvl="2"/>
            <a:r>
              <a:rPr lang="en-US" sz="2000" dirty="0" smtClean="0"/>
              <a:t>Remote turn-on</a:t>
            </a:r>
          </a:p>
          <a:p>
            <a:pPr lvl="1"/>
            <a:r>
              <a:rPr lang="en-US" sz="2400" dirty="0" smtClean="0"/>
              <a:t>TPX window for CCR</a:t>
            </a:r>
          </a:p>
          <a:p>
            <a:pPr lvl="1"/>
            <a:r>
              <a:rPr lang="en-US" sz="2400" dirty="0" smtClean="0"/>
              <a:t>“Breakdown Flash” camera</a:t>
            </a:r>
          </a:p>
          <a:p>
            <a:pPr lvl="2"/>
            <a:r>
              <a:rPr lang="en-US" sz="2000" dirty="0" smtClean="0"/>
              <a:t>Optics (camera lens)</a:t>
            </a:r>
          </a:p>
          <a:p>
            <a:pPr lvl="2"/>
            <a:r>
              <a:rPr lang="en-US" sz="2000" dirty="0" smtClean="0"/>
              <a:t>In vacuum mirror (off-beam line axis)</a:t>
            </a:r>
          </a:p>
          <a:p>
            <a:pPr lvl="1"/>
            <a:r>
              <a:rPr lang="en-US" sz="2400" dirty="0" smtClean="0"/>
              <a:t>DAQ Software for interferometer and data logging</a:t>
            </a:r>
          </a:p>
          <a:p>
            <a:pPr lvl="2"/>
            <a:r>
              <a:rPr lang="en-US" sz="2000" dirty="0" smtClean="0"/>
              <a:t>Requires moving stage (and </a:t>
            </a:r>
            <a:r>
              <a:rPr lang="en-US" sz="2000" dirty="0" err="1" smtClean="0"/>
              <a:t>readback</a:t>
            </a:r>
            <a:r>
              <a:rPr lang="en-US" sz="2000" dirty="0" smtClean="0"/>
              <a:t>)</a:t>
            </a:r>
          </a:p>
          <a:p>
            <a:pPr lvl="2"/>
            <a:r>
              <a:rPr lang="en-US" sz="2000" dirty="0" smtClean="0"/>
              <a:t>Correlated to pyro signal (ADC </a:t>
            </a:r>
            <a:r>
              <a:rPr lang="en-US" sz="2000" dirty="0" err="1" smtClean="0"/>
              <a:t>readback</a:t>
            </a:r>
            <a:r>
              <a:rPr lang="en-US" sz="2000" dirty="0" smtClean="0"/>
              <a:t>)</a:t>
            </a:r>
          </a:p>
          <a:p>
            <a:pPr lvl="2"/>
            <a:r>
              <a:rPr lang="en-US" sz="2000" dirty="0" smtClean="0"/>
              <a:t>Correlated to charge signal</a:t>
            </a:r>
          </a:p>
          <a:p>
            <a:pPr lvl="1"/>
            <a:r>
              <a:rPr lang="en-US" dirty="0" smtClean="0"/>
              <a:t>EPICS panel and tutorials </a:t>
            </a:r>
          </a:p>
          <a:p>
            <a:pPr lvl="2"/>
            <a:r>
              <a:rPr lang="en-US" dirty="0" smtClean="0"/>
              <a:t>interferometer</a:t>
            </a:r>
          </a:p>
          <a:p>
            <a:pPr lvl="2"/>
            <a:r>
              <a:rPr lang="en-US" dirty="0" smtClean="0"/>
              <a:t>Sample holder stages (</a:t>
            </a:r>
            <a:r>
              <a:rPr lang="en-US" dirty="0" err="1" smtClean="0"/>
              <a:t>x,y,z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Cameras</a:t>
            </a:r>
          </a:p>
          <a:p>
            <a:pPr lvl="1"/>
            <a:r>
              <a:rPr lang="en-US" sz="2400" dirty="0" smtClean="0"/>
              <a:t>Accelerator Knobs for:</a:t>
            </a:r>
          </a:p>
          <a:p>
            <a:pPr lvl="2"/>
            <a:r>
              <a:rPr lang="en-US" sz="2000" dirty="0" smtClean="0"/>
              <a:t>flat beams (different aspect ratios up to 100:1 or greater) </a:t>
            </a:r>
          </a:p>
          <a:p>
            <a:pPr lvl="2"/>
            <a:r>
              <a:rPr lang="en-US" sz="2000" dirty="0" smtClean="0"/>
              <a:t>varying bunch lengths (15um adjustable to 200um)</a:t>
            </a:r>
          </a:p>
          <a:p>
            <a:pPr lvl="2"/>
            <a:r>
              <a:rPr lang="en-US" sz="2000" dirty="0" smtClean="0"/>
              <a:t>Measurement of bunch length</a:t>
            </a:r>
          </a:p>
          <a:p>
            <a:pPr lvl="1"/>
            <a:r>
              <a:rPr lang="en-US" dirty="0" smtClean="0"/>
              <a:t>Controlled access </a:t>
            </a:r>
          </a:p>
          <a:p>
            <a:pPr lvl="2"/>
            <a:r>
              <a:rPr lang="en-US" dirty="0" smtClean="0"/>
              <a:t>Alignment, install, etc.</a:t>
            </a:r>
          </a:p>
        </p:txBody>
      </p:sp>
    </p:spTree>
    <p:extLst>
      <p:ext uri="{BB962C8B-B14F-4D97-AF65-F5344CB8AC3E}">
        <p14:creationId xmlns:p14="http://schemas.microsoft.com/office/powerpoint/2010/main" val="6840745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631</TotalTime>
  <Words>247</Words>
  <Application>Microsoft Macintosh PowerPoint</Application>
  <PresentationFormat>On-screen Show (4:3)</PresentationFormat>
  <Paragraphs>36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E-201 Requests for Run 1A</vt:lpstr>
      <vt:lpstr>E-201 Measurements for Run 1A</vt:lpstr>
      <vt:lpstr>E-201 needs for Run 1A - 2012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Gerard Andonian</dc:creator>
  <cp:lastModifiedBy>Gerard Andonian</cp:lastModifiedBy>
  <cp:revision>15</cp:revision>
  <dcterms:created xsi:type="dcterms:W3CDTF">2011-08-30T18:43:26Z</dcterms:created>
  <dcterms:modified xsi:type="dcterms:W3CDTF">2011-08-31T05:39:32Z</dcterms:modified>
</cp:coreProperties>
</file>