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12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Default Extension="doc" ContentType="application/msword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29"/>
  </p:notesMasterIdLst>
  <p:sldIdLst>
    <p:sldId id="256" r:id="rId2"/>
    <p:sldId id="263" r:id="rId3"/>
    <p:sldId id="265" r:id="rId4"/>
    <p:sldId id="264" r:id="rId5"/>
    <p:sldId id="266" r:id="rId6"/>
    <p:sldId id="295" r:id="rId7"/>
    <p:sldId id="267" r:id="rId8"/>
    <p:sldId id="289" r:id="rId9"/>
    <p:sldId id="272" r:id="rId10"/>
    <p:sldId id="273" r:id="rId11"/>
    <p:sldId id="286" r:id="rId12"/>
    <p:sldId id="288" r:id="rId13"/>
    <p:sldId id="268" r:id="rId14"/>
    <p:sldId id="257" r:id="rId15"/>
    <p:sldId id="258" r:id="rId16"/>
    <p:sldId id="280" r:id="rId17"/>
    <p:sldId id="290" r:id="rId18"/>
    <p:sldId id="274" r:id="rId19"/>
    <p:sldId id="275" r:id="rId20"/>
    <p:sldId id="277" r:id="rId21"/>
    <p:sldId id="291" r:id="rId22"/>
    <p:sldId id="297" r:id="rId23"/>
    <p:sldId id="296" r:id="rId24"/>
    <p:sldId id="285" r:id="rId25"/>
    <p:sldId id="298" r:id="rId26"/>
    <p:sldId id="299" r:id="rId27"/>
    <p:sldId id="29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Relationship Id="rId3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6" Type="http://schemas.openxmlformats.org/officeDocument/2006/relationships/image" Target="../media/image16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Relationship Id="rId3" Type="http://schemas.openxmlformats.org/officeDocument/2006/relationships/image" Target="../media/image41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58BF00-B1DE-3C4D-8463-02B629C8B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3C388-5DEC-3F4B-B944-5CDFE90B728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54E73-FDAD-A446-8F0B-A1383A1118C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B7DB5-B61E-0F4A-926E-A730A07761F8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2E64C-F7A4-1D45-A8C4-2BDDD10DC8E8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755DD-19BD-0944-AB0A-3DB95ADEB235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CABE6-6F41-B649-9D58-217EA077833B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B1F51-CDD8-7C45-A4F1-277470134B12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E6720-AA4C-7B42-8019-EAAAADDC5FF5}" type="slidenum">
              <a:rPr lang="en-US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33CB6-08E3-134D-BE22-85A8AEE2FADD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6295B-464D-C843-AA8B-BF206B6335AF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7D76-0CEF-6745-B7D1-E3D3214A6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8947-D6FD-1942-BA7B-3C88E8CF2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9317-4077-1041-ADAB-A4C9DA7F2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22BA-6B72-9443-9BEB-3F8F73C7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06B5-0F4E-5A42-B559-710179592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FE734-A9A8-3B41-8F38-7351105DB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AD9D-BFA8-0B40-815F-231EBFAC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B4E1-2614-4741-BCA1-3BE0AF09E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9370-D080-D240-B62A-8A88E8F2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9893-B17F-3F46-A48C-42D71354F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1B1E-AD0C-5A4A-837A-1BEFFEF3D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F561F-B693-1D4D-B50D-E2B7B79DA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561F4-FA8C-C04B-AFF5-73768382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9B70-DDC7-BC47-A59B-E36115A08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A66FB-39D6-314B-AFD0-E542A7CB0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9FC9-8FF2-0344-B063-EABD5617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5BCB018B-3B2B-4042-9D45-20120C5F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charset="2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s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charset="2"/>
        <a:buChar char="s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BR/Desktop/Super%20Desktop/Dielectric%20wake/Dielectric:E169/08170CP_Fiber_Holder_Face_cut_USOTR_asym.mov" TargetMode="Externa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Microsoft_Word_97_-_2004_Document10.doc"/><Relationship Id="rId7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Microsoft_Word_97_-_2004_Document11.doc"/><Relationship Id="rId5" Type="http://schemas.openxmlformats.org/officeDocument/2006/relationships/image" Target="../media/image3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6" Type="http://schemas.openxmlformats.org/officeDocument/2006/relationships/oleObject" Target="../embeddings/Microsoft_Equation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Word_97_-_2004_Document15.doc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oleObject" Target="../embeddings/Microsoft_Word_97_-_2004_Document16.doc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BR/Desktop/Super%20Desktop/Movie.wmv" TargetMode="Externa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FouxDuFaFa:Slim%20Shady%20Disk:Desktop%20Folder:Big%20Desktop%20Holder:Current%20UCLA:AAC2K:NPWFA%20Kyoto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17.png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Microsoft_Equation7.bin"/><Relationship Id="rId10" Type="http://schemas.openxmlformats.org/officeDocument/2006/relationships/oleObject" Target="../embeddings/Microsoft_Equation8.bin"/><Relationship Id="rId11" Type="http://schemas.openxmlformats.org/officeDocument/2006/relationships/oleObject" Target="../embeddings/Microsoft_Equation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Wakefield Acceleration in Dielectric Structures</a:t>
            </a:r>
            <a:endParaRPr lang="en-US" b="1" i="1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124200"/>
            <a:ext cx="7543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J.B. Rosenzweig</a:t>
            </a:r>
          </a:p>
          <a:p>
            <a:pPr eaLnBrk="1" hangingPunct="1">
              <a:defRPr/>
            </a:pPr>
            <a:r>
              <a:rPr lang="en-US" i="1" dirty="0"/>
              <a:t>UCLA Dept. of Physics and Astronomy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FACET Workshop</a:t>
            </a:r>
          </a:p>
          <a:p>
            <a:pPr eaLnBrk="1" hangingPunct="1">
              <a:defRPr/>
            </a:pPr>
            <a:r>
              <a:rPr lang="en-US" dirty="0" smtClean="0"/>
              <a:t>SLAC, March</a:t>
            </a:r>
            <a:r>
              <a:rPr lang="en-US" dirty="0" smtClean="0"/>
              <a:t> 18, </a:t>
            </a:r>
            <a:r>
              <a:rPr lang="en-US" dirty="0" smtClean="0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7175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T481: Methods and Results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714875" y="1600200"/>
            <a:ext cx="4429125" cy="4343400"/>
          </a:xfrm>
          <a:effectLst>
            <a:outerShdw blurRad="50800" dist="63500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Multiple tube assemblies</a:t>
            </a:r>
          </a:p>
          <a:p>
            <a:pPr eaLnBrk="1" hangingPunct="1">
              <a:defRPr/>
            </a:pPr>
            <a:r>
              <a:rPr lang="en-US" sz="2000"/>
              <a:t>Scanning of bunch lengths for wake amplitude variation</a:t>
            </a:r>
          </a:p>
          <a:p>
            <a:pPr eaLnBrk="1" hangingPunct="1">
              <a:defRPr/>
            </a:pPr>
            <a:r>
              <a:rPr lang="en-US" sz="2000"/>
              <a:t>Vaporization of Al cladding… dielectric more robust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Observed breakdown threshold (field from simulations)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13.8 GV/m surface field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5.5 GV/m deceleration field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Multi-mode effect? </a:t>
            </a:r>
          </a:p>
          <a:p>
            <a:pPr eaLnBrk="1" hangingPunct="1">
              <a:defRPr/>
            </a:pPr>
            <a:r>
              <a:rPr lang="en-US" sz="2000"/>
              <a:t>Correlations to post-mortem inspection</a:t>
            </a:r>
          </a:p>
        </p:txBody>
      </p:sp>
      <p:pic>
        <p:nvPicPr>
          <p:cNvPr id="3584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2673350" cy="1836738"/>
          </a:xfrm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1601788"/>
            <a:ext cx="2039938" cy="18272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41386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0200"/>
            <a:ext cx="922020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7175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T481: Beam Observations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33600" y="50292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None/>
              <a:defRPr/>
            </a:pPr>
            <a:r>
              <a:rPr lang="en-US" sz="2000">
                <a:latin typeface="Tahoma" charset="0"/>
              </a:rPr>
              <a:t>View end of dielectric tube; </a:t>
            </a:r>
          </a:p>
          <a:p>
            <a:pPr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None/>
              <a:defRPr/>
            </a:pPr>
            <a:r>
              <a:rPr lang="en-US" sz="2000">
                <a:latin typeface="Tahoma" charset="0"/>
              </a:rPr>
              <a:t>frames sorted by increasing peak current</a:t>
            </a:r>
          </a:p>
        </p:txBody>
      </p:sp>
      <p:pic>
        <p:nvPicPr>
          <p:cNvPr id="33798" name="Picture 6" descr="/Users/jamesrosenzweig/Desktop/Dielectric wake/Dielectric:E169/08170CP_Fiber_Holder_Face_cut_USOTR_asym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93825"/>
            <a:ext cx="4953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0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20" name="Picture 2" descr="laserset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1148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chemeClr val="tx1"/>
                </a:solidFill>
              </a:rPr>
              <a:t>T-481: Inspection of Structure Damage</a:t>
            </a:r>
            <a:endParaRPr lang="en-US" sz="2000">
              <a:solidFill>
                <a:srgbClr val="5F5F5F"/>
              </a:solidFill>
            </a:endParaRPr>
          </a:p>
        </p:txBody>
      </p:sp>
      <p:pic>
        <p:nvPicPr>
          <p:cNvPr id="22534" name="Picture 6" descr="micro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1905000"/>
            <a:ext cx="5562600" cy="2051050"/>
          </a:xfrm>
        </p:spPr>
      </p:pic>
      <p:pic>
        <p:nvPicPr>
          <p:cNvPr id="34823" name="Picture 7" descr="lasertransmis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08500"/>
            <a:ext cx="4114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4713288" y="1981200"/>
            <a:ext cx="925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solidFill>
                  <a:schemeClr val="folHlink"/>
                </a:solidFill>
                <a:latin typeface="Helvetica" charset="0"/>
              </a:rPr>
              <a:t>ultrashort</a:t>
            </a:r>
          </a:p>
          <a:p>
            <a:pPr eaLnBrk="1" hangingPunct="1"/>
            <a:r>
              <a:rPr lang="en-US" sz="1400">
                <a:solidFill>
                  <a:schemeClr val="folHlink"/>
                </a:solidFill>
                <a:latin typeface="Helvetica" charset="0"/>
              </a:rPr>
              <a:t>bunch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331788" y="3368675"/>
            <a:ext cx="677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solidFill>
                  <a:schemeClr val="folHlink"/>
                </a:solidFill>
                <a:latin typeface="Helvetica" charset="0"/>
              </a:rPr>
              <a:t>longer</a:t>
            </a:r>
          </a:p>
          <a:p>
            <a:pPr eaLnBrk="1" hangingPunct="1"/>
            <a:r>
              <a:rPr lang="en-US" sz="1400">
                <a:solidFill>
                  <a:schemeClr val="folHlink"/>
                </a:solidFill>
                <a:latin typeface="Helvetica" charset="0"/>
              </a:rPr>
              <a:t>bunch</a:t>
            </a:r>
          </a:p>
        </p:txBody>
      </p:sp>
      <p:pic>
        <p:nvPicPr>
          <p:cNvPr id="34826" name="Picture 11" descr="Picture 0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295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762000" y="4038600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latin typeface="Helvetica" charset="0"/>
              </a:rPr>
              <a:t>Aluminum vaporized from pulsed heating!</a:t>
            </a:r>
            <a:endParaRPr lang="en-US">
              <a:latin typeface="Helvetica" charset="0"/>
            </a:endParaRP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1524000" y="609600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latin typeface="Helvetica" charset="0"/>
              </a:rPr>
              <a:t>Laser transmission test</a:t>
            </a:r>
            <a:endParaRPr lang="en-US">
              <a:latin typeface="Helvetica" charset="0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6613525" y="3003550"/>
            <a:ext cx="1262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Bisected fiber</a:t>
            </a:r>
          </a:p>
        </p:txBody>
      </p:sp>
      <p:sp>
        <p:nvSpPr>
          <p:cNvPr id="34830" name="Rectangle 15"/>
          <p:cNvSpPr>
            <a:spLocks noChangeArrowheads="1"/>
          </p:cNvSpPr>
          <p:nvPr/>
        </p:nvSpPr>
        <p:spPr bwMode="auto">
          <a:xfrm>
            <a:off x="152400" y="1266825"/>
            <a:ext cx="5732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Damage consistent with beam-induced discharge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/>
              <a:t>OOPIC Simulation Studies</a:t>
            </a:r>
            <a:br>
              <a:rPr lang="en-US" sz="4200"/>
            </a:br>
            <a:endParaRPr lang="en-US" sz="2400">
              <a:solidFill>
                <a:schemeClr val="folHlink"/>
              </a:solidFill>
            </a:endParaRPr>
          </a:p>
        </p:txBody>
      </p:sp>
      <p:pic>
        <p:nvPicPr>
          <p:cNvPr id="18435" name="Picture 3" descr="multimodeE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68813" y="2743200"/>
            <a:ext cx="2693987" cy="1447800"/>
          </a:xfrm>
        </p:spPr>
      </p:pic>
      <p:pic>
        <p:nvPicPr>
          <p:cNvPr id="18437" name="Picture 5" descr="multimodewakefiel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7239000" y="2693988"/>
            <a:ext cx="1905000" cy="1420812"/>
          </a:xfrm>
        </p:spPr>
      </p:pic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0" y="7620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Parametric scans for design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Heuristic model benchmarking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Show pulse duration in multimode excitation… hint at mechanism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b="1" dirty="0">
                <a:latin typeface="Tahoma" charset="0"/>
              </a:rPr>
              <a:t>Determine field levels in experiment: breakdown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b="1" dirty="0">
                <a:latin typeface="Tahoma" charset="0"/>
              </a:rPr>
              <a:t>Gives breakdown limit of 5.5 GV/</a:t>
            </a:r>
            <a:r>
              <a:rPr lang="en-US" sz="2000" b="1" dirty="0" err="1">
                <a:latin typeface="Tahoma" charset="0"/>
              </a:rPr>
              <a:t>m</a:t>
            </a:r>
            <a:r>
              <a:rPr lang="en-US" sz="2000" b="1" dirty="0">
                <a:latin typeface="Tahoma" charset="0"/>
              </a:rPr>
              <a:t> deceleration field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 sz="2000" b="1" dirty="0">
              <a:latin typeface="Tahoma" charset="0"/>
            </a:endParaRPr>
          </a:p>
        </p:txBody>
      </p:sp>
      <p:sp>
        <p:nvSpPr>
          <p:cNvPr id="36871" name="Rectangle 15"/>
          <p:cNvSpPr>
            <a:spLocks noChangeArrowheads="1"/>
          </p:cNvSpPr>
          <p:nvPr/>
        </p:nvSpPr>
        <p:spPr bwMode="auto">
          <a:xfrm>
            <a:off x="4800600" y="4191000"/>
            <a:ext cx="4381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Multi-mode excitation – short, separated pulse</a:t>
            </a:r>
          </a:p>
        </p:txBody>
      </p:sp>
      <p:sp>
        <p:nvSpPr>
          <p:cNvPr id="36872" name="Rectangle 18"/>
          <p:cNvSpPr>
            <a:spLocks noChangeArrowheads="1"/>
          </p:cNvSpPr>
          <p:nvPr/>
        </p:nvSpPr>
        <p:spPr bwMode="auto">
          <a:xfrm>
            <a:off x="152400" y="6324600"/>
            <a:ext cx="4783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Example scan, comparison to heuristic model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8600" y="3048000"/>
          <a:ext cx="4014788" cy="3157538"/>
        </p:xfrm>
        <a:graphic>
          <a:graphicData uri="http://schemas.openxmlformats.org/presentationml/2006/ole">
            <p:oleObj spid="_x0000_s36866" name="Document" r:id="rId6" imgW="4014216" imgH="3157728" progId="Word.Document.8">
              <p:embed/>
            </p:oleObj>
          </a:graphicData>
        </a:graphic>
      </p:graphicFrame>
      <p:pic>
        <p:nvPicPr>
          <p:cNvPr id="3687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495800"/>
            <a:ext cx="4029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6"/>
          <p:cNvSpPr>
            <a:spLocks noChangeArrowheads="1"/>
          </p:cNvSpPr>
          <p:nvPr/>
        </p:nvSpPr>
        <p:spPr bwMode="auto">
          <a:xfrm>
            <a:off x="4953000" y="6172200"/>
            <a:ext cx="4191000" cy="609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E169 Collaboration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endParaRPr lang="en-US" sz="2000" baseline="30000">
              <a:latin typeface="Times New Roman" charset="0"/>
              <a:sym typeface="Symbol" charset="2"/>
            </a:endParaRPr>
          </a:p>
          <a:p>
            <a:pPr marL="0" indent="0" algn="ctr" eaLnBrk="1" hangingPunct="1">
              <a:buFont typeface="Wingdings" charset="2"/>
              <a:buNone/>
            </a:pPr>
            <a:r>
              <a:rPr lang="en-US" sz="2400">
                <a:latin typeface="Times New Roman" charset="0"/>
              </a:rPr>
              <a:t>H. Badakov</a:t>
            </a:r>
            <a:r>
              <a:rPr lang="en-US" sz="2400" baseline="30000">
                <a:latin typeface="Times New Roman" charset="0"/>
                <a:sym typeface="Symbol" charset="2"/>
              </a:rPr>
              <a:t></a:t>
            </a:r>
            <a:r>
              <a:rPr lang="en-US" sz="2400">
                <a:latin typeface="Times New Roman" charset="0"/>
              </a:rPr>
              <a:t>, M. Berry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I. Blumenfeld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A. Cook</a:t>
            </a:r>
            <a:r>
              <a:rPr lang="en-US" sz="2400" baseline="30000">
                <a:latin typeface="Times New Roman" charset="0"/>
                <a:sym typeface="Symbol" charset="2"/>
              </a:rPr>
              <a:t></a:t>
            </a:r>
            <a:r>
              <a:rPr lang="en-US" sz="2400">
                <a:latin typeface="Times New Roman" charset="0"/>
              </a:rPr>
              <a:t>, F.-J. Decker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</a:t>
            </a:r>
            <a:r>
              <a:rPr lang="en-US" sz="2400">
                <a:solidFill>
                  <a:schemeClr val="folHlink"/>
                </a:solidFill>
                <a:latin typeface="Times New Roman" charset="0"/>
              </a:rPr>
              <a:t>M. Hogan</a:t>
            </a:r>
            <a:r>
              <a:rPr lang="en-US" sz="2400" baseline="30000">
                <a:solidFill>
                  <a:schemeClr val="folHlink"/>
                </a:solidFill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R. Ischebeck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R. Iverson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A. Kanareykin</a:t>
            </a:r>
            <a:r>
              <a:rPr lang="en-US" sz="2400" baseline="30000">
                <a:latin typeface="Times New Roman" charset="0"/>
                <a:sym typeface="Symbol" charset="2"/>
              </a:rPr>
              <a:t></a:t>
            </a:r>
            <a:r>
              <a:rPr lang="en-US" sz="2400">
                <a:latin typeface="Times New Roman" charset="0"/>
              </a:rPr>
              <a:t>, N. Kirby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</a:t>
            </a:r>
            <a:r>
              <a:rPr lang="en-US" sz="2400">
                <a:solidFill>
                  <a:schemeClr val="folHlink"/>
                </a:solidFill>
                <a:latin typeface="Times New Roman" charset="0"/>
              </a:rPr>
              <a:t>P. Muggli</a:t>
            </a:r>
            <a:r>
              <a:rPr lang="en-US" sz="2400" baseline="30000">
                <a:solidFill>
                  <a:schemeClr val="folHlink"/>
                </a:solidFill>
                <a:latin typeface="Times New Roman" charset="0"/>
                <a:sym typeface="Symbol" charset="2"/>
              </a:rPr>
              <a:t></a:t>
            </a:r>
            <a:r>
              <a:rPr lang="en-US" sz="2400">
                <a:latin typeface="Times New Roman" charset="0"/>
              </a:rPr>
              <a:t>, </a:t>
            </a:r>
            <a:r>
              <a:rPr lang="en-US" sz="2400">
                <a:solidFill>
                  <a:schemeClr val="folHlink"/>
                </a:solidFill>
                <a:latin typeface="Times New Roman" charset="0"/>
              </a:rPr>
              <a:t>J.B. Rosenzweig</a:t>
            </a:r>
            <a:r>
              <a:rPr lang="en-US" sz="2400" baseline="30000">
                <a:solidFill>
                  <a:schemeClr val="folHlink"/>
                </a:solidFill>
                <a:latin typeface="Times New Roman" charset="0"/>
                <a:sym typeface="Symbol" charset="2"/>
              </a:rPr>
              <a:t></a:t>
            </a:r>
            <a:r>
              <a:rPr lang="en-US" sz="2400">
                <a:latin typeface="Times New Roman" charset="0"/>
              </a:rPr>
              <a:t>, R. Siemann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r>
              <a:rPr lang="en-US" sz="2400">
                <a:latin typeface="Times New Roman" charset="0"/>
              </a:rPr>
              <a:t>, M.C. Thompson</a:t>
            </a:r>
            <a:r>
              <a:rPr lang="en-US" sz="2400" baseline="30000">
                <a:latin typeface="Times New Roman" charset="0"/>
                <a:sym typeface="Symbol" charset="2"/>
              </a:rPr>
              <a:t></a:t>
            </a:r>
            <a:r>
              <a:rPr lang="en-US" sz="2400">
                <a:latin typeface="Times New Roman" charset="0"/>
              </a:rPr>
              <a:t>,        R. Tikhoplav</a:t>
            </a:r>
            <a:r>
              <a:rPr lang="en-US" sz="2400" baseline="30000">
                <a:latin typeface="Times New Roman" charset="0"/>
                <a:sym typeface="Symbol" charset="2"/>
              </a:rPr>
              <a:t></a:t>
            </a:r>
            <a:r>
              <a:rPr lang="en-US" sz="2400">
                <a:latin typeface="Times New Roman" charset="0"/>
              </a:rPr>
              <a:t>, </a:t>
            </a:r>
            <a:r>
              <a:rPr lang="en-US" sz="2400">
                <a:solidFill>
                  <a:schemeClr val="folHlink"/>
                </a:solidFill>
                <a:latin typeface="Times New Roman" charset="0"/>
              </a:rPr>
              <a:t>G. Travish</a:t>
            </a:r>
            <a:r>
              <a:rPr lang="en-US" sz="2400" baseline="30000">
                <a:solidFill>
                  <a:schemeClr val="folHlink"/>
                </a:solidFill>
                <a:latin typeface="Times New Roman" charset="0"/>
                <a:sym typeface="Symbol" charset="2"/>
              </a:rPr>
              <a:t></a:t>
            </a:r>
            <a:r>
              <a:rPr lang="en-US" sz="2400">
                <a:latin typeface="Times New Roman" charset="0"/>
              </a:rPr>
              <a:t>, R. Yoder</a:t>
            </a:r>
            <a:r>
              <a:rPr lang="en-US" sz="2400" baseline="30000">
                <a:latin typeface="Symbol" charset="2"/>
                <a:ea typeface="Zapf Dingbats" charset="2"/>
                <a:cs typeface="Zapf Dingbats" charset="2"/>
              </a:rPr>
              <a:t>z</a:t>
            </a:r>
            <a:r>
              <a:rPr lang="en-US" sz="2400">
                <a:latin typeface="Times New Roman" charset="0"/>
              </a:rPr>
              <a:t>, D. Walz</a:t>
            </a:r>
            <a:r>
              <a:rPr lang="en-US" sz="2400" baseline="30000">
                <a:latin typeface="Times New Roman" charset="0"/>
                <a:sym typeface="Symbol" charset="2"/>
              </a:rPr>
              <a:t></a:t>
            </a:r>
            <a:endParaRPr lang="en-US" sz="2000" baseline="30000">
              <a:latin typeface="Times New Roman" charset="0"/>
              <a:sym typeface="Symbol" charset="2"/>
            </a:endParaRP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 i="1" baseline="30000">
                <a:latin typeface="Times New Roman" charset="0"/>
                <a:sym typeface="Symbol" charset="2"/>
              </a:rPr>
              <a:t></a:t>
            </a:r>
            <a:r>
              <a:rPr lang="en-US" sz="2000" i="1">
                <a:latin typeface="Times New Roman" charset="0"/>
              </a:rPr>
              <a:t>Department of Physics and Astronomy, University of California, Los Angeles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 i="1" baseline="30000">
                <a:latin typeface="Times New Roman" charset="0"/>
                <a:sym typeface="Symbol" charset="2"/>
              </a:rPr>
              <a:t></a:t>
            </a:r>
            <a:r>
              <a:rPr lang="en-US" sz="2000" i="1">
                <a:latin typeface="Times New Roman" charset="0"/>
              </a:rPr>
              <a:t>Stanford Linear Accelerator Center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 i="1" baseline="30000">
                <a:latin typeface="Times New Roman" charset="0"/>
                <a:sym typeface="Symbol" charset="2"/>
              </a:rPr>
              <a:t></a:t>
            </a:r>
            <a:r>
              <a:rPr lang="en-US" sz="2000" i="1">
                <a:latin typeface="Times New Roman" charset="0"/>
              </a:rPr>
              <a:t>University of Southern California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 i="1" baseline="30000">
                <a:latin typeface="Times New Roman" charset="0"/>
                <a:sym typeface="Symbol" charset="2"/>
              </a:rPr>
              <a:t></a:t>
            </a:r>
            <a:r>
              <a:rPr lang="en-US" sz="2000" i="1">
                <a:latin typeface="Times New Roman" charset="0"/>
              </a:rPr>
              <a:t>Lawrence Livermore National Laboratory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 baseline="30000">
                <a:latin typeface="Symbol" charset="2"/>
                <a:ea typeface="Zapf Dingbats" charset="2"/>
                <a:cs typeface="Zapf Dingbats" charset="2"/>
              </a:rPr>
              <a:t>z</a:t>
            </a:r>
            <a:r>
              <a:rPr lang="en-US" sz="2000" i="1">
                <a:latin typeface="Times New Roman" charset="0"/>
              </a:rPr>
              <a:t>Manhattanville College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 i="1" baseline="30000">
                <a:latin typeface="Times New Roman" charset="0"/>
                <a:sym typeface="Symbol" charset="2"/>
              </a:rPr>
              <a:t></a:t>
            </a:r>
            <a:r>
              <a:rPr lang="en-US" sz="2000" i="1">
                <a:latin typeface="Times New Roman" charset="0"/>
              </a:rPr>
              <a:t>Euclid TechLabs, LLC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>
                <a:solidFill>
                  <a:schemeClr val="folHlink"/>
                </a:solidFill>
              </a:rPr>
              <a:t>Collaboration spokespersons</a:t>
            </a:r>
            <a:endParaRPr lang="en-US" sz="2000"/>
          </a:p>
        </p:txBody>
      </p:sp>
      <p:pic>
        <p:nvPicPr>
          <p:cNvPr id="38917" name="Picture 4" descr="slac_si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447800"/>
            <a:ext cx="914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267200" y="1143000"/>
          <a:ext cx="801688" cy="801688"/>
        </p:xfrm>
        <a:graphic>
          <a:graphicData uri="http://schemas.openxmlformats.org/presentationml/2006/ole">
            <p:oleObj spid="_x0000_s38914" name="Document" r:id="rId4" imgW="801626" imgH="801626" progId="Word.Document.8">
              <p:embed/>
            </p:oleObj>
          </a:graphicData>
        </a:graphic>
      </p:graphicFrame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78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chemeClr val="tx2"/>
                </a:solidFill>
                <a:latin typeface="Futura" charset="0"/>
              </a:rPr>
              <a:t>UC</a:t>
            </a:r>
            <a:r>
              <a:rPr lang="en-US" sz="1800">
                <a:solidFill>
                  <a:schemeClr val="folHlink"/>
                </a:solidFill>
                <a:latin typeface="Futura" charset="0"/>
              </a:rPr>
              <a:t>LA</a:t>
            </a:r>
            <a:endParaRPr lang="en-US">
              <a:latin typeface="Helvetica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295400"/>
            <a:ext cx="110013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2286000" y="381000"/>
            <a:ext cx="1295400" cy="1066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E-169 Motivation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Take advantage of unique experimental opportunity at SLAC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FACET: ultra-short intense beams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Advanced accelerators for high energy frontier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Plasma and dielectric wakefields 1</a:t>
            </a:r>
            <a:r>
              <a:rPr lang="en-US" baseline="30000" dirty="0" smtClean="0"/>
              <a:t>st</a:t>
            </a:r>
            <a:r>
              <a:rPr lang="en-US" dirty="0" smtClean="0"/>
              <a:t> in line…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Extend successful T-481 investigations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Multi-GV/</a:t>
            </a:r>
            <a:r>
              <a:rPr lang="en-US" dirty="0" err="1"/>
              <a:t>m</a:t>
            </a:r>
            <a:r>
              <a:rPr lang="en-US" dirty="0"/>
              <a:t> dielectric wakes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Complete studies of transformational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E169 at FACET: overview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229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Research GV/m acceleration scheme in DWA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Goals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sz="1800" b="1">
                <a:latin typeface="Arial" charset="0"/>
              </a:rPr>
              <a:t>Explore breakdown issues in detail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sz="1800" b="1">
                <a:latin typeface="Arial" charset="0"/>
              </a:rPr>
              <a:t>Determine usabl</a:t>
            </a:r>
            <a:r>
              <a:rPr lang="en-US" sz="1800" b="1" i="1">
                <a:latin typeface="Arial" charset="0"/>
              </a:rPr>
              <a:t>e</a:t>
            </a:r>
            <a:r>
              <a:rPr lang="en-US" sz="1800" b="1">
                <a:latin typeface="Arial" charset="0"/>
              </a:rPr>
              <a:t> field envelope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sz="1800" b="1">
                <a:latin typeface="Arial" charset="0"/>
              </a:rPr>
              <a:t>Coherent Cerenkov radiation measurements</a:t>
            </a:r>
            <a:r>
              <a:rPr lang="en-US" sz="1800">
                <a:latin typeface="Arial" charset="0"/>
              </a:rPr>
              <a:t> 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sz="1800" b="1">
                <a:latin typeface="Arial" charset="0"/>
              </a:rPr>
              <a:t>Explore alternate materials</a:t>
            </a:r>
            <a:endParaRPr lang="en-US" sz="1800">
              <a:latin typeface="Arial" charset="0"/>
            </a:endParaRP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sz="1800" b="1">
                <a:latin typeface="Arial" charset="0"/>
              </a:rPr>
              <a:t>Explore alternate designs and cladding</a:t>
            </a:r>
          </a:p>
          <a:p>
            <a:pPr lvl="3" algn="just" eaLnBrk="1" hangingPunct="1">
              <a:lnSpc>
                <a:spcPct val="90000"/>
              </a:lnSpc>
              <a:defRPr/>
            </a:pPr>
            <a:r>
              <a:rPr lang="en-US" sz="1400" b="1">
                <a:latin typeface="Arial" charset="0"/>
              </a:rPr>
              <a:t>Radial and longitudinal periodicity…</a:t>
            </a:r>
            <a:endParaRPr lang="en-US" sz="1400">
              <a:latin typeface="Arial" charset="0"/>
            </a:endParaRP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sz="1800" b="1">
                <a:latin typeface="Arial" charset="0"/>
              </a:rPr>
              <a:t>Varying tube dimensions</a:t>
            </a:r>
            <a:r>
              <a:rPr lang="en-US" sz="1800">
                <a:latin typeface="Arial" charset="0"/>
              </a:rPr>
              <a:t> </a:t>
            </a:r>
          </a:p>
          <a:p>
            <a:pPr lvl="3" algn="just" eaLnBrk="1" hangingPunct="1">
              <a:lnSpc>
                <a:spcPct val="90000"/>
              </a:lnSpc>
              <a:defRPr/>
            </a:pPr>
            <a:r>
              <a:rPr lang="en-US" sz="1600">
                <a:latin typeface="Arial" charset="0"/>
              </a:rPr>
              <a:t>Impedance change</a:t>
            </a:r>
          </a:p>
          <a:p>
            <a:pPr lvl="3" algn="just" eaLnBrk="1" hangingPunct="1">
              <a:lnSpc>
                <a:spcPct val="90000"/>
              </a:lnSpc>
              <a:defRPr/>
            </a:pPr>
            <a:r>
              <a:rPr lang="en-US" sz="1600">
                <a:latin typeface="Arial" charset="0"/>
              </a:rPr>
              <a:t>Breakdown dependence on wake pulse length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>
                <a:latin typeface="Arial" charset="0"/>
              </a:rPr>
              <a:t>Approved experiment (EPAC, Jan. 2007)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>
                <a:latin typeface="Arial" charset="0"/>
              </a:rPr>
              <a:t>Awaits FACET construction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2971800"/>
            <a:ext cx="7162800" cy="584200"/>
            <a:chOff x="1676400" y="2971800"/>
            <a:chExt cx="7162800" cy="584776"/>
          </a:xfrm>
        </p:grpSpPr>
        <p:cxnSp>
          <p:nvCxnSpPr>
            <p:cNvPr id="40965" name="Straight Connector 4"/>
            <p:cNvCxnSpPr>
              <a:cxnSpLocks noChangeShapeType="1"/>
            </p:cNvCxnSpPr>
            <p:nvPr/>
          </p:nvCxnSpPr>
          <p:spPr bwMode="auto">
            <a:xfrm>
              <a:off x="1676400" y="3275012"/>
              <a:ext cx="5105400" cy="15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0966" name="TextBox 5"/>
            <p:cNvSpPr txBox="1">
              <a:spLocks noChangeArrowheads="1"/>
            </p:cNvSpPr>
            <p:nvPr/>
          </p:nvSpPr>
          <p:spPr bwMode="auto">
            <a:xfrm>
              <a:off x="6886622" y="2971800"/>
              <a:ext cx="1952578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Already explored at 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UCLA Neptune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06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Observation of  THz Coherent Cerenkov Wakefields @ Neptune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4800600" cy="4038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Chicane-compressed (200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400" dirty="0" smtClean="0"/>
              <a:t>m) 0.3 nC beam</a:t>
            </a:r>
          </a:p>
          <a:p>
            <a:pPr lvl="1">
              <a:defRPr/>
            </a:pPr>
            <a:r>
              <a:rPr lang="en-US" sz="2000" dirty="0" smtClean="0"/>
              <a:t>Focused with PMQ array to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~100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smtClean="0"/>
              <a:t>m (</a:t>
            </a:r>
            <a:r>
              <a:rPr lang="en-US" sz="2000" i="1" dirty="0" smtClean="0"/>
              <a:t>a</a:t>
            </a:r>
            <a:r>
              <a:rPr lang="en-US" sz="2000" dirty="0" smtClean="0"/>
              <a:t>=250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smtClean="0"/>
              <a:t>m)</a:t>
            </a:r>
          </a:p>
          <a:p>
            <a:pPr>
              <a:defRPr/>
            </a:pPr>
            <a:r>
              <a:rPr lang="en-US" sz="2400" smtClean="0"/>
              <a:t>Single mode operation</a:t>
            </a:r>
          </a:p>
          <a:p>
            <a:pPr lvl="1">
              <a:defRPr/>
            </a:pPr>
            <a:r>
              <a:rPr lang="en-US" sz="2000" dirty="0" smtClean="0"/>
              <a:t>Two tubes, different 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, </a:t>
            </a:r>
            <a:r>
              <a:rPr lang="en-US" sz="2000" dirty="0" smtClean="0"/>
              <a:t>THz frequencies</a:t>
            </a:r>
          </a:p>
          <a:p>
            <a:pPr>
              <a:defRPr/>
            </a:pPr>
            <a:r>
              <a:rPr lang="en-US" sz="2400" dirty="0" smtClean="0"/>
              <a:t>Horn-launched quasi-optical transport</a:t>
            </a:r>
          </a:p>
          <a:p>
            <a:pPr>
              <a:defRPr/>
            </a:pPr>
            <a:r>
              <a:rPr lang="en-US" sz="2400" dirty="0" smtClean="0"/>
              <a:t>Autocorrelation in Michelson interferometer</a:t>
            </a:r>
          </a:p>
        </p:txBody>
      </p:sp>
      <p:pic>
        <p:nvPicPr>
          <p:cNvPr id="14" name="Content Placeholder 13" descr="opt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-13338" b="-13338"/>
          <a:stretch>
            <a:fillRect/>
          </a:stretch>
        </p:blipFill>
        <p:spPr>
          <a:xfrm>
            <a:off x="5181600" y="1828800"/>
            <a:ext cx="3810000" cy="4114800"/>
          </a:xfr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181600" y="2590800"/>
            <a:ext cx="3962400" cy="2895600"/>
            <a:chOff x="1981200" y="3200400"/>
            <a:chExt cx="3581400" cy="2286000"/>
          </a:xfrm>
        </p:grpSpPr>
        <p:pic>
          <p:nvPicPr>
            <p:cNvPr id="4199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200" y="3200400"/>
              <a:ext cx="35814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1" name="Rectangle 10"/>
            <p:cNvSpPr>
              <a:spLocks noChangeArrowheads="1"/>
            </p:cNvSpPr>
            <p:nvPr/>
          </p:nvSpPr>
          <p:spPr bwMode="auto">
            <a:xfrm>
              <a:off x="2286000" y="3352800"/>
              <a:ext cx="228600" cy="381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/>
              <a:t>E-169: </a:t>
            </a:r>
            <a:r>
              <a:rPr lang="en-US" sz="4000" smtClean="0">
                <a:solidFill>
                  <a:srgbClr val="FFFFFF"/>
                </a:solidFill>
              </a:rPr>
              <a:t>Hi</a:t>
            </a:r>
            <a:r>
              <a:rPr lang="en-US" sz="4000" smtClean="0">
                <a:solidFill>
                  <a:schemeClr val="tx1"/>
                </a:solidFill>
              </a:rPr>
              <a:t>gh-gradient Acceleration</a:t>
            </a:r>
            <a:r>
              <a:rPr lang="en-US" sz="2400" smtClean="0">
                <a:solidFill>
                  <a:schemeClr val="folHlink"/>
                </a:solidFill>
              </a:rPr>
              <a:t/>
            </a:r>
            <a:br>
              <a:rPr lang="en-US" sz="2400" smtClean="0">
                <a:solidFill>
                  <a:schemeClr val="folHlink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Goals in 3 Phases</a:t>
            </a:r>
            <a:r>
              <a:rPr lang="en-US" sz="4200" smtClean="0"/>
              <a:t> </a:t>
            </a: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441325" y="1905000"/>
            <a:ext cx="6492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>
                <a:solidFill>
                  <a:schemeClr val="tx2"/>
                </a:solidFill>
                <a:latin typeface="Tahoma" charset="0"/>
              </a:rPr>
              <a:t>Phase 1:</a:t>
            </a:r>
            <a:r>
              <a:rPr lang="en-US">
                <a:latin typeface="Tahoma" charset="0"/>
              </a:rPr>
              <a:t>  Complete breakdown study (when does E169-&gt;E168!)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>
                <a:latin typeface="Tahoma" charset="0"/>
              </a:rPr>
              <a:t>Coherent Cerenkov (CCR) measurement</a:t>
            </a: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1295400" y="2678113"/>
            <a:ext cx="3962400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</a:rPr>
              <a:t> explore (</a:t>
            </a:r>
            <a:r>
              <a:rPr lang="en-US" sz="1600" i="1">
                <a:latin typeface="Helvetica" charset="0"/>
              </a:rPr>
              <a:t>a, b</a:t>
            </a:r>
            <a:r>
              <a:rPr lang="en-US" sz="1600">
                <a:latin typeface="Helvetica" charset="0"/>
              </a:rPr>
              <a:t>, </a:t>
            </a:r>
            <a:r>
              <a:rPr lang="en-US" sz="1600" i="1">
                <a:latin typeface="Helvetica" charset="0"/>
                <a:sym typeface="Symbol" charset="2"/>
              </a:rPr>
              <a:t></a:t>
            </a:r>
            <a:r>
              <a:rPr lang="en-US" sz="1600" baseline="-25000">
                <a:latin typeface="Helvetica" charset="0"/>
                <a:sym typeface="Symbol" charset="2"/>
              </a:rPr>
              <a:t>z</a:t>
            </a:r>
            <a:r>
              <a:rPr lang="en-US" sz="1600">
                <a:latin typeface="Helvetica" charset="0"/>
              </a:rPr>
              <a:t>) parameter space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</a:rPr>
              <a:t>Alternate cladding  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</a:rPr>
              <a:t>Alternate materials (e.g. CVD diamond)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</a:rPr>
              <a:t>Explore group velocity effect</a:t>
            </a:r>
          </a:p>
        </p:txBody>
      </p:sp>
      <p:graphicFrame>
        <p:nvGraphicFramePr>
          <p:cNvPr id="27678" name="Group 30"/>
          <p:cNvGraphicFramePr>
            <a:graphicFrameLocks noGrp="1"/>
          </p:cNvGraphicFramePr>
          <p:nvPr/>
        </p:nvGraphicFramePr>
        <p:xfrm>
          <a:off x="6705600" y="2514600"/>
          <a:ext cx="1752600" cy="1950719"/>
        </p:xfrm>
        <a:graphic>
          <a:graphicData uri="http://schemas.openxmlformats.org/drawingml/2006/table">
            <a:tbl>
              <a:tblPr/>
              <a:tblGrid>
                <a:gridCol w="876300"/>
                <a:gridCol w="8763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  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z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≥ 20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  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r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  <a:sym typeface="Symbol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&lt; 10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25 GeV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 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Q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3 - 5 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438400" y="5378450"/>
          <a:ext cx="1371600" cy="463550"/>
        </p:xfrm>
        <a:graphic>
          <a:graphicData uri="http://schemas.openxmlformats.org/presentationml/2006/ole">
            <p:oleObj spid="_x0000_s43010" name="Equation" r:id="rId4" imgW="1092200" imgH="36830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295400" y="5759450"/>
          <a:ext cx="5257800" cy="793750"/>
        </p:xfrm>
        <a:graphic>
          <a:graphicData uri="http://schemas.openxmlformats.org/presentationml/2006/ole">
            <p:oleObj spid="_x0000_s43011" name="Equation" r:id="rId5" imgW="3949700" imgH="596900" progId="Equation.3">
              <p:embed/>
            </p:oleObj>
          </a:graphicData>
        </a:graphic>
      </p:graphicFrame>
      <p:sp>
        <p:nvSpPr>
          <p:cNvPr id="43033" name="Text Box 31"/>
          <p:cNvSpPr txBox="1">
            <a:spLocks noChangeArrowheads="1"/>
          </p:cNvSpPr>
          <p:nvPr/>
        </p:nvSpPr>
        <p:spPr bwMode="auto">
          <a:xfrm>
            <a:off x="1066800" y="4495800"/>
            <a:ext cx="396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 dirty="0">
                <a:latin typeface="Helvetica" charset="0"/>
              </a:rPr>
              <a:t> Total energy gives field measure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 dirty="0">
                <a:latin typeface="Helvetica" charset="0"/>
              </a:rPr>
              <a:t> </a:t>
            </a:r>
            <a:r>
              <a:rPr lang="en-US" sz="1600" dirty="0">
                <a:solidFill>
                  <a:srgbClr val="333399"/>
                </a:solidFill>
                <a:latin typeface="Helvetica" charset="0"/>
              </a:rPr>
              <a:t>Harmonics</a:t>
            </a:r>
            <a:r>
              <a:rPr lang="en-US" sz="1600" dirty="0">
                <a:latin typeface="Helvetica" charset="0"/>
              </a:rPr>
              <a:t> are sensitive </a:t>
            </a:r>
            <a:r>
              <a:rPr lang="en-US" sz="1400" i="1" dirty="0" err="1">
                <a:latin typeface="Tahoma" charset="0"/>
                <a:sym typeface="Symbol" charset="2"/>
              </a:rPr>
              <a:t></a:t>
            </a:r>
            <a:r>
              <a:rPr lang="en-US" sz="1400" i="1" baseline="-25000" dirty="0" err="1">
                <a:latin typeface="Tahoma" charset="0"/>
                <a:sym typeface="Symbol" charset="2"/>
              </a:rPr>
              <a:t>z</a:t>
            </a:r>
            <a:r>
              <a:rPr lang="en-US" sz="2800" baseline="-25000" dirty="0">
                <a:latin typeface="Tahoma" charset="0"/>
                <a:sym typeface="Symbol" charset="2"/>
              </a:rPr>
              <a:t> </a:t>
            </a:r>
            <a:r>
              <a:rPr lang="en-US" sz="1600" dirty="0">
                <a:latin typeface="Helvetica" charset="0"/>
              </a:rPr>
              <a:t>diagnostic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267200" y="3821113"/>
          <a:ext cx="2057400" cy="254000"/>
        </p:xfrm>
        <a:graphic>
          <a:graphicData uri="http://schemas.openxmlformats.org/presentationml/2006/ole">
            <p:oleObj spid="_x0000_s43012" name="Equation" r:id="rId6" imgW="1854200" imgH="228600" progId="Equation.3">
              <p:embed/>
            </p:oleObj>
          </a:graphicData>
        </a:graphic>
      </p:graphicFrame>
      <p:sp>
        <p:nvSpPr>
          <p:cNvPr id="43034" name="TextBox 11"/>
          <p:cNvSpPr txBox="1">
            <a:spLocks noChangeArrowheads="1"/>
          </p:cNvSpPr>
          <p:nvPr/>
        </p:nvSpPr>
        <p:spPr bwMode="auto">
          <a:xfrm>
            <a:off x="6400800" y="4572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FACET beam parameters for E169: high gradient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/>
              <a:t>E-169 at FACET: Phase 2 &amp; 3</a:t>
            </a:r>
            <a:br>
              <a:rPr lang="en-US" sz="3000"/>
            </a:br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57200" y="727075"/>
            <a:ext cx="5730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>
                <a:solidFill>
                  <a:schemeClr val="tx2"/>
                </a:solidFill>
                <a:latin typeface="Tahoma" charset="0"/>
              </a:rPr>
              <a:t>Phase 2:</a:t>
            </a:r>
            <a:r>
              <a:rPr lang="en-US">
                <a:latin typeface="Tahoma" charset="0"/>
              </a:rPr>
              <a:t>  Observe acceleration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685800" y="1184275"/>
            <a:ext cx="3581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</a:rPr>
              <a:t> 10-33 cm tube length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</a:rPr>
              <a:t>  longer bunch, acceleration of tail</a:t>
            </a:r>
            <a:endParaRPr lang="en-US" sz="1600">
              <a:latin typeface="Helvetica" charset="0"/>
              <a:sym typeface="Symbol" charset="2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  <a:sym typeface="Symbol" charset="2"/>
              </a:rPr>
              <a:t>  “moderate” gradient, 1-3 GV/m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>
                <a:latin typeface="Helvetica" charset="0"/>
                <a:sym typeface="Symbol" charset="2"/>
              </a:rPr>
              <a:t> single mode operation</a:t>
            </a:r>
            <a:endParaRPr lang="en-US" sz="1600">
              <a:latin typeface="Helvetica" charset="0"/>
            </a:endParaRPr>
          </a:p>
        </p:txBody>
      </p:sp>
      <p:graphicFrame>
        <p:nvGraphicFramePr>
          <p:cNvPr id="29732" name="Group 36"/>
          <p:cNvGraphicFramePr>
            <a:graphicFrameLocks noGrp="1"/>
          </p:cNvGraphicFramePr>
          <p:nvPr/>
        </p:nvGraphicFramePr>
        <p:xfrm>
          <a:off x="5029200" y="1295400"/>
          <a:ext cx="2667000" cy="2011679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  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50-150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  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&lt; 10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 E</a:t>
                      </a:r>
                      <a:r>
                        <a:rPr kumimoji="0" 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b</a:t>
                      </a:r>
                      <a:endParaRPr kumimoji="0" lang="en-US" sz="2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25 GeV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  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ＭＳ Ｐゴシック" charset="-128"/>
                        </a:rPr>
                        <a:t>3 - 5 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80" name="Rectangle 26"/>
          <p:cNvSpPr>
            <a:spLocks noChangeArrowheads="1"/>
          </p:cNvSpPr>
          <p:nvPr/>
        </p:nvSpPr>
        <p:spPr bwMode="auto">
          <a:xfrm>
            <a:off x="304800" y="2708275"/>
            <a:ext cx="5730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solidFill>
                  <a:schemeClr val="tx2"/>
                </a:solidFill>
                <a:latin typeface="Tahoma" charset="0"/>
              </a:rPr>
              <a:t>Phase 3: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Accelerated b</a:t>
            </a:r>
            <a:r>
              <a:rPr lang="en-US" sz="2000" dirty="0" smtClean="0">
                <a:latin typeface="Tahoma" charset="0"/>
              </a:rPr>
              <a:t>eam quality</a:t>
            </a:r>
            <a:endParaRPr lang="en-US" sz="2000" dirty="0">
              <a:latin typeface="Tahoma" charset="0"/>
            </a:endParaRPr>
          </a:p>
        </p:txBody>
      </p:sp>
      <p:sp>
        <p:nvSpPr>
          <p:cNvPr id="45081" name="Rectangle 28"/>
          <p:cNvSpPr>
            <a:spLocks noChangeArrowheads="1"/>
          </p:cNvSpPr>
          <p:nvPr/>
        </p:nvSpPr>
        <p:spPr bwMode="auto">
          <a:xfrm>
            <a:off x="4495800" y="6324600"/>
            <a:ext cx="4198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dirty="0">
                <a:latin typeface="Helvetica" charset="0"/>
              </a:rPr>
              <a:t>Momentum distribution after 33 cm (OOPIC)</a:t>
            </a:r>
            <a:endParaRPr lang="en-US" dirty="0">
              <a:latin typeface="Helvetica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838200" y="4613275"/>
          <a:ext cx="2743200" cy="2092325"/>
        </p:xfrm>
        <a:graphic>
          <a:graphicData uri="http://schemas.openxmlformats.org/presentationml/2006/ole">
            <p:oleObj spid="_x0000_s45058" name="Document" r:id="rId4" imgW="3852680" imgH="2938278" progId="Word.Document.8">
              <p:embed/>
            </p:oleObj>
          </a:graphicData>
        </a:graphic>
      </p:graphicFrame>
      <p:sp>
        <p:nvSpPr>
          <p:cNvPr id="45083" name="Text Box 32"/>
          <p:cNvSpPr txBox="1">
            <a:spLocks noChangeArrowheads="1"/>
          </p:cNvSpPr>
          <p:nvPr/>
        </p:nvSpPr>
        <p:spPr bwMode="auto">
          <a:xfrm>
            <a:off x="533400" y="3089275"/>
            <a:ext cx="411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 dirty="0" smtClean="0">
                <a:latin typeface="Helvetica" charset="0"/>
              </a:rPr>
              <a:t> Witness beam</a:t>
            </a:r>
            <a:r>
              <a:rPr lang="en-US" sz="1600" dirty="0" smtClean="0">
                <a:latin typeface="Helvetica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 dirty="0" smtClean="0">
                <a:latin typeface="Helvetica" charset="0"/>
              </a:rPr>
              <a:t>Alignment</a:t>
            </a:r>
            <a:r>
              <a:rPr lang="en-US" sz="1600" dirty="0">
                <a:latin typeface="Helvetica" charset="0"/>
              </a:rPr>
              <a:t>, transverse wakes, BBU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 dirty="0">
                <a:latin typeface="Helvetica" charset="0"/>
              </a:rPr>
              <a:t> Group velocity &amp; EM </a:t>
            </a:r>
            <a:r>
              <a:rPr lang="en-US" sz="1600" dirty="0" smtClean="0">
                <a:latin typeface="Helvetica" charset="0"/>
              </a:rPr>
              <a:t>exposure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600" dirty="0" smtClean="0">
                <a:latin typeface="Helvetica" charset="0"/>
              </a:rPr>
              <a:t> Positrons. Breakdown is different…</a:t>
            </a:r>
            <a:endParaRPr lang="en-US" sz="1600" dirty="0">
              <a:latin typeface="Helvetica" charset="0"/>
            </a:endParaRPr>
          </a:p>
        </p:txBody>
      </p:sp>
      <p:sp>
        <p:nvSpPr>
          <p:cNvPr id="45084" name="TextBox 15"/>
          <p:cNvSpPr txBox="1">
            <a:spLocks noChangeArrowheads="1"/>
          </p:cNvSpPr>
          <p:nvPr/>
        </p:nvSpPr>
        <p:spPr bwMode="auto">
          <a:xfrm>
            <a:off x="5257800" y="33528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FACET beam parameters for E169: acceleration case</a:t>
            </a:r>
          </a:p>
        </p:txBody>
      </p:sp>
      <p:pic>
        <p:nvPicPr>
          <p:cNvPr id="4508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286250"/>
            <a:ext cx="2901950" cy="2038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0" name="Date Placeholder 4"/>
          <p:cNvSpPr>
            <a:spLocks noGrp="1"/>
          </p:cNvSpPr>
          <p:nvPr>
            <p:ph type="dt" sz="quarter" idx="10"/>
          </p:nvPr>
        </p:nvSpPr>
        <p:spPr>
          <a:xfrm>
            <a:off x="1219200" y="4648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800DC"/>
                </a:solidFill>
              </a:rPr>
              <a:t>Longitudinal E-field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4004846"/>
            <a:ext cx="4038600" cy="2700754"/>
            <a:chOff x="4572000" y="4004846"/>
            <a:chExt cx="4038600" cy="2700754"/>
          </a:xfrm>
        </p:grpSpPr>
        <p:pic>
          <p:nvPicPr>
            <p:cNvPr id="14" name="Picture 13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0" y="4004846"/>
              <a:ext cx="40386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798767" y="6367046"/>
              <a:ext cx="35832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Witness beam, acceleration and BBU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Scaling the accelerator in size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763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/>
              <a:t>Lasers </a:t>
            </a:r>
            <a:r>
              <a:rPr lang="en-US" sz="2800" dirty="0"/>
              <a:t>produce copious power (~J, &gt;TW)</a:t>
            </a:r>
          </a:p>
          <a:p>
            <a:pPr lvl="1" eaLnBrk="1" hangingPunct="1">
              <a:defRPr/>
            </a:pPr>
            <a:r>
              <a:rPr lang="en-US" sz="2400" dirty="0"/>
              <a:t>Scale </a:t>
            </a:r>
            <a:r>
              <a:rPr lang="en-US" sz="2400" dirty="0" smtClean="0"/>
              <a:t>in </a:t>
            </a:r>
            <a:r>
              <a:rPr lang="en-US" sz="2400" i="1" dirty="0" err="1" smtClean="0">
                <a:latin typeface="Symbol" charset="2"/>
                <a:sym typeface="Symbol" charset="2"/>
              </a:rPr>
              <a:t></a:t>
            </a:r>
            <a:r>
              <a:rPr lang="en-US" sz="2400" i="1" dirty="0" smtClean="0">
                <a:latin typeface="Symbol" charset="2"/>
                <a:sym typeface="Symbol" charset="2"/>
              </a:rPr>
              <a:t> </a:t>
            </a:r>
            <a:r>
              <a:rPr lang="en-US" sz="2400" dirty="0" smtClean="0"/>
              <a:t>by </a:t>
            </a:r>
            <a:r>
              <a:rPr lang="en-US" sz="2400" dirty="0"/>
              <a:t>4 orders of magnitude</a:t>
            </a:r>
          </a:p>
          <a:p>
            <a:pPr lvl="1" eaLnBrk="1" hangingPunct="1">
              <a:defRPr/>
            </a:pPr>
            <a:r>
              <a:rPr lang="en-US" sz="2400" i="1" dirty="0" err="1">
                <a:latin typeface="Symbol" charset="2"/>
                <a:sym typeface="Symbol" charset="2"/>
              </a:rPr>
              <a:t></a:t>
            </a:r>
            <a:r>
              <a:rPr lang="en-US" sz="2400" dirty="0"/>
              <a:t> &lt; 1 </a:t>
            </a:r>
            <a:r>
              <a:rPr lang="en-US" sz="2400" dirty="0" err="1">
                <a:latin typeface="Symbol" charset="2"/>
                <a:sym typeface="Symbol" charset="2"/>
              </a:rPr>
              <a:t></a:t>
            </a:r>
            <a:r>
              <a:rPr lang="en-US" sz="2400" dirty="0" err="1"/>
              <a:t>m</a:t>
            </a:r>
            <a:r>
              <a:rPr lang="en-US" sz="2400" dirty="0"/>
              <a:t> gives </a:t>
            </a:r>
            <a:r>
              <a:rPr lang="en-US" sz="2400" i="1" dirty="0"/>
              <a:t>challenges</a:t>
            </a:r>
            <a:r>
              <a:rPr lang="en-US" sz="2400" dirty="0"/>
              <a:t> in beam dynamics</a:t>
            </a:r>
          </a:p>
          <a:p>
            <a:pPr lvl="1" eaLnBrk="1" hangingPunct="1">
              <a:defRPr/>
            </a:pPr>
            <a:r>
              <a:rPr lang="en-US" sz="2400" dirty="0"/>
              <a:t>Reinvent resonant structure using </a:t>
            </a:r>
            <a:r>
              <a:rPr lang="en-US" sz="2400" i="1" dirty="0"/>
              <a:t>dielectric </a:t>
            </a:r>
            <a:r>
              <a:rPr lang="en-US" sz="2400" dirty="0"/>
              <a:t>(E163, UCLA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r>
              <a:rPr lang="en-US" sz="2400" dirty="0" smtClean="0"/>
              <a:t>GV/</a:t>
            </a:r>
            <a:r>
              <a:rPr lang="en-US" sz="2400" dirty="0" err="1" smtClean="0"/>
              <a:t>m</a:t>
            </a:r>
            <a:r>
              <a:rPr lang="en-US" sz="2400" dirty="0" smtClean="0"/>
              <a:t> fields possible, breakdown limited…</a:t>
            </a:r>
          </a:p>
          <a:p>
            <a:pPr lvl="1" eaLnBrk="1" hangingPunct="1">
              <a:defRPr/>
            </a:pPr>
            <a:endParaRPr lang="en-US" sz="2400" i="1" dirty="0"/>
          </a:p>
          <a:p>
            <a:pPr lvl="1" eaLnBrk="1" hangingPunct="1">
              <a:defRPr/>
            </a:pPr>
            <a:endParaRPr lang="en-US" sz="2400" i="1" dirty="0"/>
          </a:p>
          <a:p>
            <a:pPr lvl="1" eaLnBrk="1" hangingPunct="1">
              <a:defRPr/>
            </a:pPr>
            <a:endParaRPr lang="en-US" sz="2400" i="1" dirty="0"/>
          </a:p>
          <a:p>
            <a:pPr lvl="1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GV/</a:t>
            </a:r>
            <a:r>
              <a:rPr lang="en-US" sz="2800" dirty="0" err="1" smtClean="0"/>
              <a:t>m</a:t>
            </a:r>
            <a:r>
              <a:rPr lang="en-US" sz="2800" dirty="0" smtClean="0"/>
              <a:t> allows major reduction in size, cost</a:t>
            </a:r>
          </a:p>
          <a:p>
            <a:pPr eaLnBrk="1" hangingPunct="1">
              <a:defRPr/>
            </a:pPr>
            <a:r>
              <a:rPr lang="en-US" sz="2800" dirty="0" smtClean="0"/>
              <a:t>To </a:t>
            </a:r>
            <a:r>
              <a:rPr lang="en-US" sz="2800" dirty="0"/>
              <a:t>jump to GV/</a:t>
            </a:r>
            <a:r>
              <a:rPr lang="en-US" sz="2800" dirty="0" err="1"/>
              <a:t>m</a:t>
            </a:r>
            <a:r>
              <a:rPr lang="en-US" sz="2800" dirty="0"/>
              <a:t>,</a:t>
            </a:r>
            <a:r>
              <a:rPr lang="en-US" sz="2800" dirty="0" smtClean="0"/>
              <a:t> mm</a:t>
            </a:r>
            <a:r>
              <a:rPr lang="en-US" sz="2800" dirty="0"/>
              <a:t>-</a:t>
            </a:r>
            <a:r>
              <a:rPr lang="en-US" sz="2800" dirty="0" smtClean="0"/>
              <a:t>THz better? …dynamics!  </a:t>
            </a:r>
            <a:endParaRPr lang="en-US" sz="2800" dirty="0"/>
          </a:p>
          <a:p>
            <a:pPr lvl="1" eaLnBrk="1" hangingPunct="1">
              <a:defRPr/>
            </a:pPr>
            <a:r>
              <a:rPr lang="en-US" sz="2400" dirty="0"/>
              <a:t>Must have new source…</a:t>
            </a:r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60762"/>
            <a:ext cx="5410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895600" y="4495800"/>
            <a:ext cx="33496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Resonant dielectric laser-excited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charset="0"/>
              </a:rPr>
              <a:t>structure (HFSS simulation, UCLA)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Experimental Issues: Alternate DWA design, cladding, materials</a:t>
            </a:r>
            <a:br>
              <a:rPr lang="en-US" sz="4000"/>
            </a:br>
            <a:endParaRPr lang="en-US" sz="3600">
              <a:solidFill>
                <a:schemeClr val="folHlink"/>
              </a:solidFill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914400" y="1905000"/>
            <a:ext cx="4511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Aluminum cladding in T-481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 sz="2000" dirty="0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 sz="2000" dirty="0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 sz="2000" dirty="0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Dielectric cladding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None/>
            </a:pPr>
            <a:endParaRPr lang="en-US" sz="2000" dirty="0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endParaRPr lang="en-US" sz="2000" dirty="0">
              <a:latin typeface="Tahoma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Bragg fiber?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Low </a:t>
            </a:r>
            <a:r>
              <a:rPr lang="en-US" sz="2000" dirty="0" smtClean="0">
                <a:latin typeface="Tahoma" charset="0"/>
              </a:rPr>
              <a:t>HOM, LR </a:t>
            </a:r>
            <a:r>
              <a:rPr lang="en-US" sz="2000" dirty="0" smtClean="0">
                <a:latin typeface="Tahoma" charset="0"/>
              </a:rPr>
              <a:t>BBU</a:t>
            </a:r>
            <a:r>
              <a:rPr lang="en-US" sz="2000" dirty="0" smtClean="0">
                <a:latin typeface="Tahoma" charset="0"/>
              </a:rPr>
              <a:t> stabilized?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Font typeface="Wingdings" charset="2"/>
              <a:buChar char="s"/>
            </a:pPr>
            <a:r>
              <a:rPr lang="en-US" sz="2000" dirty="0">
                <a:latin typeface="Tahoma" charset="0"/>
              </a:rPr>
              <a:t>Alternate dielectric: CVD diamond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s"/>
            </a:pPr>
            <a:r>
              <a:rPr lang="en-US" sz="1800" dirty="0">
                <a:latin typeface="Tahoma" charset="0"/>
              </a:rPr>
              <a:t>Ultra-high breakdown threshold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s"/>
            </a:pPr>
            <a:r>
              <a:rPr lang="en-US" sz="1800" dirty="0">
                <a:latin typeface="Tahoma" charset="0"/>
              </a:rPr>
              <a:t>Doping gives low SEC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s"/>
            </a:pPr>
            <a:r>
              <a:rPr lang="en-US" sz="1800" dirty="0">
                <a:latin typeface="Tahoma" charset="0"/>
              </a:rPr>
              <a:t>First structures from Euclid Tech.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1273175" y="2286000"/>
            <a:ext cx="3762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400">
                <a:latin typeface="Helvetica" charset="0"/>
              </a:rPr>
              <a:t>  Vaporized at moderate wake amplitudes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400">
                <a:latin typeface="Helvetica" charset="0"/>
              </a:rPr>
              <a:t>  Low vaporization threshold; low pressure </a:t>
            </a:r>
          </a:p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sz="1400">
                <a:latin typeface="Helvetica" charset="0"/>
              </a:rPr>
              <a:t>     and thermal conductivity of environment</a:t>
            </a:r>
            <a:endParaRPr lang="en-US">
              <a:latin typeface="Helvetica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143000" y="3733800"/>
            <a:ext cx="4572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400">
                <a:latin typeface="Helvetica" charset="0"/>
              </a:rPr>
              <a:t>  Lower refractive index provides internal reflection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ü"/>
            </a:pPr>
            <a:r>
              <a:rPr lang="en-US" sz="1400">
                <a:latin typeface="Helvetica" charset="0"/>
              </a:rPr>
              <a:t> Low power loss, damage resistant</a:t>
            </a:r>
            <a:endParaRPr lang="en-US">
              <a:latin typeface="Helvetica" charset="0"/>
            </a:endParaRPr>
          </a:p>
        </p:txBody>
      </p:sp>
      <p:pic>
        <p:nvPicPr>
          <p:cNvPr id="47110" name="Picture 7" descr="braggfi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223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6858000" y="3581400"/>
            <a:ext cx="149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Bragg fiber </a:t>
            </a:r>
          </a:p>
        </p:txBody>
      </p:sp>
      <p:pic>
        <p:nvPicPr>
          <p:cNvPr id="47112" name="Picture 11" descr="diamo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962400"/>
            <a:ext cx="25273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6324600" y="4038600"/>
            <a:ext cx="974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latin typeface="Helvetica" charset="0"/>
              </a:rPr>
              <a:t>A. Kanareykin</a:t>
            </a:r>
          </a:p>
        </p:txBody>
      </p:sp>
      <p:sp>
        <p:nvSpPr>
          <p:cNvPr id="47114" name="Rectangle 13"/>
          <p:cNvSpPr>
            <a:spLocks noChangeArrowheads="1"/>
          </p:cNvSpPr>
          <p:nvPr/>
        </p:nvSpPr>
        <p:spPr bwMode="auto">
          <a:xfrm>
            <a:off x="6324600" y="6477000"/>
            <a:ext cx="238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CVD deposited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Control of group velocity with periodic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05000"/>
            <a:ext cx="5334000" cy="4038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For </a:t>
            </a:r>
            <a:r>
              <a:rPr lang="en-US" sz="2800" i="1" dirty="0" smtClean="0"/>
              <a:t>multiple pulse beam loaded operation </a:t>
            </a:r>
            <a:r>
              <a:rPr lang="en-US" sz="2800" dirty="0" smtClean="0"/>
              <a:t>in LC, may need </a:t>
            </a:r>
            <a:r>
              <a:rPr lang="en-US" sz="2800" i="1" dirty="0" smtClean="0"/>
              <a:t>low</a:t>
            </a:r>
            <a:r>
              <a:rPr lang="en-US" sz="2800" dirty="0" smtClean="0"/>
              <a:t> 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g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Low charge  gives smaller, shorter beams</a:t>
            </a:r>
          </a:p>
          <a:p>
            <a:pPr lvl="1">
              <a:defRPr/>
            </a:pPr>
            <a:r>
              <a:rPr lang="en-US" sz="2400" dirty="0" smtClean="0"/>
              <a:t>Can even replace large Q driver</a:t>
            </a:r>
          </a:p>
          <a:p>
            <a:pPr>
              <a:defRPr/>
            </a:pPr>
            <a:r>
              <a:rPr lang="en-US" sz="2800" dirty="0" smtClean="0"/>
              <a:t>Use periodic DWA structure in ~</a:t>
            </a:r>
            <a:r>
              <a:rPr lang="en-US" sz="3600" i="1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2800" dirty="0" smtClean="0"/>
              <a:t>-mode</a:t>
            </a:r>
          </a:p>
        </p:txBody>
      </p:sp>
      <p:pic>
        <p:nvPicPr>
          <p:cNvPr id="8" name="Content Placeholder 7" descr="ezplo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4158" b="-14158"/>
          <a:stretch>
            <a:fillRect/>
          </a:stretch>
        </p:blipFill>
        <p:spPr>
          <a:xfrm>
            <a:off x="5715000" y="3865563"/>
            <a:ext cx="3124200" cy="3373437"/>
          </a:xfrm>
        </p:spPr>
      </p:pic>
      <p:pic>
        <p:nvPicPr>
          <p:cNvPr id="49158" name="Picture 8" descr="periodi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447800"/>
            <a:ext cx="3575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5486400" y="4267200"/>
          <a:ext cx="3397250" cy="2590800"/>
        </p:xfrm>
        <a:graphic>
          <a:graphicData uri="http://schemas.openxmlformats.org/presentationml/2006/ole">
            <p:oleObj spid="_x0000_s49154" name="Document" r:id="rId5" imgW="3852680" imgH="2938278" progId="Word.Document.8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0" y="3276600"/>
            <a:ext cx="5257800" cy="993775"/>
            <a:chOff x="0" y="3505200"/>
            <a:chExt cx="5257800" cy="993775"/>
          </a:xfrm>
        </p:grpSpPr>
        <p:cxnSp>
          <p:nvCxnSpPr>
            <p:cNvPr id="49159" name="Straight Arrow Connector 11"/>
            <p:cNvCxnSpPr>
              <a:cxnSpLocks noChangeShapeType="1"/>
            </p:cNvCxnSpPr>
            <p:nvPr/>
          </p:nvCxnSpPr>
          <p:spPr bwMode="auto">
            <a:xfrm rot="10800000" flipH="1">
              <a:off x="0" y="3771901"/>
              <a:ext cx="5257800" cy="41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9160" name="Oval 12"/>
            <p:cNvSpPr>
              <a:spLocks noChangeArrowheads="1"/>
            </p:cNvSpPr>
            <p:nvPr/>
          </p:nvSpPr>
          <p:spPr bwMode="auto">
            <a:xfrm>
              <a:off x="4648200" y="3505200"/>
              <a:ext cx="304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1" name="Oval 13"/>
            <p:cNvSpPr>
              <a:spLocks noChangeAspect="1"/>
            </p:cNvSpPr>
            <p:nvPr/>
          </p:nvSpPr>
          <p:spPr bwMode="auto">
            <a:xfrm>
              <a:off x="2895600" y="3703638"/>
              <a:ext cx="92075" cy="1825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2" name="Oval 14"/>
            <p:cNvSpPr>
              <a:spLocks noChangeAspect="1"/>
            </p:cNvSpPr>
            <p:nvPr/>
          </p:nvSpPr>
          <p:spPr bwMode="auto">
            <a:xfrm>
              <a:off x="1219200" y="3703638"/>
              <a:ext cx="92075" cy="1825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381000" y="3733800"/>
              <a:ext cx="92075" cy="1825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2057400" y="3703638"/>
              <a:ext cx="92075" cy="18256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3946525" y="3703638"/>
              <a:ext cx="92075" cy="18256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66" name="TextBox 19"/>
            <p:cNvSpPr txBox="1">
              <a:spLocks noChangeArrowheads="1"/>
            </p:cNvSpPr>
            <p:nvPr/>
          </p:nvSpPr>
          <p:spPr bwMode="auto">
            <a:xfrm>
              <a:off x="304800" y="4191000"/>
              <a:ext cx="1752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994D"/>
                  </a:solidFill>
                </a:rPr>
                <a:t>Accelerating beam 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1981200" y="4237038"/>
              <a:ext cx="92075" cy="18256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68" name="TextBox 21"/>
            <p:cNvSpPr txBox="1">
              <a:spLocks noChangeArrowheads="1"/>
            </p:cNvSpPr>
            <p:nvPr/>
          </p:nvSpPr>
          <p:spPr bwMode="auto">
            <a:xfrm>
              <a:off x="2895600" y="4191000"/>
              <a:ext cx="1752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chemeClr val="accent1"/>
                  </a:solidFill>
                </a:rPr>
                <a:t>Driving beam </a:t>
              </a:r>
            </a:p>
          </p:txBody>
        </p:sp>
        <p:sp>
          <p:nvSpPr>
            <p:cNvPr id="49169" name="Oval 22"/>
            <p:cNvSpPr>
              <a:spLocks noChangeAspect="1"/>
            </p:cNvSpPr>
            <p:nvPr/>
          </p:nvSpPr>
          <p:spPr bwMode="auto">
            <a:xfrm>
              <a:off x="4175125" y="4267200"/>
              <a:ext cx="92075" cy="1825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486400" y="38862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/>
              <a:t>Example: SiO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-diamond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and simulation approach to zero VG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86000"/>
            <a:ext cx="5181600" cy="4419600"/>
          </a:xfrm>
        </p:spPr>
        <p:txBody>
          <a:bodyPr/>
          <a:lstStyle/>
          <a:p>
            <a:r>
              <a:rPr lang="en-US" dirty="0" smtClean="0"/>
              <a:t>Matrix treatment of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z</a:t>
            </a:r>
            <a:r>
              <a:rPr lang="en-US" dirty="0" smtClean="0"/>
              <a:t> and its derivative </a:t>
            </a:r>
          </a:p>
          <a:p>
            <a:r>
              <a:rPr lang="en-US" dirty="0" smtClean="0"/>
              <a:t>Evaluate through period, set phase advance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Symbol" charset="2"/>
                <a:cs typeface="Symbol" charset="2"/>
              </a:rPr>
              <a:t>=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Check, optimize with OOPIC simulation</a:t>
            </a:r>
            <a:endParaRPr lang="en-US" dirty="0"/>
          </a:p>
        </p:txBody>
      </p:sp>
      <p:pic>
        <p:nvPicPr>
          <p:cNvPr id="7" name="Movie.wmv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0" y="251460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Initial multi-pulse experiment: uniform SiO</a:t>
            </a:r>
            <a:r>
              <a:rPr lang="en-US" baseline="-25000" dirty="0" smtClean="0"/>
              <a:t>2 </a:t>
            </a:r>
            <a:r>
              <a:rPr lang="en-US" dirty="0" smtClean="0"/>
              <a:t>DWA at BNL ATF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 smtClean="0"/>
              <a:t>Exploit </a:t>
            </a:r>
            <a:r>
              <a:rPr lang="en-US" dirty="0" err="1" smtClean="0"/>
              <a:t>Muggli’s</a:t>
            </a:r>
            <a:r>
              <a:rPr lang="en-US" dirty="0" smtClean="0"/>
              <a:t> pulse train slicing technique</a:t>
            </a:r>
          </a:p>
          <a:p>
            <a:pPr lvl="1"/>
            <a:r>
              <a:rPr lang="en-US" dirty="0" smtClean="0"/>
              <a:t>400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spacing, micro-Q=25 </a:t>
            </a:r>
            <a:r>
              <a:rPr lang="en-US" dirty="0" err="1" smtClean="0"/>
              <a:t>pC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=80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DWA dimensions: a=100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m, </a:t>
            </a:r>
            <a:r>
              <a:rPr lang="en-US" dirty="0" err="1" smtClean="0"/>
              <a:t>b</a:t>
            </a:r>
            <a:r>
              <a:rPr lang="en-US" dirty="0" smtClean="0"/>
              <a:t>=150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35482"/>
            <a:ext cx="3657600" cy="24890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05400" y="3835482"/>
            <a:ext cx="3660747" cy="2481986"/>
            <a:chOff x="5105400" y="3505200"/>
            <a:chExt cx="3660747" cy="24819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3505200"/>
              <a:ext cx="3660747" cy="248198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5105400" y="3581400"/>
              <a:ext cx="3048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41384" y="3733800"/>
            <a:ext cx="3821616" cy="2616282"/>
            <a:chOff x="4941384" y="3403518"/>
            <a:chExt cx="3821616" cy="26162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1384" y="3403518"/>
              <a:ext cx="3821616" cy="26162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4953000" y="3429000"/>
              <a:ext cx="304800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Alternate geometry: slab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828800"/>
            <a:ext cx="5029200" cy="4267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Slab geometry suppresses transverse wakes*</a:t>
            </a:r>
          </a:p>
          <a:p>
            <a:pPr lvl="1">
              <a:defRPr/>
            </a:pPr>
            <a:r>
              <a:rPr lang="en-US" sz="2400" dirty="0" smtClean="0"/>
              <a:t>Also connects to optical </a:t>
            </a:r>
            <a:r>
              <a:rPr lang="en-US" sz="2400" dirty="0" smtClean="0"/>
              <a:t>case of interest at E163 </a:t>
            </a:r>
          </a:p>
          <a:p>
            <a:pPr>
              <a:defRPr/>
            </a:pPr>
            <a:r>
              <a:rPr lang="en-US" sz="2800" dirty="0" smtClean="0"/>
              <a:t>Price: reduced wakefield</a:t>
            </a:r>
          </a:p>
          <a:p>
            <a:pPr>
              <a:defRPr/>
            </a:pPr>
            <a:r>
              <a:rPr lang="en-US" sz="2800" dirty="0" smtClean="0"/>
              <a:t>Interesting tests at FACET</a:t>
            </a:r>
          </a:p>
          <a:p>
            <a:pPr lvl="1">
              <a:defRPr/>
            </a:pPr>
            <a:r>
              <a:rPr lang="en-US" sz="2400" dirty="0" smtClean="0"/>
              <a:t>Slab example, &gt;600 MV/</a:t>
            </a:r>
            <a:r>
              <a:rPr lang="en-US" sz="2400" dirty="0" err="1" smtClean="0"/>
              <a:t>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</p:txBody>
      </p:sp>
      <p:pic>
        <p:nvPicPr>
          <p:cNvPr id="5018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75" y="1676400"/>
            <a:ext cx="3733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575" y="3886200"/>
            <a:ext cx="3857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228600" y="53340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*A. Tremaine, J. Rosenzweig, P. Schoessow, Phys. Rev. E 56,  7204 (1997)</a:t>
            </a:r>
          </a:p>
        </p:txBody>
      </p:sp>
      <p:pic>
        <p:nvPicPr>
          <p:cNvPr id="50183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4100" y="6134100"/>
            <a:ext cx="6819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 High Transformer Scenario </a:t>
            </a:r>
            <a:r>
              <a:rPr lang="en-US" dirty="0" smtClean="0"/>
              <a:t>using Dielectric Wakes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524000"/>
            <a:ext cx="4724400" cy="4191000"/>
          </a:xfrm>
        </p:spPr>
        <p:txBody>
          <a:bodyPr/>
          <a:lstStyle/>
          <a:p>
            <a:r>
              <a:rPr lang="en-US" sz="2800" dirty="0" smtClean="0"/>
              <a:t>Pulse train may not be needed or desirable…</a:t>
            </a:r>
          </a:p>
          <a:p>
            <a:r>
              <a:rPr lang="en-US" sz="2800" dirty="0" smtClean="0"/>
              <a:t>Instead, look for enhanced transformer ratio with </a:t>
            </a:r>
            <a:r>
              <a:rPr lang="en-US" sz="2800" i="1" dirty="0" smtClean="0"/>
              <a:t>ramped beam</a:t>
            </a:r>
          </a:p>
          <a:p>
            <a:r>
              <a:rPr lang="en-US" sz="2800" dirty="0" smtClean="0"/>
              <a:t>Does this work with </a:t>
            </a:r>
            <a:r>
              <a:rPr lang="en-US" sz="2800" i="1" dirty="0" smtClean="0"/>
              <a:t>multi-mode </a:t>
            </a:r>
            <a:r>
              <a:rPr lang="en-US" sz="2800" dirty="0" smtClean="0"/>
              <a:t>DWA?</a:t>
            </a:r>
          </a:p>
          <a:p>
            <a:r>
              <a:rPr lang="en-US" sz="2800" dirty="0" smtClean="0"/>
              <a:t>Scenario: 500-1000 MeV ramped driver; 5-10 GeV FEL injector in &lt;10 </a:t>
            </a:r>
            <a:r>
              <a:rPr lang="en-US" sz="2800" dirty="0" err="1" smtClean="0"/>
              <a:t>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5029200" y="3887788"/>
            <a:ext cx="3352800" cy="2284412"/>
          </a:xfrm>
          <a:prstGeom prst="rect">
            <a:avLst/>
          </a:prstGeom>
          <a:solidFill>
            <a:schemeClr val="tx1"/>
          </a:solidFill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5029200" y="1552575"/>
            <a:ext cx="3352800" cy="22850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14999" y="1628775"/>
            <a:ext cx="2006907" cy="318529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3366"/>
                </a:solidFill>
              </a:rPr>
              <a:t>Symmetric beam R&lt;2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91200" y="3959423"/>
            <a:ext cx="1851338" cy="307777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Ramped beam R&gt;&gt;2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5943600" y="27432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6477000" y="4724400"/>
            <a:ext cx="381000" cy="0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FACET scenario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828800"/>
            <a:ext cx="5410200" cy="4267200"/>
          </a:xfrm>
        </p:spPr>
        <p:txBody>
          <a:bodyPr/>
          <a:lstStyle/>
          <a:p>
            <a:r>
              <a:rPr lang="en-US" sz="2800" dirty="0" smtClean="0"/>
              <a:t>Charge: 3 nC</a:t>
            </a:r>
          </a:p>
          <a:p>
            <a:r>
              <a:rPr lang="en-US" sz="2800" dirty="0" smtClean="0"/>
              <a:t>Ramp: </a:t>
            </a:r>
            <a:r>
              <a:rPr lang="en-US" sz="2800" i="1" dirty="0" smtClean="0"/>
              <a:t>L</a:t>
            </a:r>
            <a:r>
              <a:rPr lang="en-US" sz="2800" dirty="0" smtClean="0"/>
              <a:t>=2.5 mm</a:t>
            </a:r>
          </a:p>
          <a:p>
            <a:r>
              <a:rPr lang="en-US" sz="2800" dirty="0" smtClean="0"/>
              <a:t>Energy:</a:t>
            </a:r>
            <a:r>
              <a:rPr lang="en-US" sz="2800" dirty="0" smtClean="0"/>
              <a:t> 1 </a:t>
            </a:r>
            <a:r>
              <a:rPr lang="en-US" sz="2800" dirty="0" smtClean="0"/>
              <a:t>G</a:t>
            </a:r>
            <a:r>
              <a:rPr lang="en-US" sz="2800" dirty="0" smtClean="0"/>
              <a:t>eV </a:t>
            </a:r>
            <a:endParaRPr lang="en-US" sz="2800" dirty="0" smtClean="0"/>
          </a:p>
          <a:p>
            <a:r>
              <a:rPr lang="en-US" sz="2800" dirty="0" smtClean="0"/>
              <a:t>Structure: </a:t>
            </a:r>
            <a:r>
              <a:rPr lang="en-US" sz="2800" i="1" dirty="0" smtClean="0"/>
              <a:t>a</a:t>
            </a:r>
            <a:r>
              <a:rPr lang="en-US" sz="2800" dirty="0" smtClean="0"/>
              <a:t>=100 </a:t>
            </a:r>
            <a:r>
              <a:rPr lang="en-US" sz="2800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/>
              <a:t>m,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i="1" dirty="0" err="1" smtClean="0"/>
              <a:t>b</a:t>
            </a:r>
            <a:r>
              <a:rPr lang="en-US" sz="2800" dirty="0" smtClean="0"/>
              <a:t>=100 </a:t>
            </a:r>
            <a:r>
              <a:rPr lang="en-US" sz="2800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/>
              <a:t>m, </a:t>
            </a:r>
            <a:r>
              <a:rPr lang="en-US" sz="2800" i="1" dirty="0" err="1" smtClean="0">
                <a:latin typeface="Symbol" charset="2"/>
                <a:cs typeface="Symbol" charset="2"/>
              </a:rPr>
              <a:t>e</a:t>
            </a:r>
            <a:r>
              <a:rPr lang="en-US" sz="2800" dirty="0" smtClean="0"/>
              <a:t>=3.8 </a:t>
            </a:r>
          </a:p>
          <a:p>
            <a:r>
              <a:rPr lang="en-US" sz="2800" dirty="0" smtClean="0"/>
              <a:t>Fundamental </a:t>
            </a:r>
            <a:r>
              <a:rPr lang="en-US" sz="2800" i="1" dirty="0" err="1" smtClean="0"/>
              <a:t>f</a:t>
            </a:r>
            <a:r>
              <a:rPr lang="en-US" sz="2800" dirty="0" smtClean="0"/>
              <a:t>=0.74 THz</a:t>
            </a:r>
          </a:p>
          <a:p>
            <a:r>
              <a:rPr lang="en-US" sz="2800" dirty="0" smtClean="0"/>
              <a:t>Performance: &gt;GV/</a:t>
            </a:r>
            <a:r>
              <a:rPr lang="en-US" sz="2800" dirty="0" err="1" smtClean="0"/>
              <a:t>m</a:t>
            </a:r>
            <a:r>
              <a:rPr lang="en-US" sz="2800" dirty="0" smtClean="0"/>
              <a:t> </a:t>
            </a:r>
            <a:r>
              <a:rPr lang="en-US" sz="2800" dirty="0" err="1" smtClean="0"/>
              <a:t>accel</a:t>
            </a:r>
            <a:r>
              <a:rPr lang="en-US" sz="2800" dirty="0" smtClean="0"/>
              <a:t>., </a:t>
            </a:r>
            <a:r>
              <a:rPr lang="en-US" sz="2800" i="1" dirty="0" smtClean="0"/>
              <a:t>R</a:t>
            </a:r>
            <a:r>
              <a:rPr lang="en-US" sz="2800" dirty="0" smtClean="0"/>
              <a:t>=9-10 </a:t>
            </a:r>
            <a:r>
              <a:rPr lang="en-US" sz="2800" dirty="0" smtClean="0"/>
              <a:t>(</a:t>
            </a:r>
            <a:r>
              <a:rPr lang="en-US" sz="2800" dirty="0" smtClean="0"/>
              <a:t>10 </a:t>
            </a:r>
            <a:r>
              <a:rPr lang="en-US" sz="2800" dirty="0" smtClean="0"/>
              <a:t>GeV possible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Ramp achieved at UCLA Neptune. Examine ATF, FACET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29200" y="1981200"/>
            <a:ext cx="3886200" cy="3581400"/>
            <a:chOff x="5029200" y="1981200"/>
            <a:chExt cx="3886200" cy="3581400"/>
          </a:xfrm>
        </p:grpSpPr>
        <p:sp>
          <p:nvSpPr>
            <p:cNvPr id="8" name="TextBox 7"/>
            <p:cNvSpPr txBox="1"/>
            <p:nvPr/>
          </p:nvSpPr>
          <p:spPr>
            <a:xfrm>
              <a:off x="5332922" y="5193268"/>
              <a:ext cx="3353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3366"/>
                  </a:solidFill>
                </a:rPr>
                <a:t>Sag in wake due to multi-mode</a:t>
              </a:r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1981200"/>
              <a:ext cx="38862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953000" y="2362200"/>
            <a:ext cx="3733800" cy="3327976"/>
            <a:chOff x="4953000" y="2362200"/>
            <a:chExt cx="3733800" cy="3327976"/>
          </a:xfrm>
        </p:grpSpPr>
        <p:pic>
          <p:nvPicPr>
            <p:cNvPr id="10" name="Picture 9"/>
            <p:cNvPicPr/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53000" y="2362200"/>
              <a:ext cx="3733800" cy="27432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791200" y="5105400"/>
              <a:ext cx="25370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Longitudinal phase space</a:t>
              </a:r>
            </a:p>
            <a:p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after 1.3 </a:t>
              </a:r>
              <a:r>
                <a:rPr lang="en-US" sz="1600" dirty="0" err="1" smtClean="0">
                  <a:solidFill>
                    <a:schemeClr val="accent5">
                      <a:lumMod val="50000"/>
                    </a:schemeClr>
                  </a:solidFill>
                </a:rPr>
                <a:t>m</a:t>
              </a:r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</a:rPr>
                <a:t> DWA (OOPIC) 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Very promising technical approach in DWA</a:t>
            </a:r>
          </a:p>
          <a:p>
            <a:pPr lvl="1">
              <a:defRPr/>
            </a:pPr>
            <a:r>
              <a:rPr lang="en-US" dirty="0" smtClean="0"/>
              <a:t>Physics surprisingly forgiving thus far</a:t>
            </a:r>
          </a:p>
          <a:p>
            <a:pPr lvl="1">
              <a:defRPr/>
            </a:pPr>
            <a:r>
              <a:rPr lang="en-US" dirty="0" smtClean="0"/>
              <a:t>Looks like an accelerator!</a:t>
            </a:r>
          </a:p>
          <a:p>
            <a:pPr>
              <a:defRPr/>
            </a:pPr>
            <a:r>
              <a:rPr lang="en-US" dirty="0" smtClean="0"/>
              <a:t>FACET and ATF provide critical test-beds</a:t>
            </a:r>
          </a:p>
          <a:p>
            <a:pPr>
              <a:defRPr/>
            </a:pPr>
            <a:r>
              <a:rPr lang="en-US" dirty="0" smtClean="0"/>
              <a:t>Need to explore more:</a:t>
            </a:r>
          </a:p>
          <a:p>
            <a:pPr lvl="1">
              <a:defRPr/>
            </a:pPr>
            <a:r>
              <a:rPr lang="en-US" dirty="0" smtClean="0"/>
              <a:t>Breakdown, </a:t>
            </a:r>
            <a:r>
              <a:rPr lang="en-US" dirty="0" smtClean="0"/>
              <a:t>materials</a:t>
            </a:r>
          </a:p>
          <a:p>
            <a:pPr lvl="1">
              <a:defRPr/>
            </a:pPr>
            <a:r>
              <a:rPr lang="en-US" dirty="0" smtClean="0"/>
              <a:t>Acceleration and beam stability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Advanced </a:t>
            </a:r>
            <a:r>
              <a:rPr lang="en-US" dirty="0" smtClean="0"/>
              <a:t>geometries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988" y="381000"/>
            <a:ext cx="9144001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Promising paradigm for high field accelerators: wakefields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382000" cy="3886200"/>
          </a:xfrm>
          <a:effectLst>
            <a:outerShdw blurRad="25400" dist="25399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Coherent radiation from bunched, </a:t>
            </a:r>
            <a:r>
              <a:rPr lang="en-US" sz="2800" i="1" dirty="0" err="1"/>
              <a:t>v~c</a:t>
            </a:r>
            <a:r>
              <a:rPr lang="en-US" sz="2800" i="1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e</a:t>
            </a:r>
            <a:r>
              <a:rPr lang="en-US" sz="2800" baseline="30000" dirty="0"/>
              <a:t>-</a:t>
            </a:r>
            <a:r>
              <a:rPr lang="en-US" sz="2800" dirty="0"/>
              <a:t> beam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/>
              <a:t>Any impedance</a:t>
            </a:r>
            <a:r>
              <a:rPr lang="en-US" sz="2400" dirty="0"/>
              <a:t> environment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Powers more exotic schemes: plasma, dielectrics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Non-resonant, </a:t>
            </a:r>
            <a:r>
              <a:rPr lang="en-US" sz="2800" i="1" dirty="0"/>
              <a:t>short pulse</a:t>
            </a:r>
            <a:r>
              <a:rPr lang="en-US" sz="2800" dirty="0"/>
              <a:t> operation </a:t>
            </a:r>
            <a:r>
              <a:rPr lang="en-US" sz="2800" dirty="0" smtClean="0"/>
              <a:t>possible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High average power beams can be produced!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Tens of MW,</a:t>
            </a:r>
            <a:r>
              <a:rPr lang="en-US" sz="2400" dirty="0" smtClean="0"/>
              <a:t> </a:t>
            </a:r>
            <a:r>
              <a:rPr lang="en-US" sz="2400" dirty="0" smtClean="0"/>
              <a:t>present advantage over</a:t>
            </a:r>
            <a:r>
              <a:rPr lang="en-US" sz="2400" dirty="0" smtClean="0"/>
              <a:t> lasers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Intense beams needed by other fields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X-ray FEL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X-rays from Compton scattering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THz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High gradients, high frequency, EM power from wakefields: CLIC @ CERN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33650" y="1458913"/>
            <a:ext cx="6610350" cy="5399087"/>
            <a:chOff x="1728" y="919"/>
            <a:chExt cx="4510" cy="3401"/>
          </a:xfrm>
        </p:grpSpPr>
        <p:pic>
          <p:nvPicPr>
            <p:cNvPr id="2459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1257"/>
              <a:ext cx="4510" cy="30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2162" y="919"/>
              <a:ext cx="351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Comic Sans MS" charset="0"/>
                </a:rPr>
                <a:t>CLIC wakefield-powered resonant scheme</a:t>
              </a:r>
            </a:p>
          </p:txBody>
        </p:sp>
      </p:grpSp>
      <p:grpSp>
        <p:nvGrpSpPr>
          <p:cNvPr id="24583" name="Group 6"/>
          <p:cNvGrpSpPr>
            <a:grpSpLocks/>
          </p:cNvGrpSpPr>
          <p:nvPr/>
        </p:nvGrpSpPr>
        <p:grpSpPr bwMode="auto">
          <a:xfrm>
            <a:off x="0" y="3886200"/>
            <a:ext cx="2392363" cy="2971800"/>
            <a:chOff x="0" y="2448"/>
            <a:chExt cx="1632" cy="1872"/>
          </a:xfrm>
        </p:grpSpPr>
        <p:pic>
          <p:nvPicPr>
            <p:cNvPr id="24592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812"/>
              <a:ext cx="1632" cy="15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4593" name="Rectangle 8"/>
            <p:cNvSpPr>
              <a:spLocks noChangeArrowheads="1"/>
            </p:cNvSpPr>
            <p:nvPr/>
          </p:nvSpPr>
          <p:spPr bwMode="auto">
            <a:xfrm>
              <a:off x="37" y="2448"/>
              <a:ext cx="154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>
                  <a:latin typeface="Times New Roman" charset="0"/>
                </a:rPr>
                <a:t>CLIC 30 GHz, </a:t>
              </a:r>
            </a:p>
            <a:p>
              <a:pPr algn="ctr"/>
              <a:r>
                <a:rPr lang="en-US" sz="1800" b="1">
                  <a:latin typeface="Times New Roman" charset="0"/>
                </a:rPr>
                <a:t>150 MV/m structures</a:t>
              </a:r>
              <a:endParaRPr lang="en-US" b="1">
                <a:latin typeface="Times New Roman" charset="0"/>
              </a:endParaRPr>
            </a:p>
          </p:txBody>
        </p:sp>
      </p:grpSp>
      <p:pic>
        <p:nvPicPr>
          <p:cNvPr id="2458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0200"/>
            <a:ext cx="2744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1066800" y="1539875"/>
            <a:ext cx="19716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" charset="0"/>
              </a:rPr>
              <a:t>CLIC drive beam extraction structure</a:t>
            </a:r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 rot="404160">
            <a:off x="1055688" y="2286000"/>
            <a:ext cx="6985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1196975" y="2438400"/>
            <a:ext cx="9144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 flipH="1">
            <a:off x="1970088" y="2895600"/>
            <a:ext cx="633412" cy="2667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1447800" y="3429000"/>
            <a:ext cx="11763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Skia" charset="0"/>
              </a:rPr>
              <a:t>Power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71800" y="2819400"/>
            <a:ext cx="6096000" cy="3176588"/>
            <a:chOff x="2971800" y="2514600"/>
            <a:chExt cx="6096000" cy="3176362"/>
          </a:xfrm>
        </p:grpSpPr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2971800" y="2514600"/>
            <a:ext cx="5994400" cy="2679700"/>
          </p:xfrm>
          <a:graphic>
            <a:graphicData uri="http://schemas.openxmlformats.org/presentationml/2006/ole">
              <p:oleObj spid="_x0000_s24578" name="Document" r:id="rId6" imgW="5994400" imgH="2679700" progId="Word.Document.12">
                <p:link updateAutomatic="1"/>
              </p:oleObj>
            </a:graphicData>
          </a:graphic>
        </p:graphicFrame>
        <p:sp>
          <p:nvSpPr>
            <p:cNvPr id="24591" name="Rectangle 18"/>
            <p:cNvSpPr>
              <a:spLocks noChangeArrowheads="1"/>
            </p:cNvSpPr>
            <p:nvPr/>
          </p:nvSpPr>
          <p:spPr bwMode="auto">
            <a:xfrm>
              <a:off x="6019800" y="4952827"/>
              <a:ext cx="3048000" cy="738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264D"/>
                  </a:solidFill>
                </a:rPr>
                <a:t>J. Rosenzweig, </a:t>
              </a:r>
              <a:r>
                <a:rPr lang="en-US" sz="1400" i="1">
                  <a:solidFill>
                    <a:srgbClr val="00264D"/>
                  </a:solidFill>
                </a:rPr>
                <a:t>et al., Nucl. Instrum. Methods A </a:t>
              </a:r>
              <a:r>
                <a:rPr lang="en-US" sz="1400" b="1" i="1">
                  <a:solidFill>
                    <a:srgbClr val="00264D"/>
                  </a:solidFill>
                </a:rPr>
                <a:t>410  532 (1998). </a:t>
              </a:r>
              <a:r>
                <a:rPr lang="en-US" sz="1400">
                  <a:solidFill>
                    <a:srgbClr val="00264D"/>
                  </a:solidFill>
                </a:rPr>
                <a:t>(concept borrowed from W. Gai…)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/>
              <a:t>The dielectric wakefield accelerator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200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High </a:t>
            </a:r>
            <a:r>
              <a:rPr lang="en-US" sz="2400" dirty="0"/>
              <a:t>accelerating gradients: GV/</a:t>
            </a:r>
            <a:r>
              <a:rPr lang="en-US" sz="2400" dirty="0" err="1"/>
              <a:t>m</a:t>
            </a:r>
            <a:r>
              <a:rPr lang="en-US" sz="2400" dirty="0"/>
              <a:t> level</a:t>
            </a:r>
          </a:p>
          <a:p>
            <a:pPr lvl="1" eaLnBrk="1" hangingPunct="1">
              <a:defRPr/>
            </a:pPr>
            <a:r>
              <a:rPr lang="en-US" sz="2000" dirty="0"/>
              <a:t>Dielectric based, low loss, short pulse</a:t>
            </a:r>
          </a:p>
          <a:p>
            <a:pPr lvl="1" eaLnBrk="1" hangingPunct="1">
              <a:defRPr/>
            </a:pPr>
            <a:r>
              <a:rPr lang="en-US" sz="2000" dirty="0"/>
              <a:t>Higher gradient than optical? Different breakdown mechanism</a:t>
            </a:r>
          </a:p>
          <a:p>
            <a:pPr lvl="1" eaLnBrk="1" hangingPunct="1">
              <a:defRPr/>
            </a:pPr>
            <a:r>
              <a:rPr lang="en-US" sz="2000" dirty="0"/>
              <a:t>No charged particles in beam path…</a:t>
            </a:r>
          </a:p>
          <a:p>
            <a:pPr eaLnBrk="1" hangingPunct="1">
              <a:defRPr/>
            </a:pPr>
            <a:r>
              <a:rPr lang="en-US" sz="2400" dirty="0"/>
              <a:t>Use wakefield collider schemes</a:t>
            </a:r>
          </a:p>
          <a:p>
            <a:pPr lvl="1" eaLnBrk="1" hangingPunct="1">
              <a:defRPr/>
            </a:pPr>
            <a:r>
              <a:rPr lang="en-US" sz="2000" dirty="0"/>
              <a:t>CLIC style modular system</a:t>
            </a:r>
          </a:p>
          <a:p>
            <a:pPr lvl="1" eaLnBrk="1" hangingPunct="1">
              <a:defRPr/>
            </a:pPr>
            <a:r>
              <a:rPr lang="en-US" sz="2000" i="1" dirty="0"/>
              <a:t>Afterburner</a:t>
            </a:r>
            <a:r>
              <a:rPr lang="en-US" sz="2000" dirty="0"/>
              <a:t> possibility for existing accelerators</a:t>
            </a:r>
          </a:p>
          <a:p>
            <a:pPr eaLnBrk="1" hangingPunct="1">
              <a:defRPr/>
            </a:pPr>
            <a:r>
              <a:rPr lang="en-US" sz="2400" dirty="0"/>
              <a:t>Spin-offs</a:t>
            </a:r>
          </a:p>
          <a:p>
            <a:pPr lvl="1" eaLnBrk="1" hangingPunct="1">
              <a:defRPr/>
            </a:pPr>
            <a:r>
              <a:rPr lang="en-US" sz="2000" dirty="0"/>
              <a:t>High power THz radiation source</a:t>
            </a:r>
          </a:p>
        </p:txBody>
      </p:sp>
      <p:pic>
        <p:nvPicPr>
          <p:cNvPr id="13320" name="Picture 8" descr="DWA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219200"/>
            <a:ext cx="35925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 bwMode="auto">
          <a:xfrm>
            <a:off x="6400800" y="3810000"/>
            <a:ext cx="3048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“wake” mechanism: coherent Cerenkov radiation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47800" y="3810000"/>
            <a:ext cx="5181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10800000">
            <a:off x="4953001" y="2362200"/>
            <a:ext cx="1600200" cy="144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4800600" y="3962400"/>
            <a:ext cx="1752600" cy="144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867400" y="28956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5791200" y="4648200"/>
            <a:ext cx="381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705600" y="3048000"/>
            <a:ext cx="148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3048000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Cerenkov angle</a:t>
            </a:r>
            <a:endParaRPr lang="en-US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258879" y="2895600"/>
          <a:ext cx="1445173" cy="762000"/>
        </p:xfrm>
        <a:graphic>
          <a:graphicData uri="http://schemas.openxmlformats.org/presentationml/2006/ole">
            <p:oleObj spid="_x0000_s72706" name="Equation" r:id="rId3" imgW="698500" imgH="36830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743200" y="4191000"/>
          <a:ext cx="2316103" cy="609600"/>
        </p:xfrm>
        <a:graphic>
          <a:graphicData uri="http://schemas.openxmlformats.org/presentationml/2006/ole">
            <p:oleObj spid="_x0000_s72707" name="Equation" r:id="rId4" imgW="1206500" imgH="3175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3000" y="5562600"/>
            <a:ext cx="733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frequency favored, minimum bunch length</a:t>
            </a:r>
            <a:endParaRPr lang="en-US" dirty="0"/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552825" y="6019800"/>
          <a:ext cx="2074332" cy="762000"/>
        </p:xfrm>
        <a:graphic>
          <a:graphicData uri="http://schemas.openxmlformats.org/presentationml/2006/ole">
            <p:oleObj spid="_x0000_s72710" name="Equation" r:id="rId5" imgW="863600" imgH="317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/>
              <a:t>Dielectric Wakefield Accelerator</a:t>
            </a:r>
            <a:br>
              <a:rPr lang="en-US" sz="3800"/>
            </a:br>
            <a:r>
              <a:rPr lang="en-US" sz="3200">
                <a:solidFill>
                  <a:schemeClr val="folHlink"/>
                </a:solidFill>
              </a:rPr>
              <a:t>Overview</a:t>
            </a:r>
            <a:endParaRPr lang="en-US"/>
          </a:p>
        </p:txBody>
      </p:sp>
      <p:pic>
        <p:nvPicPr>
          <p:cNvPr id="16387" name="Picture 3" descr="DWA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87388" y="2149475"/>
            <a:ext cx="3592512" cy="1851025"/>
          </a:xfrm>
        </p:spPr>
      </p:pic>
      <p:sp>
        <p:nvSpPr>
          <p:cNvPr id="27658" name="Text Box 4"/>
          <p:cNvSpPr txBox="1">
            <a:spLocks noChangeArrowheads="1"/>
          </p:cNvSpPr>
          <p:nvPr/>
        </p:nvSpPr>
        <p:spPr bwMode="auto">
          <a:xfrm>
            <a:off x="4495800" y="2012950"/>
            <a:ext cx="4495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folHlink"/>
              </a:buClr>
              <a:buSzPct val="150000"/>
              <a:buFont typeface="Wingdings" charset="2"/>
              <a:buChar char="§"/>
            </a:pPr>
            <a:r>
              <a:rPr lang="en-US" sz="2000" dirty="0"/>
              <a:t> </a:t>
            </a:r>
            <a:r>
              <a:rPr lang="en-US" sz="1800" dirty="0"/>
              <a:t>Electron bunch (</a:t>
            </a:r>
            <a:r>
              <a:rPr lang="en-US" sz="1800" dirty="0" err="1">
                <a:latin typeface="Symbol" charset="2"/>
                <a:sym typeface="Symbol" charset="2"/>
              </a:rPr>
              <a:t></a:t>
            </a:r>
            <a:r>
              <a:rPr lang="en-US" sz="1800" dirty="0"/>
              <a:t> ≈ 1) drives </a:t>
            </a:r>
            <a:r>
              <a:rPr lang="en-US" sz="1800" b="1" i="1" dirty="0"/>
              <a:t>Cerenkov wake</a:t>
            </a:r>
            <a:r>
              <a:rPr lang="en-US" sz="1800" dirty="0"/>
              <a:t> in cylindrical dielectric structure</a:t>
            </a:r>
            <a:endParaRPr lang="en-US" sz="1800" dirty="0" smtClean="0"/>
          </a:p>
          <a:p>
            <a:pPr lvl="1" eaLnBrk="1" hangingPunct="1">
              <a:buClr>
                <a:schemeClr val="folHlink"/>
              </a:buClr>
              <a:buSzPct val="150000"/>
              <a:buFont typeface="Wingdings" charset="2"/>
              <a:buChar char="§"/>
            </a:pPr>
            <a:r>
              <a:rPr lang="en-US" sz="1800" dirty="0" smtClean="0"/>
              <a:t>Dependent on structure properties</a:t>
            </a:r>
          </a:p>
          <a:p>
            <a:pPr lvl="1" eaLnBrk="1" hangingPunct="1">
              <a:buClr>
                <a:schemeClr val="folHlink"/>
              </a:buClr>
              <a:buSzPct val="150000"/>
              <a:buFont typeface="Wingdings" charset="2"/>
              <a:buChar char="§"/>
            </a:pPr>
            <a:r>
              <a:rPr lang="en-US" sz="1800" dirty="0"/>
              <a:t>Multimode excitation</a:t>
            </a:r>
          </a:p>
          <a:p>
            <a:pPr eaLnBrk="1" hangingPunct="1">
              <a:buClr>
                <a:schemeClr val="folHlink"/>
              </a:buClr>
              <a:buSzPct val="150000"/>
              <a:buFont typeface="Wingdings" charset="2"/>
              <a:buChar char="§"/>
            </a:pPr>
            <a:r>
              <a:rPr lang="en-US" sz="1800" dirty="0"/>
              <a:t>  Wakefields accelerate trailing bunch</a:t>
            </a:r>
          </a:p>
        </p:txBody>
      </p:sp>
      <p:grpSp>
        <p:nvGrpSpPr>
          <p:cNvPr id="27659" name="Group 6"/>
          <p:cNvGrpSpPr>
            <a:grpSpLocks/>
          </p:cNvGrpSpPr>
          <p:nvPr/>
        </p:nvGrpSpPr>
        <p:grpSpPr bwMode="auto">
          <a:xfrm>
            <a:off x="5181600" y="3505200"/>
            <a:ext cx="3352800" cy="914400"/>
            <a:chOff x="3408" y="3024"/>
            <a:chExt cx="1632" cy="525"/>
          </a:xfrm>
        </p:grpSpPr>
        <p:sp>
          <p:nvSpPr>
            <p:cNvPr id="27674" name="Text Box 7"/>
            <p:cNvSpPr txBox="1">
              <a:spLocks noChangeArrowheads="1"/>
            </p:cNvSpPr>
            <p:nvPr/>
          </p:nvSpPr>
          <p:spPr bwMode="auto">
            <a:xfrm>
              <a:off x="3408" y="3024"/>
              <a:ext cx="16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buClr>
                  <a:schemeClr val="folHlink"/>
                </a:buClr>
                <a:buSzPct val="150000"/>
                <a:buFont typeface="Wingdings" charset="2"/>
                <a:buChar char="§"/>
              </a:pPr>
              <a:r>
                <a:rPr lang="en-US" sz="1600" dirty="0">
                  <a:latin typeface="Helvetica" charset="0"/>
                </a:rPr>
                <a:t> Mode </a:t>
              </a:r>
              <a:r>
                <a:rPr lang="en-US" sz="1600" dirty="0" smtClean="0">
                  <a:latin typeface="Helvetica" charset="0"/>
                </a:rPr>
                <a:t>wavelengths (quasi-optical</a:t>
              </a:r>
              <a:endParaRPr lang="en-US" sz="3200" dirty="0">
                <a:latin typeface="Helvetica" charset="0"/>
              </a:endParaRPr>
            </a:p>
          </p:txBody>
        </p:sp>
        <p:graphicFrame>
          <p:nvGraphicFramePr>
            <p:cNvPr id="27655" name="Object 7"/>
            <p:cNvGraphicFramePr>
              <a:graphicFrameLocks noChangeAspect="1"/>
            </p:cNvGraphicFramePr>
            <p:nvPr/>
          </p:nvGraphicFramePr>
          <p:xfrm>
            <a:off x="3504" y="3193"/>
            <a:ext cx="1104" cy="356"/>
          </p:xfrm>
          <a:graphic>
            <a:graphicData uri="http://schemas.openxmlformats.org/presentationml/2006/ole">
              <p:oleObj spid="_x0000_s27655" name="Equation" r:id="rId5" imgW="1219200" imgH="393700" progId="Equation.3">
                <p:embed/>
              </p:oleObj>
            </a:graphicData>
          </a:graphic>
        </p:graphicFrame>
      </p:grpSp>
      <p:grpSp>
        <p:nvGrpSpPr>
          <p:cNvPr id="27660" name="Group 9"/>
          <p:cNvGrpSpPr>
            <a:grpSpLocks/>
          </p:cNvGrpSpPr>
          <p:nvPr/>
        </p:nvGrpSpPr>
        <p:grpSpPr bwMode="auto">
          <a:xfrm>
            <a:off x="5105400" y="4419600"/>
            <a:ext cx="2590800" cy="1166813"/>
            <a:chOff x="3408" y="2121"/>
            <a:chExt cx="1632" cy="735"/>
          </a:xfrm>
        </p:grpSpPr>
        <p:sp>
          <p:nvSpPr>
            <p:cNvPr id="27673" name="Text Box 10"/>
            <p:cNvSpPr txBox="1">
              <a:spLocks noChangeArrowheads="1"/>
            </p:cNvSpPr>
            <p:nvPr/>
          </p:nvSpPr>
          <p:spPr bwMode="auto">
            <a:xfrm>
              <a:off x="3408" y="2121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buClr>
                  <a:schemeClr val="folHlink"/>
                </a:buClr>
                <a:buSzPct val="150000"/>
                <a:buFont typeface="Wingdings" charset="2"/>
                <a:buChar char="§"/>
              </a:pPr>
              <a:r>
                <a:rPr lang="en-US" sz="1800">
                  <a:latin typeface="Helvetica" charset="0"/>
                </a:rPr>
                <a:t> </a:t>
              </a:r>
              <a:r>
                <a:rPr lang="en-US" sz="1600">
                  <a:latin typeface="Helvetica" charset="0"/>
                </a:rPr>
                <a:t>Peak decelerating field</a:t>
              </a:r>
            </a:p>
          </p:txBody>
        </p:sp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3552" y="2313"/>
            <a:ext cx="1248" cy="543"/>
          </p:xfrm>
          <a:graphic>
            <a:graphicData uri="http://schemas.openxmlformats.org/presentationml/2006/ole">
              <p:oleObj spid="_x0000_s27654" name="Equation" r:id="rId6" imgW="1574800" imgH="685800" progId="Equation.3">
                <p:embed/>
              </p:oleObj>
            </a:graphicData>
          </a:graphic>
        </p:graphicFrame>
      </p:grpSp>
      <p:pic>
        <p:nvPicPr>
          <p:cNvPr id="27661" name="Picture 15" descr="multimodewakefield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495800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381000" y="40386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folHlink"/>
              </a:buClr>
              <a:buSzPct val="150000"/>
              <a:buFont typeface="Wingdings" charset="2"/>
              <a:buChar char="§"/>
            </a:pPr>
            <a:r>
              <a:rPr lang="en-US" sz="1200">
                <a:latin typeface="Helvetica" charset="0"/>
              </a:rPr>
              <a:t>  Design Parameters</a:t>
            </a:r>
            <a:endParaRPr lang="en-US">
              <a:latin typeface="Helvetica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33600" y="4038600"/>
          <a:ext cx="419100" cy="303213"/>
        </p:xfrm>
        <a:graphic>
          <a:graphicData uri="http://schemas.openxmlformats.org/presentationml/2006/ole">
            <p:oleObj spid="_x0000_s27650" name="Equation" r:id="rId8" imgW="228600" imgH="16510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820988" y="4038600"/>
          <a:ext cx="303212" cy="349250"/>
        </p:xfrm>
        <a:graphic>
          <a:graphicData uri="http://schemas.openxmlformats.org/presentationml/2006/ole">
            <p:oleObj spid="_x0000_s27651" name="Equation" r:id="rId9" imgW="165100" imgH="19050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417888" y="4114800"/>
          <a:ext cx="163512" cy="185738"/>
        </p:xfrm>
        <a:graphic>
          <a:graphicData uri="http://schemas.openxmlformats.org/presentationml/2006/ole">
            <p:oleObj spid="_x0000_s27652" name="Equation" r:id="rId10" imgW="88900" imgH="101600" progId="Equation.3">
              <p:embed/>
            </p:oleObj>
          </a:graphicData>
        </a:graphic>
      </p:graphicFrame>
      <p:sp>
        <p:nvSpPr>
          <p:cNvPr id="27663" name="Text Box 24"/>
          <p:cNvSpPr txBox="1">
            <a:spLocks noChangeArrowheads="1"/>
          </p:cNvSpPr>
          <p:nvPr/>
        </p:nvSpPr>
        <p:spPr bwMode="auto">
          <a:xfrm>
            <a:off x="1828800" y="6553200"/>
            <a:ext cx="168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latin typeface="Helvetica" charset="0"/>
              </a:rPr>
              <a:t>Ez on-axis, OOPIC</a:t>
            </a:r>
            <a:endParaRPr lang="en-US">
              <a:latin typeface="Helvetica" charset="0"/>
            </a:endParaRPr>
          </a:p>
        </p:txBody>
      </p:sp>
      <p:sp>
        <p:nvSpPr>
          <p:cNvPr id="27664" name="Rectangle 25"/>
          <p:cNvSpPr>
            <a:spLocks noChangeArrowheads="1"/>
          </p:cNvSpPr>
          <p:nvPr/>
        </p:nvSpPr>
        <p:spPr bwMode="auto">
          <a:xfrm>
            <a:off x="914400" y="20574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Helvetica" charset="0"/>
              </a:rPr>
              <a:t>*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943601" y="4724403"/>
            <a:ext cx="3157538" cy="906463"/>
            <a:chOff x="3744" y="2976"/>
            <a:chExt cx="1989" cy="571"/>
          </a:xfrm>
        </p:grpSpPr>
        <p:sp>
          <p:nvSpPr>
            <p:cNvPr id="27668" name="Oval 21"/>
            <p:cNvSpPr>
              <a:spLocks noChangeArrowheads="1"/>
            </p:cNvSpPr>
            <p:nvPr/>
          </p:nvSpPr>
          <p:spPr bwMode="auto">
            <a:xfrm>
              <a:off x="4464" y="3264"/>
              <a:ext cx="14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Oval 22"/>
            <p:cNvSpPr>
              <a:spLocks noChangeArrowheads="1"/>
            </p:cNvSpPr>
            <p:nvPr/>
          </p:nvSpPr>
          <p:spPr bwMode="auto">
            <a:xfrm>
              <a:off x="3984" y="2976"/>
              <a:ext cx="240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Oval 23"/>
            <p:cNvSpPr>
              <a:spLocks noChangeArrowheads="1"/>
            </p:cNvSpPr>
            <p:nvPr/>
          </p:nvSpPr>
          <p:spPr bwMode="auto">
            <a:xfrm>
              <a:off x="3744" y="3264"/>
              <a:ext cx="14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1" name="Oval 27"/>
            <p:cNvSpPr>
              <a:spLocks noChangeArrowheads="1"/>
            </p:cNvSpPr>
            <p:nvPr/>
          </p:nvSpPr>
          <p:spPr bwMode="auto">
            <a:xfrm>
              <a:off x="4176" y="3216"/>
              <a:ext cx="192" cy="1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Rectangle 28"/>
            <p:cNvSpPr>
              <a:spLocks noChangeArrowheads="1"/>
            </p:cNvSpPr>
            <p:nvPr/>
          </p:nvSpPr>
          <p:spPr bwMode="auto">
            <a:xfrm>
              <a:off x="4719" y="3024"/>
              <a:ext cx="101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Extremely good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beam </a:t>
              </a:r>
              <a:r>
                <a:rPr lang="en-US" sz="1600" dirty="0" smtClean="0">
                  <a:solidFill>
                    <a:srgbClr val="FFFFFF"/>
                  </a:solidFill>
                </a:rPr>
                <a:t>needed</a:t>
              </a:r>
            </a:p>
            <a:p>
              <a:r>
                <a:rPr lang="en-US" sz="1600" dirty="0" smtClean="0">
                  <a:solidFill>
                    <a:srgbClr val="FFFFFF"/>
                  </a:solidFill>
                </a:rPr>
                <a:t>(FACET!)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666" name="Group 29"/>
          <p:cNvGrpSpPr>
            <a:grpSpLocks/>
          </p:cNvGrpSpPr>
          <p:nvPr/>
        </p:nvGrpSpPr>
        <p:grpSpPr bwMode="auto">
          <a:xfrm>
            <a:off x="5105400" y="5562600"/>
            <a:ext cx="3810000" cy="838200"/>
            <a:chOff x="3360" y="3545"/>
            <a:chExt cx="2400" cy="423"/>
          </a:xfrm>
        </p:grpSpPr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3504" y="3696"/>
            <a:ext cx="570" cy="272"/>
          </p:xfrm>
          <a:graphic>
            <a:graphicData uri="http://schemas.openxmlformats.org/presentationml/2006/ole">
              <p:oleObj spid="_x0000_s27653" name="Equation" r:id="rId11" imgW="850900" imgH="406400" progId="Equation.3">
                <p:embed/>
              </p:oleObj>
            </a:graphicData>
          </a:graphic>
        </p:graphicFrame>
        <p:sp>
          <p:nvSpPr>
            <p:cNvPr id="27667" name="Text Box 31"/>
            <p:cNvSpPr txBox="1">
              <a:spLocks noChangeArrowheads="1"/>
            </p:cNvSpPr>
            <p:nvPr/>
          </p:nvSpPr>
          <p:spPr bwMode="auto">
            <a:xfrm>
              <a:off x="3360" y="3545"/>
              <a:ext cx="240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buClr>
                  <a:schemeClr val="folHlink"/>
                </a:buClr>
                <a:buSzPct val="150000"/>
                <a:buFont typeface="Wingdings" charset="2"/>
                <a:buChar char="§"/>
              </a:pPr>
              <a:r>
                <a:rPr lang="en-US" sz="1600">
                  <a:latin typeface="Helvetica" charset="0"/>
                </a:rPr>
                <a:t>Transformer ratio (unshaped beam)</a:t>
              </a:r>
              <a:endParaRPr lang="en-US" sz="3200">
                <a:latin typeface="Helvetic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Experimental History</a:t>
            </a:r>
            <a:br>
              <a:rPr lang="en-US" sz="3800" dirty="0"/>
            </a:br>
            <a:r>
              <a:rPr lang="en-US" sz="3200" dirty="0">
                <a:solidFill>
                  <a:schemeClr val="folHlink"/>
                </a:solidFill>
              </a:rPr>
              <a:t>Argonne / BNL experiments</a:t>
            </a:r>
            <a:endParaRPr lang="en-US" sz="54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953000" cy="4191000"/>
          </a:xfrm>
        </p:spPr>
        <p:txBody>
          <a:bodyPr/>
          <a:lstStyle/>
          <a:p>
            <a:pPr>
              <a:defRPr/>
            </a:pPr>
            <a:r>
              <a:rPr lang="en-US" sz="2000"/>
              <a:t>Proof-of-principle experiments </a:t>
            </a:r>
          </a:p>
          <a:p>
            <a:pPr>
              <a:buFont typeface="Wingdings" charset="2"/>
              <a:buNone/>
              <a:defRPr/>
            </a:pPr>
            <a:r>
              <a:rPr lang="en-US" sz="1600"/>
              <a:t>       (W. Gai, </a:t>
            </a:r>
            <a:r>
              <a:rPr lang="en-US" sz="1600" i="1"/>
              <a:t>et al</a:t>
            </a:r>
            <a:r>
              <a:rPr lang="en-US" sz="1600"/>
              <a:t>.)</a:t>
            </a:r>
          </a:p>
          <a:p>
            <a:pPr lvl="1">
              <a:defRPr/>
            </a:pPr>
            <a:r>
              <a:rPr lang="en-US" sz="1400"/>
              <a:t>ANL AATF</a:t>
            </a:r>
          </a:p>
          <a:p>
            <a:pPr>
              <a:defRPr/>
            </a:pPr>
            <a:r>
              <a:rPr lang="en-US" sz="2000"/>
              <a:t>Mode superposition </a:t>
            </a:r>
          </a:p>
          <a:p>
            <a:pPr>
              <a:buFont typeface="Wingdings" charset="2"/>
              <a:buNone/>
              <a:defRPr/>
            </a:pPr>
            <a:r>
              <a:rPr lang="en-US" sz="1600"/>
              <a:t>       (J. Power, </a:t>
            </a:r>
            <a:r>
              <a:rPr lang="en-US" sz="1600" i="1"/>
              <a:t>et al</a:t>
            </a:r>
            <a:r>
              <a:rPr lang="en-US" sz="1600"/>
              <a:t>. and S. Shchelkunov, </a:t>
            </a:r>
            <a:r>
              <a:rPr lang="en-US" sz="1600" i="1"/>
              <a:t>et al.</a:t>
            </a:r>
            <a:r>
              <a:rPr lang="en-US" sz="1600"/>
              <a:t>)</a:t>
            </a:r>
          </a:p>
          <a:p>
            <a:pPr lvl="1">
              <a:defRPr/>
            </a:pPr>
            <a:r>
              <a:rPr lang="en-US" sz="1400"/>
              <a:t>ANL AWA, BNL</a:t>
            </a:r>
          </a:p>
          <a:p>
            <a:pPr>
              <a:defRPr/>
            </a:pPr>
            <a:r>
              <a:rPr lang="en-US" sz="2000"/>
              <a:t>Transformer ratio improvement </a:t>
            </a:r>
          </a:p>
          <a:p>
            <a:pPr>
              <a:buFont typeface="Wingdings" charset="2"/>
              <a:buNone/>
              <a:defRPr/>
            </a:pPr>
            <a:r>
              <a:rPr lang="en-US" sz="1600"/>
              <a:t>       (J. Power, </a:t>
            </a:r>
            <a:r>
              <a:rPr lang="en-US" sz="1600" i="1"/>
              <a:t>et al</a:t>
            </a:r>
            <a:r>
              <a:rPr lang="en-US" sz="1600"/>
              <a:t>.)</a:t>
            </a:r>
            <a:r>
              <a:rPr lang="en-US" sz="2000"/>
              <a:t> </a:t>
            </a:r>
          </a:p>
          <a:p>
            <a:pPr lvl="1">
              <a:defRPr/>
            </a:pPr>
            <a:r>
              <a:rPr lang="en-US" sz="1800"/>
              <a:t>Beam shaping</a:t>
            </a:r>
          </a:p>
          <a:p>
            <a:pPr>
              <a:defRPr/>
            </a:pPr>
            <a:r>
              <a:rPr lang="en-US" sz="2000"/>
              <a:t>Tunable permittivity structures </a:t>
            </a:r>
          </a:p>
          <a:p>
            <a:pPr lvl="1">
              <a:defRPr/>
            </a:pPr>
            <a:r>
              <a:rPr lang="en-US" sz="1800"/>
              <a:t> For external feeding</a:t>
            </a:r>
          </a:p>
          <a:p>
            <a:pPr>
              <a:buFont typeface="Wingdings" charset="2"/>
              <a:buNone/>
              <a:defRPr/>
            </a:pPr>
            <a:r>
              <a:rPr lang="en-US" sz="1600"/>
              <a:t>       (A. Kanareykin, </a:t>
            </a:r>
            <a:r>
              <a:rPr lang="en-US" sz="1600" i="1"/>
              <a:t>et al</a:t>
            </a:r>
            <a:r>
              <a:rPr lang="en-US" sz="1600"/>
              <a:t>.)</a:t>
            </a:r>
          </a:p>
          <a:p>
            <a:pPr>
              <a:buFont typeface="Wingdings" charset="2"/>
              <a:buNone/>
              <a:defRPr/>
            </a:pPr>
            <a:endParaRPr lang="en-US" sz="1600"/>
          </a:p>
        </p:txBody>
      </p:sp>
      <p:pic>
        <p:nvPicPr>
          <p:cNvPr id="20484" name="Picture 4" descr="GaiExperimentD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828800"/>
            <a:ext cx="2054225" cy="2619375"/>
          </a:xfrm>
        </p:spPr>
      </p:pic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4876800" y="4495800"/>
            <a:ext cx="3352800" cy="1382713"/>
            <a:chOff x="3408" y="3024"/>
            <a:chExt cx="2112" cy="871"/>
          </a:xfrm>
        </p:grpSpPr>
        <p:pic>
          <p:nvPicPr>
            <p:cNvPr id="29704" name="Picture 8" descr="tunableDW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3024"/>
              <a:ext cx="2064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" y="3715"/>
              <a:ext cx="9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>
                  <a:latin typeface="Helvetica" charset="0"/>
                </a:rPr>
                <a:t>Tunable permittivity</a:t>
              </a:r>
            </a:p>
          </p:txBody>
        </p:sp>
      </p:grp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5486400" y="1524000"/>
            <a:ext cx="1804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latin typeface="Symbol" charset="2"/>
                <a:sym typeface="Symbol" charset="2"/>
              </a:rPr>
              <a:t></a:t>
            </a:r>
            <a:r>
              <a:rPr lang="en-US" sz="1400">
                <a:latin typeface="Helvetica" charset="0"/>
              </a:rPr>
              <a:t>E vs. witness delay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1143000" y="6019800"/>
            <a:ext cx="7070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Gradients limited to </a:t>
            </a:r>
            <a:r>
              <a:rPr lang="en-US" dirty="0" smtClean="0">
                <a:solidFill>
                  <a:srgbClr val="FF0000"/>
                </a:solidFill>
              </a:rPr>
              <a:t>&lt;100 </a:t>
            </a:r>
            <a:r>
              <a:rPr lang="en-US" dirty="0">
                <a:solidFill>
                  <a:srgbClr val="FF0000"/>
                </a:solidFill>
              </a:rPr>
              <a:t>MV/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by available 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T-481: Test-beam exploration of breakdown threshold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5486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Go beyond pioneering work at ANL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Much shorter pulses, small radial size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Higher gradients…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Leverage off E167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Goal: breakdown studies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Al-clad fused SiO</a:t>
            </a:r>
            <a:r>
              <a:rPr lang="en-US" sz="2000" baseline="-25000" smtClean="0"/>
              <a:t>2</a:t>
            </a:r>
            <a:r>
              <a:rPr lang="en-US" sz="2000" smtClean="0"/>
              <a:t> fibers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smtClean="0">
                <a:latin typeface="Helvetica" charset="0"/>
              </a:rPr>
              <a:t>ID 100/200 </a:t>
            </a:r>
            <a:r>
              <a:rPr lang="en-US" sz="1600" smtClean="0">
                <a:latin typeface="Symbol" charset="2"/>
                <a:sym typeface="Symbol" charset="2"/>
              </a:rPr>
              <a:t></a:t>
            </a:r>
            <a:r>
              <a:rPr lang="en-US" sz="1600" smtClean="0">
                <a:latin typeface="Helvetica" charset="0"/>
              </a:rPr>
              <a:t>m, OD 325 </a:t>
            </a:r>
            <a:r>
              <a:rPr lang="en-US" sz="1600" smtClean="0">
                <a:latin typeface="Symbol" charset="2"/>
                <a:sym typeface="Symbol" charset="2"/>
              </a:rPr>
              <a:t></a:t>
            </a:r>
            <a:r>
              <a:rPr lang="en-US" sz="1600" smtClean="0">
                <a:latin typeface="Helvetica" charset="0"/>
              </a:rPr>
              <a:t>m, </a:t>
            </a:r>
            <a:r>
              <a:rPr lang="en-US" sz="1600" i="1" smtClean="0">
                <a:latin typeface="Helvetica" charset="0"/>
              </a:rPr>
              <a:t>L</a:t>
            </a:r>
            <a:r>
              <a:rPr lang="en-US" sz="1600" smtClean="0">
                <a:latin typeface="Helvetica" charset="0"/>
              </a:rPr>
              <a:t>=</a:t>
            </a:r>
            <a:r>
              <a:rPr lang="en-US" sz="1400" smtClean="0"/>
              <a:t>1 cm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Avalanche v. tunneling ionization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>
                <a:solidFill>
                  <a:schemeClr val="bg2"/>
                </a:solidFill>
              </a:rPr>
              <a:t>Beam parameters indicate E</a:t>
            </a:r>
            <a:r>
              <a:rPr lang="en-US" sz="2000" baseline="-25000" smtClean="0">
                <a:solidFill>
                  <a:schemeClr val="bg2"/>
                </a:solidFill>
              </a:rPr>
              <a:t>z </a:t>
            </a:r>
            <a:r>
              <a:rPr lang="en-US" sz="2000" smtClean="0">
                <a:solidFill>
                  <a:schemeClr val="bg2"/>
                </a:solidFill>
                <a:latin typeface="Geneva CY" charset="-52"/>
              </a:rPr>
              <a:t>≤11GV/m can be excited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smtClean="0">
                <a:latin typeface="Helvetica" charset="0"/>
              </a:rPr>
              <a:t>3 nC, </a:t>
            </a:r>
            <a:r>
              <a:rPr lang="en-US" sz="1600" smtClean="0">
                <a:latin typeface="Helvetica" charset="0"/>
                <a:sym typeface="Symbol" charset="2"/>
              </a:rPr>
              <a:t></a:t>
            </a:r>
            <a:r>
              <a:rPr lang="en-US" sz="1600" baseline="-25000" smtClean="0">
                <a:latin typeface="Helvetica" charset="0"/>
                <a:sym typeface="Symbol" charset="2"/>
              </a:rPr>
              <a:t>z </a:t>
            </a:r>
            <a:r>
              <a:rPr lang="en-US" sz="1600" smtClean="0">
                <a:latin typeface="Helvetica" charset="0"/>
                <a:sym typeface="Symbol" charset="2"/>
              </a:rPr>
              <a:t>≥ 20 m, </a:t>
            </a:r>
            <a:r>
              <a:rPr lang="en-US" sz="1600" smtClean="0">
                <a:latin typeface="Helvetica" charset="0"/>
              </a:rPr>
              <a:t>28.5 GeV</a:t>
            </a:r>
            <a:r>
              <a:rPr lang="en-US" sz="1400" smtClean="0">
                <a:latin typeface="Helvetica" charset="0"/>
              </a:rPr>
              <a:t> </a:t>
            </a:r>
            <a:endParaRPr lang="en-US" sz="1400" smtClean="0">
              <a:latin typeface="Geneva CY" charset="-5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48 hr FFTB run</a:t>
            </a:r>
          </a:p>
        </p:txBody>
      </p:sp>
      <p:pic>
        <p:nvPicPr>
          <p:cNvPr id="25605" name="Picture 5" descr="octop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2057400"/>
            <a:ext cx="3276600" cy="3206750"/>
          </a:xfrm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780088" y="5334000"/>
            <a:ext cx="2751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T-481 “octopus” 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te">
  <a:themeElements>
    <a:clrScheme name="Chute 1">
      <a:dk1>
        <a:srgbClr val="003366"/>
      </a:dk1>
      <a:lt1>
        <a:srgbClr val="FFFFFF"/>
      </a:lt1>
      <a:dk2>
        <a:srgbClr val="51ABD0"/>
      </a:dk2>
      <a:lt2>
        <a:srgbClr val="FFFFFF"/>
      </a:lt2>
      <a:accent1>
        <a:srgbClr val="9966FF"/>
      </a:accent1>
      <a:accent2>
        <a:srgbClr val="00CC66"/>
      </a:accent2>
      <a:accent3>
        <a:srgbClr val="B3D2E4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hut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hute 1">
        <a:dk1>
          <a:srgbClr val="003366"/>
        </a:dk1>
        <a:lt1>
          <a:srgbClr val="FFFFFF"/>
        </a:lt1>
        <a:dk2>
          <a:srgbClr val="51ABD0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3D2E4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2">
        <a:dk1>
          <a:srgbClr val="000000"/>
        </a:dk1>
        <a:lt1>
          <a:srgbClr val="FFFFFF"/>
        </a:lt1>
        <a:dk2>
          <a:srgbClr val="51ABD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3D2E4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3">
        <a:dk1>
          <a:srgbClr val="010199"/>
        </a:dk1>
        <a:lt1>
          <a:srgbClr val="FFFFFF"/>
        </a:lt1>
        <a:dk2>
          <a:srgbClr val="51ABD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3D2E4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Supercazzola:Applications:Microsoft Office 2004:Templates:Presentations:Designs:Chute</Template>
  <TotalTime>30122</TotalTime>
  <Words>1758</Words>
  <Application>Microsoft Macintosh PowerPoint</Application>
  <PresentationFormat>On-screen Show (4:3)</PresentationFormat>
  <Paragraphs>296</Paragraphs>
  <Slides>27</Slides>
  <Notes>10</Notes>
  <HiddenSlides>0</HiddenSlides>
  <MMClips>2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Chute</vt:lpstr>
      <vt:lpstr>FouxDuFaFa:Slim%20Shady%20Disk:Desktop%20Folder:Big%20Desktop%20Holder:Current%20UCLA:AAC2K:NPWFA%20Kyoto!OLE_LINK1</vt:lpstr>
      <vt:lpstr>Equation</vt:lpstr>
      <vt:lpstr>Document</vt:lpstr>
      <vt:lpstr>Wakefield Acceleration in Dielectric Structures</vt:lpstr>
      <vt:lpstr>Scaling the accelerator in size</vt:lpstr>
      <vt:lpstr>Promising paradigm for high field accelerators: wakefields</vt:lpstr>
      <vt:lpstr>High gradients, high frequency, EM power from wakefields: CLIC @ CERN</vt:lpstr>
      <vt:lpstr>The dielectric wakefield accelerator</vt:lpstr>
      <vt:lpstr>The “wake” mechanism: coherent Cerenkov radiation</vt:lpstr>
      <vt:lpstr>Dielectric Wakefield Accelerator Overview</vt:lpstr>
      <vt:lpstr>Experimental History Argonne / BNL experiments</vt:lpstr>
      <vt:lpstr>T-481: Test-beam exploration of breakdown threshold</vt:lpstr>
      <vt:lpstr>T481: Methods and Results</vt:lpstr>
      <vt:lpstr>T481: Beam Observations</vt:lpstr>
      <vt:lpstr>T-481: Inspection of Structure Damage</vt:lpstr>
      <vt:lpstr>OOPIC Simulation Studies </vt:lpstr>
      <vt:lpstr>E169 Collaboration</vt:lpstr>
      <vt:lpstr>E-169 Motivation</vt:lpstr>
      <vt:lpstr>E169 at FACET: overview</vt:lpstr>
      <vt:lpstr>Observation of  THz Coherent Cerenkov Wakefields @ Neptune</vt:lpstr>
      <vt:lpstr>E-169: High-gradient Acceleration Goals in 3 Phases </vt:lpstr>
      <vt:lpstr>E-169 at FACET: Phase 2 &amp; 3 </vt:lpstr>
      <vt:lpstr>Experimental Issues: Alternate DWA design, cladding, materials </vt:lpstr>
      <vt:lpstr>Control of group velocity with periodic structure</vt:lpstr>
      <vt:lpstr>Analytical and simulation approach to zero VG structure</vt:lpstr>
      <vt:lpstr>Initial multi-pulse experiment: uniform SiO2 DWA at BNL ATF</vt:lpstr>
      <vt:lpstr>Alternate geometry: slab</vt:lpstr>
      <vt:lpstr>A High Transformer Scenario using Dielectric Wakes</vt:lpstr>
      <vt:lpstr>A FACET scenario</vt:lpstr>
      <vt:lpstr>Conclusions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E-169: Wakefield Acceleration in Dielectric Structures  A proposal for experiments at the SABER facility</dc:title>
  <dc:creator>James Rosenzweig</dc:creator>
  <cp:lastModifiedBy>James Rosenzweig</cp:lastModifiedBy>
  <cp:revision>50</cp:revision>
  <cp:lastPrinted>2006-12-04T21:38:45Z</cp:lastPrinted>
  <dcterms:created xsi:type="dcterms:W3CDTF">2010-03-09T23:48:28Z</dcterms:created>
  <dcterms:modified xsi:type="dcterms:W3CDTF">2010-03-18T14:33:36Z</dcterms:modified>
</cp:coreProperties>
</file>