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3997-7D6E-CD4B-BEB7-80E90A981110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A85A-CA59-4C46-ABB4-A89FD5D51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1837" y="1215255"/>
            <a:ext cx="418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Materials in Extreme THz Fields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32337" y="2556673"/>
            <a:ext cx="20295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Valery </a:t>
            </a:r>
            <a:r>
              <a:rPr lang="en-US" dirty="0" err="1" smtClean="0"/>
              <a:t>Dolgashev</a:t>
            </a:r>
            <a:endParaRPr lang="en-US" dirty="0" smtClean="0"/>
          </a:p>
          <a:p>
            <a:r>
              <a:rPr lang="en-US" dirty="0" smtClean="0"/>
              <a:t>Hermann </a:t>
            </a:r>
            <a:r>
              <a:rPr lang="en-US" dirty="0" err="1" smtClean="0"/>
              <a:t>Duerr</a:t>
            </a:r>
            <a:endParaRPr lang="en-US" dirty="0" smtClean="0"/>
          </a:p>
          <a:p>
            <a:r>
              <a:rPr lang="en-US" dirty="0" err="1" smtClean="0"/>
              <a:t>Shambhu</a:t>
            </a:r>
            <a:r>
              <a:rPr lang="en-US" dirty="0" smtClean="0"/>
              <a:t> </a:t>
            </a:r>
            <a:r>
              <a:rPr lang="en-US" dirty="0" err="1" smtClean="0"/>
              <a:t>Ghimire</a:t>
            </a:r>
            <a:endParaRPr lang="en-US" dirty="0" smtClean="0"/>
          </a:p>
          <a:p>
            <a:r>
              <a:rPr lang="en-US" dirty="0" smtClean="0"/>
              <a:t>Hirohito Ogasawara</a:t>
            </a:r>
          </a:p>
          <a:p>
            <a:r>
              <a:rPr lang="en-US" dirty="0" err="1" smtClean="0"/>
              <a:t>Haidan</a:t>
            </a:r>
            <a:r>
              <a:rPr lang="en-US" dirty="0" smtClean="0"/>
              <a:t> </a:t>
            </a:r>
            <a:r>
              <a:rPr lang="en-US" dirty="0" err="1" smtClean="0"/>
              <a:t>Wen</a:t>
            </a:r>
            <a:endParaRPr lang="en-US" dirty="0" smtClean="0"/>
          </a:p>
          <a:p>
            <a:r>
              <a:rPr lang="en-US" dirty="0" smtClean="0"/>
              <a:t>Aaron </a:t>
            </a:r>
            <a:r>
              <a:rPr lang="en-US" dirty="0" err="1" smtClean="0"/>
              <a:t>Lindenberg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776" y="491552"/>
            <a:ext cx="8554224" cy="7017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1.  </a:t>
            </a:r>
            <a:r>
              <a:rPr lang="en-US" dirty="0" smtClean="0"/>
              <a:t>Short pulse dielectric breakdown in materials – in situ measurements</a:t>
            </a:r>
          </a:p>
          <a:p>
            <a:pPr marL="342900" indent="-342900"/>
            <a:r>
              <a:rPr lang="en-US" dirty="0" smtClean="0"/>
              <a:t>THz pump / THz </a:t>
            </a:r>
            <a:r>
              <a:rPr lang="en-US" dirty="0" smtClean="0"/>
              <a:t>probe (perfect synchronization)</a:t>
            </a:r>
          </a:p>
          <a:p>
            <a:pPr marL="342900" indent="-342900"/>
            <a:r>
              <a:rPr lang="en-US" dirty="0" smtClean="0"/>
              <a:t>THz pump / optical probe</a:t>
            </a:r>
          </a:p>
          <a:p>
            <a:pPr marL="342900" indent="-342900"/>
            <a:r>
              <a:rPr lang="en-US" dirty="0" smtClean="0"/>
              <a:t>Post-mortem analysis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dirty="0" smtClean="0"/>
              <a:t>Initiation of chemical reactions on surfaces through low frequency mode resonant</a:t>
            </a:r>
          </a:p>
          <a:p>
            <a:r>
              <a:rPr lang="en-US" dirty="0" smtClean="0"/>
              <a:t>Excitation: C,H,O adsorbed on surfaces.  Excite oxygen-metal bond for THz driven desorption:</a:t>
            </a:r>
          </a:p>
          <a:p>
            <a:endParaRPr lang="en-US" dirty="0" smtClean="0"/>
          </a:p>
          <a:p>
            <a:r>
              <a:rPr lang="en-US" dirty="0" smtClean="0"/>
              <a:t>Dynamics of thermally-excited reactions (THz frequencies on the order of </a:t>
            </a:r>
            <a:r>
              <a:rPr lang="en-US" dirty="0" err="1" smtClean="0"/>
              <a:t>kT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Break bonds, reform bonds, controlling surface chemistry</a:t>
            </a:r>
          </a:p>
          <a:p>
            <a:r>
              <a:rPr lang="en-US" dirty="0" smtClean="0"/>
              <a:t>Electron and positron bunches as a new means of molecular manipulation.</a:t>
            </a:r>
          </a:p>
          <a:p>
            <a:r>
              <a:rPr lang="en-US" dirty="0" smtClean="0"/>
              <a:t>Requires GV/</a:t>
            </a:r>
            <a:r>
              <a:rPr lang="en-US" dirty="0" err="1" smtClean="0"/>
              <a:t>m</a:t>
            </a:r>
            <a:r>
              <a:rPr lang="en-US" dirty="0" smtClean="0"/>
              <a:t> fields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/>
            <a:r>
              <a:rPr lang="en-US" b="1" dirty="0" smtClean="0"/>
              <a:t>3</a:t>
            </a:r>
            <a:r>
              <a:rPr lang="en-US" dirty="0" smtClean="0"/>
              <a:t>. Magnetism research.  Experiments with samples directly in beam and through extracted THz fields.  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-time-scales for magnetic switching</a:t>
            </a:r>
          </a:p>
          <a:p>
            <a:pPr marL="342900" indent="-342900"/>
            <a:r>
              <a:rPr lang="en-US" dirty="0" smtClean="0"/>
              <a:t>-Electric field manipulation of magnetic materials</a:t>
            </a:r>
          </a:p>
          <a:p>
            <a:pPr marL="342900" indent="-342900"/>
            <a:r>
              <a:rPr lang="en-US" dirty="0" smtClean="0"/>
              <a:t>-Damage mechanisms, electrical transport under high field conditions.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9776" y="100747"/>
            <a:ext cx="95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Science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131" y="491564"/>
            <a:ext cx="8545241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-Electron/positron switching enabling reset of dynamics for averaging mode experiments.</a:t>
            </a:r>
          </a:p>
          <a:p>
            <a:r>
              <a:rPr lang="en-US" dirty="0" smtClean="0"/>
              <a:t>-Access dynamics through post-mortem analysis for different bunch time-delays</a:t>
            </a:r>
          </a:p>
          <a:p>
            <a:r>
              <a:rPr lang="en-US" dirty="0" smtClean="0"/>
              <a:t>-MOKE for optical measurements…</a:t>
            </a:r>
          </a:p>
          <a:p>
            <a:r>
              <a:rPr lang="en-US" dirty="0" smtClean="0"/>
              <a:t>THz emission studies through electro-optical sampling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4. </a:t>
            </a:r>
            <a:r>
              <a:rPr lang="en-US" dirty="0" smtClean="0"/>
              <a:t>Ferroelectric dynamics:  Manipulation of polarization dynamics using intense fields.  </a:t>
            </a:r>
          </a:p>
          <a:p>
            <a:r>
              <a:rPr lang="en-US" dirty="0" smtClean="0"/>
              <a:t>Optical/THz probing</a:t>
            </a:r>
          </a:p>
          <a:p>
            <a:r>
              <a:rPr lang="en-US" dirty="0" smtClean="0"/>
              <a:t>THz emission spectroscopy.</a:t>
            </a:r>
          </a:p>
          <a:p>
            <a:r>
              <a:rPr lang="en-US" dirty="0" smtClean="0"/>
              <a:t>Parallel ideas to magnetic samples. </a:t>
            </a:r>
          </a:p>
          <a:p>
            <a:endParaRPr lang="en-US" dirty="0" smtClean="0"/>
          </a:p>
          <a:p>
            <a:r>
              <a:rPr lang="en-US" b="1" dirty="0" smtClean="0"/>
              <a:t>5. </a:t>
            </a:r>
            <a:r>
              <a:rPr lang="en-US" dirty="0" smtClean="0"/>
              <a:t>Strong field electron dynamics in bulk solids:  </a:t>
            </a:r>
          </a:p>
          <a:p>
            <a:r>
              <a:rPr lang="en-US" dirty="0" smtClean="0"/>
              <a:t>THz-driven high harmonic generation in solids.</a:t>
            </a:r>
          </a:p>
          <a:p>
            <a:r>
              <a:rPr lang="en-US" dirty="0" smtClean="0"/>
              <a:t>Earlier work probing effects at 4 micron wavelengths in wide-band-gap semiconductors.</a:t>
            </a:r>
          </a:p>
          <a:p>
            <a:r>
              <a:rPr lang="en-US" dirty="0" smtClean="0"/>
              <a:t>Need fields comparable to the atomic field.  </a:t>
            </a:r>
          </a:p>
          <a:p>
            <a:r>
              <a:rPr lang="en-US" dirty="0" smtClean="0"/>
              <a:t>Bloch oscillations.</a:t>
            </a:r>
          </a:p>
          <a:p>
            <a:r>
              <a:rPr lang="en-US" dirty="0" smtClean="0"/>
              <a:t>Impact ionization.</a:t>
            </a:r>
          </a:p>
          <a:p>
            <a:r>
              <a:rPr lang="en-US" dirty="0" smtClean="0"/>
              <a:t>Mapping of field-dependent band structure </a:t>
            </a:r>
          </a:p>
          <a:p>
            <a:endParaRPr lang="en-US" dirty="0" smtClean="0"/>
          </a:p>
          <a:p>
            <a:r>
              <a:rPr lang="en-US" dirty="0" smtClean="0"/>
              <a:t>Simple transmission measurements.  Diagnostic: visible spectrometer.  </a:t>
            </a:r>
          </a:p>
          <a:p>
            <a:r>
              <a:rPr lang="en-US" dirty="0" smtClean="0"/>
              <a:t>Transient absorption measurements…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628" y="-20289"/>
            <a:ext cx="8869172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Diagnostics and other comments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Spectrometers</a:t>
            </a:r>
            <a:endParaRPr lang="en-US" dirty="0" smtClean="0"/>
          </a:p>
          <a:p>
            <a:r>
              <a:rPr lang="en-US" dirty="0" smtClean="0"/>
              <a:t>Bolometer</a:t>
            </a:r>
          </a:p>
          <a:p>
            <a:r>
              <a:rPr lang="en-US" dirty="0" smtClean="0"/>
              <a:t>Phase-locked oscillator (~10 </a:t>
            </a:r>
            <a:r>
              <a:rPr lang="en-US" dirty="0" err="1" smtClean="0"/>
              <a:t>fs</a:t>
            </a:r>
            <a:r>
              <a:rPr lang="en-US" dirty="0" smtClean="0"/>
              <a:t>) (and associated laser safety procedures)</a:t>
            </a:r>
          </a:p>
          <a:p>
            <a:r>
              <a:rPr lang="en-US" dirty="0" smtClean="0"/>
              <a:t>Timing signals</a:t>
            </a:r>
          </a:p>
          <a:p>
            <a:r>
              <a:rPr lang="en-US" dirty="0" smtClean="0"/>
              <a:t>THz beam splitters for pump-probe</a:t>
            </a:r>
          </a:p>
          <a:p>
            <a:r>
              <a:rPr lang="en-US" dirty="0" smtClean="0"/>
              <a:t>Mass spectrometer</a:t>
            </a:r>
          </a:p>
          <a:p>
            <a:r>
              <a:rPr lang="en-US" dirty="0" smtClean="0"/>
              <a:t>Known beam parameters (pulse duration, focus)</a:t>
            </a:r>
          </a:p>
          <a:p>
            <a:r>
              <a:rPr lang="en-US" dirty="0" smtClean="0"/>
              <a:t>Adjustment of bunch duration, bunch current at fixed pulse duration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Independently controllable electron and positron</a:t>
            </a:r>
            <a:r>
              <a:rPr lang="en-US" dirty="0" smtClean="0"/>
              <a:t> bunches with arbitrary separation? 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the jitter between</a:t>
            </a:r>
            <a:r>
              <a:rPr lang="en-US" dirty="0" smtClean="0"/>
              <a:t> the </a:t>
            </a:r>
            <a:r>
              <a:rPr lang="en-US" dirty="0" smtClean="0"/>
              <a:t>two beams?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Extraction of THz from tunnel?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FACET vs. LCLS:  positrons.  Control of</a:t>
            </a:r>
            <a:r>
              <a:rPr lang="en-US" dirty="0" smtClean="0"/>
              <a:t> beam parameters.  </a:t>
            </a:r>
            <a:r>
              <a:rPr lang="en-US" dirty="0" smtClean="0"/>
              <a:t>Access.  Samples in beam</a:t>
            </a:r>
            <a:r>
              <a:rPr lang="en-US" dirty="0" smtClean="0"/>
              <a:t>. </a:t>
            </a:r>
            <a:r>
              <a:rPr lang="en-US" dirty="0" smtClean="0"/>
              <a:t>Insertion</a:t>
            </a:r>
          </a:p>
          <a:p>
            <a:r>
              <a:rPr lang="en-US" dirty="0" smtClean="0"/>
              <a:t>of waveguide.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X-ray generation?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6973" y="5434509"/>
            <a:ext cx="8193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Single-cycle pulse isn’t always </a:t>
            </a:r>
            <a:r>
              <a:rPr lang="en-US" dirty="0" smtClean="0"/>
              <a:t>optimum:</a:t>
            </a:r>
          </a:p>
          <a:p>
            <a:r>
              <a:rPr lang="en-US" dirty="0" smtClean="0"/>
              <a:t>W</a:t>
            </a:r>
            <a:r>
              <a:rPr lang="en-US" dirty="0" smtClean="0"/>
              <a:t>ave guides </a:t>
            </a:r>
            <a:r>
              <a:rPr lang="en-US" dirty="0" smtClean="0"/>
              <a:t>as a means of generating longer pulses but </a:t>
            </a:r>
            <a:r>
              <a:rPr lang="en-US" dirty="0" smtClean="0"/>
              <a:t>narrow band for resonant </a:t>
            </a:r>
            <a:r>
              <a:rPr lang="en-US" dirty="0" smtClean="0"/>
              <a:t>excitation</a:t>
            </a:r>
            <a:r>
              <a:rPr lang="en-US" dirty="0" smtClean="0"/>
              <a:t>.  Sub-cycle measurements possible so doesn’t </a:t>
            </a:r>
            <a:r>
              <a:rPr lang="en-US" dirty="0" smtClean="0"/>
              <a:t>compromise time resolution</a:t>
            </a:r>
            <a:endParaRPr lang="en-US" dirty="0" smtClean="0"/>
          </a:p>
          <a:p>
            <a:r>
              <a:rPr lang="en-US" dirty="0" smtClean="0"/>
              <a:t>-FLASH </a:t>
            </a:r>
            <a:r>
              <a:rPr lang="en-US" dirty="0" smtClean="0"/>
              <a:t>method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449</Words>
  <Application>Microsoft Macintosh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Lindenberg</dc:creator>
  <cp:lastModifiedBy>Aaron Lindenberg</cp:lastModifiedBy>
  <cp:revision>14</cp:revision>
  <dcterms:created xsi:type="dcterms:W3CDTF">2010-03-19T20:32:43Z</dcterms:created>
  <dcterms:modified xsi:type="dcterms:W3CDTF">2010-03-19T21:49:32Z</dcterms:modified>
</cp:coreProperties>
</file>