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Default Extension="pict" ContentType="image/pict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Default Extension="jpeg" ContentType="image/jpeg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embeddings/oleObject1.bin" ContentType="application/vnd.openxmlformats-officedocument.oleObject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Default Extension="vml" ContentType="application/vnd.openxmlformats-officedocument.vmlDrawing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Default Extension="wmf" ContentType="image/x-wmf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4"/>
  </p:notesMasterIdLst>
  <p:sldIdLst>
    <p:sldId id="276" r:id="rId2"/>
    <p:sldId id="427" r:id="rId3"/>
    <p:sldId id="412" r:id="rId4"/>
    <p:sldId id="419" r:id="rId5"/>
    <p:sldId id="405" r:id="rId6"/>
    <p:sldId id="406" r:id="rId7"/>
    <p:sldId id="401" r:id="rId8"/>
    <p:sldId id="410" r:id="rId9"/>
    <p:sldId id="413" r:id="rId10"/>
    <p:sldId id="411" r:id="rId11"/>
    <p:sldId id="414" r:id="rId12"/>
    <p:sldId id="425" r:id="rId13"/>
    <p:sldId id="426" r:id="rId14"/>
    <p:sldId id="398" r:id="rId15"/>
    <p:sldId id="399" r:id="rId16"/>
    <p:sldId id="423" r:id="rId17"/>
    <p:sldId id="268" r:id="rId18"/>
    <p:sldId id="351" r:id="rId19"/>
    <p:sldId id="420" r:id="rId20"/>
    <p:sldId id="402" r:id="rId21"/>
    <p:sldId id="415" r:id="rId22"/>
    <p:sldId id="416" r:id="rId23"/>
    <p:sldId id="417" r:id="rId24"/>
    <p:sldId id="418" r:id="rId25"/>
    <p:sldId id="421" r:id="rId26"/>
    <p:sldId id="404" r:id="rId27"/>
    <p:sldId id="263" r:id="rId28"/>
    <p:sldId id="422" r:id="rId29"/>
    <p:sldId id="393" r:id="rId30"/>
    <p:sldId id="394" r:id="rId31"/>
    <p:sldId id="395" r:id="rId32"/>
    <p:sldId id="424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>
    <p:restoredLeft sz="22581" autoAdjust="0"/>
    <p:restoredTop sz="93039" autoAdjust="0"/>
  </p:normalViewPr>
  <p:slideViewPr>
    <p:cSldViewPr snapToGrid="0" snapToObjects="1">
      <p:cViewPr>
        <p:scale>
          <a:sx n="100" d="100"/>
          <a:sy n="100" d="100"/>
        </p:scale>
        <p:origin x="-296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ict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FEDD6-D29A-9849-9F62-DB45E8712F81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3FC110-3F2E-DF48-A75E-9E560FC2C7B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DD3498-D2DD-CF4C-BD0A-4D7F72CAD9A0}" type="slidenum">
              <a:rPr lang="en-US"/>
              <a:pPr/>
              <a:t>1</a:t>
            </a:fld>
            <a:endParaRPr lang="en-US"/>
          </a:p>
        </p:txBody>
      </p:sp>
      <p:sp>
        <p:nvSpPr>
          <p:cNvPr id="321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1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Unique properties of the slac linac</a:t>
            </a:r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B45FDF-DC6C-C848-95B1-99ED8ADB68F5}" type="slidenum">
              <a:rPr lang="en-US" smtClean="0"/>
              <a:pPr/>
              <a:t>7</a:t>
            </a:fld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D30BC4-9069-164D-BB0E-E084A73CBE07}" type="slidenum">
              <a:rPr lang="en-US"/>
              <a:pPr/>
              <a:t>8</a:t>
            </a:fld>
            <a:endParaRPr lang="en-US"/>
          </a:p>
        </p:txBody>
      </p:sp>
      <p:sp>
        <p:nvSpPr>
          <p:cNvPr id="631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1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AC9225-3B1A-994C-86F4-C82FAE7977EB}" type="slidenum">
              <a:rPr lang="en-US"/>
              <a:pPr/>
              <a:t>11</a:t>
            </a:fld>
            <a:endParaRPr lang="en-US"/>
          </a:p>
        </p:txBody>
      </p:sp>
      <p:sp>
        <p:nvSpPr>
          <p:cNvPr id="35842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Polarization associated with shift of </a:t>
            </a:r>
            <a:r>
              <a:rPr lang="en-US" dirty="0" err="1" smtClean="0"/>
              <a:t>Pb</a:t>
            </a:r>
            <a:r>
              <a:rPr lang="en-US" dirty="0" smtClean="0"/>
              <a:t> and Ti </a:t>
            </a:r>
            <a:r>
              <a:rPr lang="en-US" dirty="0" err="1" smtClean="0"/>
              <a:t>cations</a:t>
            </a:r>
            <a:r>
              <a:rPr lang="en-US" dirty="0" smtClean="0"/>
              <a:t> with respect to oxygen cage.  10 nm at sound velocity is 2 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3FC110-3F2E-DF48-A75E-9E560FC2C7BD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47B7A7-CCF6-084F-8B17-5F2AEDDAFEB3}" type="datetimeFigureOut">
              <a:rPr lang="en-US" smtClean="0"/>
              <a:pPr/>
              <a:t>3/17/10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2B060E-DB12-DB48-9386-CD6D72AF0CC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wmf"/><Relationship Id="rId3" Type="http://schemas.openxmlformats.org/officeDocument/2006/relationships/image" Target="../media/image26.w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wmf"/><Relationship Id="rId3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wmf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df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381000" y="-63034"/>
            <a:ext cx="8455025" cy="6863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endParaRPr lang="en-US" sz="3200" b="1" i="1" dirty="0" smtClean="0"/>
          </a:p>
          <a:p>
            <a:pPr algn="ctr"/>
            <a:r>
              <a:rPr lang="en-US" sz="3200" b="1" dirty="0" smtClean="0">
                <a:latin typeface="Calibri" charset="0"/>
              </a:rPr>
              <a:t>Materials in extreme THz fields at FACET</a:t>
            </a:r>
          </a:p>
          <a:p>
            <a:pPr algn="ctr"/>
            <a:endParaRPr lang="en-US" sz="3200" b="1" dirty="0" smtClean="0">
              <a:latin typeface="Calibri" charset="0"/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2000" b="1" dirty="0" smtClean="0">
              <a:solidFill>
                <a:srgbClr val="1C1C1C"/>
              </a:solidFill>
            </a:endParaRPr>
          </a:p>
          <a:p>
            <a:pPr algn="ctr"/>
            <a:endParaRPr lang="en-US" sz="1200" b="1" dirty="0" smtClean="0">
              <a:solidFill>
                <a:srgbClr val="1C1C1C"/>
              </a:solidFill>
            </a:endParaRPr>
          </a:p>
          <a:p>
            <a:pPr algn="ctr"/>
            <a:endParaRPr lang="en-US" sz="1200" b="1" dirty="0" smtClean="0">
              <a:solidFill>
                <a:srgbClr val="1C1C1C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C1C1C"/>
                </a:solidFill>
              </a:rPr>
              <a:t>SLAC, </a:t>
            </a:r>
            <a:r>
              <a:rPr lang="en-US" sz="1200" b="1" dirty="0" smtClean="0">
                <a:solidFill>
                  <a:srgbClr val="1C1C1C"/>
                </a:solidFill>
              </a:rPr>
              <a:t>March</a:t>
            </a:r>
            <a:r>
              <a:rPr lang="en-US" sz="1200" b="1" dirty="0" smtClean="0">
                <a:solidFill>
                  <a:srgbClr val="1C1C1C"/>
                </a:solidFill>
              </a:rPr>
              <a:t> 18, </a:t>
            </a:r>
            <a:r>
              <a:rPr lang="en-US" sz="1200" b="1" dirty="0" smtClean="0">
                <a:solidFill>
                  <a:srgbClr val="1C1C1C"/>
                </a:solidFill>
              </a:rPr>
              <a:t>2010</a:t>
            </a:r>
            <a:endParaRPr lang="en-US" sz="1200" b="1" dirty="0" smtClean="0">
              <a:solidFill>
                <a:srgbClr val="1C1C1C"/>
              </a:solidFill>
            </a:endParaRPr>
          </a:p>
          <a:p>
            <a:pPr algn="ctr"/>
            <a:r>
              <a:rPr lang="en-US" sz="1200" b="1" dirty="0" smtClean="0">
                <a:solidFill>
                  <a:srgbClr val="1C1C1C"/>
                </a:solidFill>
              </a:rPr>
              <a:t>FACET Workshop</a:t>
            </a:r>
          </a:p>
          <a:p>
            <a:pPr algn="ctr"/>
            <a:endParaRPr lang="en-US" sz="1600" b="1" i="1" dirty="0" smtClean="0">
              <a:solidFill>
                <a:srgbClr val="000000"/>
              </a:solidFill>
            </a:endParaRPr>
          </a:p>
          <a:p>
            <a:pPr algn="ctr"/>
            <a:endParaRPr lang="en-US" sz="16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Aaron </a:t>
            </a:r>
            <a:r>
              <a:rPr lang="en-US" sz="1600" b="1" i="1" dirty="0">
                <a:solidFill>
                  <a:srgbClr val="000000"/>
                </a:solidFill>
              </a:rPr>
              <a:t>Lindenberg</a:t>
            </a:r>
          </a:p>
          <a:p>
            <a:pPr algn="ctr"/>
            <a:r>
              <a:rPr lang="en-US" sz="1600" b="1" i="1" dirty="0">
                <a:solidFill>
                  <a:srgbClr val="000000"/>
                </a:solidFill>
              </a:rPr>
              <a:t>Department of Materials Science and Engineering, Stanford University</a:t>
            </a:r>
            <a:endParaRPr lang="en-US" sz="1600" b="1" i="1" dirty="0" smtClean="0">
              <a:solidFill>
                <a:srgbClr val="000000"/>
              </a:solidFill>
            </a:endParaRPr>
          </a:p>
          <a:p>
            <a:pPr algn="ctr"/>
            <a:r>
              <a:rPr lang="en-US" sz="1600" b="1" i="1" dirty="0" smtClean="0">
                <a:solidFill>
                  <a:srgbClr val="000000"/>
                </a:solidFill>
              </a:rPr>
              <a:t>PULSE Institute, SLAC National Accelerator Laboratory</a:t>
            </a:r>
            <a:endParaRPr lang="en-US" sz="1600" b="1" i="1" dirty="0">
              <a:solidFill>
                <a:srgbClr val="000000"/>
              </a:solidFill>
            </a:endParaRPr>
          </a:p>
        </p:txBody>
      </p:sp>
      <p:sp>
        <p:nvSpPr>
          <p:cNvPr id="143383" name="Rectangle 23"/>
          <p:cNvSpPr>
            <a:spLocks noChangeArrowheads="1"/>
          </p:cNvSpPr>
          <p:nvPr/>
        </p:nvSpPr>
        <p:spPr bwMode="auto">
          <a:xfrm>
            <a:off x="11320463" y="43735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3384" name="Text Box 24"/>
          <p:cNvSpPr txBox="1">
            <a:spLocks noChangeArrowheads="1"/>
          </p:cNvSpPr>
          <p:nvPr/>
        </p:nvSpPr>
        <p:spPr bwMode="auto">
          <a:xfrm>
            <a:off x="3505200" y="3114675"/>
            <a:ext cx="3429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>
              <a:solidFill>
                <a:schemeClr val="bg2"/>
              </a:solidFill>
            </a:endParaRPr>
          </a:p>
        </p:txBody>
      </p:sp>
      <p:pic>
        <p:nvPicPr>
          <p:cNvPr id="6" name="Picture 5" descr="P 2010-03-18 at 10.40.46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100" y="1366033"/>
            <a:ext cx="3149600" cy="34972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 2010-03-17 at 10.00.44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0487" y="1003300"/>
            <a:ext cx="53594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98700" y="215900"/>
            <a:ext cx="4461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Single-shot timing measurements</a:t>
            </a:r>
            <a:endParaRPr lang="en-US" sz="2400" b="1" dirty="0"/>
          </a:p>
        </p:txBody>
      </p:sp>
      <p:pic>
        <p:nvPicPr>
          <p:cNvPr id="4" name="Picture 3" descr="P 2010-03-17 at 10.26.51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20868"/>
            <a:ext cx="8280400" cy="2737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30shots_jitt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0450" y="762000"/>
            <a:ext cx="3559175" cy="5870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pic>
        <p:nvPicPr>
          <p:cNvPr id="34819" name="Picture 3" descr="jitter_hist_0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963" y="4762500"/>
            <a:ext cx="3838575" cy="1925638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57200" y="762000"/>
            <a:ext cx="3954463" cy="3889375"/>
            <a:chOff x="189" y="912"/>
            <a:chExt cx="2560" cy="2544"/>
          </a:xfrm>
        </p:grpSpPr>
        <p:pic>
          <p:nvPicPr>
            <p:cNvPr id="34821" name="Picture 5" descr="100um_falsecolor_ss_15july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36" y="2918"/>
              <a:ext cx="2413" cy="490"/>
            </a:xfrm>
            <a:prstGeom prst="rect">
              <a:avLst/>
            </a:prstGeom>
            <a:noFill/>
          </p:spPr>
        </p:pic>
        <p:pic>
          <p:nvPicPr>
            <p:cNvPr id="34822" name="Picture 6" descr="100um_single_shot_15july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89" y="954"/>
              <a:ext cx="2539" cy="1925"/>
            </a:xfrm>
            <a:prstGeom prst="rect">
              <a:avLst/>
            </a:prstGeom>
            <a:noFill/>
          </p:spPr>
        </p:pic>
        <p:graphicFrame>
          <p:nvGraphicFramePr>
            <p:cNvPr id="34823" name="Object 7"/>
            <p:cNvGraphicFramePr>
              <a:graphicFrameLocks noChangeAspect="1"/>
            </p:cNvGraphicFramePr>
            <p:nvPr/>
          </p:nvGraphicFramePr>
          <p:xfrm>
            <a:off x="573" y="1619"/>
            <a:ext cx="771" cy="228"/>
          </p:xfrm>
          <a:graphic>
            <a:graphicData uri="http://schemas.openxmlformats.org/presentationml/2006/ole">
              <p:oleObj spid="_x0000_s70658" name="Equation" r:id="rId8" imgW="749160" imgH="203040" progId="Equation.DSMT4">
                <p:embed/>
              </p:oleObj>
            </a:graphicData>
          </a:graphic>
        </p:graphicFrame>
        <p:sp>
          <p:nvSpPr>
            <p:cNvPr id="34824" name="Line 8"/>
            <p:cNvSpPr>
              <a:spLocks noChangeShapeType="1"/>
            </p:cNvSpPr>
            <p:nvPr/>
          </p:nvSpPr>
          <p:spPr bwMode="auto">
            <a:xfrm>
              <a:off x="907" y="1875"/>
              <a:ext cx="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5" name="Line 9"/>
            <p:cNvSpPr>
              <a:spLocks noChangeShapeType="1"/>
            </p:cNvSpPr>
            <p:nvPr/>
          </p:nvSpPr>
          <p:spPr bwMode="auto">
            <a:xfrm flipH="1">
              <a:off x="1459" y="1875"/>
              <a:ext cx="488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lg" len="lg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826" name="Rectangle 10"/>
            <p:cNvSpPr>
              <a:spLocks noChangeArrowheads="1"/>
            </p:cNvSpPr>
            <p:nvPr/>
          </p:nvSpPr>
          <p:spPr bwMode="auto">
            <a:xfrm>
              <a:off x="192" y="912"/>
              <a:ext cx="2496" cy="2544"/>
            </a:xfrm>
            <a:prstGeom prst="rect">
              <a:avLst/>
            </a:prstGeom>
            <a:noFill/>
            <a:ln w="28575">
              <a:solidFill>
                <a:srgbClr val="FFCC00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4827" name="Rectangle 11"/>
          <p:cNvSpPr>
            <a:spLocks noChangeArrowheads="1"/>
          </p:cNvSpPr>
          <p:nvPr/>
        </p:nvSpPr>
        <p:spPr bwMode="auto">
          <a:xfrm>
            <a:off x="4764088" y="762000"/>
            <a:ext cx="3922712" cy="5943600"/>
          </a:xfrm>
          <a:prstGeom prst="rect">
            <a:avLst/>
          </a:prstGeom>
          <a:noFill/>
          <a:ln w="2857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8" name="Text Box 12"/>
          <p:cNvSpPr txBox="1">
            <a:spLocks noChangeArrowheads="1"/>
          </p:cNvSpPr>
          <p:nvPr/>
        </p:nvSpPr>
        <p:spPr bwMode="auto">
          <a:xfrm>
            <a:off x="1333500" y="152400"/>
            <a:ext cx="6475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accent2"/>
                </a:solidFill>
                <a:ea typeface="ＭＳ Ｐゴシック" charset="-128"/>
                <a:cs typeface="ＭＳ Ｐゴシック" charset="-128"/>
              </a:rPr>
              <a:t>Single-Shot EOS Data at SPPS (100µm ZnTe)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 2010-03-18 at 11.16.2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46" y="996434"/>
            <a:ext cx="8133031" cy="43756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24600" y="6488668"/>
            <a:ext cx="260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Cavalieri</a:t>
            </a:r>
            <a:r>
              <a:rPr lang="en-US" dirty="0" smtClean="0"/>
              <a:t> et al., PRL (2005)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424747" y="341868"/>
            <a:ext cx="655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Single shot timing measurements and correlation with x-ray timing</a:t>
            </a:r>
            <a:endParaRPr lang="en-US" b="1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 2010-03-18 at 11.19.19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50" y="546100"/>
            <a:ext cx="2527300" cy="2463800"/>
          </a:xfrm>
          <a:prstGeom prst="rect">
            <a:avLst/>
          </a:prstGeom>
        </p:spPr>
      </p:pic>
      <p:pic>
        <p:nvPicPr>
          <p:cNvPr id="6" name="Picture 5" descr="P 2010-03-18 at 11.19.35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28950"/>
            <a:ext cx="3071583" cy="32956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050" y="6307723"/>
            <a:ext cx="25152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Lindenberg</a:t>
            </a:r>
            <a:r>
              <a:rPr lang="en-US" sz="1600" dirty="0" smtClean="0"/>
              <a:t> et al. PRL (2008)</a:t>
            </a:r>
            <a:endParaRPr lang="en-US" sz="1600" dirty="0"/>
          </a:p>
        </p:txBody>
      </p:sp>
      <p:pic>
        <p:nvPicPr>
          <p:cNvPr id="8" name="Picture 7" descr="P 2010-03-18 at 11.22.07 A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9983" y="1771650"/>
            <a:ext cx="3559206" cy="3594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11600" y="5664200"/>
            <a:ext cx="22670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Fritz et al. Science (2007)</a:t>
            </a:r>
            <a:endParaRPr lang="en-US" sz="1600" dirty="0"/>
          </a:p>
        </p:txBody>
      </p:sp>
      <p:pic>
        <p:nvPicPr>
          <p:cNvPr id="10" name="Picture 9" descr="P 2010-03-18 at 11.23.52 A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161646" y="2533335"/>
            <a:ext cx="5596523" cy="17236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476368" y="6290846"/>
            <a:ext cx="28384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Lindenberg</a:t>
            </a:r>
            <a:r>
              <a:rPr lang="en-US" sz="1600" dirty="0" smtClean="0"/>
              <a:t> et al. Science (2005)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3670300" y="82034"/>
            <a:ext cx="1379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Experiments</a:t>
            </a:r>
            <a:endParaRPr lang="en-US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504825"/>
            <a:ext cx="5251450" cy="240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788" y="2624138"/>
            <a:ext cx="3322637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58738" y="0"/>
            <a:ext cx="853310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 smtClean="0"/>
              <a:t>	High</a:t>
            </a:r>
            <a:r>
              <a:rPr lang="en-US" sz="2000" b="1" dirty="0"/>
              <a:t>-Field Effects in Metallic </a:t>
            </a:r>
            <a:r>
              <a:rPr lang="en-US" sz="2000" b="1" dirty="0" err="1"/>
              <a:t>Ferromagnets</a:t>
            </a:r>
            <a:r>
              <a:rPr lang="en-US" sz="2000" b="1" dirty="0"/>
              <a:t> on the </a:t>
            </a:r>
            <a:r>
              <a:rPr lang="en-US" sz="2000" b="1" dirty="0" err="1"/>
              <a:t>Femtosecond</a:t>
            </a:r>
            <a:r>
              <a:rPr lang="en-US" sz="2000" b="1" dirty="0"/>
              <a:t> Timescale</a:t>
            </a:r>
          </a:p>
        </p:txBody>
      </p:sp>
      <p:sp>
        <p:nvSpPr>
          <p:cNvPr id="2064" name="Text Box 16"/>
          <p:cNvSpPr txBox="1">
            <a:spLocks noChangeArrowheads="1"/>
          </p:cNvSpPr>
          <p:nvPr/>
        </p:nvSpPr>
        <p:spPr bwMode="auto">
          <a:xfrm>
            <a:off x="92075" y="398463"/>
            <a:ext cx="37353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Goals:</a:t>
            </a:r>
          </a:p>
          <a:p>
            <a:r>
              <a:rPr lang="en-US" dirty="0"/>
              <a:t>1. Study ultrafast magnetization</a:t>
            </a:r>
          </a:p>
          <a:p>
            <a:r>
              <a:rPr lang="en-US" dirty="0"/>
              <a:t>    dynamics induced by </a:t>
            </a:r>
            <a:r>
              <a:rPr lang="en-US" dirty="0" err="1"/>
              <a:t>ultrastrong</a:t>
            </a:r>
            <a:r>
              <a:rPr lang="en-US" dirty="0"/>
              <a:t> </a:t>
            </a:r>
          </a:p>
          <a:p>
            <a:r>
              <a:rPr lang="en-US" dirty="0"/>
              <a:t>    magnetic and </a:t>
            </a:r>
            <a:r>
              <a:rPr lang="en-US" i="1" dirty="0"/>
              <a:t>electric</a:t>
            </a:r>
            <a:r>
              <a:rPr lang="en-US" dirty="0"/>
              <a:t> fields</a:t>
            </a:r>
          </a:p>
          <a:p>
            <a:endParaRPr lang="en-US" dirty="0"/>
          </a:p>
          <a:p>
            <a:r>
              <a:rPr lang="en-US" dirty="0"/>
              <a:t>2. Study electrical transport and high field </a:t>
            </a:r>
          </a:p>
          <a:p>
            <a:r>
              <a:rPr lang="en-US" dirty="0"/>
              <a:t>    </a:t>
            </a:r>
            <a:r>
              <a:rPr lang="en-US" dirty="0" err="1"/>
              <a:t>radiative</a:t>
            </a:r>
            <a:r>
              <a:rPr lang="en-US" dirty="0"/>
              <a:t> effects excited by the fast, </a:t>
            </a:r>
          </a:p>
          <a:p>
            <a:r>
              <a:rPr lang="en-US" dirty="0"/>
              <a:t>    strong field pulses</a:t>
            </a:r>
          </a:p>
        </p:txBody>
      </p:sp>
      <p:sp>
        <p:nvSpPr>
          <p:cNvPr id="2065" name="Text Box 17"/>
          <p:cNvSpPr txBox="1">
            <a:spLocks noChangeArrowheads="1"/>
          </p:cNvSpPr>
          <p:nvPr/>
        </p:nvSpPr>
        <p:spPr bwMode="auto">
          <a:xfrm>
            <a:off x="3505200" y="2971800"/>
            <a:ext cx="5427663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Previous SLAC and FFTB Publications:</a:t>
            </a:r>
          </a:p>
          <a:p>
            <a:endParaRPr lang="en-US"/>
          </a:p>
          <a:p>
            <a:r>
              <a:rPr lang="en-US" sz="1400"/>
              <a:t>1. S.J. Gamble </a:t>
            </a:r>
            <a:r>
              <a:rPr lang="en-US" sz="1400" i="1"/>
              <a:t>et. al.</a:t>
            </a:r>
            <a:r>
              <a:rPr lang="en-US" sz="1400"/>
              <a:t>, Electric field induced magnetic anisotropy in</a:t>
            </a:r>
          </a:p>
          <a:p>
            <a:r>
              <a:rPr lang="en-US" sz="1400"/>
              <a:t>    a ferromagnet, PRL </a:t>
            </a:r>
            <a:r>
              <a:rPr lang="en-US" sz="1400" b="1"/>
              <a:t>102</a:t>
            </a:r>
            <a:r>
              <a:rPr lang="en-US" sz="1400"/>
              <a:t>, 217201 (2009)</a:t>
            </a:r>
            <a:endParaRPr lang="en-US" sz="1400" b="1"/>
          </a:p>
          <a:p>
            <a:r>
              <a:rPr lang="en-US" sz="1400"/>
              <a:t>2. J. Stöhr </a:t>
            </a:r>
            <a:r>
              <a:rPr lang="en-US" sz="1400" i="1"/>
              <a:t>et. al.</a:t>
            </a:r>
            <a:r>
              <a:rPr lang="en-US" sz="1400"/>
              <a:t>, Magnetization switching without charge or spin</a:t>
            </a:r>
          </a:p>
          <a:p>
            <a:r>
              <a:rPr lang="en-US" sz="1400"/>
              <a:t>    currents, APL </a:t>
            </a:r>
            <a:r>
              <a:rPr lang="en-US" sz="1400" b="1"/>
              <a:t>94</a:t>
            </a:r>
            <a:r>
              <a:rPr lang="en-US" sz="1400"/>
              <a:t>, 072504 (2009)</a:t>
            </a:r>
          </a:p>
          <a:p>
            <a:r>
              <a:rPr lang="en-US" sz="1400"/>
              <a:t>3. C. Stamm </a:t>
            </a:r>
            <a:r>
              <a:rPr lang="en-US" sz="1400" i="1"/>
              <a:t>et. al.</a:t>
            </a:r>
            <a:r>
              <a:rPr lang="en-US" sz="1400"/>
              <a:t>, Dissipation of spin angular momentum in </a:t>
            </a:r>
          </a:p>
          <a:p>
            <a:r>
              <a:rPr lang="en-US" sz="1400"/>
              <a:t>    magnetic switching, PRL </a:t>
            </a:r>
            <a:r>
              <a:rPr lang="en-US" sz="1400" b="1"/>
              <a:t>94</a:t>
            </a:r>
            <a:r>
              <a:rPr lang="en-US" sz="1400"/>
              <a:t>, 197603 (2005)</a:t>
            </a:r>
          </a:p>
          <a:p>
            <a:r>
              <a:rPr lang="en-US" sz="1400"/>
              <a:t>4. I. Tudosa </a:t>
            </a:r>
            <a:r>
              <a:rPr lang="en-US" sz="1400" i="1"/>
              <a:t>et. al.</a:t>
            </a:r>
            <a:r>
              <a:rPr lang="en-US" sz="1400"/>
              <a:t>, The ultimate speed of magnetic switching in </a:t>
            </a:r>
          </a:p>
          <a:p>
            <a:r>
              <a:rPr lang="en-US" sz="1400"/>
              <a:t>    granular recording media, Nature </a:t>
            </a:r>
            <a:r>
              <a:rPr lang="en-US" sz="1400" b="1"/>
              <a:t>428</a:t>
            </a:r>
            <a:r>
              <a:rPr lang="en-US" sz="1400"/>
              <a:t>, 831 (2004)</a:t>
            </a:r>
          </a:p>
          <a:p>
            <a:r>
              <a:rPr lang="en-US" sz="1400"/>
              <a:t>5. C.H. Back </a:t>
            </a:r>
            <a:r>
              <a:rPr lang="en-US" sz="1400" i="1"/>
              <a:t>et. al., </a:t>
            </a:r>
            <a:r>
              <a:rPr lang="en-US" sz="1400"/>
              <a:t>Magnetization reversal in ultrashort magnetic </a:t>
            </a:r>
          </a:p>
          <a:p>
            <a:r>
              <a:rPr lang="en-US" sz="1400"/>
              <a:t>    field pulses, PRL </a:t>
            </a:r>
            <a:r>
              <a:rPr lang="en-US" sz="1400" b="1"/>
              <a:t>81</a:t>
            </a:r>
            <a:r>
              <a:rPr lang="en-US" sz="1400"/>
              <a:t>, 3251 (1998)</a:t>
            </a:r>
          </a:p>
          <a:p>
            <a:r>
              <a:rPr lang="en-US" sz="1400"/>
              <a:t>6. C.H. Back </a:t>
            </a:r>
            <a:r>
              <a:rPr lang="en-US" sz="1400" i="1"/>
              <a:t>et. al., </a:t>
            </a:r>
            <a:r>
              <a:rPr lang="en-US" sz="1400"/>
              <a:t>Minimum field strength in precessional </a:t>
            </a:r>
          </a:p>
          <a:p>
            <a:r>
              <a:rPr lang="en-US" sz="1400"/>
              <a:t>    magnetization reversal, Science </a:t>
            </a:r>
            <a:r>
              <a:rPr lang="en-US" sz="1400" b="1"/>
              <a:t>285</a:t>
            </a:r>
            <a:r>
              <a:rPr lang="en-US" sz="1400"/>
              <a:t>, 864 (1999)</a:t>
            </a:r>
          </a:p>
          <a:p>
            <a:r>
              <a:rPr lang="en-US" sz="1400"/>
              <a:t>7. H.C. Siegmann </a:t>
            </a:r>
            <a:r>
              <a:rPr lang="en-US" sz="1400" i="1"/>
              <a:t>et. al</a:t>
            </a:r>
            <a:r>
              <a:rPr lang="en-US" sz="1400"/>
              <a:t>., Magnetism with picosecond field pulses,  </a:t>
            </a:r>
          </a:p>
          <a:p>
            <a:r>
              <a:rPr lang="en-US" sz="1400"/>
              <a:t>    J. Mag. Mag. Mat.</a:t>
            </a:r>
            <a:r>
              <a:rPr lang="en-US" sz="1400" i="1"/>
              <a:t> </a:t>
            </a:r>
            <a:r>
              <a:rPr lang="en-US" sz="1400" b="1"/>
              <a:t>151</a:t>
            </a:r>
            <a:r>
              <a:rPr lang="en-US" sz="1400"/>
              <a:t>, L8 (1995)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6085" y="6499225"/>
            <a:ext cx="18390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Gamble, </a:t>
            </a:r>
            <a:r>
              <a:rPr lang="en-US" sz="1600" dirty="0" err="1" smtClean="0"/>
              <a:t>Stohr</a:t>
            </a:r>
            <a:r>
              <a:rPr lang="en-US" sz="1600" dirty="0" smtClean="0"/>
              <a:t> et al.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200400" y="76200"/>
            <a:ext cx="21447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/>
              <a:t>Open Questions</a:t>
            </a: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0" y="609600"/>
            <a:ext cx="847619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/>
              <a:t>Magnetism:</a:t>
            </a:r>
          </a:p>
          <a:p>
            <a:r>
              <a:rPr lang="en-US" sz="1600" dirty="0"/>
              <a:t>1. Do the properties of the electric field induced </a:t>
            </a:r>
            <a:r>
              <a:rPr lang="en-US" sz="1600" dirty="0" err="1"/>
              <a:t>magnetoelectronic</a:t>
            </a:r>
            <a:r>
              <a:rPr lang="en-US" sz="1600" dirty="0"/>
              <a:t> anisotropy change in different </a:t>
            </a:r>
          </a:p>
          <a:p>
            <a:r>
              <a:rPr lang="en-US" sz="1600" dirty="0"/>
              <a:t>    in-plane magnetic materials?</a:t>
            </a:r>
          </a:p>
          <a:p>
            <a:r>
              <a:rPr lang="en-US" sz="1600" dirty="0"/>
              <a:t>2. Can we demonstrate the presence of a </a:t>
            </a:r>
            <a:r>
              <a:rPr lang="en-US" sz="1600" dirty="0" err="1"/>
              <a:t>magnetoelectronic</a:t>
            </a:r>
            <a:r>
              <a:rPr lang="en-US" sz="1600" dirty="0"/>
              <a:t> anisotropy in perpendicular materials?</a:t>
            </a:r>
          </a:p>
          <a:p>
            <a:endParaRPr lang="en-US" sz="1600" dirty="0"/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0" y="1905000"/>
            <a:ext cx="94615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Heating:</a:t>
            </a: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514600"/>
            <a:ext cx="3743325" cy="410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00600" y="2500313"/>
            <a:ext cx="28956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3810000" y="3414713"/>
            <a:ext cx="762000" cy="0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82" name="Text Box 10"/>
          <p:cNvSpPr txBox="1">
            <a:spLocks noChangeArrowheads="1"/>
          </p:cNvSpPr>
          <p:nvPr/>
        </p:nvSpPr>
        <p:spPr bwMode="auto">
          <a:xfrm>
            <a:off x="3810000" y="3033713"/>
            <a:ext cx="74612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zooms</a:t>
            </a:r>
          </a:p>
        </p:txBody>
      </p:sp>
      <p:sp>
        <p:nvSpPr>
          <p:cNvPr id="3083" name="Text Box 11"/>
          <p:cNvSpPr txBox="1">
            <a:spLocks noChangeArrowheads="1"/>
          </p:cNvSpPr>
          <p:nvPr/>
        </p:nvSpPr>
        <p:spPr bwMode="auto">
          <a:xfrm>
            <a:off x="0" y="2195513"/>
            <a:ext cx="173196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Magnetic Contrast</a:t>
            </a:r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2209800" y="2195513"/>
            <a:ext cx="12985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Topographic </a:t>
            </a:r>
          </a:p>
        </p:txBody>
      </p:sp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636963" y="4418013"/>
            <a:ext cx="5507037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dirty="0"/>
              <a:t>The longer, lower field </a:t>
            </a:r>
            <a:r>
              <a:rPr lang="en-US" sz="1600" dirty="0" err="1"/>
              <a:t>picosecond</a:t>
            </a:r>
            <a:r>
              <a:rPr lang="en-US" sz="1600" dirty="0"/>
              <a:t> length bunch heats the</a:t>
            </a:r>
            <a:r>
              <a:rPr lang="en-US" sz="1600" dirty="0" smtClean="0"/>
              <a:t> sample </a:t>
            </a:r>
            <a:r>
              <a:rPr lang="en-US" sz="1600" dirty="0"/>
              <a:t>leading to the formation of stripe domains. </a:t>
            </a:r>
          </a:p>
          <a:p>
            <a:endParaRPr lang="en-US" sz="1600" dirty="0"/>
          </a:p>
          <a:p>
            <a:r>
              <a:rPr lang="en-US" sz="1600" dirty="0"/>
              <a:t>The </a:t>
            </a:r>
            <a:r>
              <a:rPr lang="en-US" sz="1600" dirty="0" err="1"/>
              <a:t>picosecond</a:t>
            </a:r>
            <a:r>
              <a:rPr lang="en-US" sz="1600" dirty="0"/>
              <a:t> bunch also ablates the sample and/or</a:t>
            </a:r>
            <a:r>
              <a:rPr lang="en-US" sz="1600" dirty="0" smtClean="0"/>
              <a:t> changes its </a:t>
            </a:r>
            <a:r>
              <a:rPr lang="en-US" sz="1600" dirty="0"/>
              <a:t>chemical properties at the point of bunch impact.</a:t>
            </a:r>
          </a:p>
        </p:txBody>
      </p:sp>
      <p:sp>
        <p:nvSpPr>
          <p:cNvPr id="3086" name="Text Box 14"/>
          <p:cNvSpPr txBox="1">
            <a:spLocks noChangeArrowheads="1"/>
          </p:cNvSpPr>
          <p:nvPr/>
        </p:nvSpPr>
        <p:spPr bwMode="auto">
          <a:xfrm>
            <a:off x="3584575" y="6018213"/>
            <a:ext cx="5526088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/>
              <a:t>The </a:t>
            </a:r>
            <a:r>
              <a:rPr lang="en-US" b="1" dirty="0" err="1"/>
              <a:t>femtosecond</a:t>
            </a:r>
            <a:r>
              <a:rPr lang="en-US" b="1" dirty="0"/>
              <a:t> pattern does not heat and is damage free</a:t>
            </a:r>
          </a:p>
          <a:p>
            <a:pPr algn="ctr"/>
            <a:r>
              <a:rPr lang="en-US" sz="1800" b="1" dirty="0"/>
              <a:t>Why???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3048000" y="0"/>
            <a:ext cx="2085975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Set-Up and Wish List</a:t>
            </a: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33400"/>
            <a:ext cx="302895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0" y="304800"/>
            <a:ext cx="2754313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/>
              <a:t>Previous Set-Up at the FFTB</a:t>
            </a:r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4191000"/>
            <a:ext cx="181451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106" name="Line 10"/>
          <p:cNvSpPr>
            <a:spLocks noChangeShapeType="1"/>
          </p:cNvSpPr>
          <p:nvPr/>
        </p:nvSpPr>
        <p:spPr bwMode="auto">
          <a:xfrm flipH="1">
            <a:off x="1676400" y="1295400"/>
            <a:ext cx="1371600" cy="609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3048000" y="773113"/>
            <a:ext cx="1741488" cy="7254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/>
              <a:t>Manipulator arm and</a:t>
            </a:r>
          </a:p>
          <a:p>
            <a:r>
              <a:rPr lang="en-US" sz="1300"/>
              <a:t>motor controllers for </a:t>
            </a:r>
          </a:p>
          <a:p>
            <a:r>
              <a:rPr lang="en-US" sz="1300"/>
              <a:t>sample movement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H="1">
            <a:off x="1676400" y="3048000"/>
            <a:ext cx="1752600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1" name="Line 15"/>
          <p:cNvSpPr>
            <a:spLocks noChangeShapeType="1"/>
          </p:cNvSpPr>
          <p:nvPr/>
        </p:nvSpPr>
        <p:spPr bwMode="auto">
          <a:xfrm flipH="1">
            <a:off x="1676400" y="2209800"/>
            <a:ext cx="1447800" cy="685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2" name="Text Box 16"/>
          <p:cNvSpPr txBox="1">
            <a:spLocks noChangeArrowheads="1"/>
          </p:cNvSpPr>
          <p:nvPr/>
        </p:nvSpPr>
        <p:spPr bwMode="auto">
          <a:xfrm>
            <a:off x="3124200" y="1763713"/>
            <a:ext cx="1612900" cy="9239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/>
              <a:t>The beam and the </a:t>
            </a:r>
          </a:p>
          <a:p>
            <a:r>
              <a:rPr lang="en-US" sz="1300"/>
              <a:t>samples pass </a:t>
            </a:r>
          </a:p>
          <a:p>
            <a:r>
              <a:rPr lang="en-US" sz="1300"/>
              <a:t>through the </a:t>
            </a:r>
          </a:p>
          <a:p>
            <a:r>
              <a:rPr lang="en-US" sz="1300"/>
              <a:t>six-way cross</a:t>
            </a:r>
          </a:p>
        </p:txBody>
      </p:sp>
      <p:sp>
        <p:nvSpPr>
          <p:cNvPr id="4113" name="Text Box 17"/>
          <p:cNvSpPr txBox="1">
            <a:spLocks noChangeArrowheads="1"/>
          </p:cNvSpPr>
          <p:nvPr/>
        </p:nvSpPr>
        <p:spPr bwMode="auto">
          <a:xfrm>
            <a:off x="3429000" y="2906713"/>
            <a:ext cx="1335088" cy="527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/>
              <a:t>Direction of the</a:t>
            </a:r>
          </a:p>
          <a:p>
            <a:r>
              <a:rPr lang="en-US" sz="1300"/>
              <a:t>electron beam</a:t>
            </a:r>
          </a:p>
        </p:txBody>
      </p:sp>
      <p:sp>
        <p:nvSpPr>
          <p:cNvPr id="4114" name="Line 18"/>
          <p:cNvSpPr>
            <a:spLocks noChangeShapeType="1"/>
          </p:cNvSpPr>
          <p:nvPr/>
        </p:nvSpPr>
        <p:spPr bwMode="auto">
          <a:xfrm flipH="1" flipV="1">
            <a:off x="838200" y="6324600"/>
            <a:ext cx="1371600" cy="152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5" name="Text Box 19"/>
          <p:cNvSpPr txBox="1">
            <a:spLocks noChangeArrowheads="1"/>
          </p:cNvSpPr>
          <p:nvPr/>
        </p:nvSpPr>
        <p:spPr bwMode="auto">
          <a:xfrm>
            <a:off x="2209800" y="6259513"/>
            <a:ext cx="2228850" cy="5270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/>
              <a:t>Wire Scanners to measure</a:t>
            </a:r>
          </a:p>
          <a:p>
            <a:r>
              <a:rPr lang="en-US" sz="1300"/>
              <a:t>the transverse beam profile</a:t>
            </a:r>
          </a:p>
        </p:txBody>
      </p:sp>
      <p:sp>
        <p:nvSpPr>
          <p:cNvPr id="4116" name="Text Box 20"/>
          <p:cNvSpPr txBox="1">
            <a:spLocks noChangeArrowheads="1"/>
          </p:cNvSpPr>
          <p:nvPr/>
        </p:nvSpPr>
        <p:spPr bwMode="auto">
          <a:xfrm>
            <a:off x="1828800" y="4583113"/>
            <a:ext cx="3000375" cy="12827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300"/>
              <a:t>Sample Fork:</a:t>
            </a:r>
          </a:p>
          <a:p>
            <a:r>
              <a:rPr lang="en-US" sz="1300"/>
              <a:t>10 samples are mounted  at a time</a:t>
            </a:r>
          </a:p>
          <a:p>
            <a:endParaRPr lang="en-US" sz="1300"/>
          </a:p>
          <a:p>
            <a:r>
              <a:rPr lang="en-US" sz="1300"/>
              <a:t>Example sample parameters:</a:t>
            </a:r>
          </a:p>
          <a:p>
            <a:r>
              <a:rPr lang="en-US" sz="1300"/>
              <a:t>0.5 mm insulating substrate (eg, MgO)</a:t>
            </a:r>
          </a:p>
          <a:p>
            <a:r>
              <a:rPr lang="en-US" sz="1300"/>
              <a:t>10 nm thick magnetic thin film</a:t>
            </a:r>
          </a:p>
        </p:txBody>
      </p:sp>
      <p:sp>
        <p:nvSpPr>
          <p:cNvPr id="4117" name="Text Box 21"/>
          <p:cNvSpPr txBox="1">
            <a:spLocks noChangeArrowheads="1"/>
          </p:cNvSpPr>
          <p:nvPr/>
        </p:nvSpPr>
        <p:spPr bwMode="auto">
          <a:xfrm>
            <a:off x="4876800" y="381000"/>
            <a:ext cx="4149725" cy="6299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b="1"/>
              <a:t>Wish List (in rough order of importance):</a:t>
            </a:r>
          </a:p>
          <a:p>
            <a:endParaRPr lang="en-US" sz="1400"/>
          </a:p>
          <a:p>
            <a:r>
              <a:rPr lang="en-US" sz="1400" b="1"/>
              <a:t>For the beam:</a:t>
            </a:r>
          </a:p>
          <a:p>
            <a:r>
              <a:rPr lang="en-US" sz="1400"/>
              <a:t>- </a:t>
            </a:r>
            <a:r>
              <a:rPr lang="en-US" sz="1400" b="1"/>
              <a:t>Extremely well focused and well </a:t>
            </a:r>
          </a:p>
          <a:p>
            <a:r>
              <a:rPr lang="en-US" sz="1400" b="1"/>
              <a:t>          characterized pulses</a:t>
            </a:r>
            <a:r>
              <a:rPr lang="en-US" sz="1400"/>
              <a:t> </a:t>
            </a:r>
            <a:r>
              <a:rPr lang="en-US" sz="1400" b="1" i="1"/>
              <a:t>(essential!)</a:t>
            </a:r>
          </a:p>
          <a:p>
            <a:r>
              <a:rPr lang="en-US" sz="1400"/>
              <a:t>- Ideal transverse beam size:</a:t>
            </a:r>
          </a:p>
          <a:p>
            <a:r>
              <a:rPr lang="en-US" sz="1400"/>
              <a:t>           &lt;1-5 microns</a:t>
            </a:r>
          </a:p>
          <a:p>
            <a:r>
              <a:rPr lang="en-US" sz="1400"/>
              <a:t>- Variable bunch lengths:</a:t>
            </a:r>
          </a:p>
          <a:p>
            <a:r>
              <a:rPr lang="en-US" sz="1400"/>
              <a:t>           10</a:t>
            </a:r>
            <a:r>
              <a:rPr lang="en-US" sz="1400" baseline="30000"/>
              <a:t>-12</a:t>
            </a:r>
            <a:r>
              <a:rPr lang="en-US" sz="1400"/>
              <a:t> – 10</a:t>
            </a:r>
            <a:r>
              <a:rPr lang="en-US" sz="1400" baseline="30000"/>
              <a:t>-15</a:t>
            </a:r>
            <a:r>
              <a:rPr lang="en-US" sz="1400"/>
              <a:t> seconds</a:t>
            </a:r>
          </a:p>
          <a:p>
            <a:r>
              <a:rPr lang="en-US" sz="1400"/>
              <a:t>- Variable bunch charge</a:t>
            </a:r>
          </a:p>
          <a:p>
            <a:r>
              <a:rPr lang="en-US" sz="1400"/>
              <a:t>- 1 Hz repetition rate for sample exposure (30 Hz</a:t>
            </a:r>
          </a:p>
          <a:p>
            <a:r>
              <a:rPr lang="en-US" sz="1400"/>
              <a:t>          for measuring the transverse focus)</a:t>
            </a:r>
          </a:p>
          <a:p>
            <a:endParaRPr lang="en-US" sz="1400" b="1"/>
          </a:p>
          <a:p>
            <a:r>
              <a:rPr lang="en-US" sz="1400" b="1"/>
              <a:t>For the tunnel:</a:t>
            </a:r>
          </a:p>
          <a:p>
            <a:r>
              <a:rPr lang="en-US" sz="1400"/>
              <a:t>- Ability to insert our set-up at the point of</a:t>
            </a:r>
          </a:p>
          <a:p>
            <a:r>
              <a:rPr lang="en-US" sz="1400"/>
              <a:t>          tightest beam focus</a:t>
            </a:r>
          </a:p>
          <a:p>
            <a:r>
              <a:rPr lang="en-US" sz="1400"/>
              <a:t>- Downstream gamma ray detector </a:t>
            </a:r>
          </a:p>
          <a:p>
            <a:r>
              <a:rPr lang="en-US" sz="1400"/>
              <a:t>          for measuring the transverse beam </a:t>
            </a:r>
          </a:p>
          <a:p>
            <a:r>
              <a:rPr lang="en-US" sz="1400"/>
              <a:t>          profile </a:t>
            </a:r>
            <a:r>
              <a:rPr lang="en-US" sz="1400" b="1" i="1"/>
              <a:t>(measuring the beam is essential!)</a:t>
            </a:r>
            <a:endParaRPr lang="en-US" sz="1400"/>
          </a:p>
          <a:p>
            <a:r>
              <a:rPr lang="en-US" sz="1400"/>
              <a:t>- Sufficient ceiling height to insert our present </a:t>
            </a:r>
          </a:p>
          <a:p>
            <a:r>
              <a:rPr lang="en-US" sz="1400"/>
              <a:t>          manipulator and six-way cross (~6 feet)</a:t>
            </a:r>
          </a:p>
          <a:p>
            <a:r>
              <a:rPr lang="en-US" sz="1400"/>
              <a:t>- Solid angle detector to measure emitted</a:t>
            </a:r>
          </a:p>
          <a:p>
            <a:r>
              <a:rPr lang="en-US" sz="1400"/>
              <a:t>          radiation from films in the backward </a:t>
            </a:r>
          </a:p>
          <a:p>
            <a:r>
              <a:rPr lang="en-US" sz="1400"/>
              <a:t>          direction</a:t>
            </a:r>
          </a:p>
          <a:p>
            <a:endParaRPr lang="en-US" sz="1400"/>
          </a:p>
          <a:p>
            <a:r>
              <a:rPr lang="en-US" sz="1400"/>
              <a:t>All of our experiments are single shot, and do</a:t>
            </a:r>
          </a:p>
          <a:p>
            <a:r>
              <a:rPr lang="en-US" sz="1400"/>
              <a:t>not require an in-situ measurement technique –</a:t>
            </a:r>
          </a:p>
          <a:p>
            <a:r>
              <a:rPr lang="en-US" sz="1400"/>
              <a:t>ie, with a well characterized beam we don’t </a:t>
            </a:r>
          </a:p>
          <a:p>
            <a:r>
              <a:rPr lang="en-US" sz="1400"/>
              <a:t>need that much time per experiment!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7"/>
          <p:cNvSpPr txBox="1">
            <a:spLocks noChangeArrowheads="1"/>
          </p:cNvSpPr>
          <p:nvPr/>
        </p:nvSpPr>
        <p:spPr bwMode="auto">
          <a:xfrm>
            <a:off x="1533872" y="152400"/>
            <a:ext cx="5784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/>
              <a:t>All</a:t>
            </a:r>
            <a:r>
              <a:rPr lang="en-US" sz="2400" b="1" dirty="0"/>
              <a:t>-optical</a:t>
            </a:r>
            <a:r>
              <a:rPr lang="en-US" sz="2400" b="1" dirty="0" smtClean="0"/>
              <a:t> Control of Ferroelectric Materials</a:t>
            </a:r>
            <a:endParaRPr lang="en-US" sz="2400" b="1" dirty="0"/>
          </a:p>
        </p:txBody>
      </p:sp>
      <p:pic>
        <p:nvPicPr>
          <p:cNvPr id="20483" name="Picture 8" descr="Picture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800100"/>
            <a:ext cx="3141799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9" descr="Picture 7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62695" y="800100"/>
            <a:ext cx="2383709" cy="156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1" descr="Picture 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00716" y="600076"/>
            <a:ext cx="3475815" cy="197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TextBox 12"/>
          <p:cNvSpPr txBox="1">
            <a:spLocks noChangeArrowheads="1"/>
          </p:cNvSpPr>
          <p:nvPr/>
        </p:nvSpPr>
        <p:spPr bwMode="auto">
          <a:xfrm>
            <a:off x="7546181" y="2428875"/>
            <a:ext cx="1530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Li et al., APL (2004)</a:t>
            </a:r>
          </a:p>
        </p:txBody>
      </p:sp>
      <p:pic>
        <p:nvPicPr>
          <p:cNvPr id="20488" name="Picture 7" descr="Picture 2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61743" y="2378075"/>
            <a:ext cx="3079750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9" name="TextBox 12"/>
          <p:cNvSpPr txBox="1">
            <a:spLocks noChangeArrowheads="1"/>
          </p:cNvSpPr>
          <p:nvPr/>
        </p:nvSpPr>
        <p:spPr bwMode="auto">
          <a:xfrm>
            <a:off x="7215981" y="4624387"/>
            <a:ext cx="1860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Shin et al. Nature (2007)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2889" y="4949904"/>
            <a:ext cx="59801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-Ferroelectrics for non-volatile memory storage, sensors.  What are the speed limits for switching?</a:t>
            </a:r>
          </a:p>
          <a:p>
            <a:endParaRPr lang="en-US" sz="1600" dirty="0" smtClean="0"/>
          </a:p>
          <a:p>
            <a:r>
              <a:rPr lang="en-US" sz="1600" dirty="0" smtClean="0"/>
              <a:t>-Phase transition behavior at the </a:t>
            </a:r>
            <a:r>
              <a:rPr lang="en-US" sz="1600" dirty="0" err="1" smtClean="0"/>
              <a:t>nanoscale</a:t>
            </a:r>
            <a:endParaRPr lang="en-US" sz="1600" dirty="0" smtClean="0"/>
          </a:p>
          <a:p>
            <a:endParaRPr lang="en-US" sz="1600" dirty="0" smtClean="0"/>
          </a:p>
          <a:p>
            <a:r>
              <a:rPr lang="en-US" sz="1600" dirty="0" smtClean="0"/>
              <a:t>-Development of all-optical (electrode-less) techniques for manipulating and controlling materials</a:t>
            </a:r>
          </a:p>
        </p:txBody>
      </p:sp>
      <p:pic>
        <p:nvPicPr>
          <p:cNvPr id="10" name="Picture 9" descr="P 2010-02-25 at 7.40.49 P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2731" y="5370513"/>
            <a:ext cx="2463800" cy="1193800"/>
          </a:xfrm>
          <a:prstGeom prst="rect">
            <a:avLst/>
          </a:prstGeom>
        </p:spPr>
      </p:pic>
      <p:pic>
        <p:nvPicPr>
          <p:cNvPr id="11" name="Picture 10" descr="P 2010-02-27 at 8.09.23 AM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080" y="2579688"/>
            <a:ext cx="3330348" cy="20955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74514" y="4624387"/>
            <a:ext cx="2587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Korff</a:t>
            </a:r>
            <a:r>
              <a:rPr lang="en-US" sz="1400" dirty="0" smtClean="0"/>
              <a:t> </a:t>
            </a:r>
            <a:r>
              <a:rPr lang="en-US" sz="1400" dirty="0" err="1" smtClean="0"/>
              <a:t>Schmising</a:t>
            </a:r>
            <a:r>
              <a:rPr lang="en-US" sz="1400" dirty="0" smtClean="0"/>
              <a:t> et al., PRL (2007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3992"/>
            <a:ext cx="9144000" cy="295460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30311" y="386834"/>
            <a:ext cx="3317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T=550 C </a:t>
            </a:r>
            <a:r>
              <a:rPr lang="en-US" b="1" dirty="0" smtClean="0"/>
              <a:t>(</a:t>
            </a:r>
            <a:r>
              <a:rPr lang="en-US" b="1" dirty="0" err="1" smtClean="0"/>
              <a:t>nanoscale</a:t>
            </a:r>
            <a:r>
              <a:rPr lang="en-US" b="1" dirty="0" smtClean="0"/>
              <a:t> stripe </a:t>
            </a:r>
            <a:r>
              <a:rPr lang="en-US" b="1" dirty="0" smtClean="0"/>
              <a:t>phase)</a:t>
            </a:r>
            <a:endParaRPr lang="en-US" b="1" dirty="0"/>
          </a:p>
        </p:txBody>
      </p:sp>
      <p:pic>
        <p:nvPicPr>
          <p:cNvPr id="8" name="Picture 7" descr="P 2009-12-09 at 11.54.4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81" y="4038599"/>
            <a:ext cx="3200930" cy="2420430"/>
          </a:xfrm>
          <a:prstGeom prst="rect">
            <a:avLst/>
          </a:prstGeom>
        </p:spPr>
      </p:pic>
      <p:pic>
        <p:nvPicPr>
          <p:cNvPr id="6" name="Picture 5" descr="P 2010-02-25 at 7.40.49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8731" y="4495800"/>
            <a:ext cx="2463800" cy="1193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cture 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069" y="3544332"/>
            <a:ext cx="3810854" cy="31743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92500" y="31750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9" descr="Picture 3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49800" y="3544332"/>
            <a:ext cx="3797300" cy="3174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3100" y="745341"/>
            <a:ext cx="3004066" cy="279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68556" y="154731"/>
            <a:ext cx="63561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THz-assisted charge transfer in the water splitting reaction</a:t>
            </a:r>
            <a:endParaRPr lang="en-US" sz="20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152901" y="1485900"/>
            <a:ext cx="4775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-Ultrafast charge transfer processes at the heart of operation of </a:t>
            </a:r>
            <a:r>
              <a:rPr lang="en-US" dirty="0" err="1" smtClean="0"/>
              <a:t>photoelectrochemical</a:t>
            </a:r>
            <a:r>
              <a:rPr lang="en-US" dirty="0" smtClean="0"/>
              <a:t> cells</a:t>
            </a:r>
          </a:p>
          <a:p>
            <a:endParaRPr lang="en-US" dirty="0" smtClean="0"/>
          </a:p>
          <a:p>
            <a:r>
              <a:rPr lang="en-US" dirty="0" smtClean="0"/>
              <a:t>-Apply fields on the order of the interfacial fields to control, manipulate charge transfer processes.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33342" y="573491"/>
            <a:ext cx="4224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Collaborators and Acknowledgements</a:t>
            </a:r>
            <a:endParaRPr lang="en-US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926415" y="1423601"/>
            <a:ext cx="629048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The SPPS Collaboration </a:t>
            </a:r>
            <a:endParaRPr lang="en-US" sz="2000" dirty="0" smtClean="0"/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Stanford University</a:t>
            </a:r>
          </a:p>
          <a:p>
            <a:r>
              <a:rPr lang="en-US" sz="2000" b="1" dirty="0" smtClean="0"/>
              <a:t>H. </a:t>
            </a:r>
            <a:r>
              <a:rPr lang="en-US" sz="2000" b="1" dirty="0" err="1" smtClean="0"/>
              <a:t>Wen</a:t>
            </a:r>
            <a:r>
              <a:rPr lang="en-US" sz="2000" dirty="0" smtClean="0"/>
              <a:t>, </a:t>
            </a:r>
            <a:r>
              <a:rPr lang="en-US" sz="2000" b="1" dirty="0" smtClean="0"/>
              <a:t>D. </a:t>
            </a:r>
            <a:r>
              <a:rPr lang="en-US" sz="2000" b="1" dirty="0" err="1" smtClean="0"/>
              <a:t>Daranciang</a:t>
            </a:r>
            <a:r>
              <a:rPr lang="en-US" sz="2000" b="1" dirty="0" smtClean="0"/>
              <a:t>,</a:t>
            </a:r>
            <a:r>
              <a:rPr lang="en-US" sz="2000" dirty="0" smtClean="0"/>
              <a:t> T.A. Miller,  E. </a:t>
            </a:r>
            <a:r>
              <a:rPr lang="en-US" sz="2000" dirty="0" err="1" smtClean="0"/>
              <a:t>Szilagyi</a:t>
            </a:r>
            <a:r>
              <a:rPr lang="en-US" sz="2000" dirty="0" smtClean="0"/>
              <a:t>, J. </a:t>
            </a:r>
            <a:r>
              <a:rPr lang="en-US" sz="2000" dirty="0" err="1" smtClean="0"/>
              <a:t>Goodfellow</a:t>
            </a:r>
            <a:r>
              <a:rPr lang="en-US" sz="2000" dirty="0" smtClean="0"/>
              <a:t>, J. Wittenberg</a:t>
            </a:r>
          </a:p>
          <a:p>
            <a:endParaRPr lang="en-US" sz="2000" dirty="0" smtClean="0"/>
          </a:p>
          <a:p>
            <a:r>
              <a:rPr lang="en-US" sz="2000" dirty="0" smtClean="0"/>
              <a:t>Lawrence Berkeley National Laboratory</a:t>
            </a:r>
          </a:p>
          <a:p>
            <a:r>
              <a:rPr lang="en-US" sz="2000" b="1" dirty="0" smtClean="0"/>
              <a:t>N. </a:t>
            </a:r>
            <a:r>
              <a:rPr lang="en-US" sz="2000" b="1" dirty="0" err="1" smtClean="0"/>
              <a:t>Huse</a:t>
            </a:r>
            <a:r>
              <a:rPr lang="en-US" sz="2000" dirty="0" smtClean="0"/>
              <a:t>, R.W. </a:t>
            </a:r>
            <a:r>
              <a:rPr lang="en-US" sz="2000" dirty="0" err="1" smtClean="0"/>
              <a:t>Schoenlein</a:t>
            </a:r>
            <a:r>
              <a:rPr lang="en-US" sz="2000" dirty="0" smtClean="0"/>
              <a:t> 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r>
              <a:rPr lang="en-US" sz="2000" dirty="0" smtClean="0"/>
              <a:t>Advanced Photon Source</a:t>
            </a:r>
          </a:p>
          <a:p>
            <a:r>
              <a:rPr lang="en-US" sz="2000" dirty="0" smtClean="0"/>
              <a:t>M. Highland, P. </a:t>
            </a:r>
            <a:r>
              <a:rPr lang="en-US" sz="2000" dirty="0" err="1" smtClean="0"/>
              <a:t>Fuoss</a:t>
            </a:r>
            <a:r>
              <a:rPr lang="en-US" sz="2000" dirty="0" smtClean="0"/>
              <a:t>, B. Stephenson</a:t>
            </a:r>
          </a:p>
          <a:p>
            <a:endParaRPr lang="en-US" sz="2000" dirty="0" smtClean="0"/>
          </a:p>
          <a:p>
            <a:r>
              <a:rPr lang="en-US" sz="2000" dirty="0" smtClean="0"/>
              <a:t>MIT</a:t>
            </a:r>
          </a:p>
          <a:p>
            <a:r>
              <a:rPr lang="en-US" sz="2000" dirty="0" smtClean="0"/>
              <a:t>B. Perkins, N. Brandt, M. Hoffman, K. Nelson</a:t>
            </a:r>
          </a:p>
          <a:p>
            <a:endParaRPr lang="en-US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THz control of reactions on surfaces</a:t>
            </a:r>
          </a:p>
        </p:txBody>
      </p:sp>
      <p:pic>
        <p:nvPicPr>
          <p:cNvPr id="36869" name="Picture 5" descr="Screen shot 2009-09-17 at 5.15.20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1925" y="1758950"/>
            <a:ext cx="5132388" cy="323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5" descr="P 2009-10-01 at 4.08.05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8163" y="1185863"/>
            <a:ext cx="3525837" cy="479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6637338" y="2760663"/>
            <a:ext cx="796925" cy="1349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6872" name="TextBox 7"/>
          <p:cNvSpPr txBox="1">
            <a:spLocks noChangeArrowheads="1"/>
          </p:cNvSpPr>
          <p:nvPr/>
        </p:nvSpPr>
        <p:spPr bwMode="auto">
          <a:xfrm>
            <a:off x="6807200" y="2674938"/>
            <a:ext cx="1338263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500"/>
              <a:t>time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05588" y="6382921"/>
            <a:ext cx="22573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Nilsson, Ogasawara et al.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/>
          <p:cNvSpPr txBox="1">
            <a:spLocks noChangeArrowheads="1"/>
          </p:cNvSpPr>
          <p:nvPr/>
        </p:nvSpPr>
        <p:spPr bwMode="auto">
          <a:xfrm>
            <a:off x="2729828" y="233333"/>
            <a:ext cx="368998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/>
              <a:t>Terahertz Plasma Photonics</a:t>
            </a:r>
            <a:endParaRPr lang="en-US" sz="2400" b="1" dirty="0"/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457084" y="1258888"/>
            <a:ext cx="5016500" cy="981075"/>
            <a:chOff x="606" y="926"/>
            <a:chExt cx="3388" cy="792"/>
          </a:xfrm>
        </p:grpSpPr>
        <p:sp>
          <p:nvSpPr>
            <p:cNvPr id="6" name="Oval 13"/>
            <p:cNvSpPr>
              <a:spLocks noChangeArrowheads="1"/>
            </p:cNvSpPr>
            <p:nvPr/>
          </p:nvSpPr>
          <p:spPr bwMode="auto">
            <a:xfrm>
              <a:off x="2106" y="1023"/>
              <a:ext cx="118" cy="586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14"/>
            <p:cNvSpPr>
              <a:spLocks noChangeShapeType="1"/>
            </p:cNvSpPr>
            <p:nvPr/>
          </p:nvSpPr>
          <p:spPr bwMode="auto">
            <a:xfrm>
              <a:off x="2231" y="1216"/>
              <a:ext cx="1067" cy="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15"/>
            <p:cNvSpPr>
              <a:spLocks noChangeShapeType="1"/>
            </p:cNvSpPr>
            <p:nvPr/>
          </p:nvSpPr>
          <p:spPr bwMode="auto">
            <a:xfrm flipV="1">
              <a:off x="2231" y="1308"/>
              <a:ext cx="1037" cy="7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2794" y="1162"/>
              <a:ext cx="74" cy="31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1062" y="1216"/>
              <a:ext cx="1051" cy="18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18"/>
            <p:cNvSpPr>
              <a:spLocks noChangeArrowheads="1"/>
            </p:cNvSpPr>
            <p:nvPr/>
          </p:nvSpPr>
          <p:spPr bwMode="auto">
            <a:xfrm>
              <a:off x="3268" y="1293"/>
              <a:ext cx="207" cy="23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AutoShape 19"/>
            <p:cNvSpPr>
              <a:spLocks noChangeArrowheads="1"/>
            </p:cNvSpPr>
            <p:nvPr/>
          </p:nvSpPr>
          <p:spPr bwMode="auto">
            <a:xfrm>
              <a:off x="3609" y="1285"/>
              <a:ext cx="385" cy="47"/>
            </a:xfrm>
            <a:prstGeom prst="rightArrow">
              <a:avLst>
                <a:gd name="adj1" fmla="val 50000"/>
                <a:gd name="adj2" fmla="val 20478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2231" y="1308"/>
              <a:ext cx="1081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Line 21"/>
            <p:cNvSpPr>
              <a:spLocks noChangeShapeType="1"/>
            </p:cNvSpPr>
            <p:nvPr/>
          </p:nvSpPr>
          <p:spPr bwMode="auto">
            <a:xfrm>
              <a:off x="2853" y="1262"/>
              <a:ext cx="430" cy="39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22"/>
            <p:cNvSpPr>
              <a:spLocks noChangeShapeType="1"/>
            </p:cNvSpPr>
            <p:nvPr/>
          </p:nvSpPr>
          <p:spPr bwMode="auto">
            <a:xfrm flipV="1">
              <a:off x="2868" y="1316"/>
              <a:ext cx="400" cy="31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Line 24"/>
            <p:cNvSpPr>
              <a:spLocks noChangeShapeType="1"/>
            </p:cNvSpPr>
            <p:nvPr/>
          </p:nvSpPr>
          <p:spPr bwMode="auto">
            <a:xfrm>
              <a:off x="3387" y="1617"/>
              <a:ext cx="1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25"/>
            <p:cNvGrpSpPr>
              <a:grpSpLocks/>
            </p:cNvGrpSpPr>
            <p:nvPr/>
          </p:nvGrpSpPr>
          <p:grpSpPr bwMode="auto">
            <a:xfrm>
              <a:off x="2957" y="1529"/>
              <a:ext cx="267" cy="72"/>
              <a:chOff x="3824" y="2958"/>
              <a:chExt cx="435" cy="222"/>
            </a:xfrm>
          </p:grpSpPr>
          <p:sp>
            <p:nvSpPr>
              <p:cNvPr id="28" name="Oval 26"/>
              <p:cNvSpPr>
                <a:spLocks noChangeArrowheads="1"/>
              </p:cNvSpPr>
              <p:nvPr/>
            </p:nvSpPr>
            <p:spPr bwMode="auto">
              <a:xfrm>
                <a:off x="3824" y="295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7"/>
              <p:cNvSpPr>
                <a:spLocks/>
              </p:cNvSpPr>
              <p:nvPr/>
            </p:nvSpPr>
            <p:spPr bwMode="auto">
              <a:xfrm rot="1558304">
                <a:off x="3872" y="3007"/>
                <a:ext cx="387" cy="173"/>
              </a:xfrm>
              <a:custGeom>
                <a:avLst/>
                <a:gdLst>
                  <a:gd name="T0" fmla="*/ 0 w 847"/>
                  <a:gd name="T1" fmla="*/ 0 h 826"/>
                  <a:gd name="T2" fmla="*/ 0 w 847"/>
                  <a:gd name="T3" fmla="*/ 0 h 826"/>
                  <a:gd name="T4" fmla="*/ 0 w 847"/>
                  <a:gd name="T5" fmla="*/ 0 h 826"/>
                  <a:gd name="T6" fmla="*/ 0 w 847"/>
                  <a:gd name="T7" fmla="*/ 0 h 826"/>
                  <a:gd name="T8" fmla="*/ 0 w 847"/>
                  <a:gd name="T9" fmla="*/ 0 h 826"/>
                  <a:gd name="T10" fmla="*/ 0 w 847"/>
                  <a:gd name="T11" fmla="*/ 0 h 826"/>
                  <a:gd name="T12" fmla="*/ 0 w 847"/>
                  <a:gd name="T13" fmla="*/ 0 h 826"/>
                  <a:gd name="T14" fmla="*/ 0 w 847"/>
                  <a:gd name="T15" fmla="*/ 0 h 8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7"/>
                  <a:gd name="T25" fmla="*/ 0 h 826"/>
                  <a:gd name="T26" fmla="*/ 847 w 847"/>
                  <a:gd name="T27" fmla="*/ 826 h 8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7" h="826">
                    <a:moveTo>
                      <a:pt x="0" y="512"/>
                    </a:moveTo>
                    <a:cubicBezTo>
                      <a:pt x="42" y="256"/>
                      <a:pt x="85" y="0"/>
                      <a:pt x="121" y="52"/>
                    </a:cubicBezTo>
                    <a:cubicBezTo>
                      <a:pt x="157" y="104"/>
                      <a:pt x="178" y="826"/>
                      <a:pt x="218" y="826"/>
                    </a:cubicBezTo>
                    <a:cubicBezTo>
                      <a:pt x="258" y="826"/>
                      <a:pt x="323" y="56"/>
                      <a:pt x="363" y="52"/>
                    </a:cubicBezTo>
                    <a:cubicBezTo>
                      <a:pt x="403" y="48"/>
                      <a:pt x="416" y="794"/>
                      <a:pt x="460" y="802"/>
                    </a:cubicBezTo>
                    <a:cubicBezTo>
                      <a:pt x="504" y="810"/>
                      <a:pt x="589" y="152"/>
                      <a:pt x="629" y="100"/>
                    </a:cubicBezTo>
                    <a:cubicBezTo>
                      <a:pt x="669" y="48"/>
                      <a:pt x="665" y="410"/>
                      <a:pt x="701" y="487"/>
                    </a:cubicBezTo>
                    <a:cubicBezTo>
                      <a:pt x="737" y="564"/>
                      <a:pt x="823" y="548"/>
                      <a:pt x="847" y="56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5" name="Group 28"/>
            <p:cNvGrpSpPr>
              <a:grpSpLocks/>
            </p:cNvGrpSpPr>
            <p:nvPr/>
          </p:nvGrpSpPr>
          <p:grpSpPr bwMode="auto">
            <a:xfrm rot="-1291121">
              <a:off x="2956" y="1662"/>
              <a:ext cx="268" cy="56"/>
              <a:chOff x="3001" y="3272"/>
              <a:chExt cx="436" cy="173"/>
            </a:xfrm>
          </p:grpSpPr>
          <p:sp>
            <p:nvSpPr>
              <p:cNvPr id="26" name="Oval 29"/>
              <p:cNvSpPr>
                <a:spLocks noChangeArrowheads="1"/>
              </p:cNvSpPr>
              <p:nvPr/>
            </p:nvSpPr>
            <p:spPr bwMode="auto">
              <a:xfrm>
                <a:off x="3001" y="3321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0"/>
              <p:cNvSpPr>
                <a:spLocks/>
              </p:cNvSpPr>
              <p:nvPr/>
            </p:nvSpPr>
            <p:spPr bwMode="auto">
              <a:xfrm>
                <a:off x="3050" y="3272"/>
                <a:ext cx="387" cy="173"/>
              </a:xfrm>
              <a:custGeom>
                <a:avLst/>
                <a:gdLst>
                  <a:gd name="T0" fmla="*/ 0 w 847"/>
                  <a:gd name="T1" fmla="*/ 0 h 826"/>
                  <a:gd name="T2" fmla="*/ 0 w 847"/>
                  <a:gd name="T3" fmla="*/ 0 h 826"/>
                  <a:gd name="T4" fmla="*/ 0 w 847"/>
                  <a:gd name="T5" fmla="*/ 0 h 826"/>
                  <a:gd name="T6" fmla="*/ 0 w 847"/>
                  <a:gd name="T7" fmla="*/ 0 h 826"/>
                  <a:gd name="T8" fmla="*/ 0 w 847"/>
                  <a:gd name="T9" fmla="*/ 0 h 826"/>
                  <a:gd name="T10" fmla="*/ 0 w 847"/>
                  <a:gd name="T11" fmla="*/ 0 h 826"/>
                  <a:gd name="T12" fmla="*/ 0 w 847"/>
                  <a:gd name="T13" fmla="*/ 0 h 826"/>
                  <a:gd name="T14" fmla="*/ 0 w 847"/>
                  <a:gd name="T15" fmla="*/ 0 h 8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7"/>
                  <a:gd name="T25" fmla="*/ 0 h 826"/>
                  <a:gd name="T26" fmla="*/ 847 w 847"/>
                  <a:gd name="T27" fmla="*/ 826 h 8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7" h="826">
                    <a:moveTo>
                      <a:pt x="0" y="512"/>
                    </a:moveTo>
                    <a:cubicBezTo>
                      <a:pt x="42" y="256"/>
                      <a:pt x="85" y="0"/>
                      <a:pt x="121" y="52"/>
                    </a:cubicBezTo>
                    <a:cubicBezTo>
                      <a:pt x="157" y="104"/>
                      <a:pt x="178" y="826"/>
                      <a:pt x="218" y="826"/>
                    </a:cubicBezTo>
                    <a:cubicBezTo>
                      <a:pt x="258" y="826"/>
                      <a:pt x="323" y="56"/>
                      <a:pt x="363" y="52"/>
                    </a:cubicBezTo>
                    <a:cubicBezTo>
                      <a:pt x="403" y="48"/>
                      <a:pt x="416" y="794"/>
                      <a:pt x="460" y="802"/>
                    </a:cubicBezTo>
                    <a:cubicBezTo>
                      <a:pt x="504" y="810"/>
                      <a:pt x="589" y="152"/>
                      <a:pt x="629" y="100"/>
                    </a:cubicBezTo>
                    <a:cubicBezTo>
                      <a:pt x="669" y="48"/>
                      <a:pt x="665" y="410"/>
                      <a:pt x="701" y="487"/>
                    </a:cubicBezTo>
                    <a:cubicBezTo>
                      <a:pt x="737" y="564"/>
                      <a:pt x="823" y="548"/>
                      <a:pt x="847" y="560"/>
                    </a:cubicBezTo>
                  </a:path>
                </a:pathLst>
              </a:custGeom>
              <a:noFill/>
              <a:ln w="9525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" name="Group 31"/>
            <p:cNvGrpSpPr>
              <a:grpSpLocks/>
            </p:cNvGrpSpPr>
            <p:nvPr/>
          </p:nvGrpSpPr>
          <p:grpSpPr bwMode="auto">
            <a:xfrm>
              <a:off x="2906" y="1605"/>
              <a:ext cx="268" cy="56"/>
              <a:chOff x="3727" y="3176"/>
              <a:chExt cx="436" cy="173"/>
            </a:xfrm>
          </p:grpSpPr>
          <p:sp>
            <p:nvSpPr>
              <p:cNvPr id="24" name="Oval 32"/>
              <p:cNvSpPr>
                <a:spLocks noChangeArrowheads="1"/>
              </p:cNvSpPr>
              <p:nvPr/>
            </p:nvSpPr>
            <p:spPr bwMode="auto">
              <a:xfrm>
                <a:off x="3727" y="3225"/>
                <a:ext cx="96" cy="96"/>
              </a:xfrm>
              <a:prstGeom prst="ellipse">
                <a:avLst/>
              </a:prstGeom>
              <a:solidFill>
                <a:srgbClr val="0066FF"/>
              </a:soli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33"/>
              <p:cNvSpPr>
                <a:spLocks/>
              </p:cNvSpPr>
              <p:nvPr/>
            </p:nvSpPr>
            <p:spPr bwMode="auto">
              <a:xfrm>
                <a:off x="3776" y="3176"/>
                <a:ext cx="387" cy="173"/>
              </a:xfrm>
              <a:custGeom>
                <a:avLst/>
                <a:gdLst>
                  <a:gd name="T0" fmla="*/ 0 w 847"/>
                  <a:gd name="T1" fmla="*/ 0 h 826"/>
                  <a:gd name="T2" fmla="*/ 0 w 847"/>
                  <a:gd name="T3" fmla="*/ 0 h 826"/>
                  <a:gd name="T4" fmla="*/ 0 w 847"/>
                  <a:gd name="T5" fmla="*/ 0 h 826"/>
                  <a:gd name="T6" fmla="*/ 0 w 847"/>
                  <a:gd name="T7" fmla="*/ 0 h 826"/>
                  <a:gd name="T8" fmla="*/ 0 w 847"/>
                  <a:gd name="T9" fmla="*/ 0 h 826"/>
                  <a:gd name="T10" fmla="*/ 0 w 847"/>
                  <a:gd name="T11" fmla="*/ 0 h 826"/>
                  <a:gd name="T12" fmla="*/ 0 w 847"/>
                  <a:gd name="T13" fmla="*/ 0 h 826"/>
                  <a:gd name="T14" fmla="*/ 0 w 847"/>
                  <a:gd name="T15" fmla="*/ 0 h 8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847"/>
                  <a:gd name="T25" fmla="*/ 0 h 826"/>
                  <a:gd name="T26" fmla="*/ 847 w 847"/>
                  <a:gd name="T27" fmla="*/ 826 h 82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847" h="826">
                    <a:moveTo>
                      <a:pt x="0" y="512"/>
                    </a:moveTo>
                    <a:cubicBezTo>
                      <a:pt x="42" y="256"/>
                      <a:pt x="85" y="0"/>
                      <a:pt x="121" y="52"/>
                    </a:cubicBezTo>
                    <a:cubicBezTo>
                      <a:pt x="157" y="104"/>
                      <a:pt x="178" y="826"/>
                      <a:pt x="218" y="826"/>
                    </a:cubicBezTo>
                    <a:cubicBezTo>
                      <a:pt x="258" y="826"/>
                      <a:pt x="323" y="56"/>
                      <a:pt x="363" y="52"/>
                    </a:cubicBezTo>
                    <a:cubicBezTo>
                      <a:pt x="403" y="48"/>
                      <a:pt x="416" y="794"/>
                      <a:pt x="460" y="802"/>
                    </a:cubicBezTo>
                    <a:cubicBezTo>
                      <a:pt x="504" y="810"/>
                      <a:pt x="589" y="152"/>
                      <a:pt x="629" y="100"/>
                    </a:cubicBezTo>
                    <a:cubicBezTo>
                      <a:pt x="669" y="48"/>
                      <a:pt x="665" y="410"/>
                      <a:pt x="701" y="487"/>
                    </a:cubicBezTo>
                    <a:cubicBezTo>
                      <a:pt x="737" y="564"/>
                      <a:pt x="823" y="548"/>
                      <a:pt x="847" y="560"/>
                    </a:cubicBezTo>
                  </a:path>
                </a:pathLst>
              </a:custGeom>
              <a:noFill/>
              <a:ln w="9525">
                <a:solidFill>
                  <a:schemeClr val="accent2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0" name="AutoShape 34"/>
            <p:cNvSpPr>
              <a:spLocks noChangeArrowheads="1"/>
            </p:cNvSpPr>
            <p:nvPr/>
          </p:nvSpPr>
          <p:spPr bwMode="auto">
            <a:xfrm>
              <a:off x="3194" y="1563"/>
              <a:ext cx="178" cy="108"/>
            </a:xfrm>
            <a:prstGeom prst="irregularSeal2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Text Box 35"/>
            <p:cNvSpPr txBox="1">
              <a:spLocks noChangeArrowheads="1"/>
            </p:cNvSpPr>
            <p:nvPr/>
          </p:nvSpPr>
          <p:spPr bwMode="auto">
            <a:xfrm>
              <a:off x="3122" y="1036"/>
              <a:ext cx="4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>
                  <a:latin typeface="Times New Roman" charset="0"/>
                  <a:ea typeface="宋体" charset="-122"/>
                  <a:cs typeface="宋体" charset="-122"/>
                </a:rPr>
                <a:t>plasma</a:t>
              </a:r>
            </a:p>
          </p:txBody>
        </p:sp>
        <p:sp>
          <p:nvSpPr>
            <p:cNvPr id="22" name="Text Box 36"/>
            <p:cNvSpPr txBox="1">
              <a:spLocks noChangeArrowheads="1"/>
            </p:cNvSpPr>
            <p:nvPr/>
          </p:nvSpPr>
          <p:spPr bwMode="auto">
            <a:xfrm>
              <a:off x="2662" y="926"/>
              <a:ext cx="379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1600">
                  <a:latin typeface="Times New Roman" charset="0"/>
                  <a:ea typeface="宋体" charset="-122"/>
                  <a:cs typeface="宋体" charset="-122"/>
                </a:rPr>
                <a:t>BBO</a:t>
              </a:r>
            </a:p>
          </p:txBody>
        </p:sp>
        <p:sp>
          <p:nvSpPr>
            <p:cNvPr id="23" name="Text Box 37"/>
            <p:cNvSpPr txBox="1">
              <a:spLocks noChangeArrowheads="1"/>
            </p:cNvSpPr>
            <p:nvPr/>
          </p:nvSpPr>
          <p:spPr bwMode="auto">
            <a:xfrm>
              <a:off x="606" y="926"/>
              <a:ext cx="137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altLang="zh-CN" sz="2000">
                  <a:latin typeface="Times New Roman" charset="0"/>
                  <a:ea typeface="宋体" charset="-122"/>
                  <a:cs typeface="宋体" charset="-122"/>
                </a:rPr>
                <a:t>800uJ, 800nm, 50fs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492384" y="3217863"/>
            <a:ext cx="1028700" cy="355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>
              <a:defRPr/>
            </a:pPr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31" name="Picture 35" descr="Ga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9109" y="2582863"/>
            <a:ext cx="3184525" cy="238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5" descr="Screen shot 2009-09-03 at 1.02.34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19634" y="1319213"/>
            <a:ext cx="2994025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1" descr="Picture 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93947" y="2800351"/>
            <a:ext cx="2909887" cy="262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34" descr="Screen shot 2009-09-25 at 3.22.04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59372" y="2581276"/>
            <a:ext cx="31940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4124554" y="5796171"/>
            <a:ext cx="55626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latin typeface="Calibri" charset="0"/>
              </a:rPr>
              <a:t>H. </a:t>
            </a:r>
            <a:r>
              <a:rPr lang="en-US" sz="1400" dirty="0" err="1">
                <a:latin typeface="Calibri" charset="0"/>
              </a:rPr>
              <a:t>Wen</a:t>
            </a:r>
            <a:r>
              <a:rPr lang="en-US" sz="1400" dirty="0">
                <a:latin typeface="Calibri" charset="0"/>
              </a:rPr>
              <a:t>, M. </a:t>
            </a:r>
            <a:r>
              <a:rPr lang="en-US" sz="1400" dirty="0" err="1">
                <a:latin typeface="Calibri" charset="0"/>
              </a:rPr>
              <a:t>Wiczer</a:t>
            </a:r>
            <a:r>
              <a:rPr lang="en-US" sz="1400" dirty="0">
                <a:latin typeface="Calibri" charset="0"/>
              </a:rPr>
              <a:t>, A.M. </a:t>
            </a:r>
            <a:r>
              <a:rPr lang="en-US" sz="1400" dirty="0" err="1">
                <a:latin typeface="Calibri" charset="0"/>
              </a:rPr>
              <a:t>Lindenberg</a:t>
            </a:r>
            <a:r>
              <a:rPr lang="en-US" sz="1400" dirty="0">
                <a:latin typeface="Calibri" charset="0"/>
              </a:rPr>
              <a:t>, Phys. Rev. B, 78, 125203 (2008)</a:t>
            </a:r>
          </a:p>
          <a:p>
            <a:r>
              <a:rPr lang="en-US" sz="1400" dirty="0">
                <a:latin typeface="Calibri" charset="0"/>
              </a:rPr>
              <a:t>H. </a:t>
            </a:r>
            <a:r>
              <a:rPr lang="en-US" sz="1400" dirty="0" err="1">
                <a:latin typeface="Calibri" charset="0"/>
              </a:rPr>
              <a:t>Wen</a:t>
            </a:r>
            <a:r>
              <a:rPr lang="en-US" sz="1400" dirty="0">
                <a:latin typeface="Calibri" charset="0"/>
              </a:rPr>
              <a:t>, A.M. </a:t>
            </a:r>
            <a:r>
              <a:rPr lang="en-US" sz="1400" dirty="0" err="1">
                <a:latin typeface="Calibri" charset="0"/>
              </a:rPr>
              <a:t>Lindenberg</a:t>
            </a:r>
            <a:r>
              <a:rPr lang="en-US" sz="1400" dirty="0">
                <a:latin typeface="Calibri" charset="0"/>
              </a:rPr>
              <a:t>, Phys. Rev. </a:t>
            </a:r>
            <a:r>
              <a:rPr lang="en-US" sz="1400" dirty="0" err="1">
                <a:latin typeface="Calibri" charset="0"/>
              </a:rPr>
              <a:t>Lett</a:t>
            </a:r>
            <a:r>
              <a:rPr lang="en-US" sz="1400" dirty="0">
                <a:latin typeface="Calibri" charset="0"/>
              </a:rPr>
              <a:t>., 103, 023902 (2009</a:t>
            </a:r>
            <a:r>
              <a:rPr lang="en-US" sz="1400" dirty="0" smtClean="0">
                <a:latin typeface="Calibri" charset="0"/>
              </a:rPr>
              <a:t>)</a:t>
            </a:r>
          </a:p>
          <a:p>
            <a:r>
              <a:rPr lang="en-US" sz="1400" dirty="0" smtClean="0">
                <a:latin typeface="Calibri" charset="0"/>
              </a:rPr>
              <a:t>H. </a:t>
            </a:r>
            <a:r>
              <a:rPr lang="en-US" sz="1400" dirty="0" err="1" smtClean="0">
                <a:latin typeface="Calibri" charset="0"/>
              </a:rPr>
              <a:t>Wen</a:t>
            </a:r>
            <a:r>
              <a:rPr lang="en-US" sz="1400" dirty="0" smtClean="0">
                <a:latin typeface="Calibri" charset="0"/>
              </a:rPr>
              <a:t>, D. </a:t>
            </a:r>
            <a:r>
              <a:rPr lang="en-US" sz="1400" dirty="0" err="1" smtClean="0">
                <a:latin typeface="Calibri" charset="0"/>
              </a:rPr>
              <a:t>Daranciang</a:t>
            </a:r>
            <a:r>
              <a:rPr lang="en-US" sz="1400" dirty="0" smtClean="0">
                <a:latin typeface="Calibri" charset="0"/>
              </a:rPr>
              <a:t>, A.M. </a:t>
            </a:r>
            <a:r>
              <a:rPr lang="en-US" sz="1400" dirty="0" err="1" smtClean="0">
                <a:latin typeface="Calibri" charset="0"/>
              </a:rPr>
              <a:t>Lindenberg</a:t>
            </a:r>
            <a:r>
              <a:rPr lang="en-US" sz="1400" dirty="0" smtClean="0">
                <a:latin typeface="Calibri" charset="0"/>
              </a:rPr>
              <a:t>, Appl. Phys. </a:t>
            </a:r>
            <a:r>
              <a:rPr lang="en-US" sz="1400" dirty="0" err="1" smtClean="0">
                <a:latin typeface="Calibri" charset="0"/>
              </a:rPr>
              <a:t>Lett</a:t>
            </a:r>
            <a:r>
              <a:rPr lang="en-US" sz="1400" dirty="0" smtClean="0">
                <a:latin typeface="Calibri" charset="0"/>
              </a:rPr>
              <a:t>. (2010).</a:t>
            </a:r>
            <a:endParaRPr lang="en-US" sz="1400" dirty="0" smtClean="0">
              <a:latin typeface="Calibri" charset="0"/>
            </a:endParaRPr>
          </a:p>
          <a:p>
            <a:endParaRPr lang="en-US" sz="1200" dirty="0">
              <a:latin typeface="Calibri" charset="0"/>
            </a:endParaRPr>
          </a:p>
        </p:txBody>
      </p:sp>
      <p:sp>
        <p:nvSpPr>
          <p:cNvPr id="36" name="TextBox 36"/>
          <p:cNvSpPr txBox="1">
            <a:spLocks noChangeArrowheads="1"/>
          </p:cNvSpPr>
          <p:nvPr/>
        </p:nvSpPr>
        <p:spPr bwMode="auto">
          <a:xfrm>
            <a:off x="1176222" y="2503488"/>
            <a:ext cx="12715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Half-cycle field</a:t>
            </a:r>
          </a:p>
        </p:txBody>
      </p:sp>
      <p:sp>
        <p:nvSpPr>
          <p:cNvPr id="37" name="TextBox 37"/>
          <p:cNvSpPr txBox="1">
            <a:spLocks noChangeArrowheads="1"/>
          </p:cNvSpPr>
          <p:nvPr/>
        </p:nvSpPr>
        <p:spPr bwMode="auto">
          <a:xfrm>
            <a:off x="3817822" y="2486026"/>
            <a:ext cx="251460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Attosecond polarization control</a:t>
            </a:r>
          </a:p>
        </p:txBody>
      </p:sp>
      <p:sp>
        <p:nvSpPr>
          <p:cNvPr id="38" name="TextBox 38"/>
          <p:cNvSpPr txBox="1">
            <a:spLocks noChangeArrowheads="1"/>
          </p:cNvSpPr>
          <p:nvPr/>
        </p:nvSpPr>
        <p:spPr bwMode="auto">
          <a:xfrm>
            <a:off x="7221422" y="2452688"/>
            <a:ext cx="163988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Plasma interactions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7" descr="Picture 1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163" y="419100"/>
            <a:ext cx="7602537" cy="349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Box 8"/>
          <p:cNvSpPr txBox="1">
            <a:spLocks noChangeArrowheads="1"/>
          </p:cNvSpPr>
          <p:nvPr/>
        </p:nvSpPr>
        <p:spPr bwMode="auto">
          <a:xfrm>
            <a:off x="1638300" y="127000"/>
            <a:ext cx="51879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/>
              <a:t> </a:t>
            </a:r>
            <a:r>
              <a:rPr lang="en-US" sz="2000" b="1"/>
              <a:t>1D model of electron in asymmetric field</a:t>
            </a:r>
            <a:endParaRPr lang="en-US" sz="2400"/>
          </a:p>
        </p:txBody>
      </p:sp>
      <p:pic>
        <p:nvPicPr>
          <p:cNvPr id="19460" name="Picture 9" descr="Picture 1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1088" y="4064000"/>
            <a:ext cx="3370262" cy="279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10"/>
          <p:cNvSpPr txBox="1">
            <a:spLocks noChangeArrowheads="1"/>
          </p:cNvSpPr>
          <p:nvPr/>
        </p:nvSpPr>
        <p:spPr bwMode="auto">
          <a:xfrm>
            <a:off x="838200" y="5143500"/>
            <a:ext cx="25368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Phase control of THz polarity:</a:t>
            </a:r>
          </a:p>
        </p:txBody>
      </p:sp>
      <p:sp>
        <p:nvSpPr>
          <p:cNvPr id="19462" name="TextBox 11"/>
          <p:cNvSpPr txBox="1">
            <a:spLocks noChangeArrowheads="1"/>
          </p:cNvSpPr>
          <p:nvPr/>
        </p:nvSpPr>
        <p:spPr bwMode="auto">
          <a:xfrm>
            <a:off x="3746500" y="6388100"/>
            <a:ext cx="1651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Xie et al., PRL (2006)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Picture 10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59300" y="962025"/>
            <a:ext cx="3771900" cy="93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Box 6"/>
          <p:cNvSpPr txBox="1">
            <a:spLocks noChangeArrowheads="1"/>
          </p:cNvSpPr>
          <p:nvPr/>
        </p:nvSpPr>
        <p:spPr bwMode="auto">
          <a:xfrm>
            <a:off x="4953000" y="1968500"/>
            <a:ext cx="29559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(sum over electron birth times)</a:t>
            </a:r>
          </a:p>
        </p:txBody>
      </p:sp>
      <p:sp>
        <p:nvSpPr>
          <p:cNvPr id="22532" name="TextBox 8"/>
          <p:cNvSpPr txBox="1">
            <a:spLocks noChangeArrowheads="1"/>
          </p:cNvSpPr>
          <p:nvPr/>
        </p:nvSpPr>
        <p:spPr bwMode="auto">
          <a:xfrm>
            <a:off x="1934047" y="224135"/>
            <a:ext cx="525050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/>
              <a:t>Electron trajectories in transverse plane</a:t>
            </a:r>
          </a:p>
        </p:txBody>
      </p:sp>
      <p:pic>
        <p:nvPicPr>
          <p:cNvPr id="22533" name="Picture 9" descr="Picture 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72113" y="3098800"/>
            <a:ext cx="3671887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8813800" y="2870200"/>
            <a:ext cx="330200" cy="23876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5" name="TextBox 11"/>
          <p:cNvSpPr txBox="1">
            <a:spLocks noChangeArrowheads="1"/>
          </p:cNvSpPr>
          <p:nvPr/>
        </p:nvSpPr>
        <p:spPr bwMode="auto">
          <a:xfrm>
            <a:off x="3263900" y="2336800"/>
            <a:ext cx="12223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Experiment</a:t>
            </a:r>
          </a:p>
        </p:txBody>
      </p:sp>
      <p:pic>
        <p:nvPicPr>
          <p:cNvPr id="22536" name="Picture 13" descr="Picture 4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85800"/>
            <a:ext cx="3367088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7" name="TextBox 14"/>
          <p:cNvSpPr txBox="1">
            <a:spLocks noChangeArrowheads="1"/>
          </p:cNvSpPr>
          <p:nvPr/>
        </p:nvSpPr>
        <p:spPr bwMode="auto">
          <a:xfrm>
            <a:off x="3441700" y="4902200"/>
            <a:ext cx="82391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Theory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19200" y="5715000"/>
            <a:ext cx="6781800" cy="4572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endParaRPr lang="en-US">
              <a:solidFill>
                <a:srgbClr val="FFFFFF"/>
              </a:solidFill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5603" name="Picture 6" descr="Picture 6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97663" y="1117600"/>
            <a:ext cx="3782262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7"/>
          <p:cNvSpPr txBox="1">
            <a:spLocks noChangeArrowheads="1"/>
          </p:cNvSpPr>
          <p:nvPr/>
        </p:nvSpPr>
        <p:spPr bwMode="auto">
          <a:xfrm>
            <a:off x="562339" y="228600"/>
            <a:ext cx="84904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/>
              <a:t>THz-induced breakdown processes/Directing charges in materials</a:t>
            </a:r>
            <a:endParaRPr lang="en-US" sz="2400" b="1" dirty="0"/>
          </a:p>
        </p:txBody>
      </p:sp>
      <p:pic>
        <p:nvPicPr>
          <p:cNvPr id="25605" name="Picture 8" descr="Picture 5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50452" y="1158875"/>
            <a:ext cx="3135696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icture 6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05560" y="4064000"/>
            <a:ext cx="3075889" cy="2638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Picture 3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50452" y="4064000"/>
            <a:ext cx="3204489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835290" y="6447423"/>
            <a:ext cx="22174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H. </a:t>
            </a:r>
            <a:r>
              <a:rPr lang="en-US" sz="1600" dirty="0" err="1" smtClean="0"/>
              <a:t>Wen</a:t>
            </a:r>
            <a:r>
              <a:rPr lang="en-US" sz="1600" dirty="0" smtClean="0"/>
              <a:t> et al. PRB (2008)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7" descr="Picture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4950" y="935038"/>
            <a:ext cx="4648200" cy="8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9" descr="latex-image-1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2300" y="2668588"/>
            <a:ext cx="2933700" cy="766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Arrow Connector 11"/>
          <p:cNvCxnSpPr/>
          <p:nvPr/>
        </p:nvCxnSpPr>
        <p:spPr>
          <a:xfrm rot="16200000" flipV="1">
            <a:off x="5048250" y="1651000"/>
            <a:ext cx="520700" cy="342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29" name="TextBox 12"/>
          <p:cNvSpPr txBox="1">
            <a:spLocks noChangeArrowheads="1"/>
          </p:cNvSpPr>
          <p:nvPr/>
        </p:nvSpPr>
        <p:spPr bwMode="auto">
          <a:xfrm>
            <a:off x="5175250" y="2133600"/>
            <a:ext cx="10636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/>
              <a:t>ionization rate</a:t>
            </a:r>
          </a:p>
        </p:txBody>
      </p:sp>
      <p:sp>
        <p:nvSpPr>
          <p:cNvPr id="26630" name="TextBox 13"/>
          <p:cNvSpPr txBox="1">
            <a:spLocks noChangeArrowheads="1"/>
          </p:cNvSpPr>
          <p:nvPr/>
        </p:nvSpPr>
        <p:spPr bwMode="auto">
          <a:xfrm>
            <a:off x="2762250" y="2146300"/>
            <a:ext cx="140017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/>
              <a:t>distribution function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3676650" y="1612900"/>
            <a:ext cx="520700" cy="431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632" name="TextBox 16"/>
          <p:cNvSpPr txBox="1">
            <a:spLocks noChangeArrowheads="1"/>
          </p:cNvSpPr>
          <p:nvPr/>
        </p:nvSpPr>
        <p:spPr bwMode="auto">
          <a:xfrm>
            <a:off x="1645443" y="139700"/>
            <a:ext cx="69834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b="1" dirty="0"/>
              <a:t>Microscopic model of avalanche processes in THz field.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835400" y="3060700"/>
            <a:ext cx="952500" cy="25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634" name="Picture 18" descr="Picture 11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70488" y="2628900"/>
            <a:ext cx="2798762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5" name="Picture 20" descr="Picture 2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2913" y="3454400"/>
            <a:ext cx="4114800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6" name="Picture 21" descr="Picture 4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86300" y="3484563"/>
            <a:ext cx="3709988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Picture 23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8875" y="743744"/>
            <a:ext cx="2248312" cy="173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596902" y="-3175"/>
            <a:ext cx="8229600" cy="1143000"/>
          </a:xfrm>
        </p:spPr>
        <p:txBody>
          <a:bodyPr/>
          <a:lstStyle/>
          <a:p>
            <a:r>
              <a:rPr lang="en-US" sz="2400" dirty="0" smtClean="0"/>
              <a:t>High harmonic generation in periodic solids</a:t>
            </a:r>
          </a:p>
        </p:txBody>
      </p:sp>
      <p:pic>
        <p:nvPicPr>
          <p:cNvPr id="38916" name="Picture 3" descr="harmonics.eps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83100" y="2178050"/>
            <a:ext cx="40894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2"/>
          <p:cNvGrpSpPr>
            <a:grpSpLocks/>
          </p:cNvGrpSpPr>
          <p:nvPr/>
        </p:nvGrpSpPr>
        <p:grpSpPr bwMode="auto">
          <a:xfrm>
            <a:off x="596902" y="4106863"/>
            <a:ext cx="2824163" cy="1376594"/>
            <a:chOff x="685802" y="3465729"/>
            <a:chExt cx="2824347" cy="1376132"/>
          </a:xfrm>
        </p:grpSpPr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685802" y="3581400"/>
              <a:ext cx="2824347" cy="1260461"/>
              <a:chOff x="228600" y="1219200"/>
              <a:chExt cx="4038600" cy="1802362"/>
            </a:xfrm>
          </p:grpSpPr>
          <p:pic>
            <p:nvPicPr>
              <p:cNvPr id="38939" name="Picture 13" descr="cosine.eps"/>
              <p:cNvPicPr>
                <a:picLocks noChangeAspect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 flipV="1">
                <a:off x="457200" y="1219200"/>
                <a:ext cx="3810000" cy="1219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19" name="Straight Arrow Connector 18"/>
              <p:cNvCxnSpPr/>
              <p:nvPr/>
            </p:nvCxnSpPr>
            <p:spPr>
              <a:xfrm rot="5400000">
                <a:off x="-153679" y="1828744"/>
                <a:ext cx="1220852" cy="227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941" name="TextBox 15"/>
              <p:cNvSpPr txBox="1">
                <a:spLocks noChangeArrowheads="1"/>
              </p:cNvSpPr>
              <p:nvPr/>
            </p:nvSpPr>
            <p:spPr bwMode="auto">
              <a:xfrm>
                <a:off x="228600" y="1676399"/>
                <a:ext cx="653761" cy="35207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2</a:t>
                </a:r>
                <a:r>
                  <a:rPr lang="en-US">
                    <a:latin typeface="Symbol" charset="2"/>
                  </a:rPr>
                  <a:t>D</a:t>
                </a: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457883" y="2667229"/>
                <a:ext cx="3809314" cy="4311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943" name="TextBox 17"/>
              <p:cNvSpPr txBox="1">
                <a:spLocks noChangeArrowheads="1"/>
              </p:cNvSpPr>
              <p:nvPr/>
            </p:nvSpPr>
            <p:spPr bwMode="auto">
              <a:xfrm>
                <a:off x="2070923" y="2493623"/>
                <a:ext cx="920449" cy="52793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dirty="0"/>
                  <a:t>2</a:t>
                </a:r>
                <a:r>
                  <a:rPr lang="en-US" dirty="0">
                    <a:latin typeface="Symbol" charset="2"/>
                  </a:rPr>
                  <a:t>p</a:t>
                </a:r>
                <a:r>
                  <a:rPr lang="en-US" dirty="0" smtClean="0">
                    <a:latin typeface="Symbol" charset="2"/>
                  </a:rPr>
                  <a:t>/</a:t>
                </a:r>
                <a:r>
                  <a:rPr lang="en-US" dirty="0" smtClean="0"/>
                  <a:t>a</a:t>
                </a:r>
                <a:endParaRPr lang="en-US" dirty="0"/>
              </a:p>
            </p:txBody>
          </p:sp>
        </p:grpSp>
        <p:sp>
          <p:nvSpPr>
            <p:cNvPr id="13" name="Oval 12"/>
            <p:cNvSpPr/>
            <p:nvPr/>
          </p:nvSpPr>
          <p:spPr>
            <a:xfrm>
              <a:off x="2768736" y="3900558"/>
              <a:ext cx="152410" cy="152349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2617914" y="3568881"/>
              <a:ext cx="539785" cy="377698"/>
            </a:xfrm>
            <a:custGeom>
              <a:avLst/>
              <a:gdLst>
                <a:gd name="connsiteX0" fmla="*/ 0 w 540596"/>
                <a:gd name="connsiteY0" fmla="*/ 377544 h 377544"/>
                <a:gd name="connsiteX1" fmla="*/ 25743 w 540596"/>
                <a:gd name="connsiteY1" fmla="*/ 368964 h 377544"/>
                <a:gd name="connsiteX2" fmla="*/ 60066 w 540596"/>
                <a:gd name="connsiteY2" fmla="*/ 360383 h 377544"/>
                <a:gd name="connsiteX3" fmla="*/ 137294 w 540596"/>
                <a:gd name="connsiteY3" fmla="*/ 317481 h 377544"/>
                <a:gd name="connsiteX4" fmla="*/ 163037 w 540596"/>
                <a:gd name="connsiteY4" fmla="*/ 300319 h 377544"/>
                <a:gd name="connsiteX5" fmla="*/ 205941 w 540596"/>
                <a:gd name="connsiteY5" fmla="*/ 248836 h 377544"/>
                <a:gd name="connsiteX6" fmla="*/ 231684 w 540596"/>
                <a:gd name="connsiteY6" fmla="*/ 214514 h 377544"/>
                <a:gd name="connsiteX7" fmla="*/ 291750 w 540596"/>
                <a:gd name="connsiteY7" fmla="*/ 137289 h 377544"/>
                <a:gd name="connsiteX8" fmla="*/ 343236 w 540596"/>
                <a:gd name="connsiteY8" fmla="*/ 85806 h 377544"/>
                <a:gd name="connsiteX9" fmla="*/ 368978 w 540596"/>
                <a:gd name="connsiteY9" fmla="*/ 77225 h 377544"/>
                <a:gd name="connsiteX10" fmla="*/ 394721 w 540596"/>
                <a:gd name="connsiteY10" fmla="*/ 60064 h 377544"/>
                <a:gd name="connsiteX11" fmla="*/ 429044 w 540596"/>
                <a:gd name="connsiteY11" fmla="*/ 51484 h 377544"/>
                <a:gd name="connsiteX12" fmla="*/ 514853 w 540596"/>
                <a:gd name="connsiteY12" fmla="*/ 8581 h 377544"/>
                <a:gd name="connsiteX13" fmla="*/ 540596 w 540596"/>
                <a:gd name="connsiteY13" fmla="*/ 0 h 37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0596" h="377544">
                  <a:moveTo>
                    <a:pt x="0" y="377544"/>
                  </a:moveTo>
                  <a:cubicBezTo>
                    <a:pt x="8581" y="374684"/>
                    <a:pt x="17046" y="371449"/>
                    <a:pt x="25743" y="368964"/>
                  </a:cubicBezTo>
                  <a:cubicBezTo>
                    <a:pt x="37082" y="365724"/>
                    <a:pt x="49024" y="364524"/>
                    <a:pt x="60066" y="360383"/>
                  </a:cubicBezTo>
                  <a:cubicBezTo>
                    <a:pt x="80555" y="352700"/>
                    <a:pt x="120908" y="327722"/>
                    <a:pt x="137294" y="317481"/>
                  </a:cubicBezTo>
                  <a:cubicBezTo>
                    <a:pt x="146040" y="312015"/>
                    <a:pt x="155114" y="306921"/>
                    <a:pt x="163037" y="300319"/>
                  </a:cubicBezTo>
                  <a:cubicBezTo>
                    <a:pt x="191323" y="276748"/>
                    <a:pt x="186085" y="276634"/>
                    <a:pt x="205941" y="248836"/>
                  </a:cubicBezTo>
                  <a:cubicBezTo>
                    <a:pt x="214254" y="237199"/>
                    <a:pt x="223103" y="225955"/>
                    <a:pt x="231684" y="214514"/>
                  </a:cubicBezTo>
                  <a:cubicBezTo>
                    <a:pt x="247940" y="165748"/>
                    <a:pt x="233869" y="195168"/>
                    <a:pt x="291750" y="137289"/>
                  </a:cubicBezTo>
                  <a:lnTo>
                    <a:pt x="343236" y="85806"/>
                  </a:lnTo>
                  <a:cubicBezTo>
                    <a:pt x="351817" y="82946"/>
                    <a:pt x="360888" y="81270"/>
                    <a:pt x="368978" y="77225"/>
                  </a:cubicBezTo>
                  <a:cubicBezTo>
                    <a:pt x="378202" y="72613"/>
                    <a:pt x="385242" y="64126"/>
                    <a:pt x="394721" y="60064"/>
                  </a:cubicBezTo>
                  <a:cubicBezTo>
                    <a:pt x="405561" y="55419"/>
                    <a:pt x="417603" y="54344"/>
                    <a:pt x="429044" y="51484"/>
                  </a:cubicBezTo>
                  <a:cubicBezTo>
                    <a:pt x="477841" y="14888"/>
                    <a:pt x="449800" y="30265"/>
                    <a:pt x="514853" y="8581"/>
                  </a:cubicBezTo>
                  <a:lnTo>
                    <a:pt x="540596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Freeform 14"/>
            <p:cNvSpPr/>
            <p:nvPr/>
          </p:nvSpPr>
          <p:spPr>
            <a:xfrm flipV="1">
              <a:off x="1066825" y="3465729"/>
              <a:ext cx="539785" cy="434829"/>
            </a:xfrm>
            <a:custGeom>
              <a:avLst/>
              <a:gdLst>
                <a:gd name="connsiteX0" fmla="*/ 0 w 540596"/>
                <a:gd name="connsiteY0" fmla="*/ 377544 h 377544"/>
                <a:gd name="connsiteX1" fmla="*/ 25743 w 540596"/>
                <a:gd name="connsiteY1" fmla="*/ 368964 h 377544"/>
                <a:gd name="connsiteX2" fmla="*/ 60066 w 540596"/>
                <a:gd name="connsiteY2" fmla="*/ 360383 h 377544"/>
                <a:gd name="connsiteX3" fmla="*/ 137294 w 540596"/>
                <a:gd name="connsiteY3" fmla="*/ 317481 h 377544"/>
                <a:gd name="connsiteX4" fmla="*/ 163037 w 540596"/>
                <a:gd name="connsiteY4" fmla="*/ 300319 h 377544"/>
                <a:gd name="connsiteX5" fmla="*/ 205941 w 540596"/>
                <a:gd name="connsiteY5" fmla="*/ 248836 h 377544"/>
                <a:gd name="connsiteX6" fmla="*/ 231684 w 540596"/>
                <a:gd name="connsiteY6" fmla="*/ 214514 h 377544"/>
                <a:gd name="connsiteX7" fmla="*/ 291750 w 540596"/>
                <a:gd name="connsiteY7" fmla="*/ 137289 h 377544"/>
                <a:gd name="connsiteX8" fmla="*/ 343236 w 540596"/>
                <a:gd name="connsiteY8" fmla="*/ 85806 h 377544"/>
                <a:gd name="connsiteX9" fmla="*/ 368978 w 540596"/>
                <a:gd name="connsiteY9" fmla="*/ 77225 h 377544"/>
                <a:gd name="connsiteX10" fmla="*/ 394721 w 540596"/>
                <a:gd name="connsiteY10" fmla="*/ 60064 h 377544"/>
                <a:gd name="connsiteX11" fmla="*/ 429044 w 540596"/>
                <a:gd name="connsiteY11" fmla="*/ 51484 h 377544"/>
                <a:gd name="connsiteX12" fmla="*/ 514853 w 540596"/>
                <a:gd name="connsiteY12" fmla="*/ 8581 h 377544"/>
                <a:gd name="connsiteX13" fmla="*/ 540596 w 540596"/>
                <a:gd name="connsiteY13" fmla="*/ 0 h 3775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0596" h="377544">
                  <a:moveTo>
                    <a:pt x="0" y="377544"/>
                  </a:moveTo>
                  <a:cubicBezTo>
                    <a:pt x="8581" y="374684"/>
                    <a:pt x="17046" y="371449"/>
                    <a:pt x="25743" y="368964"/>
                  </a:cubicBezTo>
                  <a:cubicBezTo>
                    <a:pt x="37082" y="365724"/>
                    <a:pt x="49024" y="364524"/>
                    <a:pt x="60066" y="360383"/>
                  </a:cubicBezTo>
                  <a:cubicBezTo>
                    <a:pt x="80555" y="352700"/>
                    <a:pt x="120908" y="327722"/>
                    <a:pt x="137294" y="317481"/>
                  </a:cubicBezTo>
                  <a:cubicBezTo>
                    <a:pt x="146040" y="312015"/>
                    <a:pt x="155114" y="306921"/>
                    <a:pt x="163037" y="300319"/>
                  </a:cubicBezTo>
                  <a:cubicBezTo>
                    <a:pt x="191323" y="276748"/>
                    <a:pt x="186085" y="276634"/>
                    <a:pt x="205941" y="248836"/>
                  </a:cubicBezTo>
                  <a:cubicBezTo>
                    <a:pt x="214254" y="237199"/>
                    <a:pt x="223103" y="225955"/>
                    <a:pt x="231684" y="214514"/>
                  </a:cubicBezTo>
                  <a:cubicBezTo>
                    <a:pt x="247940" y="165748"/>
                    <a:pt x="233869" y="195168"/>
                    <a:pt x="291750" y="137289"/>
                  </a:cubicBezTo>
                  <a:lnTo>
                    <a:pt x="343236" y="85806"/>
                  </a:lnTo>
                  <a:cubicBezTo>
                    <a:pt x="351817" y="82946"/>
                    <a:pt x="360888" y="81270"/>
                    <a:pt x="368978" y="77225"/>
                  </a:cubicBezTo>
                  <a:cubicBezTo>
                    <a:pt x="378202" y="72613"/>
                    <a:pt x="385242" y="64126"/>
                    <a:pt x="394721" y="60064"/>
                  </a:cubicBezTo>
                  <a:cubicBezTo>
                    <a:pt x="405561" y="55419"/>
                    <a:pt x="417603" y="54344"/>
                    <a:pt x="429044" y="51484"/>
                  </a:cubicBezTo>
                  <a:cubicBezTo>
                    <a:pt x="477841" y="14888"/>
                    <a:pt x="449800" y="30265"/>
                    <a:pt x="514853" y="8581"/>
                  </a:cubicBezTo>
                  <a:lnTo>
                    <a:pt x="540596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1433562" y="3775187"/>
              <a:ext cx="165111" cy="120609"/>
            </a:xfrm>
            <a:custGeom>
              <a:avLst/>
              <a:gdLst>
                <a:gd name="connsiteX0" fmla="*/ 0 w 165500"/>
                <a:gd name="connsiteY0" fmla="*/ 102967 h 120128"/>
                <a:gd name="connsiteX1" fmla="*/ 120132 w 165500"/>
                <a:gd name="connsiteY1" fmla="*/ 120128 h 120128"/>
                <a:gd name="connsiteX2" fmla="*/ 163037 w 165500"/>
                <a:gd name="connsiteY2" fmla="*/ 111548 h 120128"/>
                <a:gd name="connsiteX3" fmla="*/ 120132 w 165500"/>
                <a:gd name="connsiteY3" fmla="*/ 25742 h 120128"/>
                <a:gd name="connsiteX4" fmla="*/ 111551 w 165500"/>
                <a:gd name="connsiteY4" fmla="*/ 0 h 12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00" h="120128">
                  <a:moveTo>
                    <a:pt x="0" y="102967"/>
                  </a:moveTo>
                  <a:cubicBezTo>
                    <a:pt x="25624" y="107238"/>
                    <a:pt x="98646" y="120128"/>
                    <a:pt x="120132" y="120128"/>
                  </a:cubicBezTo>
                  <a:cubicBezTo>
                    <a:pt x="134717" y="120128"/>
                    <a:pt x="148735" y="114408"/>
                    <a:pt x="163037" y="111548"/>
                  </a:cubicBezTo>
                  <a:cubicBezTo>
                    <a:pt x="143374" y="32898"/>
                    <a:pt x="165500" y="55986"/>
                    <a:pt x="120132" y="25742"/>
                  </a:cubicBezTo>
                  <a:lnTo>
                    <a:pt x="111551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 flipV="1">
              <a:off x="2992588" y="3568881"/>
              <a:ext cx="165111" cy="119023"/>
            </a:xfrm>
            <a:custGeom>
              <a:avLst/>
              <a:gdLst>
                <a:gd name="connsiteX0" fmla="*/ 0 w 165500"/>
                <a:gd name="connsiteY0" fmla="*/ 102967 h 120128"/>
                <a:gd name="connsiteX1" fmla="*/ 120132 w 165500"/>
                <a:gd name="connsiteY1" fmla="*/ 120128 h 120128"/>
                <a:gd name="connsiteX2" fmla="*/ 163037 w 165500"/>
                <a:gd name="connsiteY2" fmla="*/ 111548 h 120128"/>
                <a:gd name="connsiteX3" fmla="*/ 120132 w 165500"/>
                <a:gd name="connsiteY3" fmla="*/ 25742 h 120128"/>
                <a:gd name="connsiteX4" fmla="*/ 111551 w 165500"/>
                <a:gd name="connsiteY4" fmla="*/ 0 h 1201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5500" h="120128">
                  <a:moveTo>
                    <a:pt x="0" y="102967"/>
                  </a:moveTo>
                  <a:cubicBezTo>
                    <a:pt x="25624" y="107238"/>
                    <a:pt x="98646" y="120128"/>
                    <a:pt x="120132" y="120128"/>
                  </a:cubicBezTo>
                  <a:cubicBezTo>
                    <a:pt x="134717" y="120128"/>
                    <a:pt x="148735" y="114408"/>
                    <a:pt x="163037" y="111548"/>
                  </a:cubicBezTo>
                  <a:cubicBezTo>
                    <a:pt x="143374" y="32898"/>
                    <a:pt x="165500" y="55986"/>
                    <a:pt x="120132" y="25742"/>
                  </a:cubicBezTo>
                  <a:lnTo>
                    <a:pt x="111551" y="0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38918" name="Picture 35" descr="cartoon.pd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54100" y="1443038"/>
            <a:ext cx="3067050" cy="280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Rectangle 23"/>
          <p:cNvSpPr/>
          <p:nvPr/>
        </p:nvSpPr>
        <p:spPr>
          <a:xfrm>
            <a:off x="2376488" y="2116138"/>
            <a:ext cx="152400" cy="1981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20" name="TextBox 38"/>
          <p:cNvSpPr txBox="1">
            <a:spLocks noChangeArrowheads="1"/>
          </p:cNvSpPr>
          <p:nvPr/>
        </p:nvSpPr>
        <p:spPr bwMode="auto">
          <a:xfrm>
            <a:off x="925513" y="2649538"/>
            <a:ext cx="5334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THz</a:t>
            </a:r>
          </a:p>
        </p:txBody>
      </p:sp>
      <p:sp>
        <p:nvSpPr>
          <p:cNvPr id="38921" name="TextBox 39"/>
          <p:cNvSpPr txBox="1">
            <a:spLocks noChangeArrowheads="1"/>
          </p:cNvSpPr>
          <p:nvPr/>
        </p:nvSpPr>
        <p:spPr bwMode="auto">
          <a:xfrm>
            <a:off x="3584575" y="2649538"/>
            <a:ext cx="517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NIR</a:t>
            </a:r>
          </a:p>
        </p:txBody>
      </p:sp>
      <p:sp>
        <p:nvSpPr>
          <p:cNvPr id="38922" name="TextBox 40"/>
          <p:cNvSpPr txBox="1">
            <a:spLocks noChangeArrowheads="1"/>
          </p:cNvSpPr>
          <p:nvPr/>
        </p:nvSpPr>
        <p:spPr bwMode="auto">
          <a:xfrm>
            <a:off x="1543050" y="860425"/>
            <a:ext cx="5943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dirty="0"/>
              <a:t>nonlinear conductivity in the limit of a single cosine-band</a:t>
            </a:r>
          </a:p>
        </p:txBody>
      </p:sp>
      <p:sp>
        <p:nvSpPr>
          <p:cNvPr id="38923" name="TextBox 45"/>
          <p:cNvSpPr txBox="1">
            <a:spLocks noChangeArrowheads="1"/>
          </p:cNvSpPr>
          <p:nvPr/>
        </p:nvSpPr>
        <p:spPr bwMode="auto">
          <a:xfrm>
            <a:off x="4498975" y="1941513"/>
            <a:ext cx="41544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/>
              <a:t>Odd harmonics cutoff scales with electric field </a:t>
            </a:r>
            <a:endParaRPr lang="en-US" sz="1400" baseline="-25000"/>
          </a:p>
        </p:txBody>
      </p:sp>
      <p:sp>
        <p:nvSpPr>
          <p:cNvPr id="38924" name="TextBox 30"/>
          <p:cNvSpPr txBox="1">
            <a:spLocks noChangeArrowheads="1"/>
          </p:cNvSpPr>
          <p:nvPr/>
        </p:nvSpPr>
        <p:spPr bwMode="auto">
          <a:xfrm>
            <a:off x="568325" y="6037263"/>
            <a:ext cx="53625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400" dirty="0"/>
              <a:t>-Nonlinearity associated with periodic potential.  </a:t>
            </a:r>
          </a:p>
          <a:p>
            <a:r>
              <a:rPr lang="en-US" sz="1400" dirty="0"/>
              <a:t>-Permits measurement of electronic potential energy surface.</a:t>
            </a:r>
          </a:p>
        </p:txBody>
      </p:sp>
      <p:cxnSp>
        <p:nvCxnSpPr>
          <p:cNvPr id="38925" name="Straight Arrow Connector 35"/>
          <p:cNvCxnSpPr>
            <a:cxnSpLocks noChangeShapeType="1"/>
          </p:cNvCxnSpPr>
          <p:nvPr/>
        </p:nvCxnSpPr>
        <p:spPr bwMode="auto">
          <a:xfrm>
            <a:off x="584200" y="1778000"/>
            <a:ext cx="1927225" cy="15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38926" name="Rectangle 26"/>
          <p:cNvSpPr>
            <a:spLocks noChangeArrowheads="1"/>
          </p:cNvSpPr>
          <p:nvPr/>
        </p:nvSpPr>
        <p:spPr bwMode="auto">
          <a:xfrm>
            <a:off x="6380163" y="5214938"/>
            <a:ext cx="642937" cy="20796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27" name="TextBox 26"/>
          <p:cNvSpPr txBox="1">
            <a:spLocks noChangeArrowheads="1"/>
          </p:cNvSpPr>
          <p:nvPr/>
        </p:nvSpPr>
        <p:spPr bwMode="auto">
          <a:xfrm>
            <a:off x="6424613" y="5245100"/>
            <a:ext cx="9540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100"/>
              <a:t>Harmonic #</a:t>
            </a:r>
          </a:p>
        </p:txBody>
      </p:sp>
      <p:sp>
        <p:nvSpPr>
          <p:cNvPr id="38930" name="Rectangle 29"/>
          <p:cNvSpPr>
            <a:spLocks noChangeArrowheads="1"/>
          </p:cNvSpPr>
          <p:nvPr/>
        </p:nvSpPr>
        <p:spPr bwMode="auto">
          <a:xfrm rot="-5400000">
            <a:off x="4250532" y="3691731"/>
            <a:ext cx="762000" cy="236537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31" name="TextBox 28"/>
          <p:cNvSpPr txBox="1">
            <a:spLocks noChangeArrowheads="1"/>
          </p:cNvSpPr>
          <p:nvPr/>
        </p:nvSpPr>
        <p:spPr bwMode="auto">
          <a:xfrm rot="-5400000">
            <a:off x="4165601" y="3505200"/>
            <a:ext cx="8953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200"/>
              <a:t>efficiency</a:t>
            </a:r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7203520" y="6415604"/>
            <a:ext cx="1940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Reis, </a:t>
            </a:r>
            <a:r>
              <a:rPr lang="en-US" dirty="0" err="1" smtClean="0"/>
              <a:t>Ghimire</a:t>
            </a:r>
            <a:r>
              <a:rPr lang="en-US" dirty="0" smtClean="0"/>
              <a:t> et al.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-204787"/>
            <a:ext cx="8229600" cy="1143000"/>
          </a:xfrm>
        </p:spPr>
        <p:txBody>
          <a:bodyPr/>
          <a:lstStyle/>
          <a:p>
            <a:r>
              <a:rPr lang="en-US" sz="2400" b="1" dirty="0" smtClean="0"/>
              <a:t>Extraction of intense THz fields from relativistic electron </a:t>
            </a:r>
            <a:r>
              <a:rPr lang="en-US" sz="2400" b="1" dirty="0" smtClean="0"/>
              <a:t>bunches after the LCLS </a:t>
            </a:r>
            <a:r>
              <a:rPr lang="en-US" sz="2400" b="1" dirty="0" err="1" smtClean="0"/>
              <a:t>undulator</a:t>
            </a:r>
            <a:endParaRPr lang="en-US" sz="2400" b="1" dirty="0" smtClean="0"/>
          </a:p>
        </p:txBody>
      </p:sp>
      <p:sp>
        <p:nvSpPr>
          <p:cNvPr id="22534" name="Rectangle 1029"/>
          <p:cNvSpPr>
            <a:spLocks noChangeArrowheads="1"/>
          </p:cNvSpPr>
          <p:nvPr/>
        </p:nvSpPr>
        <p:spPr bwMode="auto">
          <a:xfrm>
            <a:off x="838200" y="1020762"/>
            <a:ext cx="7086600" cy="2052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en-US" sz="1600" dirty="0">
              <a:latin typeface="Verdan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en-US" sz="1600" dirty="0">
                <a:latin typeface="Verdana" charset="0"/>
              </a:rPr>
              <a:t>Coherent transition radiation from x-ray transparent foil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en-US" sz="1600" dirty="0">
              <a:latin typeface="Verdan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en-US" sz="1600" dirty="0">
                <a:latin typeface="Verdana" charset="0"/>
              </a:rPr>
              <a:t>Electric fields approaching 300 MV/cm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endParaRPr lang="en-US" sz="1600" dirty="0">
              <a:latin typeface="Verdan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en-US" sz="1600" dirty="0">
                <a:latin typeface="Verdana" charset="0"/>
              </a:rPr>
              <a:t>Peak magnetic fields of order</a:t>
            </a:r>
            <a:r>
              <a:rPr lang="en-US" sz="1600" dirty="0" smtClean="0">
                <a:latin typeface="Verdana" charset="0"/>
              </a:rPr>
              <a:t> 300 </a:t>
            </a:r>
            <a:r>
              <a:rPr lang="en-US" sz="1600" dirty="0" smtClean="0">
                <a:latin typeface="Verdana" charset="0"/>
              </a:rPr>
              <a:t>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en-US" sz="1600" dirty="0" smtClean="0">
              <a:latin typeface="Verdan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r>
              <a:rPr lang="en-US" sz="1600" dirty="0" smtClean="0">
                <a:latin typeface="Verdana" charset="0"/>
              </a:rPr>
              <a:t>Couple to LCLS x-ray </a:t>
            </a:r>
            <a:r>
              <a:rPr lang="en-US" sz="1600" dirty="0" smtClean="0">
                <a:latin typeface="Verdana" charset="0"/>
              </a:rPr>
              <a:t>experiments with THz transport line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en-US" sz="1600" dirty="0" smtClean="0">
              <a:latin typeface="Verdan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</a:pPr>
            <a:endParaRPr lang="en-US" sz="1600" dirty="0" smtClean="0">
              <a:latin typeface="Verdan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en-US" sz="1600" dirty="0">
              <a:latin typeface="Verdana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rgbClr val="CC0000"/>
              </a:buClr>
              <a:buFontTx/>
              <a:buChar char="•"/>
            </a:pPr>
            <a:endParaRPr lang="en-US" sz="1600" dirty="0">
              <a:latin typeface="Verdana" charset="0"/>
            </a:endParaRPr>
          </a:p>
        </p:txBody>
      </p:sp>
      <p:pic>
        <p:nvPicPr>
          <p:cNvPr id="15" name="Picture 5" descr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9900" y="3721101"/>
            <a:ext cx="4221867" cy="2256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out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9823"/>
            <a:ext cx="9144000" cy="5338354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15900" y="5713968"/>
            <a:ext cx="116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Half rack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09700" y="5713968"/>
            <a:ext cx="129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Chiller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59100" y="685800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Pneumatic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drive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768948" y="5436969"/>
            <a:ext cx="1734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Cantilevered support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6200000" flipH="1">
            <a:off x="3121821" y="1831184"/>
            <a:ext cx="1233490" cy="3143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0800000">
            <a:off x="4298868" y="3075710"/>
            <a:ext cx="2775032" cy="2347191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6" idx="0"/>
          </p:cNvCxnSpPr>
          <p:nvPr/>
        </p:nvCxnSpPr>
        <p:spPr>
          <a:xfrm rot="16200000" flipV="1">
            <a:off x="1702316" y="5358884"/>
            <a:ext cx="684768" cy="254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5" idx="0"/>
          </p:cNvCxnSpPr>
          <p:nvPr/>
        </p:nvCxnSpPr>
        <p:spPr>
          <a:xfrm rot="5400000" flipH="1" flipV="1">
            <a:off x="324366" y="5225534"/>
            <a:ext cx="964168" cy="127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470400" y="54369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Earthquake braces (4X)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3810000" y="4800600"/>
            <a:ext cx="762000" cy="6477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54000" y="685800"/>
            <a:ext cx="185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Existing bellows and stand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rot="16200000" flipH="1">
            <a:off x="931801" y="1798699"/>
            <a:ext cx="1715984" cy="861786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289800" y="685800"/>
            <a:ext cx="139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Relocated stand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7816850" y="1530349"/>
            <a:ext cx="330203" cy="12703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127500" y="6858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Optical table</a:t>
            </a:r>
          </a:p>
        </p:txBody>
      </p:sp>
      <p:cxnSp>
        <p:nvCxnSpPr>
          <p:cNvPr id="29" name="Straight Arrow Connector 28"/>
          <p:cNvCxnSpPr/>
          <p:nvPr/>
        </p:nvCxnSpPr>
        <p:spPr>
          <a:xfrm rot="16200000" flipH="1">
            <a:off x="4375150" y="1644650"/>
            <a:ext cx="1295400" cy="7493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143500" y="685800"/>
            <a:ext cx="2286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Existing beampipe, relocated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6200000" flipH="1">
            <a:off x="6235700" y="1498600"/>
            <a:ext cx="685800" cy="431800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2654300" y="5436969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New beampipe</a:t>
            </a:r>
          </a:p>
        </p:txBody>
      </p:sp>
      <p:cxnSp>
        <p:nvCxnSpPr>
          <p:cNvPr id="46" name="Straight Arrow Connector 45"/>
          <p:cNvCxnSpPr/>
          <p:nvPr/>
        </p:nvCxnSpPr>
        <p:spPr>
          <a:xfrm rot="16200000" flipV="1">
            <a:off x="1939090" y="4188578"/>
            <a:ext cx="2434411" cy="13742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itle 73"/>
          <p:cNvSpPr>
            <a:spLocks noGrp="1"/>
          </p:cNvSpPr>
          <p:nvPr>
            <p:ph type="title"/>
          </p:nvPr>
        </p:nvSpPr>
        <p:spPr>
          <a:xfrm>
            <a:off x="457200" y="-271462"/>
            <a:ext cx="8229600" cy="1143000"/>
          </a:xfrm>
        </p:spPr>
        <p:txBody>
          <a:bodyPr/>
          <a:lstStyle/>
          <a:p>
            <a:r>
              <a:rPr lang="en-US" dirty="0" smtClean="0"/>
              <a:t>Beamline with Optical Table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019300" y="685800"/>
            <a:ext cx="105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Be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foil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rot="16200000" flipH="1">
            <a:off x="2575718" y="1475581"/>
            <a:ext cx="1436692" cy="120332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955800" y="1803400"/>
            <a:ext cx="1054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  <a:ea typeface="+mn-ea"/>
              </a:rPr>
              <a:t>Diamond window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2978151" y="2349500"/>
            <a:ext cx="931862" cy="6223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thz_ultrashort60f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498600" y="846137"/>
            <a:ext cx="6578600" cy="4983163"/>
          </a:xfrm>
        </p:spPr>
      </p:pic>
      <p:sp>
        <p:nvSpPr>
          <p:cNvPr id="5" name="TextBox 4"/>
          <p:cNvSpPr txBox="1"/>
          <p:nvPr/>
        </p:nvSpPr>
        <p:spPr>
          <a:xfrm>
            <a:off x="6370314" y="6304002"/>
            <a:ext cx="2844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Calculations by H</a:t>
            </a:r>
            <a:r>
              <a:rPr lang="en-US" dirty="0" smtClean="0"/>
              <a:t>. </a:t>
            </a:r>
            <a:r>
              <a:rPr lang="en-US" dirty="0" err="1" smtClean="0"/>
              <a:t>Loos</a:t>
            </a:r>
            <a:r>
              <a:rPr lang="en-US" dirty="0" smtClean="0"/>
              <a:t> et al.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073400" y="206345"/>
            <a:ext cx="35830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Simulations of THz field at focus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279900" y="762000"/>
            <a:ext cx="115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nC</a:t>
            </a:r>
            <a:r>
              <a:rPr lang="en-US" dirty="0" smtClean="0"/>
              <a:t>, 60 </a:t>
            </a:r>
            <a:r>
              <a:rPr lang="en-US" dirty="0" err="1" smtClean="0"/>
              <a:t>fs</a:t>
            </a: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52800" y="190500"/>
            <a:ext cx="16102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Overview</a:t>
            </a:r>
            <a:endParaRPr lang="en-US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84201" y="1562100"/>
            <a:ext cx="81534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dirty="0" smtClean="0"/>
              <a:t>Introduction and motivation for generation of intense single cycle THz fields as a means of manipulating and controlling materials: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-Previous measurements at the Final Focus Test Beam at SLAC (2003-2006)</a:t>
            </a:r>
          </a:p>
          <a:p>
            <a:r>
              <a:rPr lang="en-US" dirty="0" smtClean="0"/>
              <a:t>	-EO sampling for timing information for ultrafast x-ray experiments</a:t>
            </a:r>
          </a:p>
          <a:p>
            <a:r>
              <a:rPr lang="en-US" dirty="0" smtClean="0"/>
              <a:t>	-</a:t>
            </a:r>
            <a:r>
              <a:rPr lang="en-US" dirty="0" err="1" smtClean="0"/>
              <a:t>Femtosecond</a:t>
            </a:r>
            <a:r>
              <a:rPr lang="en-US" dirty="0" smtClean="0"/>
              <a:t> magnetism:  What are the speed limits for switching?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-Some proposed experiments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-Lab-scale THz generation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-Parallel source after LCLS </a:t>
            </a:r>
            <a:r>
              <a:rPr lang="en-US" dirty="0" err="1" smtClean="0"/>
              <a:t>undulator</a:t>
            </a:r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hz_ultrashort25fs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44563" y="733425"/>
            <a:ext cx="6578600" cy="4983163"/>
          </a:xfrm>
        </p:spPr>
      </p:pic>
      <p:sp>
        <p:nvSpPr>
          <p:cNvPr id="3" name="TextBox 2"/>
          <p:cNvSpPr txBox="1"/>
          <p:nvPr/>
        </p:nvSpPr>
        <p:spPr>
          <a:xfrm>
            <a:off x="3704487" y="548759"/>
            <a:ext cx="115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nC</a:t>
            </a:r>
            <a:r>
              <a:rPr lang="en-US" dirty="0" smtClean="0"/>
              <a:t>, 30 </a:t>
            </a:r>
            <a:r>
              <a:rPr lang="en-US" dirty="0" err="1" smtClean="0"/>
              <a:t>fs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hz_ultrashort20f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563" y="746125"/>
            <a:ext cx="6578600" cy="498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704487" y="577334"/>
            <a:ext cx="1150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</a:t>
            </a:r>
            <a:r>
              <a:rPr lang="en-US" dirty="0" err="1" smtClean="0"/>
              <a:t>nC</a:t>
            </a:r>
            <a:r>
              <a:rPr lang="en-US" dirty="0" smtClean="0"/>
              <a:t>, 20 </a:t>
            </a:r>
            <a:r>
              <a:rPr lang="en-US" dirty="0" err="1" smtClean="0"/>
              <a:t>fs</a:t>
            </a:r>
            <a:endParaRPr lang="en-US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smtClean="0"/>
              <a:t>Unique opportunities for THz-manipulation of materials, using electromagnetic fields of strength not achievable in the laboratory</a:t>
            </a:r>
          </a:p>
          <a:p>
            <a:endParaRPr lang="en-US" sz="2800" dirty="0" smtClean="0"/>
          </a:p>
          <a:p>
            <a:r>
              <a:rPr lang="en-US" sz="2800" dirty="0" smtClean="0"/>
              <a:t>Experiments will be carried out using samples placed directly in the electron beam as well as through use of extracted THz fields</a:t>
            </a:r>
          </a:p>
          <a:p>
            <a:endParaRPr lang="en-US" sz="2800" dirty="0" smtClean="0"/>
          </a:p>
          <a:p>
            <a:r>
              <a:rPr lang="en-US" sz="2800" dirty="0" smtClean="0"/>
              <a:t>Real-time measurements are critical:  Development of THz pump/optical probe; THz pump/THz probe geometries.</a:t>
            </a:r>
            <a:endParaRPr lang="en-US" sz="2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 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381000"/>
            <a:ext cx="6752967" cy="612401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38200" y="18288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143000" y="1828800"/>
            <a:ext cx="685800" cy="4876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143000" y="3886200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95400" y="1828800"/>
            <a:ext cx="5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 </a:t>
            </a:r>
            <a:r>
              <a:rPr lang="en-US" sz="1400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m</a:t>
            </a:r>
            <a:r>
              <a:rPr lang="en-US" sz="1400" dirty="0" smtClean="0">
                <a:solidFill>
                  <a:srgbClr val="FF0000"/>
                </a:solidFill>
              </a:rPr>
              <a:t>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2892623"/>
            <a:ext cx="524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 ns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5400" y="3886200"/>
            <a:ext cx="524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 </a:t>
            </a:r>
            <a:r>
              <a:rPr lang="en-US" sz="1400" dirty="0" err="1" smtClean="0">
                <a:solidFill>
                  <a:srgbClr val="FF0000"/>
                </a:solidFill>
              </a:rPr>
              <a:t>ps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95400" y="4950023"/>
            <a:ext cx="474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 fs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5943600"/>
            <a:ext cx="5240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1 as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 2010-03-17 at 4.53.27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630" y="762000"/>
            <a:ext cx="6917808" cy="54356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6400" y="825500"/>
            <a:ext cx="85010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-Extreme electric fields:  First steps in dielectric breakdown.  What is the maximum field</a:t>
            </a:r>
          </a:p>
          <a:p>
            <a:r>
              <a:rPr lang="en-US" dirty="0" smtClean="0"/>
              <a:t>s</a:t>
            </a:r>
            <a:r>
              <a:rPr lang="en-US" dirty="0" smtClean="0"/>
              <a:t>trength a material can withstand?</a:t>
            </a:r>
          </a:p>
          <a:p>
            <a:endParaRPr lang="en-US" dirty="0" smtClean="0"/>
          </a:p>
          <a:p>
            <a:r>
              <a:rPr lang="en-US" dirty="0" smtClean="0"/>
              <a:t>-Long-distance transmission lines</a:t>
            </a:r>
          </a:p>
          <a:p>
            <a:endParaRPr lang="en-US" dirty="0" smtClean="0"/>
          </a:p>
          <a:p>
            <a:r>
              <a:rPr lang="en-US" dirty="0" smtClean="0"/>
              <a:t>-Extreme fields in </a:t>
            </a:r>
            <a:r>
              <a:rPr lang="en-US" dirty="0" err="1" smtClean="0"/>
              <a:t>nanoscale</a:t>
            </a:r>
            <a:r>
              <a:rPr lang="en-US" dirty="0" smtClean="0"/>
              <a:t> devices, integrated circuitry</a:t>
            </a:r>
          </a:p>
          <a:p>
            <a:endParaRPr lang="en-US" dirty="0" smtClean="0"/>
          </a:p>
          <a:p>
            <a:r>
              <a:rPr lang="en-US" dirty="0" smtClean="0"/>
              <a:t>-Magnetic </a:t>
            </a:r>
            <a:r>
              <a:rPr lang="en-US" dirty="0" smtClean="0"/>
              <a:t>fields: Highest peak fields generated in destructive explosive devices (~1000 T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-</a:t>
            </a:r>
            <a:r>
              <a:rPr lang="en-US" dirty="0" smtClean="0"/>
              <a:t>Superconducting materials: Critical fields and currents.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41500" y="170934"/>
            <a:ext cx="5277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Materials under Extreme Electromagnetic Fields</a:t>
            </a:r>
            <a:endParaRPr lang="en-US" sz="2000" b="1" dirty="0"/>
          </a:p>
        </p:txBody>
      </p:sp>
      <p:pic>
        <p:nvPicPr>
          <p:cNvPr id="4" name="Picture 3" descr="P 2010-03-17 at 8.23.51 P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100" y="3764023"/>
            <a:ext cx="2800350" cy="2800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9207" y="6379707"/>
            <a:ext cx="1771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Crabtree et al.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7938"/>
            <a:ext cx="8229600" cy="1143000"/>
          </a:xfrm>
        </p:spPr>
        <p:txBody>
          <a:bodyPr/>
          <a:lstStyle/>
          <a:p>
            <a:r>
              <a:rPr lang="en-US" sz="2400" b="1" dirty="0" smtClean="0"/>
              <a:t>All-optical manipulation of materials at the level of atoms, spins, and electrons</a:t>
            </a:r>
          </a:p>
        </p:txBody>
      </p:sp>
      <p:sp>
        <p:nvSpPr>
          <p:cNvPr id="17413" name="TextBox 5"/>
          <p:cNvSpPr txBox="1">
            <a:spLocks noChangeArrowheads="1"/>
          </p:cNvSpPr>
          <p:nvPr/>
        </p:nvSpPr>
        <p:spPr bwMode="auto">
          <a:xfrm>
            <a:off x="2720975" y="2867025"/>
            <a:ext cx="15621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/>
              <a:t>   Spin</a:t>
            </a:r>
            <a:endParaRPr lang="en-US" sz="1600"/>
          </a:p>
        </p:txBody>
      </p:sp>
      <p:pic>
        <p:nvPicPr>
          <p:cNvPr id="17414" name="Picture 8" descr="Screen shot 2009-09-03 at 2.39.36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2825" y="5173663"/>
            <a:ext cx="2419350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14" descr="Screen shot 2009-09-03 at 2.57.04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55738" y="4870450"/>
            <a:ext cx="1338262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6" name="TextBox 18"/>
          <p:cNvSpPr txBox="1">
            <a:spLocks noChangeArrowheads="1"/>
          </p:cNvSpPr>
          <p:nvPr/>
        </p:nvSpPr>
        <p:spPr bwMode="auto">
          <a:xfrm>
            <a:off x="2760663" y="5048250"/>
            <a:ext cx="3633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Polarization/Ionic displacement</a:t>
            </a:r>
          </a:p>
        </p:txBody>
      </p:sp>
      <p:pic>
        <p:nvPicPr>
          <p:cNvPr id="17417" name="Picture 21" descr="Screen shot 2009-09-03 at 3.18.21 PM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4963" y="1839913"/>
            <a:ext cx="2476500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8" name="TextBox 18"/>
          <p:cNvSpPr txBox="1">
            <a:spLocks noChangeArrowheads="1"/>
          </p:cNvSpPr>
          <p:nvPr/>
        </p:nvSpPr>
        <p:spPr bwMode="auto">
          <a:xfrm>
            <a:off x="5105400" y="2830513"/>
            <a:ext cx="1236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Electrons</a:t>
            </a:r>
          </a:p>
        </p:txBody>
      </p:sp>
      <p:pic>
        <p:nvPicPr>
          <p:cNvPr id="17419" name="Picture 15" descr="Screen shot 2009-09-16 at 12.50.56 PM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78263" y="2963863"/>
            <a:ext cx="110172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20" name="TextBox 17"/>
          <p:cNvSpPr txBox="1">
            <a:spLocks noChangeArrowheads="1"/>
          </p:cNvSpPr>
          <p:nvPr/>
        </p:nvSpPr>
        <p:spPr bwMode="auto">
          <a:xfrm>
            <a:off x="193675" y="1052513"/>
            <a:ext cx="86661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Visualizing and directing atomic-scale processes, and channeling the flow of energy between degrees of freedom</a:t>
            </a:r>
          </a:p>
        </p:txBody>
      </p:sp>
      <p:pic>
        <p:nvPicPr>
          <p:cNvPr id="17421" name="Picture 2" descr="Slac-experimen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57250" y="1728788"/>
            <a:ext cx="3392488" cy="124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7422" name="Straight Arrow Connector 20"/>
          <p:cNvCxnSpPr>
            <a:cxnSpLocks noChangeShapeType="1"/>
          </p:cNvCxnSpPr>
          <p:nvPr/>
        </p:nvCxnSpPr>
        <p:spPr bwMode="auto">
          <a:xfrm rot="16200000" flipH="1">
            <a:off x="2801937" y="3733801"/>
            <a:ext cx="1914525" cy="914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7423" name="Straight Arrow Connector 21"/>
          <p:cNvCxnSpPr>
            <a:cxnSpLocks noChangeShapeType="1"/>
          </p:cNvCxnSpPr>
          <p:nvPr/>
        </p:nvCxnSpPr>
        <p:spPr bwMode="auto">
          <a:xfrm rot="5400000">
            <a:off x="4071938" y="3597275"/>
            <a:ext cx="1965325" cy="11017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7424" name="Straight Arrow Connector 26"/>
          <p:cNvCxnSpPr>
            <a:cxnSpLocks noChangeShapeType="1"/>
          </p:cNvCxnSpPr>
          <p:nvPr/>
        </p:nvCxnSpPr>
        <p:spPr bwMode="auto">
          <a:xfrm flipV="1">
            <a:off x="3556000" y="3048000"/>
            <a:ext cx="1625600" cy="17463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603250" y="884238"/>
            <a:ext cx="8235950" cy="2979737"/>
            <a:chOff x="340" y="378"/>
            <a:chExt cx="5188" cy="1877"/>
          </a:xfrm>
        </p:grpSpPr>
        <p:sp>
          <p:nvSpPr>
            <p:cNvPr id="630787" name="Line 3"/>
            <p:cNvSpPr>
              <a:spLocks noChangeShapeType="1"/>
            </p:cNvSpPr>
            <p:nvPr/>
          </p:nvSpPr>
          <p:spPr bwMode="auto">
            <a:xfrm>
              <a:off x="495" y="1309"/>
              <a:ext cx="104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40" y="378"/>
              <a:ext cx="5188" cy="1877"/>
              <a:chOff x="315" y="352"/>
              <a:chExt cx="5188" cy="1877"/>
            </a:xfrm>
          </p:grpSpPr>
          <p:sp>
            <p:nvSpPr>
              <p:cNvPr id="630789" name="Freeform 5"/>
              <p:cNvSpPr>
                <a:spLocks/>
              </p:cNvSpPr>
              <p:nvPr/>
            </p:nvSpPr>
            <p:spPr bwMode="auto">
              <a:xfrm>
                <a:off x="823" y="1035"/>
                <a:ext cx="365" cy="25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8" y="144"/>
                  </a:cxn>
                  <a:cxn ang="0">
                    <a:pos x="192" y="192"/>
                  </a:cxn>
                </a:cxnLst>
                <a:rect l="0" t="0" r="r" b="b"/>
                <a:pathLst>
                  <a:path w="192" h="192">
                    <a:moveTo>
                      <a:pt x="0" y="0"/>
                    </a:moveTo>
                    <a:cubicBezTo>
                      <a:pt x="8" y="56"/>
                      <a:pt x="16" y="112"/>
                      <a:pt x="48" y="144"/>
                    </a:cubicBezTo>
                    <a:cubicBezTo>
                      <a:pt x="80" y="176"/>
                      <a:pt x="136" y="184"/>
                      <a:pt x="192" y="192"/>
                    </a:cubicBezTo>
                  </a:path>
                </a:pathLst>
              </a:custGeom>
              <a:noFill/>
              <a:ln w="38100" cmpd="sng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790" name="Line 6"/>
              <p:cNvSpPr>
                <a:spLocks noChangeShapeType="1"/>
              </p:cNvSpPr>
              <p:nvPr/>
            </p:nvSpPr>
            <p:spPr bwMode="auto">
              <a:xfrm>
                <a:off x="3891" y="1287"/>
                <a:ext cx="521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315" y="352"/>
                <a:ext cx="5188" cy="1877"/>
                <a:chOff x="315" y="352"/>
                <a:chExt cx="5188" cy="1877"/>
              </a:xfrm>
            </p:grpSpPr>
            <p:sp>
              <p:nvSpPr>
                <p:cNvPr id="63079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84" y="576"/>
                  <a:ext cx="188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endParaRPr lang="en-US">
                    <a:latin typeface="Comic Sans MS" charset="0"/>
                  </a:endParaRPr>
                </a:p>
              </p:txBody>
            </p:sp>
            <p:grpSp>
              <p:nvGrpSpPr>
                <p:cNvPr id="5" name="Group 9"/>
                <p:cNvGrpSpPr>
                  <a:grpSpLocks/>
                </p:cNvGrpSpPr>
                <p:nvPr/>
              </p:nvGrpSpPr>
              <p:grpSpPr bwMode="auto">
                <a:xfrm>
                  <a:off x="734" y="1026"/>
                  <a:ext cx="3244" cy="521"/>
                  <a:chOff x="475" y="1534"/>
                  <a:chExt cx="2433" cy="577"/>
                </a:xfrm>
              </p:grpSpPr>
              <p:sp>
                <p:nvSpPr>
                  <p:cNvPr id="630794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757" y="1534"/>
                    <a:ext cx="718" cy="27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 sz="200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omic Sans MS" charset="0"/>
                      </a:rPr>
                      <a:t>SLAC Linac</a:t>
                    </a:r>
                  </a:p>
                </p:txBody>
              </p:sp>
              <p:sp>
                <p:nvSpPr>
                  <p:cNvPr id="630795" name="Text Box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5" y="1855"/>
                    <a:ext cx="371" cy="2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omic Sans MS" charset="0"/>
                      </a:rPr>
                      <a:t>1 GeV</a:t>
                    </a:r>
                  </a:p>
                </p:txBody>
              </p:sp>
              <p:sp>
                <p:nvSpPr>
                  <p:cNvPr id="630796" name="Text 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77" y="1855"/>
                    <a:ext cx="631" cy="2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pPr eaLnBrk="0" hangingPunct="0"/>
                    <a:r>
                      <a:rPr lang="en-US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omic Sans MS" charset="0"/>
                      </a:rPr>
                      <a:t>20-50 GeV</a:t>
                    </a:r>
                  </a:p>
                </p:txBody>
              </p:sp>
            </p:grpSp>
            <p:sp>
              <p:nvSpPr>
                <p:cNvPr id="63079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260" y="1072"/>
                  <a:ext cx="740" cy="2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>
                      <a:effectLst>
                        <a:outerShdw blurRad="38100" dist="38100" dir="2700000" algn="tl">
                          <a:srgbClr val="DDDDDD"/>
                        </a:outerShdw>
                      </a:effectLst>
                      <a:latin typeface="Comic Sans MS" charset="0"/>
                    </a:rPr>
                    <a:t>FFTB</a:t>
                  </a:r>
                </a:p>
              </p:txBody>
            </p:sp>
            <p:grpSp>
              <p:nvGrpSpPr>
                <p:cNvPr id="6" name="Group 14"/>
                <p:cNvGrpSpPr>
                  <a:grpSpLocks/>
                </p:cNvGrpSpPr>
                <p:nvPr/>
              </p:nvGrpSpPr>
              <p:grpSpPr bwMode="auto">
                <a:xfrm>
                  <a:off x="3890" y="352"/>
                  <a:ext cx="1613" cy="1129"/>
                  <a:chOff x="3418" y="288"/>
                  <a:chExt cx="1488" cy="1129"/>
                </a:xfrm>
              </p:grpSpPr>
              <p:sp>
                <p:nvSpPr>
                  <p:cNvPr id="630799" name="Arc 15"/>
                  <p:cNvSpPr>
                    <a:spLocks/>
                  </p:cNvSpPr>
                  <p:nvPr/>
                </p:nvSpPr>
                <p:spPr bwMode="auto">
                  <a:xfrm flipV="1">
                    <a:off x="3418" y="288"/>
                    <a:ext cx="404" cy="93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5144"/>
                      <a:gd name="T1" fmla="*/ 0 h 21600"/>
                      <a:gd name="T2" fmla="*/ 15144 w 15144"/>
                      <a:gd name="T3" fmla="*/ 6198 h 21600"/>
                      <a:gd name="T4" fmla="*/ 0 w 15144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144" h="21600" fill="none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</a:path>
                      <a:path w="15144" h="21600" stroke="0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800" name="Arc 16"/>
                  <p:cNvSpPr>
                    <a:spLocks/>
                  </p:cNvSpPr>
                  <p:nvPr/>
                </p:nvSpPr>
                <p:spPr bwMode="auto">
                  <a:xfrm>
                    <a:off x="4342" y="483"/>
                    <a:ext cx="404" cy="93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5144"/>
                      <a:gd name="T1" fmla="*/ 0 h 21600"/>
                      <a:gd name="T2" fmla="*/ 15144 w 15144"/>
                      <a:gd name="T3" fmla="*/ 6198 h 21600"/>
                      <a:gd name="T4" fmla="*/ 0 w 15144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144" h="21600" fill="none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</a:path>
                      <a:path w="15144" h="21600" stroke="0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801" name="Arc 17"/>
                  <p:cNvSpPr>
                    <a:spLocks/>
                  </p:cNvSpPr>
                  <p:nvPr/>
                </p:nvSpPr>
                <p:spPr bwMode="auto">
                  <a:xfrm flipH="1">
                    <a:off x="3938" y="483"/>
                    <a:ext cx="404" cy="934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5144"/>
                      <a:gd name="T1" fmla="*/ 0 h 21600"/>
                      <a:gd name="T2" fmla="*/ 15144 w 15144"/>
                      <a:gd name="T3" fmla="*/ 6198 h 21600"/>
                      <a:gd name="T4" fmla="*/ 0 w 15144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144" h="21600" fill="none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</a:path>
                      <a:path w="15144" h="21600" stroke="0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802" name="Arc 18"/>
                  <p:cNvSpPr>
                    <a:spLocks/>
                  </p:cNvSpPr>
                  <p:nvPr/>
                </p:nvSpPr>
                <p:spPr bwMode="auto">
                  <a:xfrm rot="16200000" flipV="1">
                    <a:off x="4290" y="792"/>
                    <a:ext cx="655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5144"/>
                      <a:gd name="T1" fmla="*/ 0 h 21600"/>
                      <a:gd name="T2" fmla="*/ 15144 w 15144"/>
                      <a:gd name="T3" fmla="*/ 6198 h 21600"/>
                      <a:gd name="T4" fmla="*/ 0 w 15144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144" h="21600" fill="none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</a:path>
                      <a:path w="15144" h="21600" stroke="0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803" name="Line 1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02" y="745"/>
                    <a:ext cx="144" cy="234"/>
                  </a:xfrm>
                  <a:prstGeom prst="line">
                    <a:avLst/>
                  </a:pr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0"/>
                <p:cNvGrpSpPr>
                  <a:grpSpLocks/>
                </p:cNvGrpSpPr>
                <p:nvPr/>
              </p:nvGrpSpPr>
              <p:grpSpPr bwMode="auto">
                <a:xfrm flipV="1">
                  <a:off x="3890" y="1101"/>
                  <a:ext cx="1613" cy="1128"/>
                  <a:chOff x="3456" y="912"/>
                  <a:chExt cx="1488" cy="696"/>
                </a:xfrm>
              </p:grpSpPr>
              <p:sp>
                <p:nvSpPr>
                  <p:cNvPr id="630805" name="Arc 21"/>
                  <p:cNvSpPr>
                    <a:spLocks/>
                  </p:cNvSpPr>
                  <p:nvPr/>
                </p:nvSpPr>
                <p:spPr bwMode="auto">
                  <a:xfrm flipV="1">
                    <a:off x="3456" y="912"/>
                    <a:ext cx="404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5144"/>
                      <a:gd name="T1" fmla="*/ 0 h 21600"/>
                      <a:gd name="T2" fmla="*/ 15144 w 15144"/>
                      <a:gd name="T3" fmla="*/ 6198 h 21600"/>
                      <a:gd name="T4" fmla="*/ 0 w 15144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144" h="21600" fill="none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</a:path>
                      <a:path w="15144" h="21600" stroke="0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806" name="Arc 22"/>
                  <p:cNvSpPr>
                    <a:spLocks/>
                  </p:cNvSpPr>
                  <p:nvPr/>
                </p:nvSpPr>
                <p:spPr bwMode="auto">
                  <a:xfrm>
                    <a:off x="4380" y="1032"/>
                    <a:ext cx="404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5144"/>
                      <a:gd name="T1" fmla="*/ 0 h 21600"/>
                      <a:gd name="T2" fmla="*/ 15144 w 15144"/>
                      <a:gd name="T3" fmla="*/ 6198 h 21600"/>
                      <a:gd name="T4" fmla="*/ 0 w 15144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144" h="21600" fill="none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</a:path>
                      <a:path w="15144" h="21600" stroke="0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807" name="Arc 23"/>
                  <p:cNvSpPr>
                    <a:spLocks/>
                  </p:cNvSpPr>
                  <p:nvPr/>
                </p:nvSpPr>
                <p:spPr bwMode="auto">
                  <a:xfrm flipH="1">
                    <a:off x="3976" y="1032"/>
                    <a:ext cx="404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5144"/>
                      <a:gd name="T1" fmla="*/ 0 h 21600"/>
                      <a:gd name="T2" fmla="*/ 15144 w 15144"/>
                      <a:gd name="T3" fmla="*/ 6198 h 21600"/>
                      <a:gd name="T4" fmla="*/ 0 w 15144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144" h="21600" fill="none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</a:path>
                      <a:path w="15144" h="21600" stroke="0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808" name="Arc 24"/>
                  <p:cNvSpPr>
                    <a:spLocks/>
                  </p:cNvSpPr>
                  <p:nvPr/>
                </p:nvSpPr>
                <p:spPr bwMode="auto">
                  <a:xfrm rot="16200000" flipV="1">
                    <a:off x="4454" y="1112"/>
                    <a:ext cx="404" cy="576"/>
                  </a:xfrm>
                  <a:custGeom>
                    <a:avLst/>
                    <a:gdLst>
                      <a:gd name="G0" fmla="+- 0 0 0"/>
                      <a:gd name="G1" fmla="+- 21600 0 0"/>
                      <a:gd name="G2" fmla="+- 21600 0 0"/>
                      <a:gd name="T0" fmla="*/ 0 w 15144"/>
                      <a:gd name="T1" fmla="*/ 0 h 21600"/>
                      <a:gd name="T2" fmla="*/ 15144 w 15144"/>
                      <a:gd name="T3" fmla="*/ 6198 h 21600"/>
                      <a:gd name="T4" fmla="*/ 0 w 15144"/>
                      <a:gd name="T5" fmla="*/ 21600 h 2160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5144" h="21600" fill="none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</a:path>
                      <a:path w="15144" h="21600" stroke="0" extrusionOk="0">
                        <a:moveTo>
                          <a:pt x="0" y="-1"/>
                        </a:moveTo>
                        <a:cubicBezTo>
                          <a:pt x="5665" y="-1"/>
                          <a:pt x="11104" y="2225"/>
                          <a:pt x="15143" y="6198"/>
                        </a:cubicBezTo>
                        <a:lnTo>
                          <a:pt x="0" y="21600"/>
                        </a:lnTo>
                        <a:close/>
                      </a:path>
                    </a:pathLst>
                  </a:cu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630809" name="Line 2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840" y="1194"/>
                    <a:ext cx="144" cy="144"/>
                  </a:xfrm>
                  <a:prstGeom prst="line">
                    <a:avLst/>
                  </a:prstGeom>
                  <a:noFill/>
                  <a:ln w="38100">
                    <a:solidFill>
                      <a:srgbClr val="DDDDDD"/>
                    </a:solidFill>
                    <a:round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630810" name="Line 26"/>
                <p:cNvSpPr>
                  <a:spLocks noChangeShapeType="1"/>
                </p:cNvSpPr>
                <p:nvPr/>
              </p:nvSpPr>
              <p:spPr bwMode="auto">
                <a:xfrm>
                  <a:off x="563" y="1293"/>
                  <a:ext cx="208" cy="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rgbClr val="DDDDDD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811" name="Rectangle 27"/>
                <p:cNvSpPr>
                  <a:spLocks noChangeArrowheads="1"/>
                </p:cNvSpPr>
                <p:nvPr/>
              </p:nvSpPr>
              <p:spPr bwMode="auto">
                <a:xfrm>
                  <a:off x="407" y="1245"/>
                  <a:ext cx="104" cy="9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812" name="Line 28"/>
                <p:cNvSpPr>
                  <a:spLocks noChangeShapeType="1"/>
                </p:cNvSpPr>
                <p:nvPr/>
              </p:nvSpPr>
              <p:spPr bwMode="auto">
                <a:xfrm>
                  <a:off x="1178" y="1293"/>
                  <a:ext cx="729" cy="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rgbClr val="DDDDDD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813" name="Line 29"/>
                <p:cNvSpPr>
                  <a:spLocks noChangeShapeType="1"/>
                </p:cNvSpPr>
                <p:nvPr/>
              </p:nvSpPr>
              <p:spPr bwMode="auto">
                <a:xfrm>
                  <a:off x="2167" y="1293"/>
                  <a:ext cx="1717" cy="0"/>
                </a:xfrm>
                <a:prstGeom prst="line">
                  <a:avLst/>
                </a:prstGeom>
                <a:noFill/>
                <a:ln w="127000">
                  <a:solidFill>
                    <a:srgbClr val="FF9900"/>
                  </a:solidFill>
                  <a:round/>
                  <a:headEnd/>
                  <a:tailEnd/>
                </a:ln>
                <a:effectLst>
                  <a:outerShdw blurRad="63500" dist="71842" dir="2700000" algn="ctr" rotWithShape="0">
                    <a:srgbClr val="DDDDDD">
                      <a:alpha val="74998"/>
                    </a:srgbClr>
                  </a:outerShdw>
                </a:effectLst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814" name="Line 30"/>
                <p:cNvSpPr>
                  <a:spLocks noChangeShapeType="1"/>
                </p:cNvSpPr>
                <p:nvPr/>
              </p:nvSpPr>
              <p:spPr bwMode="auto">
                <a:xfrm>
                  <a:off x="4644" y="1388"/>
                  <a:ext cx="312" cy="0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815" name="Line 31"/>
                <p:cNvSpPr>
                  <a:spLocks noChangeShapeType="1"/>
                </p:cNvSpPr>
                <p:nvPr/>
              </p:nvSpPr>
              <p:spPr bwMode="auto">
                <a:xfrm>
                  <a:off x="4396" y="1292"/>
                  <a:ext cx="262" cy="96"/>
                </a:xfrm>
                <a:prstGeom prst="line">
                  <a:avLst/>
                </a:prstGeom>
                <a:noFill/>
                <a:ln w="38100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816" name="Freeform 32"/>
                <p:cNvSpPr>
                  <a:spLocks/>
                </p:cNvSpPr>
                <p:nvPr/>
              </p:nvSpPr>
              <p:spPr bwMode="auto">
                <a:xfrm flipH="1">
                  <a:off x="771" y="1035"/>
                  <a:ext cx="365" cy="25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48" y="144"/>
                    </a:cxn>
                    <a:cxn ang="0">
                      <a:pos x="192" y="192"/>
                    </a:cxn>
                  </a:cxnLst>
                  <a:rect l="0" t="0" r="r" b="b"/>
                  <a:pathLst>
                    <a:path w="192" h="192">
                      <a:moveTo>
                        <a:pt x="0" y="0"/>
                      </a:moveTo>
                      <a:cubicBezTo>
                        <a:pt x="8" y="56"/>
                        <a:pt x="16" y="112"/>
                        <a:pt x="48" y="144"/>
                      </a:cubicBezTo>
                      <a:cubicBezTo>
                        <a:pt x="80" y="176"/>
                        <a:pt x="136" y="184"/>
                        <a:pt x="192" y="192"/>
                      </a:cubicBezTo>
                    </a:path>
                  </a:pathLst>
                </a:custGeom>
                <a:noFill/>
                <a:ln w="38100" cmpd="sng">
                  <a:solidFill>
                    <a:srgbClr val="0000FF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0817" name="Oval 33"/>
                <p:cNvSpPr>
                  <a:spLocks noChangeArrowheads="1"/>
                </p:cNvSpPr>
                <p:nvPr/>
              </p:nvSpPr>
              <p:spPr bwMode="auto">
                <a:xfrm>
                  <a:off x="823" y="861"/>
                  <a:ext cx="313" cy="288"/>
                </a:xfrm>
                <a:prstGeom prst="ellipse">
                  <a:avLst/>
                </a:prstGeom>
                <a:noFill/>
                <a:ln w="38100">
                  <a:solidFill>
                    <a:srgbClr val="6600CC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 eaLnBrk="0" hangingPunct="0"/>
                  <a:endParaRPr lang="en-US" sz="2400">
                    <a:latin typeface="Comic Sans MS" charset="0"/>
                  </a:endParaRPr>
                </a:p>
              </p:txBody>
            </p:sp>
            <p:grpSp>
              <p:nvGrpSpPr>
                <p:cNvPr id="8" name="Group 34"/>
                <p:cNvGrpSpPr>
                  <a:grpSpLocks/>
                </p:cNvGrpSpPr>
                <p:nvPr/>
              </p:nvGrpSpPr>
              <p:grpSpPr bwMode="auto">
                <a:xfrm>
                  <a:off x="315" y="1028"/>
                  <a:ext cx="508" cy="212"/>
                  <a:chOff x="315" y="1124"/>
                  <a:chExt cx="508" cy="212"/>
                </a:xfrm>
              </p:grpSpPr>
              <p:sp>
                <p:nvSpPr>
                  <p:cNvPr id="630819" name="Text Box 3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15" y="1124"/>
                    <a:ext cx="354" cy="21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600">
                        <a:effectLst>
                          <a:outerShdw blurRad="38100" dist="38100" dir="2700000" algn="tl">
                            <a:srgbClr val="DDDDDD"/>
                          </a:outerShdw>
                        </a:effectLst>
                        <a:latin typeface="Comic Sans MS" charset="0"/>
                      </a:rPr>
                      <a:t>RTL</a:t>
                    </a:r>
                  </a:p>
                </p:txBody>
              </p:sp>
              <p:sp>
                <p:nvSpPr>
                  <p:cNvPr id="630820" name="Line 36"/>
                  <p:cNvSpPr>
                    <a:spLocks noChangeShapeType="1"/>
                  </p:cNvSpPr>
                  <p:nvPr/>
                </p:nvSpPr>
                <p:spPr bwMode="auto">
                  <a:xfrm>
                    <a:off x="631" y="1234"/>
                    <a:ext cx="192" cy="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</p:grpSp>
        </p:grpSp>
      </p:grpSp>
      <p:grpSp>
        <p:nvGrpSpPr>
          <p:cNvPr id="9" name="Group 37"/>
          <p:cNvGrpSpPr>
            <a:grpSpLocks/>
          </p:cNvGrpSpPr>
          <p:nvPr/>
        </p:nvGrpSpPr>
        <p:grpSpPr bwMode="auto">
          <a:xfrm>
            <a:off x="608013" y="3702051"/>
            <a:ext cx="8032754" cy="2784476"/>
            <a:chOff x="367" y="2095"/>
            <a:chExt cx="5060" cy="1754"/>
          </a:xfrm>
        </p:grpSpPr>
        <p:grpSp>
          <p:nvGrpSpPr>
            <p:cNvPr id="10" name="Group 38"/>
            <p:cNvGrpSpPr>
              <a:grpSpLocks/>
            </p:cNvGrpSpPr>
            <p:nvPr/>
          </p:nvGrpSpPr>
          <p:grpSpPr bwMode="auto">
            <a:xfrm>
              <a:off x="367" y="2095"/>
              <a:ext cx="2389" cy="1748"/>
              <a:chOff x="336" y="2278"/>
              <a:chExt cx="2496" cy="1946"/>
            </a:xfrm>
          </p:grpSpPr>
          <p:pic>
            <p:nvPicPr>
              <p:cNvPr id="630823" name="Picture 39" descr="fftb_22e10_28GeV"/>
              <p:cNvPicPr>
                <a:picLocks noChangeAspect="1" noChangeArrowheads="1"/>
              </p:cNvPicPr>
              <p:nvPr/>
            </p:nvPicPr>
            <mc:AlternateContent>
              <mc:Choice xmlns:ma="http://schemas.microsoft.com/office/mac/drawingml/2008/main" Requires="ma">
                <p:blipFill>
                  <a:blip r:embed="rId3"/>
                  <a:srcRect l="5463" t="2425" r="3490" b="3030"/>
                  <a:stretch>
                    <a:fillRect/>
                  </a:stretch>
                </p:blipFill>
              </mc:Choice>
              <mc:Fallback>
                <p:blipFill>
                  <a:blip r:embed="rId4"/>
                  <a:srcRect l="5463" t="2425" r="3490" b="3030"/>
                  <a:stretch>
                    <a:fillRect/>
                  </a:stretch>
                </p:blipFill>
              </mc:Fallback>
            </mc:AlternateContent>
            <p:spPr bwMode="auto">
              <a:xfrm>
                <a:off x="336" y="2278"/>
                <a:ext cx="2496" cy="1946"/>
              </a:xfrm>
              <a:prstGeom prst="rect">
                <a:avLst/>
              </a:prstGeom>
              <a:solidFill>
                <a:schemeClr val="tx2"/>
              </a:solidFill>
              <a:ln w="19050">
                <a:solidFill>
                  <a:srgbClr val="CC00CC"/>
                </a:solidFill>
                <a:miter lim="800000"/>
                <a:headEnd/>
                <a:tailEnd/>
              </a:ln>
              <a:effectLst>
                <a:outerShdw blurRad="63500" dist="107763" dir="2700000" algn="ctr" rotWithShape="0">
                  <a:schemeClr val="folHlink">
                    <a:alpha val="74998"/>
                  </a:schemeClr>
                </a:outerShdw>
              </a:effectLst>
            </p:spPr>
          </p:pic>
          <p:sp>
            <p:nvSpPr>
              <p:cNvPr id="630824" name="Text Box 40"/>
              <p:cNvSpPr txBox="1">
                <a:spLocks noChangeArrowheads="1"/>
              </p:cNvSpPr>
              <p:nvPr/>
            </p:nvSpPr>
            <p:spPr bwMode="auto">
              <a:xfrm>
                <a:off x="617" y="3778"/>
                <a:ext cx="747" cy="3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Arial Unicode MS" charset="0"/>
                    <a:cs typeface="Arial Unicode MS" charset="0"/>
                  </a:rPr>
                  <a:t>28 GeV</a:t>
                </a:r>
              </a:p>
            </p:txBody>
          </p: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>
              <a:off x="751" y="3155"/>
              <a:ext cx="1327" cy="288"/>
              <a:chOff x="849" y="3251"/>
              <a:chExt cx="1327" cy="288"/>
            </a:xfrm>
          </p:grpSpPr>
          <p:sp>
            <p:nvSpPr>
              <p:cNvPr id="630826" name="Text Box 42"/>
              <p:cNvSpPr txBox="1">
                <a:spLocks noChangeArrowheads="1"/>
              </p:cNvSpPr>
              <p:nvPr/>
            </p:nvSpPr>
            <p:spPr bwMode="auto">
              <a:xfrm>
                <a:off x="849" y="3251"/>
                <a:ext cx="57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>
                    <a:effectLst>
                      <a:outerShdw blurRad="38100" dist="38100" dir="2700000" algn="tl">
                        <a:srgbClr val="DDDDDD"/>
                      </a:outerShdw>
                    </a:effectLst>
                    <a:ea typeface="Arial Unicode MS" charset="0"/>
                    <a:cs typeface="Arial Unicode MS" charset="0"/>
                  </a:rPr>
                  <a:t>30 kA</a:t>
                </a:r>
              </a:p>
            </p:txBody>
          </p:sp>
          <p:sp>
            <p:nvSpPr>
              <p:cNvPr id="630827" name="Line 43"/>
              <p:cNvSpPr>
                <a:spLocks noChangeShapeType="1"/>
              </p:cNvSpPr>
              <p:nvPr/>
            </p:nvSpPr>
            <p:spPr bwMode="auto">
              <a:xfrm>
                <a:off x="1408" y="3396"/>
                <a:ext cx="768" cy="0"/>
              </a:xfrm>
              <a:prstGeom prst="line">
                <a:avLst/>
              </a:prstGeom>
              <a:noFill/>
              <a:ln w="28575">
                <a:solidFill>
                  <a:srgbClr val="33CC33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2" name="Group 44"/>
            <p:cNvGrpSpPr>
              <a:grpSpLocks/>
            </p:cNvGrpSpPr>
            <p:nvPr/>
          </p:nvGrpSpPr>
          <p:grpSpPr bwMode="auto">
            <a:xfrm>
              <a:off x="1910" y="3384"/>
              <a:ext cx="3517" cy="465"/>
              <a:chOff x="1968" y="3539"/>
              <a:chExt cx="3517" cy="465"/>
            </a:xfrm>
          </p:grpSpPr>
          <p:sp>
            <p:nvSpPr>
              <p:cNvPr id="630829" name="Line 45"/>
              <p:cNvSpPr>
                <a:spLocks noChangeShapeType="1"/>
              </p:cNvSpPr>
              <p:nvPr/>
            </p:nvSpPr>
            <p:spPr bwMode="auto">
              <a:xfrm flipV="1">
                <a:off x="1968" y="3696"/>
                <a:ext cx="192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830" name="Line 46"/>
              <p:cNvSpPr>
                <a:spLocks noChangeShapeType="1"/>
              </p:cNvSpPr>
              <p:nvPr/>
            </p:nvSpPr>
            <p:spPr bwMode="auto">
              <a:xfrm rot="10800000" flipV="1">
                <a:off x="2256" y="3696"/>
                <a:ext cx="72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arrow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831" name="Text Box 47"/>
              <p:cNvSpPr txBox="1">
                <a:spLocks noChangeArrowheads="1"/>
              </p:cNvSpPr>
              <p:nvPr/>
            </p:nvSpPr>
            <p:spPr bwMode="auto">
              <a:xfrm>
                <a:off x="2985" y="3539"/>
                <a:ext cx="2500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400" b="1" dirty="0">
                    <a:ea typeface="Arial Unicode MS" charset="0"/>
                    <a:cs typeface="Arial Unicode MS" charset="0"/>
                  </a:rPr>
                  <a:t>80 </a:t>
                </a:r>
                <a:r>
                  <a:rPr lang="en-US" sz="2400" b="1" dirty="0" err="1">
                    <a:ea typeface="Arial Unicode MS" charset="0"/>
                    <a:cs typeface="Arial Unicode MS" charset="0"/>
                  </a:rPr>
                  <a:t>fsec</a:t>
                </a:r>
                <a:r>
                  <a:rPr lang="en-US" sz="2400" b="1" dirty="0">
                    <a:ea typeface="Arial Unicode MS" charset="0"/>
                    <a:cs typeface="Arial Unicode MS" charset="0"/>
                  </a:rPr>
                  <a:t> FWHM</a:t>
                </a:r>
              </a:p>
              <a:p>
                <a:pPr eaLnBrk="0" hangingPunct="0"/>
                <a:r>
                  <a:rPr lang="en-US" dirty="0">
                    <a:ea typeface="Arial Unicode MS" charset="0"/>
                    <a:cs typeface="Arial Unicode MS" charset="0"/>
                  </a:rPr>
                  <a:t>(10</a:t>
                </a:r>
                <a:r>
                  <a:rPr lang="en-US" baseline="30000" dirty="0">
                    <a:ea typeface="Arial Unicode MS" charset="0"/>
                    <a:cs typeface="Arial Unicode MS" charset="0"/>
                  </a:rPr>
                  <a:t>7</a:t>
                </a:r>
                <a:r>
                  <a:rPr lang="en-US" dirty="0" smtClean="0">
                    <a:ea typeface="Arial Unicode MS" charset="0"/>
                    <a:cs typeface="Arial Unicode MS" charset="0"/>
                  </a:rPr>
                  <a:t> x-ray photons/</a:t>
                </a:r>
                <a:r>
                  <a:rPr lang="en-US" dirty="0">
                    <a:ea typeface="Arial Unicode MS" charset="0"/>
                    <a:cs typeface="Arial Unicode MS" charset="0"/>
                  </a:rPr>
                  <a:t>pulse at 9 </a:t>
                </a:r>
                <a:r>
                  <a:rPr lang="en-US" dirty="0" err="1">
                    <a:ea typeface="Arial Unicode MS" charset="0"/>
                    <a:cs typeface="Arial Unicode MS" charset="0"/>
                  </a:rPr>
                  <a:t>keV</a:t>
                </a:r>
                <a:r>
                  <a:rPr lang="en-US" dirty="0">
                    <a:ea typeface="Arial Unicode MS" charset="0"/>
                    <a:cs typeface="Arial Unicode MS" charset="0"/>
                  </a:rPr>
                  <a:t>, 10 Hz)</a:t>
                </a:r>
              </a:p>
            </p:txBody>
          </p:sp>
        </p:grpSp>
        <p:sp>
          <p:nvSpPr>
            <p:cNvPr id="630832" name="Text Box 48"/>
            <p:cNvSpPr txBox="1">
              <a:spLocks noChangeArrowheads="1"/>
            </p:cNvSpPr>
            <p:nvPr/>
          </p:nvSpPr>
          <p:spPr bwMode="auto">
            <a:xfrm>
              <a:off x="624" y="2531"/>
              <a:ext cx="443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400">
                  <a:effectLst>
                    <a:outerShdw blurRad="38100" dist="38100" dir="2700000" algn="tl">
                      <a:srgbClr val="DDDDDD"/>
                    </a:outerShdw>
                  </a:effectLst>
                  <a:ea typeface="Arial Unicode MS" charset="0"/>
                  <a:cs typeface="Arial Unicode MS" charset="0"/>
                </a:rPr>
                <a:t>1.5%</a:t>
              </a:r>
            </a:p>
          </p:txBody>
        </p:sp>
      </p:grpSp>
      <p:sp>
        <p:nvSpPr>
          <p:cNvPr id="630833" name="Text Box 49"/>
          <p:cNvSpPr txBox="1">
            <a:spLocks noChangeArrowheads="1"/>
          </p:cNvSpPr>
          <p:nvPr/>
        </p:nvSpPr>
        <p:spPr bwMode="auto">
          <a:xfrm>
            <a:off x="2089150" y="2468563"/>
            <a:ext cx="6254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9 ps</a:t>
            </a:r>
          </a:p>
        </p:txBody>
      </p:sp>
      <p:sp>
        <p:nvSpPr>
          <p:cNvPr id="630834" name="Text Box 50"/>
          <p:cNvSpPr txBox="1">
            <a:spLocks noChangeArrowheads="1"/>
          </p:cNvSpPr>
          <p:nvPr/>
        </p:nvSpPr>
        <p:spPr bwMode="auto">
          <a:xfrm>
            <a:off x="3500438" y="2468563"/>
            <a:ext cx="8223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0.4 ps</a:t>
            </a:r>
          </a:p>
        </p:txBody>
      </p:sp>
      <p:sp>
        <p:nvSpPr>
          <p:cNvPr id="630835" name="Text Box 51"/>
          <p:cNvSpPr txBox="1">
            <a:spLocks noChangeArrowheads="1"/>
          </p:cNvSpPr>
          <p:nvPr/>
        </p:nvSpPr>
        <p:spPr bwMode="auto">
          <a:xfrm>
            <a:off x="6932613" y="2587625"/>
            <a:ext cx="9493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&lt;100 fs</a:t>
            </a:r>
          </a:p>
        </p:txBody>
      </p:sp>
      <p:sp>
        <p:nvSpPr>
          <p:cNvPr id="630836" name="Text Box 52"/>
          <p:cNvSpPr txBox="1">
            <a:spLocks noChangeArrowheads="1"/>
          </p:cNvSpPr>
          <p:nvPr/>
        </p:nvSpPr>
        <p:spPr bwMode="auto">
          <a:xfrm>
            <a:off x="641350" y="1730375"/>
            <a:ext cx="7651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lang="en-US" i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50 ps</a:t>
            </a:r>
          </a:p>
        </p:txBody>
      </p:sp>
      <p:grpSp>
        <p:nvGrpSpPr>
          <p:cNvPr id="13" name="Group 53"/>
          <p:cNvGrpSpPr>
            <a:grpSpLocks/>
          </p:cNvGrpSpPr>
          <p:nvPr/>
        </p:nvGrpSpPr>
        <p:grpSpPr bwMode="auto">
          <a:xfrm>
            <a:off x="3106738" y="2211388"/>
            <a:ext cx="412750" cy="227012"/>
            <a:chOff x="2352" y="3312"/>
            <a:chExt cx="576" cy="144"/>
          </a:xfrm>
        </p:grpSpPr>
        <p:sp>
          <p:nvSpPr>
            <p:cNvPr id="630838" name="Line 54"/>
            <p:cNvSpPr>
              <a:spLocks noChangeShapeType="1"/>
            </p:cNvSpPr>
            <p:nvPr/>
          </p:nvSpPr>
          <p:spPr bwMode="auto">
            <a:xfrm>
              <a:off x="2352" y="3456"/>
              <a:ext cx="9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39" name="Line 55"/>
            <p:cNvSpPr>
              <a:spLocks noChangeShapeType="1"/>
            </p:cNvSpPr>
            <p:nvPr/>
          </p:nvSpPr>
          <p:spPr bwMode="auto">
            <a:xfrm flipV="1">
              <a:off x="2448" y="3312"/>
              <a:ext cx="144" cy="14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40" name="Line 56"/>
            <p:cNvSpPr>
              <a:spLocks noChangeShapeType="1"/>
            </p:cNvSpPr>
            <p:nvPr/>
          </p:nvSpPr>
          <p:spPr bwMode="auto">
            <a:xfrm flipH="1" flipV="1">
              <a:off x="2688" y="3312"/>
              <a:ext cx="144" cy="144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41" name="Line 57"/>
            <p:cNvSpPr>
              <a:spLocks noChangeShapeType="1"/>
            </p:cNvSpPr>
            <p:nvPr/>
          </p:nvSpPr>
          <p:spPr bwMode="auto">
            <a:xfrm>
              <a:off x="2592" y="3312"/>
              <a:ext cx="9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42" name="Line 58"/>
            <p:cNvSpPr>
              <a:spLocks noChangeShapeType="1"/>
            </p:cNvSpPr>
            <p:nvPr/>
          </p:nvSpPr>
          <p:spPr bwMode="auto">
            <a:xfrm>
              <a:off x="2832" y="3456"/>
              <a:ext cx="9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4" name="Group 59"/>
          <p:cNvGrpSpPr>
            <a:grpSpLocks/>
          </p:cNvGrpSpPr>
          <p:nvPr/>
        </p:nvGrpSpPr>
        <p:grpSpPr bwMode="auto">
          <a:xfrm>
            <a:off x="4616450" y="2446338"/>
            <a:ext cx="4202113" cy="2814637"/>
            <a:chOff x="2908" y="1320"/>
            <a:chExt cx="2647" cy="1773"/>
          </a:xfrm>
        </p:grpSpPr>
        <p:sp>
          <p:nvSpPr>
            <p:cNvPr id="630844" name="Line 60"/>
            <p:cNvSpPr>
              <a:spLocks noChangeShapeType="1"/>
            </p:cNvSpPr>
            <p:nvPr/>
          </p:nvSpPr>
          <p:spPr bwMode="auto">
            <a:xfrm flipH="1">
              <a:off x="2908" y="1320"/>
              <a:ext cx="1328" cy="88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45" name="Rectangle 61"/>
            <p:cNvSpPr>
              <a:spLocks noChangeArrowheads="1"/>
            </p:cNvSpPr>
            <p:nvPr/>
          </p:nvSpPr>
          <p:spPr bwMode="auto">
            <a:xfrm>
              <a:off x="2915" y="2214"/>
              <a:ext cx="2544" cy="879"/>
            </a:xfrm>
            <a:prstGeom prst="rect">
              <a:avLst/>
            </a:prstGeom>
            <a:solidFill>
              <a:srgbClr val="FFE1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46" name="Line 62"/>
            <p:cNvSpPr>
              <a:spLocks noChangeAspect="1" noChangeShapeType="1"/>
            </p:cNvSpPr>
            <p:nvPr/>
          </p:nvSpPr>
          <p:spPr bwMode="auto">
            <a:xfrm>
              <a:off x="3011" y="2761"/>
              <a:ext cx="43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47" name="Line 63"/>
            <p:cNvSpPr>
              <a:spLocks noChangeAspect="1" noChangeShapeType="1"/>
            </p:cNvSpPr>
            <p:nvPr/>
          </p:nvSpPr>
          <p:spPr bwMode="auto">
            <a:xfrm>
              <a:off x="3948" y="2896"/>
              <a:ext cx="432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48" name="Line 64"/>
            <p:cNvSpPr>
              <a:spLocks noChangeAspect="1" noChangeShapeType="1"/>
            </p:cNvSpPr>
            <p:nvPr/>
          </p:nvSpPr>
          <p:spPr bwMode="auto">
            <a:xfrm>
              <a:off x="3443" y="2761"/>
              <a:ext cx="505" cy="13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49" name="AutoShape 65"/>
            <p:cNvSpPr>
              <a:spLocks noChangeAspect="1" noChangeArrowheads="1"/>
            </p:cNvSpPr>
            <p:nvPr/>
          </p:nvSpPr>
          <p:spPr bwMode="auto">
            <a:xfrm>
              <a:off x="3371" y="2631"/>
              <a:ext cx="145" cy="202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50" name="AutoShape 66"/>
            <p:cNvSpPr>
              <a:spLocks noChangeAspect="1" noChangeArrowheads="1"/>
            </p:cNvSpPr>
            <p:nvPr/>
          </p:nvSpPr>
          <p:spPr bwMode="auto">
            <a:xfrm flipV="1">
              <a:off x="3876" y="2822"/>
              <a:ext cx="144" cy="204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51" name="Oval 67"/>
            <p:cNvSpPr>
              <a:spLocks noChangeAspect="1" noChangeArrowheads="1"/>
            </p:cNvSpPr>
            <p:nvPr/>
          </p:nvSpPr>
          <p:spPr bwMode="auto">
            <a:xfrm>
              <a:off x="3227" y="2688"/>
              <a:ext cx="55" cy="14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52" name="Oval 68"/>
            <p:cNvSpPr>
              <a:spLocks noChangeAspect="1" noChangeArrowheads="1"/>
            </p:cNvSpPr>
            <p:nvPr/>
          </p:nvSpPr>
          <p:spPr bwMode="auto">
            <a:xfrm>
              <a:off x="3678" y="2763"/>
              <a:ext cx="54" cy="144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53" name="Oval 69"/>
            <p:cNvSpPr>
              <a:spLocks noChangeAspect="1" noChangeArrowheads="1"/>
            </p:cNvSpPr>
            <p:nvPr/>
          </p:nvSpPr>
          <p:spPr bwMode="auto">
            <a:xfrm>
              <a:off x="4110" y="2825"/>
              <a:ext cx="54" cy="144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54" name="Text Box 70"/>
            <p:cNvSpPr txBox="1">
              <a:spLocks noChangeArrowheads="1"/>
            </p:cNvSpPr>
            <p:nvPr/>
          </p:nvSpPr>
          <p:spPr bwMode="auto">
            <a:xfrm>
              <a:off x="2915" y="2251"/>
              <a:ext cx="264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2000">
                  <a:effectLst>
                    <a:outerShdw blurRad="38100" dist="38100" dir="2700000" algn="tl">
                      <a:srgbClr val="DDDDDD"/>
                    </a:outerShdw>
                  </a:effectLst>
                  <a:ea typeface="Arial Unicode MS" charset="0"/>
                  <a:cs typeface="Arial Unicode MS" charset="0"/>
                </a:rPr>
                <a:t>Existing bends compress to </a:t>
              </a:r>
              <a:r>
                <a:rPr lang="en-US" sz="2000" b="1">
                  <a:effectLst>
                    <a:outerShdw blurRad="38100" dist="38100" dir="2700000" algn="tl">
                      <a:srgbClr val="DDDDDD"/>
                    </a:outerShdw>
                  </a:effectLst>
                  <a:ea typeface="Arial Unicode MS" charset="0"/>
                  <a:cs typeface="Arial Unicode MS" charset="0"/>
                </a:rPr>
                <a:t>&lt;100 fsec</a:t>
              </a:r>
            </a:p>
          </p:txBody>
        </p:sp>
        <p:sp>
          <p:nvSpPr>
            <p:cNvPr id="630855" name="Line 71"/>
            <p:cNvSpPr>
              <a:spLocks noChangeShapeType="1"/>
            </p:cNvSpPr>
            <p:nvPr/>
          </p:nvSpPr>
          <p:spPr bwMode="auto">
            <a:xfrm>
              <a:off x="4867" y="1404"/>
              <a:ext cx="576" cy="812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prstDash val="dash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56" name="Line 72"/>
            <p:cNvSpPr>
              <a:spLocks noChangeShapeType="1"/>
            </p:cNvSpPr>
            <p:nvPr/>
          </p:nvSpPr>
          <p:spPr bwMode="auto">
            <a:xfrm flipH="1">
              <a:off x="3513" y="2481"/>
              <a:ext cx="197" cy="196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0857" name="Line 73"/>
            <p:cNvSpPr>
              <a:spLocks noChangeShapeType="1"/>
            </p:cNvSpPr>
            <p:nvPr/>
          </p:nvSpPr>
          <p:spPr bwMode="auto">
            <a:xfrm>
              <a:off x="3790" y="2469"/>
              <a:ext cx="151" cy="327"/>
            </a:xfrm>
            <a:prstGeom prst="line">
              <a:avLst/>
            </a:prstGeom>
            <a:noFill/>
            <a:ln w="28575">
              <a:solidFill>
                <a:schemeClr val="hlink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" name="Group 74"/>
          <p:cNvGrpSpPr>
            <a:grpSpLocks/>
          </p:cNvGrpSpPr>
          <p:nvPr/>
        </p:nvGrpSpPr>
        <p:grpSpPr bwMode="auto">
          <a:xfrm>
            <a:off x="6889750" y="2416175"/>
            <a:ext cx="1887538" cy="2747963"/>
            <a:chOff x="4340" y="1301"/>
            <a:chExt cx="1189" cy="1731"/>
          </a:xfrm>
        </p:grpSpPr>
        <p:sp>
          <p:nvSpPr>
            <p:cNvPr id="630859" name="AutoShape 75"/>
            <p:cNvSpPr>
              <a:spLocks noChangeArrowheads="1"/>
            </p:cNvSpPr>
            <p:nvPr/>
          </p:nvSpPr>
          <p:spPr bwMode="auto">
            <a:xfrm rot="1981162" flipH="1">
              <a:off x="4980" y="1301"/>
              <a:ext cx="416" cy="240"/>
            </a:xfrm>
            <a:prstGeom prst="lightningBolt">
              <a:avLst/>
            </a:prstGeom>
            <a:solidFill>
              <a:srgbClr val="FFFF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6" name="Group 76"/>
            <p:cNvGrpSpPr>
              <a:grpSpLocks/>
            </p:cNvGrpSpPr>
            <p:nvPr/>
          </p:nvGrpSpPr>
          <p:grpSpPr bwMode="auto">
            <a:xfrm>
              <a:off x="4340" y="2782"/>
              <a:ext cx="1189" cy="250"/>
              <a:chOff x="4340" y="2782"/>
              <a:chExt cx="1189" cy="250"/>
            </a:xfrm>
          </p:grpSpPr>
          <p:sp>
            <p:nvSpPr>
              <p:cNvPr id="630861" name="Line 77"/>
              <p:cNvSpPr>
                <a:spLocks noChangeAspect="1" noChangeShapeType="1"/>
              </p:cNvSpPr>
              <p:nvPr/>
            </p:nvSpPr>
            <p:spPr bwMode="auto">
              <a:xfrm flipV="1">
                <a:off x="4476" y="2880"/>
                <a:ext cx="578" cy="0"/>
              </a:xfrm>
              <a:prstGeom prst="line">
                <a:avLst/>
              </a:prstGeom>
              <a:noFill/>
              <a:ln w="57150">
                <a:solidFill>
                  <a:srgbClr val="FFFF00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862" name="Rectangle 78"/>
              <p:cNvSpPr>
                <a:spLocks noChangeAspect="1" noChangeArrowheads="1"/>
              </p:cNvSpPr>
              <p:nvPr/>
            </p:nvSpPr>
            <p:spPr bwMode="auto">
              <a:xfrm>
                <a:off x="4340" y="2812"/>
                <a:ext cx="362" cy="136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0863" name="Text Box 79"/>
              <p:cNvSpPr txBox="1">
                <a:spLocks noChangeArrowheads="1"/>
              </p:cNvSpPr>
              <p:nvPr/>
            </p:nvSpPr>
            <p:spPr bwMode="auto">
              <a:xfrm>
                <a:off x="5031" y="2782"/>
                <a:ext cx="498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0" hangingPunct="0"/>
                <a:r>
                  <a:rPr lang="en-US" sz="2000" b="1">
                    <a:effectLst>
                      <a:outerShdw blurRad="38100" dist="38100" dir="2700000" algn="tl">
                        <a:srgbClr val="DDDDDD"/>
                      </a:outerShdw>
                    </a:effectLst>
                    <a:latin typeface="Comic Sans MS" charset="0"/>
                  </a:rPr>
                  <a:t>~1 Å</a:t>
                </a:r>
              </a:p>
            </p:txBody>
          </p:sp>
        </p:grpSp>
      </p:grpSp>
      <p:sp>
        <p:nvSpPr>
          <p:cNvPr id="630864" name="Text Box 80"/>
          <p:cNvSpPr txBox="1">
            <a:spLocks noChangeArrowheads="1"/>
          </p:cNvSpPr>
          <p:nvPr/>
        </p:nvSpPr>
        <p:spPr bwMode="auto">
          <a:xfrm>
            <a:off x="1536543" y="168275"/>
            <a:ext cx="5358709" cy="46166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400" dirty="0">
                <a:ea typeface="Arial Unicode MS" charset="0"/>
                <a:cs typeface="Arial Unicode MS" charset="0"/>
              </a:rPr>
              <a:t>The Sub-</a:t>
            </a:r>
            <a:r>
              <a:rPr lang="en-US" sz="2400" dirty="0" err="1">
                <a:ea typeface="Arial Unicode MS" charset="0"/>
                <a:cs typeface="Arial Unicode MS" charset="0"/>
              </a:rPr>
              <a:t>Picosecond</a:t>
            </a:r>
            <a:r>
              <a:rPr lang="en-US" sz="2400" dirty="0">
                <a:ea typeface="Arial Unicode MS" charset="0"/>
                <a:cs typeface="Arial Unicode MS" charset="0"/>
              </a:rPr>
              <a:t> </a:t>
            </a:r>
            <a:r>
              <a:rPr lang="en-US" sz="2400" dirty="0" smtClean="0">
                <a:ea typeface="Arial Unicode MS" charset="0"/>
                <a:cs typeface="Arial Unicode MS" charset="0"/>
              </a:rPr>
              <a:t>Pulse </a:t>
            </a:r>
            <a:r>
              <a:rPr lang="en-US" sz="2400" dirty="0">
                <a:ea typeface="Arial Unicode MS" charset="0"/>
                <a:cs typeface="Arial Unicode MS" charset="0"/>
              </a:rPr>
              <a:t>Source (SPPS)</a:t>
            </a:r>
            <a:r>
              <a:rPr lang="en-US" sz="2400" dirty="0" smtClean="0">
                <a:ea typeface="Arial Unicode MS" charset="0"/>
                <a:cs typeface="Arial Unicode MS" charset="0"/>
              </a:rPr>
              <a:t> </a:t>
            </a:r>
            <a:endParaRPr lang="en-US" sz="2400" dirty="0"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pps_air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00" y="838200"/>
            <a:ext cx="7215188" cy="54133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352800" y="259834"/>
            <a:ext cx="24471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The SLAC Research Yard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7056</TotalTime>
  <Words>1613</Words>
  <Application>Microsoft Macintosh PowerPoint</Application>
  <PresentationFormat>On-screen Show (4:3)</PresentationFormat>
  <Paragraphs>286</Paragraphs>
  <Slides>32</Slides>
  <Notes>5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MathType 5.0 Equation</vt:lpstr>
      <vt:lpstr>Slide 1</vt:lpstr>
      <vt:lpstr>Slide 2</vt:lpstr>
      <vt:lpstr>Slide 3</vt:lpstr>
      <vt:lpstr>Slide 4</vt:lpstr>
      <vt:lpstr>Slide 5</vt:lpstr>
      <vt:lpstr>Slide 6</vt:lpstr>
      <vt:lpstr>All-optical manipulation of materials at the level of atoms, spins, and electrons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THz control of reactions on surfaces</vt:lpstr>
      <vt:lpstr>Slide 21</vt:lpstr>
      <vt:lpstr>Slide 22</vt:lpstr>
      <vt:lpstr>Slide 23</vt:lpstr>
      <vt:lpstr>Slide 24</vt:lpstr>
      <vt:lpstr>Slide 25</vt:lpstr>
      <vt:lpstr>High harmonic generation in periodic solids</vt:lpstr>
      <vt:lpstr>Extraction of intense THz fields from relativistic electron bunches after the LCLS undulator</vt:lpstr>
      <vt:lpstr>Beamline with Optical Table</vt:lpstr>
      <vt:lpstr>Slide 29</vt:lpstr>
      <vt:lpstr>Slide 30</vt:lpstr>
      <vt:lpstr>Slide 31</vt:lpstr>
      <vt:lpstr>Conclusions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Aaron Lindenberg</dc:creator>
  <cp:lastModifiedBy>Aaron Lindenberg</cp:lastModifiedBy>
  <cp:revision>502</cp:revision>
  <cp:lastPrinted>2009-12-10T13:05:35Z</cp:lastPrinted>
  <dcterms:created xsi:type="dcterms:W3CDTF">2010-03-17T23:02:35Z</dcterms:created>
  <dcterms:modified xsi:type="dcterms:W3CDTF">2010-03-18T18:48:15Z</dcterms:modified>
</cp:coreProperties>
</file>