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368" r:id="rId3"/>
    <p:sldId id="264" r:id="rId4"/>
    <p:sldId id="381" r:id="rId5"/>
    <p:sldId id="279" r:id="rId6"/>
    <p:sldId id="369" r:id="rId7"/>
    <p:sldId id="269" r:id="rId8"/>
    <p:sldId id="349" r:id="rId9"/>
    <p:sldId id="356" r:id="rId10"/>
    <p:sldId id="377" r:id="rId11"/>
    <p:sldId id="343" r:id="rId12"/>
    <p:sldId id="327" r:id="rId13"/>
    <p:sldId id="375" r:id="rId14"/>
    <p:sldId id="339" r:id="rId15"/>
    <p:sldId id="360" r:id="rId16"/>
    <p:sldId id="267" r:id="rId17"/>
    <p:sldId id="378" r:id="rId18"/>
    <p:sldId id="379" r:id="rId19"/>
    <p:sldId id="336" r:id="rId20"/>
    <p:sldId id="340" r:id="rId21"/>
    <p:sldId id="354" r:id="rId22"/>
    <p:sldId id="380" r:id="rId23"/>
    <p:sldId id="266" r:id="rId24"/>
    <p:sldId id="362" r:id="rId25"/>
    <p:sldId id="352" r:id="rId26"/>
    <p:sldId id="358" r:id="rId27"/>
    <p:sldId id="342" r:id="rId28"/>
    <p:sldId id="353" r:id="rId29"/>
    <p:sldId id="374" r:id="rId30"/>
    <p:sldId id="361" r:id="rId31"/>
    <p:sldId id="383" r:id="rId32"/>
    <p:sldId id="319" r:id="rId33"/>
  </p:sldIdLst>
  <p:sldSz cx="9144000" cy="6858000" type="screen4x3"/>
  <p:notesSz cx="7077075" cy="8955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00FF00"/>
    <a:srgbClr val="0000FF"/>
    <a:srgbClr val="FFFF66"/>
    <a:srgbClr val="FFFFCC"/>
    <a:srgbClr val="FFFF00"/>
    <a:srgbClr val="00CC99"/>
    <a:srgbClr val="99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4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398" y="0"/>
            <a:ext cx="3067057" cy="447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05F7-2C34-4025-B6CE-545EAAB6ED2E}" type="datetimeFigureOut">
              <a:rPr lang="en-US" smtClean="0"/>
              <a:pPr/>
              <a:t>2/9/2011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06409"/>
            <a:ext cx="3067057" cy="44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398" y="8506409"/>
            <a:ext cx="3067057" cy="447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3CF1F-F142-492C-889A-9A584CA60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15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47754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B8CD94-16CA-4A94-8E77-4EA1262E1AD4}" type="datetimeFigureOut">
              <a:rPr lang="en-US"/>
              <a:pPr>
                <a:defRPr/>
              </a:pPr>
              <a:t>2/9/2011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671513"/>
            <a:ext cx="447992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53667"/>
            <a:ext cx="5661660" cy="40297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505780"/>
            <a:ext cx="3066733" cy="447754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97E1CB-180B-4DB3-B713-6A3F4988F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9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276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95EC52-1F2E-4189-9CEB-802052E910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6" descr="FermilLogo_blu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380999"/>
            <a:ext cx="1295400" cy="23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cxnSp>
        <p:nvCxnSpPr>
          <p:cNvPr id="6" name="Straight Connector 8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>
            <a:lvl2pPr>
              <a:defRPr>
                <a:solidFill>
                  <a:srgbClr val="00B050"/>
                </a:solidFill>
              </a:defRPr>
            </a:lvl2pPr>
            <a:lvl3pPr>
              <a:defRPr>
                <a:solidFill>
                  <a:srgbClr val="0066F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352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6CF26B-2D57-4D69-8A36-791C8D1D5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6" descr="FermilLogo_blu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380999"/>
            <a:ext cx="1295400" cy="23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D28568-77D4-46A8-8E89-7C9AA39554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 spd="slow">
    <p:circl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_w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3854" y="1295400"/>
            <a:ext cx="5773773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Muon Accelerator Program </a:t>
            </a:r>
            <a:r>
              <a:rPr lang="en-US" sz="2800" dirty="0" smtClean="0"/>
              <a:t>“</a:t>
            </a:r>
            <a:r>
              <a:rPr lang="en-US" sz="2800" i="1" dirty="0" smtClean="0"/>
              <a:t>High”</a:t>
            </a:r>
            <a:r>
              <a:rPr lang="en-US" sz="2800" dirty="0" smtClean="0"/>
              <a:t>-Gradient </a:t>
            </a:r>
            <a:r>
              <a:rPr lang="en-US" sz="2800" dirty="0"/>
              <a:t>Normal Conducting RF R&amp;D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5EC52-1F2E-4189-9CEB-802052E9100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905000" y="5638800"/>
            <a:ext cx="4876800" cy="685800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Meeting the RF in Magnetic Field Challenge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 MHz Cavity Coupler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4297"/>
            <a:ext cx="2991566" cy="4495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33500"/>
            <a:ext cx="4529492" cy="44773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589629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Arcing at loop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1400" y="5896297"/>
            <a:ext cx="528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 deposition on </a:t>
            </a:r>
            <a:r>
              <a:rPr lang="en-US" dirty="0" err="1" smtClean="0"/>
              <a:t>TiN</a:t>
            </a:r>
            <a:r>
              <a:rPr lang="en-US" dirty="0" smtClean="0"/>
              <a:t> coated ceramic RF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9757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Breakdowns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not all equal</a:t>
            </a:r>
          </a:p>
          <a:p>
            <a:pPr lvl="1"/>
            <a:r>
              <a:rPr lang="en-US" dirty="0" smtClean="0"/>
              <a:t>NCRF conditioning (B=0), process allows for higher gradient operation </a:t>
            </a:r>
            <a:r>
              <a:rPr lang="en-US" i="1" dirty="0" smtClean="0">
                <a:solidFill>
                  <a:srgbClr val="0000FF"/>
                </a:solidFill>
              </a:rPr>
              <a:t>(“conditioning”)</a:t>
            </a:r>
          </a:p>
          <a:p>
            <a:pPr lvl="2"/>
            <a:r>
              <a:rPr lang="en-US" i="1" dirty="0" smtClean="0">
                <a:solidFill>
                  <a:srgbClr val="0000FF"/>
                </a:solidFill>
              </a:rPr>
              <a:t>Both our 805 MHz and 201 MHz followed the conventional wisdom here</a:t>
            </a:r>
          </a:p>
          <a:p>
            <a:pPr lvl="1"/>
            <a:r>
              <a:rPr lang="en-US" dirty="0" smtClean="0"/>
              <a:t>NCRF (B </a:t>
            </a:r>
            <a:r>
              <a:rPr lang="en-US" dirty="0" smtClean="0">
                <a:latin typeface="Symbol"/>
              </a:rPr>
              <a:t>¹</a:t>
            </a:r>
            <a:r>
              <a:rPr lang="en-US" sz="1400" dirty="0" smtClean="0">
                <a:latin typeface="MS Shell Dlg 2"/>
              </a:rPr>
              <a:t> </a:t>
            </a:r>
            <a:r>
              <a:rPr lang="en-US" dirty="0" smtClean="0"/>
              <a:t>0), process can cause damage and require re-conditioning at lower gradient in order to reach the same gradient attainable before breakdown</a:t>
            </a:r>
          </a:p>
          <a:p>
            <a:pPr lvl="2"/>
            <a:r>
              <a:rPr lang="en-US" dirty="0" smtClean="0"/>
              <a:t>805 MHz cavity was </a:t>
            </a:r>
            <a:r>
              <a:rPr lang="en-US" dirty="0" smtClean="0"/>
              <a:t>severely </a:t>
            </a:r>
            <a:r>
              <a:rPr lang="en-US" dirty="0" smtClean="0"/>
              <a:t>damaged</a:t>
            </a:r>
          </a:p>
          <a:p>
            <a:pPr lvl="2"/>
            <a:r>
              <a:rPr lang="en-US" dirty="0" smtClean="0"/>
              <a:t>201 MHz was “altered”</a:t>
            </a:r>
          </a:p>
          <a:p>
            <a:pPr lvl="3"/>
            <a:r>
              <a:rPr lang="en-US" dirty="0" smtClean="0"/>
              <a:t>At quite low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Operation in Vacuum</a:t>
            </a:r>
            <a:br>
              <a:rPr lang="en-US" dirty="0" smtClean="0"/>
            </a:br>
            <a:r>
              <a:rPr lang="en-US" dirty="0" smtClean="0"/>
              <a:t>805 MHz Imaging</a:t>
            </a:r>
            <a:endParaRPr lang="en-US" dirty="0"/>
          </a:p>
        </p:txBody>
      </p:sp>
      <p:pic>
        <p:nvPicPr>
          <p:cNvPr id="7" name="Content Placeholder 6" descr="Beamle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95400"/>
            <a:ext cx="7359650" cy="340042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28600" y="3352800"/>
            <a:ext cx="3810000" cy="2911475"/>
            <a:chOff x="5181600" y="3810000"/>
            <a:chExt cx="3810000" cy="2911475"/>
          </a:xfrm>
        </p:grpSpPr>
        <p:sp>
          <p:nvSpPr>
            <p:cNvPr id="9" name="Slide Number Placeholder 2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3B9B9303-84AF-412D-950D-E2546D84F093}" type="slidenum"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12</a:t>
              </a:fld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1600" y="3810000"/>
              <a:ext cx="3810000" cy="2895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0" y="5562600"/>
              <a:ext cx="1485500" cy="56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rc 11"/>
            <p:cNvSpPr/>
            <p:nvPr/>
          </p:nvSpPr>
          <p:spPr>
            <a:xfrm rot="10800000">
              <a:off x="5210474" y="4130969"/>
              <a:ext cx="1647525" cy="371375"/>
            </a:xfrm>
            <a:prstGeom prst="arc">
              <a:avLst>
                <a:gd name="adj1" fmla="val 10898361"/>
                <a:gd name="adj2" fmla="val 0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096000" y="4495800"/>
              <a:ext cx="208550" cy="1143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5219700" y="52197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57800" y="5105400"/>
              <a:ext cx="228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62600" y="4114800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Hot Spot Arc forms</a:t>
              </a: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05600" y="4648200"/>
              <a:ext cx="22098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Cavity Energy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W=1/2 CV</a:t>
              </a:r>
              <a:r>
                <a:rPr lang="en-US" sz="1400" b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dirty="0" smtClean="0">
                  <a:solidFill>
                    <a:srgbClr val="FF0000"/>
                  </a:solidFill>
                  <a:latin typeface="Symbol" pitchFamily="18" charset="2"/>
                </a:rPr>
                <a:t> 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»</a:t>
              </a:r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1-5 joule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All goes into melting Cu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429000" y="59436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14800" y="5181600"/>
            <a:ext cx="4925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Surface Field Enhancement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Initiates the event  &amp; B focuses the e</a:t>
            </a:r>
            <a:r>
              <a:rPr lang="en-US" baseline="30000" dirty="0" smtClean="0">
                <a:solidFill>
                  <a:srgbClr val="0000FF"/>
                </a:solidFill>
              </a:rPr>
              <a:t>-</a:t>
            </a:r>
            <a:r>
              <a:rPr lang="en-US" dirty="0" smtClean="0">
                <a:solidFill>
                  <a:srgbClr val="0000FF"/>
                </a:solidFill>
              </a:rPr>
              <a:t> current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which causes damage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Operate in Gas</a:t>
            </a:r>
            <a:br>
              <a:rPr lang="en-US" dirty="0" smtClean="0"/>
            </a:br>
            <a:r>
              <a:rPr lang="en-US" i="1" dirty="0" smtClean="0">
                <a:latin typeface="Symbol" pitchFamily="18" charset="2"/>
              </a:rPr>
              <a:t>m</a:t>
            </a:r>
            <a:r>
              <a:rPr lang="en-US" i="1" dirty="0" smtClean="0"/>
              <a:t> give us this option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876800"/>
          </a:xfrm>
        </p:spPr>
        <p:txBody>
          <a:bodyPr/>
          <a:lstStyle/>
          <a:p>
            <a:r>
              <a:rPr lang="en-US" dirty="0" smtClean="0"/>
              <a:t>RF cavities filled with High-Pressure H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Paschen’s Law 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MAP REVIEW                        24-26 August,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0213" y="2670175"/>
          <a:ext cx="27971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3" imgW="1028520" imgH="419040" progId="Equation.3">
                  <p:embed/>
                </p:oleObj>
              </mc:Choice>
              <mc:Fallback>
                <p:oleObj name="Equation" r:id="rId3" imgW="102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2670175"/>
                        <a:ext cx="2797175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aschen_Curv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905000"/>
            <a:ext cx="5562600" cy="44400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4876800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Rolland Johnson</a:t>
            </a:r>
          </a:p>
          <a:p>
            <a:r>
              <a:rPr lang="en-US" sz="1400" i="1" dirty="0" smtClean="0"/>
              <a:t>Shelter Island 2002</a:t>
            </a:r>
            <a:endParaRPr lang="en-US" sz="1400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P_test_cell_d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3048000"/>
            <a:ext cx="5486400" cy="3052689"/>
          </a:xfrm>
          <a:prstGeom prst="rect">
            <a:avLst/>
          </a:prstGeo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324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High Pressure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Filled Cavity Work </a:t>
            </a:r>
            <a:br>
              <a:rPr lang="en-US" sz="3200" dirty="0" smtClean="0"/>
            </a:br>
            <a:r>
              <a:rPr lang="en-US" sz="3200" i="1" dirty="0" smtClean="0"/>
              <a:t>with Muons Inc.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88313" cy="167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High Pressure Test Cell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Study breakdown properties of materials in H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gas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Operation in B field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No degradation in M.S.O.G. up to </a:t>
            </a:r>
            <a:r>
              <a:rPr lang="en-US" sz="2000" dirty="0" smtClean="0">
                <a:latin typeface="Symbol" pitchFamily="18" charset="2"/>
              </a:rPr>
              <a:t>»</a:t>
            </a:r>
            <a:r>
              <a:rPr lang="en-US" sz="2000" dirty="0" smtClean="0"/>
              <a:t> 3.5T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Next Test – Repeat with beam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7315200" y="2667000"/>
            <a:ext cx="685800" cy="1371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HP_test_c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95600"/>
            <a:ext cx="3517347" cy="2971800"/>
          </a:xfrm>
          <a:prstGeom prst="rect">
            <a:avLst/>
          </a:prstGeom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629400" y="1828800"/>
            <a:ext cx="2186817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No Difference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B=0 &amp; B=3T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553200" y="4038600"/>
            <a:ext cx="1371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5943600"/>
            <a:ext cx="4540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Well beyond gradient requirement for HCC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High Pressure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Filled Cavity Results</a:t>
            </a:r>
            <a:br>
              <a:rPr lang="en-US" sz="3200" dirty="0" smtClean="0"/>
            </a:br>
            <a:r>
              <a:rPr lang="en-US" sz="2800" i="1" dirty="0" smtClean="0"/>
              <a:t>In </a:t>
            </a:r>
            <a:r>
              <a:rPr lang="en-US" sz="2400" i="1" dirty="0" smtClean="0"/>
              <a:t>Surface Breakdown Regime</a:t>
            </a:r>
            <a:endParaRPr lang="en-US" sz="2400" i="1" dirty="0"/>
          </a:p>
        </p:txBody>
      </p:sp>
      <p:pic>
        <p:nvPicPr>
          <p:cNvPr id="7" name="Content Placeholder 6" descr="Button_F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1981199"/>
            <a:ext cx="5486400" cy="35748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 descr="HP_but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2590800" cy="2206028"/>
          </a:xfrm>
          <a:prstGeom prst="rect">
            <a:avLst/>
          </a:prstGeom>
        </p:spPr>
      </p:pic>
      <p:pic>
        <p:nvPicPr>
          <p:cNvPr id="9" name="Picture 8" descr="HP_cell_MO_pi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733800"/>
            <a:ext cx="3206750" cy="2550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9628" y="5715000"/>
            <a:ext cx="3642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Pit distribution fit to E</a:t>
            </a:r>
            <a:r>
              <a:rPr lang="en-US" i="1" baseline="-25000" dirty="0" smtClean="0">
                <a:solidFill>
                  <a:srgbClr val="0000FF"/>
                </a:solidFill>
              </a:rPr>
              <a:t>max</a:t>
            </a:r>
            <a:r>
              <a:rPr lang="en-US" dirty="0" smtClean="0">
                <a:solidFill>
                  <a:srgbClr val="0000FF"/>
                </a:solidFill>
              </a:rPr>
              <a:t> (ANSYS)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Symbol"/>
              </a:rPr>
              <a:t>»</a:t>
            </a:r>
            <a:r>
              <a:rPr lang="en-US" sz="1100" dirty="0" smtClean="0">
                <a:solidFill>
                  <a:srgbClr val="0000FF"/>
                </a:solidFill>
                <a:latin typeface="MS Shell Dlg 2"/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Fowler-Nordheim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MAP NCRF Program</a:t>
            </a:r>
            <a:br>
              <a:rPr lang="en-US" dirty="0" smtClean="0"/>
            </a:br>
            <a:r>
              <a:rPr lang="en-US" sz="3600" i="1" dirty="0" smtClean="0"/>
              <a:t>R&amp;D Strategy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334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 </a:t>
            </a:r>
            <a:r>
              <a:rPr lang="en-US" sz="2800" i="1" dirty="0" smtClean="0"/>
              <a:t>Technology Assessment (continuation of existing multi-pronged </a:t>
            </a:r>
            <a:r>
              <a:rPr lang="en-US" sz="2800" i="1" dirty="0" smtClean="0"/>
              <a:t>program &amp; </a:t>
            </a:r>
            <a:r>
              <a:rPr lang="en-US" sz="2800" i="1" dirty="0" smtClean="0">
                <a:solidFill>
                  <a:srgbClr val="3333FF"/>
                </a:solidFill>
              </a:rPr>
              <a:t>explore new ideas</a:t>
            </a:r>
            <a:r>
              <a:rPr lang="en-US" sz="2800" i="1" dirty="0" smtClean="0"/>
              <a:t>)</a:t>
            </a:r>
            <a:endParaRPr lang="en-US" sz="2800" i="1" dirty="0" smtClean="0"/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Surface Processing </a:t>
            </a:r>
            <a:r>
              <a:rPr lang="en-US" dirty="0" smtClean="0"/>
              <a:t>	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00B050"/>
                </a:solidFill>
              </a:rPr>
              <a:t>Reduce (eliminate?) surface field enhancements</a:t>
            </a:r>
          </a:p>
          <a:p>
            <a:pPr lvl="3">
              <a:defRPr/>
            </a:pPr>
            <a:r>
              <a:rPr lang="en-US" sz="1800" dirty="0" smtClean="0"/>
              <a:t>SCRF processing techniques</a:t>
            </a:r>
          </a:p>
          <a:p>
            <a:pPr lvl="4">
              <a:defRPr/>
            </a:pPr>
            <a:r>
              <a:rPr lang="en-US" sz="1800" dirty="0" smtClean="0"/>
              <a:t>Electro-polishing  (smooth by removing) + HP 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 rinse</a:t>
            </a:r>
          </a:p>
          <a:p>
            <a:pPr lvl="3">
              <a:defRPr/>
            </a:pPr>
            <a:r>
              <a:rPr lang="en-US" sz="1800" dirty="0" smtClean="0"/>
              <a:t>More advanced techniques (Atomic-Layer-Deposition (ALD))</a:t>
            </a:r>
          </a:p>
          <a:p>
            <a:pPr lvl="4">
              <a:defRPr/>
            </a:pPr>
            <a:r>
              <a:rPr lang="en-US" sz="1800" dirty="0" smtClean="0"/>
              <a:t>Smooth by adding to surface (conformal coating @ molecular level)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Materials studies</a:t>
            </a:r>
            <a:r>
              <a:rPr lang="en-US" sz="2400" dirty="0" smtClean="0"/>
              <a:t>: Use base materials that are more robust to the focusing effects of the magnetic field</a:t>
            </a:r>
            <a:endParaRPr lang="en-US" sz="2600" dirty="0" smtClean="0"/>
          </a:p>
          <a:p>
            <a:pPr lvl="2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Cavity bodies made from Be or possibly Mo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Magnetic Insulation</a:t>
            </a:r>
          </a:p>
          <a:p>
            <a:pPr lvl="2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Inhibit  focusing due to applied B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High-Pressure Gas-filled (H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) cavities</a:t>
            </a:r>
            <a:endParaRPr lang="en-US" sz="2000" dirty="0" smtClean="0">
              <a:solidFill>
                <a:srgbClr val="0000FF"/>
              </a:solidFill>
            </a:endParaRPr>
          </a:p>
          <a:p>
            <a:pPr lvl="2">
              <a:defRPr/>
            </a:pPr>
            <a:endParaRPr lang="en-US" sz="2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389" y="2057400"/>
            <a:ext cx="8686800" cy="3733800"/>
          </a:xfrm>
          <a:prstGeom prst="rect">
            <a:avLst/>
          </a:prstGeom>
          <a:solidFill>
            <a:srgbClr val="00B0F0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3124200"/>
            <a:ext cx="1013932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Vacuum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Primary goal is to collect a lot more data with as many test vehicles as possible (</a:t>
            </a:r>
            <a:r>
              <a:rPr lang="en-US" b="1" dirty="0" smtClean="0">
                <a:solidFill>
                  <a:srgbClr val="FF0000"/>
                </a:solidFill>
              </a:rPr>
              <a:t>And understand/fix coupler issues</a:t>
            </a:r>
            <a:r>
              <a:rPr lang="en-US" dirty="0" smtClean="0"/>
              <a:t>) [Next 12-18 months]</a:t>
            </a:r>
            <a:endParaRPr lang="en-US" dirty="0" smtClean="0"/>
          </a:p>
          <a:p>
            <a:pPr lvl="1"/>
            <a:r>
              <a:rPr lang="en-US" dirty="0" smtClean="0"/>
              <a:t>805 </a:t>
            </a:r>
            <a:r>
              <a:rPr lang="en-US" dirty="0" smtClean="0"/>
              <a:t>pillbox </a:t>
            </a:r>
            <a:r>
              <a:rPr lang="en-US" dirty="0" smtClean="0">
                <a:solidFill>
                  <a:srgbClr val="00FF00"/>
                </a:solidFill>
              </a:rPr>
              <a:t>(</a:t>
            </a:r>
            <a:r>
              <a:rPr lang="en-US" dirty="0" smtClean="0">
                <a:solidFill>
                  <a:srgbClr val="3333FF"/>
                </a:solidFill>
              </a:rPr>
              <a:t>modified &amp; refurbished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en-US" dirty="0" smtClean="0"/>
              <a:t>Fixed coupler port and will retest</a:t>
            </a:r>
          </a:p>
          <a:p>
            <a:pPr lvl="3"/>
            <a:r>
              <a:rPr lang="en-US" dirty="0" smtClean="0"/>
              <a:t>With Cu and Be windows</a:t>
            </a:r>
          </a:p>
          <a:p>
            <a:pPr lvl="3"/>
            <a:r>
              <a:rPr lang="en-US" dirty="0" smtClean="0"/>
              <a:t>New series of materials &amp; processing (Cu) tests with Buttons</a:t>
            </a:r>
          </a:p>
          <a:p>
            <a:pPr lvl="1"/>
            <a:r>
              <a:rPr lang="en-US" dirty="0" smtClean="0"/>
              <a:t>Initial test of HP button cavity with proton beam</a:t>
            </a:r>
            <a:endParaRPr lang="en-US" dirty="0"/>
          </a:p>
          <a:p>
            <a:pPr lvl="1"/>
            <a:r>
              <a:rPr lang="en-US" dirty="0"/>
              <a:t>201 MHz cavity coupler repair and </a:t>
            </a:r>
            <a:r>
              <a:rPr lang="en-US" dirty="0" smtClean="0"/>
              <a:t>re-test</a:t>
            </a:r>
            <a:endParaRPr lang="en-US" dirty="0"/>
          </a:p>
          <a:p>
            <a:pPr lvl="1"/>
            <a:r>
              <a:rPr lang="en-US" dirty="0"/>
              <a:t>2nd HPRF beam test as needed</a:t>
            </a:r>
          </a:p>
          <a:p>
            <a:pPr lvl="1"/>
            <a:r>
              <a:rPr lang="en-US" dirty="0" smtClean="0"/>
              <a:t>Rectangular box cavity with </a:t>
            </a:r>
            <a:r>
              <a:rPr lang="en-US" dirty="0" smtClean="0"/>
              <a:t>B </a:t>
            </a:r>
            <a:r>
              <a:rPr lang="en-US" sz="3100" dirty="0">
                <a:solidFill>
                  <a:prstClr val="black"/>
                </a:solidFill>
              </a:rPr>
              <a:t>ǁ</a:t>
            </a:r>
            <a:r>
              <a:rPr lang="en-US" dirty="0" smtClean="0"/>
              <a:t> E</a:t>
            </a:r>
            <a:endParaRPr lang="en-US" dirty="0" smtClean="0"/>
          </a:p>
          <a:p>
            <a:pPr lvl="1"/>
            <a:r>
              <a:rPr lang="en-US" dirty="0" smtClean="0"/>
              <a:t>2nd </a:t>
            </a:r>
            <a:r>
              <a:rPr lang="en-US" dirty="0"/>
              <a:t>rectangular box cavity with B </a:t>
            </a:r>
            <a:r>
              <a:rPr lang="en-US" sz="3100" dirty="0">
                <a:solidFill>
                  <a:prstClr val="black"/>
                </a:solidFill>
                <a:latin typeface="Symbol"/>
              </a:rPr>
              <a:t>^</a:t>
            </a:r>
            <a:r>
              <a:rPr lang="en-US" dirty="0" smtClean="0"/>
              <a:t> E</a:t>
            </a:r>
            <a:endParaRPr lang="en-US" dirty="0"/>
          </a:p>
          <a:p>
            <a:pPr lvl="1"/>
            <a:r>
              <a:rPr lang="en-US" dirty="0" smtClean="0"/>
              <a:t>New pillbox is near ready (</a:t>
            </a:r>
            <a:r>
              <a:rPr lang="en-US" dirty="0" err="1" smtClean="0"/>
              <a:t>Muon’s</a:t>
            </a:r>
            <a:r>
              <a:rPr lang="en-US" dirty="0" smtClean="0"/>
              <a:t> Inc.)</a:t>
            </a:r>
          </a:p>
          <a:p>
            <a:pPr lvl="2"/>
            <a:r>
              <a:rPr lang="en-US" dirty="0" smtClean="0"/>
              <a:t>Can operate under pressure or vacuum</a:t>
            </a:r>
          </a:p>
          <a:p>
            <a:pPr lvl="2"/>
            <a:r>
              <a:rPr lang="en-US" dirty="0" smtClean="0"/>
              <a:t>Has </a:t>
            </a:r>
            <a:r>
              <a:rPr lang="en-US" dirty="0" smtClean="0"/>
              <a:t>capability to replace </a:t>
            </a:r>
            <a:r>
              <a:rPr lang="en-US" dirty="0" smtClean="0"/>
              <a:t>end-walls (Be)</a:t>
            </a:r>
            <a:endParaRPr lang="en-US" dirty="0"/>
          </a:p>
          <a:p>
            <a:pPr lvl="1"/>
            <a:r>
              <a:rPr lang="en-US" dirty="0"/>
              <a:t>ALD </a:t>
            </a:r>
            <a:r>
              <a:rPr lang="en-US" dirty="0" smtClean="0"/>
              <a:t>cavity</a:t>
            </a:r>
          </a:p>
          <a:p>
            <a:pPr lvl="2"/>
            <a:r>
              <a:rPr lang="en-US" dirty="0" smtClean="0"/>
              <a:t>Special-purpose cavity for processing in-situ with Atomic Layer Deposition</a:t>
            </a:r>
          </a:p>
          <a:p>
            <a:pPr lvl="1"/>
            <a:r>
              <a:rPr lang="en-US" dirty="0" smtClean="0"/>
              <a:t>Test MICE production 201 MHz cavity in realistic B </a:t>
            </a:r>
            <a:r>
              <a:rPr lang="en-US" dirty="0" smtClean="0"/>
              <a:t>field [&gt; 18 months out]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39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800" dirty="0" smtClean="0"/>
              <a:t>Recent R&amp;D Highlights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5EC52-1F2E-4189-9CEB-802052E9100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062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48400" cy="914400"/>
          </a:xfrm>
        </p:spPr>
        <p:txBody>
          <a:bodyPr/>
          <a:lstStyle/>
          <a:p>
            <a:r>
              <a:rPr lang="en-US" dirty="0" smtClean="0"/>
              <a:t>Material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114800" cy="2438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Pillbox cavity refurbished &amp; </a:t>
            </a:r>
            <a:r>
              <a:rPr lang="en-US" dirty="0" smtClean="0"/>
              <a:t>“Button</a:t>
            </a:r>
            <a:r>
              <a:rPr lang="en-US" dirty="0" smtClean="0"/>
              <a:t>” system </a:t>
            </a:r>
            <a:r>
              <a:rPr lang="en-US" dirty="0" smtClean="0"/>
              <a:t> </a:t>
            </a:r>
            <a:r>
              <a:rPr lang="en-US" dirty="0" smtClean="0"/>
              <a:t>redesigned. </a:t>
            </a:r>
          </a:p>
          <a:p>
            <a:pPr lvl="1"/>
            <a:r>
              <a:rPr lang="en-US" dirty="0" smtClean="0"/>
              <a:t>Note: Results to date did indicate that Mo can improve performance at a given B field by somewhat more than 50% &amp; that </a:t>
            </a:r>
            <a:r>
              <a:rPr lang="en-US" dirty="0" err="1" smtClean="0"/>
              <a:t>TiN</a:t>
            </a:r>
            <a:r>
              <a:rPr lang="en-US" dirty="0" smtClean="0"/>
              <a:t> helped</a:t>
            </a:r>
          </a:p>
          <a:p>
            <a:pPr lvl="2"/>
            <a:r>
              <a:rPr lang="en-US" dirty="0" smtClean="0"/>
              <a:t>16.5MV/m </a:t>
            </a:r>
            <a:r>
              <a:rPr lang="en-US" dirty="0" smtClean="0">
                <a:latin typeface="Symbol" pitchFamily="18" charset="2"/>
              </a:rPr>
              <a:t>®</a:t>
            </a:r>
            <a:r>
              <a:rPr lang="en-US" dirty="0" smtClean="0"/>
              <a:t> 26MV/m</a:t>
            </a:r>
          </a:p>
          <a:p>
            <a:pPr lvl="2"/>
            <a:r>
              <a:rPr lang="en-US" dirty="0" smtClean="0"/>
              <a:t>But, lots of scatter in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37451"/>
            <a:ext cx="19472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00723" y="4074387"/>
            <a:ext cx="2598993" cy="1836447"/>
            <a:chOff x="3260" y="2565"/>
            <a:chExt cx="2474" cy="1614"/>
          </a:xfrm>
        </p:grpSpPr>
        <p:pic>
          <p:nvPicPr>
            <p:cNvPr id="9" name="Picture 9" descr="IMG_4148"/>
            <p:cNvPicPr>
              <a:picLocks noChangeAspect="1" noChangeArrowheads="1"/>
            </p:cNvPicPr>
            <p:nvPr/>
          </p:nvPicPr>
          <p:blipFill>
            <a:blip r:embed="rId3">
              <a:lum bright="10000"/>
            </a:blip>
            <a:srcRect l="20056" t="23154" r="19185" b="23471"/>
            <a:stretch>
              <a:fillRect/>
            </a:stretch>
          </p:blipFill>
          <p:spPr bwMode="auto">
            <a:xfrm>
              <a:off x="3260" y="2565"/>
              <a:ext cx="2337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461" y="3819"/>
              <a:ext cx="2273" cy="3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Molybdenum buttons</a:t>
              </a:r>
            </a:p>
          </p:txBody>
        </p:sp>
      </p:grp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048000" y="4992610"/>
            <a:ext cx="1752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(</a:t>
            </a:r>
            <a:r>
              <a:rPr lang="en-US" altLang="zh-CN" sz="1800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1.7x</a:t>
            </a:r>
            <a:r>
              <a:rPr lang="en-US" altLang="zh-CN" sz="1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field  enhancement factor on button surface)</a:t>
            </a: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3924300" y="3504351"/>
            <a:ext cx="1866900" cy="148825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61501"/>
            <a:ext cx="2520236" cy="40349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39000" y="5802501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- FE </a:t>
            </a:r>
            <a:r>
              <a:rPr lang="en-US" dirty="0" smtClean="0">
                <a:latin typeface="Symbol"/>
              </a:rPr>
              <a:t>»</a:t>
            </a:r>
            <a:r>
              <a:rPr lang="en-US" dirty="0" smtClean="0"/>
              <a:t> 3</a:t>
            </a:r>
            <a:endParaRPr lang="en-US" sz="1100" dirty="0">
              <a:latin typeface="MS Shell Dlg 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8003793" y="3578985"/>
            <a:ext cx="530607" cy="224765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 smtClean="0"/>
              <a:t>Outline</a:t>
            </a:r>
          </a:p>
          <a:p>
            <a:pPr lvl="1"/>
            <a:r>
              <a:rPr lang="en-US" dirty="0" smtClean="0"/>
              <a:t>The “RF Challenge”</a:t>
            </a:r>
          </a:p>
          <a:p>
            <a:pPr lvl="2"/>
            <a:r>
              <a:rPr lang="en-US" dirty="0" smtClean="0"/>
              <a:t>At least </a:t>
            </a:r>
            <a:r>
              <a:rPr lang="en-US" i="1" dirty="0" smtClean="0"/>
              <a:t>“Our” </a:t>
            </a:r>
            <a:r>
              <a:rPr lang="en-US" dirty="0" smtClean="0"/>
              <a:t>RF Challenge</a:t>
            </a:r>
          </a:p>
          <a:p>
            <a:pPr lvl="1"/>
            <a:r>
              <a:rPr lang="en-US" dirty="0" smtClean="0"/>
              <a:t>Current Program (Where we are)</a:t>
            </a:r>
          </a:p>
          <a:p>
            <a:pPr lvl="1"/>
            <a:r>
              <a:rPr lang="en-US" dirty="0" smtClean="0"/>
              <a:t>MAP’s RF Test Facility</a:t>
            </a:r>
          </a:p>
          <a:p>
            <a:pPr lvl="2"/>
            <a:r>
              <a:rPr lang="en-US" dirty="0" smtClean="0"/>
              <a:t>MuCool Test Area (MTA) at Fermilab</a:t>
            </a:r>
          </a:p>
          <a:p>
            <a:pPr lvl="1"/>
            <a:r>
              <a:rPr lang="en-US" dirty="0" smtClean="0"/>
              <a:t>Summary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400800" cy="533400"/>
          </a:xfrm>
        </p:spPr>
        <p:txBody>
          <a:bodyPr/>
          <a:lstStyle/>
          <a:p>
            <a:r>
              <a:rPr lang="en-US" dirty="0" smtClean="0"/>
              <a:t>Magnetic Insulation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4724400"/>
            <a:ext cx="5181600" cy="137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Although lattices that employ magnetic insulation have drawbacks with respect to the required RF power, we are studying the concept using a newly completed 805 MHz box cavity</a:t>
            </a:r>
          </a:p>
        </p:txBody>
      </p:sp>
      <p:pic>
        <p:nvPicPr>
          <p:cNvPr id="28678" name="Picture 3" descr="Box_cavit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15240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114800"/>
            <a:ext cx="3352800" cy="2235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405384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40961" y="12954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Conceptual Design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Cavity in Solenoid</a:t>
            </a:r>
          </a:p>
        </p:txBody>
      </p:sp>
      <p:cxnSp>
        <p:nvCxnSpPr>
          <p:cNvPr id="29703" name="Straight Connector 10"/>
          <p:cNvCxnSpPr>
            <a:cxnSpLocks noChangeShapeType="1"/>
          </p:cNvCxnSpPr>
          <p:nvPr/>
        </p:nvCxnSpPr>
        <p:spPr bwMode="auto">
          <a:xfrm>
            <a:off x="4800600" y="3124200"/>
            <a:ext cx="76200" cy="158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pic>
        <p:nvPicPr>
          <p:cNvPr id="12" name="Content Placeholder 11" descr="Box_in_ma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5945987" cy="4876800"/>
          </a:xfr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638800" y="2362200"/>
            <a:ext cx="350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 angle w/r to horizontal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/>
                <a:ea typeface="+mn-ea"/>
                <a:cs typeface="+mn-cs"/>
              </a:rPr>
              <a:t>»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Shell Dlg 2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at 78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w/r to 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 Gradient (B=0)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400" dirty="0">
                <a:solidFill>
                  <a:srgbClr val="00B050"/>
                </a:solidFill>
                <a:latin typeface="+mn-lt"/>
              </a:rPr>
              <a:t>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0MV/m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Cavity</a:t>
            </a:r>
            <a:br>
              <a:rPr lang="en-US" dirty="0" smtClean="0"/>
            </a:br>
            <a:r>
              <a:rPr lang="en-US" sz="3600" b="1" i="1" dirty="0" smtClean="0"/>
              <a:t>Preliminary Data</a:t>
            </a:r>
            <a:endParaRPr lang="en-US" sz="3600" b="1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4949338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81785" y="19812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B=0 running stable at </a:t>
            </a:r>
            <a:r>
              <a:rPr lang="en-US" dirty="0" smtClean="0">
                <a:latin typeface="Symbol"/>
              </a:rPr>
              <a:t>» </a:t>
            </a:r>
            <a:r>
              <a:rPr lang="en-US" dirty="0" smtClean="0"/>
              <a:t>50 MV/m</a:t>
            </a:r>
          </a:p>
          <a:p>
            <a:pPr lvl="1"/>
            <a:r>
              <a:rPr lang="en-US" dirty="0" err="1" smtClean="0"/>
              <a:t>Boroscopic</a:t>
            </a:r>
            <a:r>
              <a:rPr lang="en-US" dirty="0" smtClean="0"/>
              <a:t> </a:t>
            </a:r>
            <a:r>
              <a:rPr lang="en-US" dirty="0" smtClean="0"/>
              <a:t>inspection did not indicate much damage</a:t>
            </a:r>
          </a:p>
          <a:p>
            <a:pPr lvl="2"/>
            <a:r>
              <a:rPr lang="en-US" dirty="0" smtClean="0"/>
              <a:t>May elect to cut open for detailed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Follow-on</a:t>
            </a:r>
          </a:p>
          <a:p>
            <a:pPr lvl="2"/>
            <a:r>
              <a:rPr lang="en-US" dirty="0"/>
              <a:t>Test B </a:t>
            </a:r>
            <a:r>
              <a:rPr lang="en-US" sz="2800" dirty="0">
                <a:solidFill>
                  <a:srgbClr val="3333FF"/>
                </a:solidFill>
              </a:rPr>
              <a:t>ǁ</a:t>
            </a:r>
            <a:r>
              <a:rPr lang="en-US" dirty="0"/>
              <a:t> </a:t>
            </a:r>
            <a:r>
              <a:rPr lang="en-US" dirty="0" smtClean="0"/>
              <a:t>E version of this cavity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18652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RF </a:t>
            </a:r>
            <a:r>
              <a:rPr lang="en-US" dirty="0" smtClean="0"/>
              <a:t>Test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41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MuCool Test Area (MTA)</a:t>
            </a:r>
          </a:p>
          <a:p>
            <a:pPr lvl="1"/>
            <a:r>
              <a:rPr lang="en-US" dirty="0" smtClean="0"/>
              <a:t>RF power </a:t>
            </a:r>
          </a:p>
          <a:p>
            <a:pPr lvl="2"/>
            <a:r>
              <a:rPr lang="en-US" dirty="0" smtClean="0"/>
              <a:t>201 MHz (5MW)</a:t>
            </a:r>
          </a:p>
          <a:p>
            <a:pPr lvl="2"/>
            <a:r>
              <a:rPr lang="en-US" dirty="0" smtClean="0"/>
              <a:t>805 MHz (12 MW)</a:t>
            </a:r>
          </a:p>
          <a:p>
            <a:pPr lvl="1"/>
            <a:r>
              <a:rPr lang="en-US" dirty="0" smtClean="0"/>
              <a:t>Class 100 clean room</a:t>
            </a:r>
          </a:p>
          <a:p>
            <a:pPr lvl="1"/>
            <a:r>
              <a:rPr lang="en-US" dirty="0" smtClean="0"/>
              <a:t>4T SC solenoid</a:t>
            </a:r>
          </a:p>
          <a:p>
            <a:pPr lvl="2"/>
            <a:r>
              <a:rPr lang="en-US" dirty="0" smtClean="0"/>
              <a:t>250W LHe cryo-plant</a:t>
            </a:r>
          </a:p>
          <a:p>
            <a:pPr lvl="1"/>
            <a:r>
              <a:rPr lang="en-US" dirty="0" smtClean="0"/>
              <a:t>Instrumentation</a:t>
            </a:r>
          </a:p>
          <a:p>
            <a:pPr lvl="2"/>
            <a:r>
              <a:rPr lang="en-US" dirty="0" smtClean="0"/>
              <a:t>Ion counters, scintillation counters, optical signal, spectrophotometer</a:t>
            </a:r>
          </a:p>
          <a:p>
            <a:pPr lvl="1"/>
            <a:r>
              <a:rPr lang="en-US" dirty="0" smtClean="0"/>
              <a:t>400 MeV p beam 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 descr="M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057400"/>
            <a:ext cx="4838700" cy="3225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 Layout</a:t>
            </a:r>
            <a:endParaRPr lang="en-US" dirty="0"/>
          </a:p>
        </p:txBody>
      </p:sp>
      <p:pic>
        <p:nvPicPr>
          <p:cNvPr id="7" name="Content Placeholder 6" descr="MTA_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458" y="1371600"/>
            <a:ext cx="6039084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 Hall – Clean Room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pic>
        <p:nvPicPr>
          <p:cNvPr id="9" name="Content Placeholder 8" descr="MTA_ClRo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749" y="1371600"/>
            <a:ext cx="7310502" cy="48768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 Hall – Clean Room II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0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6" descr="CR_clea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57800" y="1371600"/>
            <a:ext cx="3251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7"/>
          <p:cNvSpPr txBox="1">
            <a:spLocks/>
          </p:cNvSpPr>
          <p:nvPr/>
        </p:nvSpPr>
        <p:spPr bwMode="auto">
          <a:xfrm>
            <a:off x="0" y="1295400"/>
            <a:ext cx="5181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 for Clean room : Class 100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Achieved better than Class 10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 with 3 people inside: Class 40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800" dirty="0" smtClean="0">
                <a:latin typeface="+mn-lt"/>
              </a:rPr>
              <a:t>Goal for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Hall: Class 1000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Achieved Class 500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u_lin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0743" y="1584200"/>
            <a:ext cx="5173257" cy="384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MTA Instrumentation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" name="Picture 7" descr="MTA_sco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57600"/>
            <a:ext cx="3479800" cy="2609850"/>
          </a:xfrm>
          <a:prstGeom prst="rect">
            <a:avLst/>
          </a:prstGeom>
        </p:spPr>
      </p:pic>
      <p:pic>
        <p:nvPicPr>
          <p:cNvPr id="9" name="Picture 8" descr="MTA_count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100" y="1371600"/>
            <a:ext cx="3200400" cy="213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1600200"/>
            <a:ext cx="9108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Counters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1243687"/>
            <a:ext cx="233910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 dirty="0" smtClean="0"/>
              <a:t>Optical Diagnostics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6019800"/>
            <a:ext cx="5741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DAQ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810000"/>
            <a:ext cx="1143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RF Pickup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4495800"/>
            <a:ext cx="6126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X-ray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4953000"/>
            <a:ext cx="7425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Optical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961829" y="5404247"/>
            <a:ext cx="4903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Acoustic diagnostics</a:t>
            </a:r>
          </a:p>
          <a:p>
            <a:pPr algn="ctr"/>
            <a:r>
              <a:rPr lang="en-US" dirty="0" smtClean="0"/>
              <a:t>Planning to explore utilizing acoustic “imaging’</a:t>
            </a:r>
          </a:p>
          <a:p>
            <a:pPr algn="ctr"/>
            <a:r>
              <a:rPr lang="en-US" i="1" dirty="0" smtClean="0"/>
              <a:t>use instrumentation developed for COUPP </a:t>
            </a:r>
            <a:endParaRPr lang="en-US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48768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MTA Beam Line Status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3200400" cy="3352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Beam Line Installation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Complete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Beam Line commissioning to first beam stop.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Complete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Radiation </a:t>
            </a:r>
            <a:r>
              <a:rPr lang="en-US" sz="2000" dirty="0" smtClean="0"/>
              <a:t>assessment </a:t>
            </a:r>
            <a:r>
              <a:rPr lang="en-US" sz="2000" dirty="0" smtClean="0"/>
              <a:t>submitted to DOE</a:t>
            </a: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First </a:t>
            </a:r>
            <a:r>
              <a:rPr lang="en-US" sz="2000" dirty="0" smtClean="0"/>
              <a:t>beam experiments by </a:t>
            </a:r>
            <a:r>
              <a:rPr lang="en-US" sz="2000" dirty="0" smtClean="0"/>
              <a:t>March</a:t>
            </a: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8789587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The MTA </a:t>
            </a:r>
            <a:r>
              <a:rPr lang="en-US" sz="2400" dirty="0">
                <a:solidFill>
                  <a:srgbClr val="0000FF"/>
                </a:solidFill>
              </a:rPr>
              <a:t>is a </a:t>
            </a:r>
            <a:r>
              <a:rPr lang="en-US" sz="2400" dirty="0" smtClean="0">
                <a:solidFill>
                  <a:srgbClr val="0000FF"/>
                </a:solidFill>
              </a:rPr>
              <a:t>World-Class </a:t>
            </a:r>
            <a:r>
              <a:rPr lang="en-US" sz="2400" dirty="0">
                <a:solidFill>
                  <a:srgbClr val="0000FF"/>
                </a:solidFill>
              </a:rPr>
              <a:t>Facility </a:t>
            </a:r>
            <a:r>
              <a:rPr lang="en-US" sz="2400" dirty="0" smtClean="0">
                <a:solidFill>
                  <a:srgbClr val="0000FF"/>
                </a:solidFill>
              </a:rPr>
              <a:t>(&amp; Unique):</a:t>
            </a:r>
            <a:endParaRPr lang="en-US" sz="2400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</a:rPr>
              <a:t>High-Power RF; High-Intensity Beam; 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handling, SC Magnet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pic>
        <p:nvPicPr>
          <p:cNvPr id="9" name="Picture 8" descr="MTA_B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0900" y="1219200"/>
            <a:ext cx="5600700" cy="3733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201 MHz Cell</a:t>
            </a:r>
            <a:br>
              <a:rPr lang="en-US" dirty="0" smtClean="0"/>
            </a:br>
            <a:r>
              <a:rPr lang="en-US" dirty="0" smtClean="0"/>
              <a:t>in realistic B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467600" cy="501702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957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477000" cy="1066800"/>
          </a:xfrm>
        </p:spPr>
        <p:txBody>
          <a:bodyPr/>
          <a:lstStyle/>
          <a:p>
            <a:r>
              <a:rPr lang="en-US" dirty="0" smtClean="0"/>
              <a:t>Normal Conducting RF</a:t>
            </a:r>
            <a:br>
              <a:rPr lang="en-US" dirty="0" smtClean="0"/>
            </a:br>
            <a:r>
              <a:rPr lang="en-US" sz="2800" i="1" dirty="0" smtClean="0"/>
              <a:t>R&amp;D Issues for MAP and Present Status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Muon bunching, phase rotation and cooling requires Normal Conducting RF (NCRF) that can operate at “high” gradient within a magnetic field strength of up to approximately 6T</a:t>
            </a:r>
          </a:p>
          <a:p>
            <a:pPr lvl="1"/>
            <a:r>
              <a:rPr lang="en-US" dirty="0" smtClean="0"/>
              <a:t>Required gradients (15-18MV/m) easily obtainable in absence of magnetic </a:t>
            </a:r>
            <a:r>
              <a:rPr lang="en-US" dirty="0" smtClean="0"/>
              <a:t>field</a:t>
            </a:r>
          </a:p>
          <a:p>
            <a:pPr lvl="2"/>
            <a:r>
              <a:rPr lang="en-US" dirty="0" smtClean="0"/>
              <a:t>And since we are primarily considering pillbox structures, 15-18MV/m is also the max surface gradient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324600" cy="914400"/>
          </a:xfrm>
        </p:spPr>
        <p:txBody>
          <a:bodyPr/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endParaRPr lang="en-US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We have a comprehensive program aimed at developing a solution to </a:t>
            </a:r>
            <a:r>
              <a:rPr lang="en-US" dirty="0" err="1" smtClean="0"/>
              <a:t>our</a:t>
            </a:r>
            <a:r>
              <a:rPr lang="en-US" i="1" dirty="0" err="1" smtClean="0"/>
              <a:t>“RF</a:t>
            </a:r>
            <a:r>
              <a:rPr lang="en-US" i="1" dirty="0" smtClean="0"/>
              <a:t> </a:t>
            </a:r>
            <a:r>
              <a:rPr lang="en-US" i="1" dirty="0" smtClean="0"/>
              <a:t>Challenge”</a:t>
            </a:r>
          </a:p>
          <a:p>
            <a:r>
              <a:rPr lang="en-US" dirty="0" smtClean="0"/>
              <a:t>The experimental program is </a:t>
            </a:r>
            <a:r>
              <a:rPr lang="en-US" dirty="0" smtClean="0"/>
              <a:t>now coming on strongly and is backed by simulation efforts.</a:t>
            </a:r>
            <a:endParaRPr lang="en-US" dirty="0" smtClean="0"/>
          </a:p>
          <a:p>
            <a:r>
              <a:rPr lang="en-US" dirty="0" smtClean="0"/>
              <a:t>Although the US High Gradient Research Collaboration is addressing different issues/problems, some </a:t>
            </a:r>
            <a:r>
              <a:rPr lang="en-US" dirty="0" smtClean="0"/>
              <a:t>are of a fundamental nature and </a:t>
            </a:r>
            <a:r>
              <a:rPr lang="en-US" dirty="0" smtClean="0"/>
              <a:t>lessons learned in your endeavor can likely aid us in solving the MAP RF problem.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End-Note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7467600" cy="2819400"/>
          </a:xfrm>
        </p:spPr>
        <p:txBody>
          <a:bodyPr/>
          <a:lstStyle/>
          <a:p>
            <a:pPr algn="just">
              <a:buNone/>
            </a:pPr>
            <a:r>
              <a:rPr lang="en-US" sz="3200" dirty="0" smtClean="0"/>
              <a:t>This was my first time at one of your meetings and after listening to many interesting talks yesterday on a topic that I have little knowledge, I can at least take solace in the fact that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5EC52-1F2E-4189-9CEB-802052E9100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96847" y="4953000"/>
            <a:ext cx="4997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600" i="1" dirty="0">
                <a:solidFill>
                  <a:srgbClr val="0000CC"/>
                </a:solidFill>
                <a:latin typeface="Arial"/>
                <a:cs typeface="Arial"/>
              </a:rPr>
              <a:t>“Misery likes company.”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018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sz="9600" dirty="0" smtClean="0"/>
              <a:t>END</a:t>
            </a:r>
            <a:endParaRPr lang="en-US" sz="9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5EC52-1F2E-4189-9CEB-802052E9100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Cooling Channel</a:t>
            </a:r>
            <a:br>
              <a:rPr lang="en-US" dirty="0" smtClean="0"/>
            </a:br>
            <a:r>
              <a:rPr lang="en-US" dirty="0" smtClean="0"/>
              <a:t>&amp; RF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6756400" cy="50673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856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“Our” </a:t>
            </a:r>
            <a:r>
              <a:rPr lang="en-US" dirty="0" smtClean="0"/>
              <a:t>RF </a:t>
            </a:r>
            <a:r>
              <a:rPr lang="en-US" i="1" dirty="0" smtClean="0">
                <a:solidFill>
                  <a:srgbClr val="FF0000"/>
                </a:solidFill>
              </a:rPr>
              <a:t>Challenge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/>
              <a:t>Significant degradation in maximum stable operating gradient with applied B field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 descr="SOLvgradien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2743200"/>
            <a:ext cx="4419600" cy="3149928"/>
          </a:xfrm>
          <a:prstGeom prst="rect">
            <a:avLst/>
          </a:prstGeom>
        </p:spPr>
      </p:pic>
      <p:pic>
        <p:nvPicPr>
          <p:cNvPr id="9" name="Picture 8" descr="805_cur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114800"/>
            <a:ext cx="1600200" cy="2133600"/>
          </a:xfrm>
          <a:prstGeom prst="rect">
            <a:avLst/>
          </a:prstGeom>
          <a:noFill/>
        </p:spPr>
      </p:pic>
      <p:pic>
        <p:nvPicPr>
          <p:cNvPr id="10" name="Picture 5" descr="805_refur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134189"/>
            <a:ext cx="2514600" cy="188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05400" y="2362200"/>
            <a:ext cx="373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805 MHz RF Pillbox data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Curved Be windows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parallel B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 current/arcs focused by B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Degradation also observed with 201 MHz cavity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Qualitatively, quite different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805 Pillbox</a:t>
            </a:r>
            <a:br>
              <a:rPr lang="en-US" dirty="0" smtClean="0"/>
            </a:br>
            <a:r>
              <a:rPr lang="en-US" sz="2800" i="1" dirty="0" smtClean="0"/>
              <a:t>Post-Mortem</a:t>
            </a:r>
            <a:endParaRPr lang="en-US" dirty="0"/>
          </a:p>
        </p:txBody>
      </p:sp>
      <p:pic>
        <p:nvPicPr>
          <p:cNvPr id="7" name="Content Placeholder 6" descr="Pillbox_i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4191000"/>
            <a:ext cx="2819400" cy="1879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Content Placeholder 6" descr="Pillbox_da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1371600"/>
            <a:ext cx="3097005" cy="23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10" descr="Pillbox_BE_w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57600" y="3810000"/>
            <a:ext cx="3020805" cy="226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12" descr="Button_hol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14800" y="1676400"/>
            <a:ext cx="2286000" cy="171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1752600" y="2590800"/>
            <a:ext cx="381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4"/>
          </p:cNvCxnSpPr>
          <p:nvPr/>
        </p:nvCxnSpPr>
        <p:spPr>
          <a:xfrm rot="5400000">
            <a:off x="552450" y="3790950"/>
            <a:ext cx="23622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6477000" y="1524000"/>
            <a:ext cx="259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Significant damage observed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Iris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RF coupler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Button holder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damage to Be window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4724400"/>
            <a:ext cx="1447800" cy="114300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95400" y="2209800"/>
            <a:ext cx="14478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5800" y="2209800"/>
            <a:ext cx="1447800" cy="106680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0" y="3962400"/>
            <a:ext cx="1981200" cy="190500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019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201 MHz Cavity Test</a:t>
            </a:r>
            <a:br>
              <a:rPr lang="en-US" dirty="0" smtClean="0"/>
            </a:br>
            <a:r>
              <a:rPr lang="en-US" sz="2000" i="1" dirty="0" smtClean="0"/>
              <a:t>Treating NCRF cavities with SCRF processes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610600" cy="7620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The 201 MHz Cavity –  </a:t>
            </a:r>
            <a:r>
              <a:rPr lang="en-US" i="1" dirty="0" smtClean="0">
                <a:solidFill>
                  <a:srgbClr val="FF0000"/>
                </a:solidFill>
              </a:rPr>
              <a:t>Achieved 21 MV/m</a:t>
            </a:r>
            <a:endParaRPr lang="en-US" sz="1600" i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Design gradient – 16MV/m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At 0.75T reached 10-12 MV/m</a:t>
            </a:r>
          </a:p>
        </p:txBody>
      </p:sp>
      <p:pic>
        <p:nvPicPr>
          <p:cNvPr id="19461" name="Picture 5" descr="06-02-15_11-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pic>
        <p:nvPicPr>
          <p:cNvPr id="12" name="Picture 4" descr="201-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441400"/>
            <a:ext cx="2133600" cy="472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467600" cy="4984070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762000"/>
          </a:xfrm>
        </p:spPr>
        <p:txBody>
          <a:bodyPr/>
          <a:lstStyle/>
          <a:p>
            <a:r>
              <a:rPr lang="en-US" dirty="0" smtClean="0"/>
              <a:t>201 MHz Cavity Running</a:t>
            </a:r>
            <a:endParaRPr lang="en-US" i="1" dirty="0" smtClean="0">
              <a:solidFill>
                <a:srgbClr val="008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cxnSp>
        <p:nvCxnSpPr>
          <p:cNvPr id="20484" name="Straight Connector 5"/>
          <p:cNvCxnSpPr>
            <a:cxnSpLocks noChangeShapeType="1"/>
          </p:cNvCxnSpPr>
          <p:nvPr/>
        </p:nvCxnSpPr>
        <p:spPr bwMode="auto">
          <a:xfrm>
            <a:off x="1412739" y="2953820"/>
            <a:ext cx="5597661" cy="158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oval" w="med" len="med"/>
          </a:ln>
        </p:spPr>
      </p:cxn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7162800" y="2829995"/>
            <a:ext cx="11414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Design Gradient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 MHz Prototype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 HG Workshop      February 9-10,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Content Placeholder 8" descr="10-0248-04D.h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22308" y="630293"/>
            <a:ext cx="4160922" cy="6253137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81200"/>
            <a:ext cx="2438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199753"/>
            <a:ext cx="685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However, Observed no damage in cavity ( </a:t>
            </a:r>
            <a:r>
              <a:rPr lang="en-US" b="1" i="1" dirty="0" smtClean="0">
                <a:solidFill>
                  <a:srgbClr val="0000FF"/>
                </a:solidFill>
              </a:rPr>
              <a:t>- except in coupler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 Review Template-R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 Review Template-R2</Template>
  <TotalTime>4323</TotalTime>
  <Words>1345</Words>
  <Application>Microsoft Office PowerPoint</Application>
  <PresentationFormat>On-screen Show (4:3)</PresentationFormat>
  <Paragraphs>274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MAP Review Template-R2</vt:lpstr>
      <vt:lpstr>Equation</vt:lpstr>
      <vt:lpstr>The Muon Accelerator Program “High”-Gradient Normal Conducting RF R&amp;D</vt:lpstr>
      <vt:lpstr>PowerPoint Presentation</vt:lpstr>
      <vt:lpstr>Normal Conducting RF R&amp;D Issues for MAP and Present Status</vt:lpstr>
      <vt:lpstr>Muon Cooling Channel &amp; RF</vt:lpstr>
      <vt:lpstr>“Our” RF Challenge</vt:lpstr>
      <vt:lpstr>805 Pillbox Post-Mortem</vt:lpstr>
      <vt:lpstr>201 MHz Cavity Test Treating NCRF cavities with SCRF processes</vt:lpstr>
      <vt:lpstr>201 MHz Cavity Running</vt:lpstr>
      <vt:lpstr>201 MHz Prototype</vt:lpstr>
      <vt:lpstr>201 MHz Cavity Coupler</vt:lpstr>
      <vt:lpstr>RF Breakdowns</vt:lpstr>
      <vt:lpstr>RF Operation in Vacuum 805 MHz Imaging</vt:lpstr>
      <vt:lpstr>Operate in Gas m give us this option</vt:lpstr>
      <vt:lpstr>High Pressure H2 Filled Cavity Work  with Muons Inc.</vt:lpstr>
      <vt:lpstr>High Pressure H2 Filled Cavity Results In Surface Breakdown Regime</vt:lpstr>
      <vt:lpstr>The MAP NCRF Program R&amp;D Strategy</vt:lpstr>
      <vt:lpstr>Testing Queue</vt:lpstr>
      <vt:lpstr>PowerPoint Presentation</vt:lpstr>
      <vt:lpstr>Material Studies</vt:lpstr>
      <vt:lpstr>Magnetic Insulation</vt:lpstr>
      <vt:lpstr>Box Cavity in Solenoid</vt:lpstr>
      <vt:lpstr>Box Cavity Preliminary Data</vt:lpstr>
      <vt:lpstr>MAP RF Test Facility</vt:lpstr>
      <vt:lpstr>MTA Layout</vt:lpstr>
      <vt:lpstr>MTA Hall – Clean Room</vt:lpstr>
      <vt:lpstr>MTA Hall – Clean Room II </vt:lpstr>
      <vt:lpstr>MTA Instrumentation</vt:lpstr>
      <vt:lpstr>MTA Beam Line Status </vt:lpstr>
      <vt:lpstr>Testing 201 MHz Cell in realistic B</vt:lpstr>
      <vt:lpstr>Summary </vt:lpstr>
      <vt:lpstr>End-Note</vt:lpstr>
      <vt:lpstr>PowerPoint Presentation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Bross</dc:creator>
  <cp:lastModifiedBy>Alan D. Bross</cp:lastModifiedBy>
  <cp:revision>339</cp:revision>
  <dcterms:created xsi:type="dcterms:W3CDTF">2010-08-02T20:11:59Z</dcterms:created>
  <dcterms:modified xsi:type="dcterms:W3CDTF">2011-02-10T01:53:43Z</dcterms:modified>
</cp:coreProperties>
</file>