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347" r:id="rId3"/>
    <p:sldId id="372" r:id="rId4"/>
    <p:sldId id="360" r:id="rId5"/>
    <p:sldId id="355" r:id="rId6"/>
    <p:sldId id="366" r:id="rId7"/>
    <p:sldId id="373" r:id="rId8"/>
    <p:sldId id="374" r:id="rId9"/>
    <p:sldId id="375" r:id="rId10"/>
    <p:sldId id="380" r:id="rId11"/>
    <p:sldId id="379" r:id="rId12"/>
    <p:sldId id="351" r:id="rId13"/>
    <p:sldId id="364" r:id="rId14"/>
    <p:sldId id="363" r:id="rId15"/>
    <p:sldId id="306" r:id="rId16"/>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D1D7C340-4755-42F0-8A66-071779818C41}" type="datetimeFigureOut">
              <a:rPr lang="en-US" smtClean="0"/>
              <a:pPr/>
              <a:t>02/08/2011</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2FF9C6F1-291A-4AFB-8A1B-9869FA2CB2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7EB0B-05E2-474A-B729-FBF37A0EF6D9}" type="datetimeFigureOut">
              <a:rPr lang="en-US" smtClean="0"/>
              <a:pPr/>
              <a:t>02/08/2011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5D140-6D83-4A73-9932-78178BFD7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7EB0B-05E2-474A-B729-FBF37A0EF6D9}" type="datetimeFigureOut">
              <a:rPr lang="en-US" smtClean="0"/>
              <a:pPr/>
              <a:t>02/08/2011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5D140-6D83-4A73-9932-78178BFD75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tiff"/><Relationship Id="rId4" Type="http://schemas.openxmlformats.org/officeDocument/2006/relationships/image" Target="../media/image2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www.slac.stanford.edu/pubs/slactns/slac-tn-03-056.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4" name="Text Box 59"/>
          <p:cNvSpPr txBox="1">
            <a:spLocks noChangeArrowheads="1"/>
          </p:cNvSpPr>
          <p:nvPr/>
        </p:nvSpPr>
        <p:spPr bwMode="auto">
          <a:xfrm>
            <a:off x="1905000" y="533400"/>
            <a:ext cx="5715000" cy="1107996"/>
          </a:xfrm>
          <a:prstGeom prst="rect">
            <a:avLst/>
          </a:prstGeom>
          <a:noFill/>
          <a:ln w="9525">
            <a:noFill/>
            <a:miter lim="800000"/>
            <a:headEnd/>
            <a:tailEnd/>
          </a:ln>
        </p:spPr>
        <p:txBody>
          <a:bodyPr wrap="square">
            <a:spAutoFit/>
          </a:bodyPr>
          <a:lstStyle/>
          <a:p>
            <a:pPr algn="ctr">
              <a:spcBef>
                <a:spcPct val="50000"/>
              </a:spcBef>
            </a:pPr>
            <a:r>
              <a:rPr lang="en-US" b="0" dirty="0"/>
              <a:t>SEM </a:t>
            </a:r>
            <a:r>
              <a:rPr lang="en-US" b="0" dirty="0" smtClean="0"/>
              <a:t>FE Probe Surface Science Study</a:t>
            </a:r>
          </a:p>
          <a:p>
            <a:pPr algn="ctr">
              <a:spcBef>
                <a:spcPct val="50000"/>
              </a:spcBef>
            </a:pPr>
            <a:r>
              <a:rPr lang="en-US" sz="1600" dirty="0" smtClean="0"/>
              <a:t>L. Laurent, S. Tantawi, R. Kirby</a:t>
            </a:r>
          </a:p>
          <a:p>
            <a:pPr algn="ctr">
              <a:spcBef>
                <a:spcPct val="50000"/>
              </a:spcBef>
            </a:pPr>
            <a:r>
              <a:rPr lang="en-US" sz="1600" dirty="0" smtClean="0"/>
              <a:t>*This research is funded by the SLAC LDRD Program</a:t>
            </a:r>
            <a:endParaRPr lang="en-US" sz="1600" b="0" dirty="0"/>
          </a:p>
        </p:txBody>
      </p:sp>
      <p:pic>
        <p:nvPicPr>
          <p:cNvPr id="6" name="Picture 83"/>
          <p:cNvPicPr>
            <a:picLocks noChangeAspect="1" noChangeArrowheads="1"/>
          </p:cNvPicPr>
          <p:nvPr/>
        </p:nvPicPr>
        <p:blipFill>
          <a:blip r:embed="rId2" cstate="print"/>
          <a:srcRect/>
          <a:stretch>
            <a:fillRect/>
          </a:stretch>
        </p:blipFill>
        <p:spPr bwMode="auto">
          <a:xfrm>
            <a:off x="8229600" y="228600"/>
            <a:ext cx="600075" cy="590550"/>
          </a:xfrm>
          <a:prstGeom prst="rect">
            <a:avLst/>
          </a:prstGeom>
          <a:noFill/>
          <a:ln w="9525">
            <a:noFill/>
            <a:miter lim="800000"/>
            <a:headEnd/>
            <a:tailEnd/>
          </a:ln>
        </p:spPr>
      </p:pic>
      <p:pic>
        <p:nvPicPr>
          <p:cNvPr id="7" name="Picture 84" descr="logo_web_2008"/>
          <p:cNvPicPr>
            <a:picLocks noChangeAspect="1" noChangeArrowheads="1"/>
          </p:cNvPicPr>
          <p:nvPr/>
        </p:nvPicPr>
        <p:blipFill>
          <a:blip r:embed="rId3" cstate="print"/>
          <a:srcRect/>
          <a:stretch>
            <a:fillRect/>
          </a:stretch>
        </p:blipFill>
        <p:spPr bwMode="auto">
          <a:xfrm>
            <a:off x="304800" y="304800"/>
            <a:ext cx="1600200" cy="593725"/>
          </a:xfrm>
          <a:prstGeom prst="rect">
            <a:avLst/>
          </a:prstGeom>
          <a:noFill/>
          <a:ln w="9525">
            <a:noFill/>
            <a:miter lim="800000"/>
            <a:headEnd/>
            <a:tailEnd/>
          </a:ln>
        </p:spPr>
      </p:pic>
      <p:sp>
        <p:nvSpPr>
          <p:cNvPr id="24" name="TextBox 23"/>
          <p:cNvSpPr txBox="1"/>
          <p:nvPr/>
        </p:nvSpPr>
        <p:spPr>
          <a:xfrm>
            <a:off x="2667000" y="5791200"/>
            <a:ext cx="4648200" cy="338554"/>
          </a:xfrm>
          <a:prstGeom prst="rect">
            <a:avLst/>
          </a:prstGeom>
          <a:noFill/>
        </p:spPr>
        <p:txBody>
          <a:bodyPr wrap="square" rtlCol="0">
            <a:spAutoFit/>
          </a:bodyPr>
          <a:lstStyle/>
          <a:p>
            <a:r>
              <a:rPr lang="en-US" sz="1600" dirty="0" smtClean="0"/>
              <a:t>Modify Existing Scanning Electron Microscope (SEM)</a:t>
            </a:r>
            <a:endParaRPr lang="en-US" sz="1600" dirty="0"/>
          </a:p>
        </p:txBody>
      </p:sp>
      <p:sp>
        <p:nvSpPr>
          <p:cNvPr id="15" name="TextBox 14"/>
          <p:cNvSpPr txBox="1"/>
          <p:nvPr/>
        </p:nvSpPr>
        <p:spPr>
          <a:xfrm>
            <a:off x="2819400" y="6324600"/>
            <a:ext cx="4114800" cy="307777"/>
          </a:xfrm>
          <a:prstGeom prst="rect">
            <a:avLst/>
          </a:prstGeom>
          <a:noFill/>
        </p:spPr>
        <p:txBody>
          <a:bodyPr wrap="square" rtlCol="0">
            <a:spAutoFit/>
          </a:bodyPr>
          <a:lstStyle/>
          <a:p>
            <a:r>
              <a:rPr lang="en-US" sz="1400" dirty="0" smtClean="0"/>
              <a:t>*Laboratory Directed Research and Development</a:t>
            </a:r>
            <a:endParaRPr lang="en-US" sz="1400" dirty="0"/>
          </a:p>
        </p:txBody>
      </p:sp>
      <p:pic>
        <p:nvPicPr>
          <p:cNvPr id="56321" name="Picture 1"/>
          <p:cNvPicPr>
            <a:picLocks noChangeAspect="1" noChangeArrowheads="1"/>
          </p:cNvPicPr>
          <p:nvPr/>
        </p:nvPicPr>
        <p:blipFill>
          <a:blip r:embed="rId4" cstate="print"/>
          <a:srcRect/>
          <a:stretch>
            <a:fillRect/>
          </a:stretch>
        </p:blipFill>
        <p:spPr bwMode="auto">
          <a:xfrm>
            <a:off x="3333750" y="1828800"/>
            <a:ext cx="29146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pic>
        <p:nvPicPr>
          <p:cNvPr id="6" name="Picture 2"/>
          <p:cNvPicPr>
            <a:picLocks noChangeAspect="1" noChangeArrowheads="1"/>
          </p:cNvPicPr>
          <p:nvPr/>
        </p:nvPicPr>
        <p:blipFill>
          <a:blip r:embed="rId2" cstate="print"/>
          <a:srcRect l="14488" r="17530" b="1943"/>
          <a:stretch>
            <a:fillRect/>
          </a:stretch>
        </p:blipFill>
        <p:spPr bwMode="auto">
          <a:xfrm>
            <a:off x="2362200" y="4800600"/>
            <a:ext cx="1549401" cy="1676400"/>
          </a:xfrm>
          <a:prstGeom prst="rect">
            <a:avLst/>
          </a:prstGeom>
          <a:noFill/>
          <a:ln w="9525">
            <a:noFill/>
            <a:miter lim="800000"/>
            <a:headEnd/>
            <a:tailEnd/>
          </a:ln>
          <a:effectLst/>
        </p:spPr>
      </p:pic>
      <p:sp>
        <p:nvSpPr>
          <p:cNvPr id="7" name="Text Box 13"/>
          <p:cNvSpPr txBox="1">
            <a:spLocks noChangeArrowheads="1"/>
          </p:cNvSpPr>
          <p:nvPr/>
        </p:nvSpPr>
        <p:spPr bwMode="auto">
          <a:xfrm>
            <a:off x="2057400" y="4419600"/>
            <a:ext cx="2514600" cy="338554"/>
          </a:xfrm>
          <a:prstGeom prst="rect">
            <a:avLst/>
          </a:prstGeom>
          <a:noFill/>
          <a:ln w="9525">
            <a:noFill/>
            <a:miter lim="800000"/>
            <a:headEnd/>
            <a:tailEnd/>
          </a:ln>
          <a:effectLst/>
        </p:spPr>
        <p:txBody>
          <a:bodyPr wrap="square">
            <a:spAutoFit/>
          </a:bodyPr>
          <a:lstStyle/>
          <a:p>
            <a:pPr>
              <a:spcBef>
                <a:spcPct val="50000"/>
              </a:spcBef>
            </a:pPr>
            <a:r>
              <a:rPr lang="en-US" sz="1600" dirty="0" err="1" smtClean="0">
                <a:latin typeface="Times New Roman" pitchFamily="18" charset="0"/>
                <a:cs typeface="Times New Roman" pitchFamily="18" charset="0"/>
              </a:rPr>
              <a:t>Moly</a:t>
            </a:r>
            <a:r>
              <a:rPr lang="en-US" sz="1600" dirty="0" smtClean="0">
                <a:latin typeface="Times New Roman" pitchFamily="18" charset="0"/>
                <a:cs typeface="Times New Roman" pitchFamily="18" charset="0"/>
              </a:rPr>
              <a:t> Plated Cu - </a:t>
            </a:r>
            <a:r>
              <a:rPr lang="en-US" sz="1600" dirty="0" err="1" smtClean="0">
                <a:latin typeface="Times New Roman" pitchFamily="18" charset="0"/>
                <a:cs typeface="Times New Roman" pitchFamily="18" charset="0"/>
              </a:rPr>
              <a:t>Frascatti</a:t>
            </a:r>
            <a:endParaRPr lang="en-US" sz="1600" dirty="0" smtClean="0">
              <a:latin typeface="Times New Roman" pitchFamily="18" charset="0"/>
              <a:cs typeface="Times New Roman" pitchFamily="18" charset="0"/>
            </a:endParaRPr>
          </a:p>
        </p:txBody>
      </p:sp>
      <p:pic>
        <p:nvPicPr>
          <p:cNvPr id="10" name="Picture 17" descr="IMG4B"/>
          <p:cNvPicPr>
            <a:picLocks noChangeAspect="1" noChangeArrowheads="1"/>
          </p:cNvPicPr>
          <p:nvPr/>
        </p:nvPicPr>
        <p:blipFill>
          <a:blip r:embed="rId3" cstate="print"/>
          <a:srcRect/>
          <a:stretch>
            <a:fillRect/>
          </a:stretch>
        </p:blipFill>
        <p:spPr bwMode="auto">
          <a:xfrm>
            <a:off x="6781800" y="4419600"/>
            <a:ext cx="2057400" cy="2057400"/>
          </a:xfrm>
          <a:prstGeom prst="rect">
            <a:avLst/>
          </a:prstGeom>
          <a:noFill/>
          <a:ln w="9525">
            <a:noFill/>
            <a:miter lim="800000"/>
            <a:headEnd/>
            <a:tailEnd/>
          </a:ln>
        </p:spPr>
      </p:pic>
      <p:sp>
        <p:nvSpPr>
          <p:cNvPr id="11" name="Text Box 13"/>
          <p:cNvSpPr txBox="1">
            <a:spLocks noChangeArrowheads="1"/>
          </p:cNvSpPr>
          <p:nvPr/>
        </p:nvSpPr>
        <p:spPr bwMode="auto">
          <a:xfrm>
            <a:off x="7162800" y="4038600"/>
            <a:ext cx="13716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CuZr-SLAC</a:t>
            </a:r>
          </a:p>
        </p:txBody>
      </p:sp>
      <p:pic>
        <p:nvPicPr>
          <p:cNvPr id="12" name="Picture 10" descr="IMGB3"/>
          <p:cNvPicPr>
            <a:picLocks noChangeAspect="1" noChangeArrowheads="1"/>
          </p:cNvPicPr>
          <p:nvPr/>
        </p:nvPicPr>
        <p:blipFill>
          <a:blip r:embed="rId4" cstate="print"/>
          <a:srcRect/>
          <a:stretch>
            <a:fillRect/>
          </a:stretch>
        </p:blipFill>
        <p:spPr bwMode="auto">
          <a:xfrm>
            <a:off x="4495800" y="4800600"/>
            <a:ext cx="1752600" cy="1752600"/>
          </a:xfrm>
          <a:prstGeom prst="rect">
            <a:avLst/>
          </a:prstGeom>
          <a:noFill/>
          <a:ln w="9525">
            <a:noFill/>
            <a:miter lim="800000"/>
            <a:headEnd/>
            <a:tailEnd/>
          </a:ln>
        </p:spPr>
      </p:pic>
      <p:sp>
        <p:nvSpPr>
          <p:cNvPr id="13" name="Text Box 13"/>
          <p:cNvSpPr txBox="1">
            <a:spLocks noChangeArrowheads="1"/>
          </p:cNvSpPr>
          <p:nvPr/>
        </p:nvSpPr>
        <p:spPr bwMode="auto">
          <a:xfrm>
            <a:off x="4953000" y="4419600"/>
            <a:ext cx="914400" cy="338554"/>
          </a:xfrm>
          <a:prstGeom prst="rect">
            <a:avLst/>
          </a:prstGeom>
          <a:noFill/>
          <a:ln w="9525">
            <a:noFill/>
            <a:miter lim="800000"/>
            <a:headEnd/>
            <a:tailEnd/>
          </a:ln>
          <a:effectLst/>
        </p:spPr>
        <p:txBody>
          <a:bodyPr wrap="square">
            <a:spAutoFit/>
          </a:bodyPr>
          <a:lstStyle/>
          <a:p>
            <a:pPr>
              <a:spcBef>
                <a:spcPct val="50000"/>
              </a:spcBef>
            </a:pPr>
            <a:r>
              <a:rPr lang="en-US" sz="1600" dirty="0" err="1" smtClean="0">
                <a:latin typeface="Times New Roman" pitchFamily="18" charset="0"/>
                <a:cs typeface="Times New Roman" pitchFamily="18" charset="0"/>
              </a:rPr>
              <a:t>CuCr</a:t>
            </a:r>
            <a:endParaRPr lang="en-US" sz="1600" dirty="0" smtClean="0">
              <a:latin typeface="Times New Roman" pitchFamily="18" charset="0"/>
              <a:cs typeface="Times New Roman" pitchFamily="18" charset="0"/>
            </a:endParaRPr>
          </a:p>
        </p:txBody>
      </p:sp>
      <p:pic>
        <p:nvPicPr>
          <p:cNvPr id="14" name="Picture 25" descr="CT_880XQ"/>
          <p:cNvPicPr>
            <a:picLocks noChangeAspect="1" noChangeArrowheads="1"/>
          </p:cNvPicPr>
          <p:nvPr/>
        </p:nvPicPr>
        <p:blipFill>
          <a:blip r:embed="rId5" cstate="print"/>
          <a:srcRect l="50000" t="8928" b="37500"/>
          <a:stretch>
            <a:fillRect/>
          </a:stretch>
        </p:blipFill>
        <p:spPr bwMode="auto">
          <a:xfrm>
            <a:off x="533400" y="4953000"/>
            <a:ext cx="1421885" cy="1524000"/>
          </a:xfrm>
          <a:prstGeom prst="rect">
            <a:avLst/>
          </a:prstGeom>
          <a:noFill/>
          <a:ln w="9525">
            <a:noFill/>
            <a:miter lim="800000"/>
            <a:headEnd/>
            <a:tailEnd/>
          </a:ln>
        </p:spPr>
      </p:pic>
      <p:sp>
        <p:nvSpPr>
          <p:cNvPr id="15" name="Text Box 13"/>
          <p:cNvSpPr txBox="1">
            <a:spLocks noChangeArrowheads="1"/>
          </p:cNvSpPr>
          <p:nvPr/>
        </p:nvSpPr>
        <p:spPr bwMode="auto">
          <a:xfrm>
            <a:off x="685800" y="4614446"/>
            <a:ext cx="13716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CuZr-CERN</a:t>
            </a:r>
          </a:p>
        </p:txBody>
      </p:sp>
      <p:pic>
        <p:nvPicPr>
          <p:cNvPr id="16" name="Picture 4"/>
          <p:cNvPicPr>
            <a:picLocks noChangeAspect="1" noChangeArrowheads="1"/>
          </p:cNvPicPr>
          <p:nvPr/>
        </p:nvPicPr>
        <p:blipFill>
          <a:blip r:embed="rId6" cstate="print"/>
          <a:srcRect/>
          <a:stretch>
            <a:fillRect/>
          </a:stretch>
        </p:blipFill>
        <p:spPr bwMode="auto">
          <a:xfrm>
            <a:off x="457200" y="819236"/>
            <a:ext cx="2265363" cy="1699306"/>
          </a:xfrm>
          <a:prstGeom prst="rect">
            <a:avLst/>
          </a:prstGeom>
          <a:noFill/>
          <a:ln w="9525">
            <a:noFill/>
            <a:miter lim="800000"/>
            <a:headEnd/>
            <a:tailEnd/>
          </a:ln>
          <a:effectLst/>
        </p:spPr>
      </p:pic>
      <p:sp>
        <p:nvSpPr>
          <p:cNvPr id="17" name="Text Box 13"/>
          <p:cNvSpPr txBox="1">
            <a:spLocks noChangeArrowheads="1"/>
          </p:cNvSpPr>
          <p:nvPr/>
        </p:nvSpPr>
        <p:spPr bwMode="auto">
          <a:xfrm>
            <a:off x="838200" y="533400"/>
            <a:ext cx="14478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HIP Cu - KEK</a:t>
            </a:r>
          </a:p>
        </p:txBody>
      </p:sp>
      <p:pic>
        <p:nvPicPr>
          <p:cNvPr id="18" name="Picture 3" descr="P5050037"/>
          <p:cNvPicPr>
            <a:picLocks noChangeAspect="1" noChangeArrowheads="1"/>
          </p:cNvPicPr>
          <p:nvPr/>
        </p:nvPicPr>
        <p:blipFill>
          <a:blip r:embed="rId7" cstate="print"/>
          <a:srcRect/>
          <a:stretch>
            <a:fillRect/>
          </a:stretch>
        </p:blipFill>
        <p:spPr bwMode="auto">
          <a:xfrm>
            <a:off x="3629025" y="2319754"/>
            <a:ext cx="2238375" cy="1676129"/>
          </a:xfrm>
          <a:prstGeom prst="rect">
            <a:avLst/>
          </a:prstGeom>
          <a:noFill/>
          <a:ln w="9525">
            <a:noFill/>
            <a:miter lim="800000"/>
            <a:headEnd/>
            <a:tailEnd/>
          </a:ln>
        </p:spPr>
      </p:pic>
      <p:sp>
        <p:nvSpPr>
          <p:cNvPr id="19" name="Text Box 13"/>
          <p:cNvSpPr txBox="1">
            <a:spLocks noChangeArrowheads="1"/>
          </p:cNvSpPr>
          <p:nvPr/>
        </p:nvSpPr>
        <p:spPr bwMode="auto">
          <a:xfrm>
            <a:off x="3733800" y="2057400"/>
            <a:ext cx="2057400" cy="338554"/>
          </a:xfrm>
          <a:prstGeom prst="rect">
            <a:avLst/>
          </a:prstGeom>
          <a:noFill/>
          <a:ln w="9525">
            <a:noFill/>
            <a:miter lim="800000"/>
            <a:headEnd/>
            <a:tailEnd/>
          </a:ln>
          <a:effectLst/>
        </p:spPr>
        <p:txBody>
          <a:bodyPr wrap="square">
            <a:spAutoFit/>
          </a:bodyPr>
          <a:lstStyle/>
          <a:p>
            <a:pPr>
              <a:spcBef>
                <a:spcPct val="50000"/>
              </a:spcBef>
            </a:pPr>
            <a:r>
              <a:rPr lang="en-US" sz="1600" dirty="0" err="1" smtClean="0">
                <a:latin typeface="Times New Roman" pitchFamily="18" charset="0"/>
                <a:cs typeface="Times New Roman" pitchFamily="18" charset="0"/>
              </a:rPr>
              <a:t>TiN</a:t>
            </a:r>
            <a:r>
              <a:rPr lang="en-US" sz="1600" dirty="0" smtClean="0">
                <a:latin typeface="Times New Roman" pitchFamily="18" charset="0"/>
                <a:cs typeface="Times New Roman" pitchFamily="18" charset="0"/>
              </a:rPr>
              <a:t> Coated Cu - KEK</a:t>
            </a:r>
          </a:p>
        </p:txBody>
      </p:sp>
      <p:pic>
        <p:nvPicPr>
          <p:cNvPr id="20" name="Picture 6"/>
          <p:cNvPicPr>
            <a:picLocks noChangeAspect="1" noChangeArrowheads="1"/>
          </p:cNvPicPr>
          <p:nvPr/>
        </p:nvPicPr>
        <p:blipFill>
          <a:blip r:embed="rId8" cstate="print"/>
          <a:srcRect/>
          <a:stretch>
            <a:fillRect/>
          </a:stretch>
        </p:blipFill>
        <p:spPr bwMode="auto">
          <a:xfrm>
            <a:off x="609600" y="2928937"/>
            <a:ext cx="1987219" cy="1490663"/>
          </a:xfrm>
          <a:prstGeom prst="rect">
            <a:avLst/>
          </a:prstGeom>
          <a:noFill/>
          <a:ln w="9525">
            <a:noFill/>
            <a:miter lim="800000"/>
            <a:headEnd/>
            <a:tailEnd/>
          </a:ln>
          <a:effectLst/>
        </p:spPr>
      </p:pic>
      <p:sp>
        <p:nvSpPr>
          <p:cNvPr id="21" name="Text Box 13"/>
          <p:cNvSpPr txBox="1">
            <a:spLocks noChangeArrowheads="1"/>
          </p:cNvSpPr>
          <p:nvPr/>
        </p:nvSpPr>
        <p:spPr bwMode="auto">
          <a:xfrm>
            <a:off x="1066800" y="2590800"/>
            <a:ext cx="13716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CuZr-SLAC</a:t>
            </a:r>
          </a:p>
        </p:txBody>
      </p:sp>
      <p:pic>
        <p:nvPicPr>
          <p:cNvPr id="22" name="Picture 21" descr="P7020063"/>
          <p:cNvPicPr>
            <a:picLocks noChangeAspect="1" noChangeArrowheads="1"/>
          </p:cNvPicPr>
          <p:nvPr/>
        </p:nvPicPr>
        <p:blipFill>
          <a:blip r:embed="rId9" cstate="print"/>
          <a:srcRect l="8109" r="16216"/>
          <a:stretch>
            <a:fillRect/>
          </a:stretch>
        </p:blipFill>
        <p:spPr bwMode="auto">
          <a:xfrm>
            <a:off x="6934200" y="914400"/>
            <a:ext cx="1600200" cy="2800845"/>
          </a:xfrm>
          <a:prstGeom prst="rect">
            <a:avLst/>
          </a:prstGeom>
          <a:noFill/>
          <a:ln w="9525">
            <a:noFill/>
            <a:miter lim="800000"/>
            <a:headEnd/>
            <a:tailEnd/>
          </a:ln>
        </p:spPr>
      </p:pic>
      <p:sp>
        <p:nvSpPr>
          <p:cNvPr id="23" name="Text Box 16"/>
          <p:cNvSpPr txBox="1">
            <a:spLocks noChangeArrowheads="1"/>
          </p:cNvSpPr>
          <p:nvPr/>
        </p:nvSpPr>
        <p:spPr bwMode="auto">
          <a:xfrm>
            <a:off x="6629400" y="457200"/>
            <a:ext cx="2057400" cy="369332"/>
          </a:xfrm>
          <a:prstGeom prst="rect">
            <a:avLst/>
          </a:prstGeom>
          <a:noFill/>
          <a:ln w="9525">
            <a:noFill/>
            <a:miter lim="800000"/>
            <a:headEnd/>
            <a:tailEnd/>
          </a:ln>
          <a:effectLst/>
        </p:spPr>
        <p:txBody>
          <a:bodyPr wrap="square">
            <a:spAutoFit/>
          </a:bodyPr>
          <a:lstStyle/>
          <a:p>
            <a:pPr>
              <a:spcBef>
                <a:spcPct val="50000"/>
              </a:spcBef>
            </a:pPr>
            <a:r>
              <a:rPr lang="en-US" dirty="0" smtClean="0"/>
              <a:t>W Iris Insert -  CERN </a:t>
            </a:r>
            <a:endParaRPr lang="en-US" dirty="0"/>
          </a:p>
        </p:txBody>
      </p:sp>
      <p:sp>
        <p:nvSpPr>
          <p:cNvPr id="24" name="TextBox 23"/>
          <p:cNvSpPr txBox="1"/>
          <p:nvPr/>
        </p:nvSpPr>
        <p:spPr>
          <a:xfrm>
            <a:off x="2819400" y="666690"/>
            <a:ext cx="38100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High Gradient Research</a:t>
            </a:r>
          </a:p>
          <a:p>
            <a:pPr algn="ctr"/>
            <a:r>
              <a:rPr lang="en-US" sz="2000" dirty="0" smtClean="0">
                <a:latin typeface="Arial" pitchFamily="34" charset="0"/>
                <a:cs typeface="Arial" pitchFamily="34" charset="0"/>
              </a:rPr>
              <a:t>-- Materials --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22" name="TextBox 21"/>
          <p:cNvSpPr txBox="1"/>
          <p:nvPr/>
        </p:nvSpPr>
        <p:spPr>
          <a:xfrm>
            <a:off x="2362200" y="206514"/>
            <a:ext cx="48768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 High Gradient Research</a:t>
            </a:r>
          </a:p>
          <a:p>
            <a:pPr algn="ctr"/>
            <a:r>
              <a:rPr lang="en-US" sz="2000" dirty="0" smtClean="0">
                <a:latin typeface="Arial" pitchFamily="34" charset="0"/>
                <a:cs typeface="Arial" pitchFamily="34" charset="0"/>
              </a:rPr>
              <a:t> -- Surface Finish --</a:t>
            </a:r>
            <a:endParaRPr lang="en-US" dirty="0"/>
          </a:p>
        </p:txBody>
      </p:sp>
      <p:pic>
        <p:nvPicPr>
          <p:cNvPr id="29" name="Picture 8" descr="IMG2"/>
          <p:cNvPicPr>
            <a:picLocks noChangeAspect="1" noChangeArrowheads="1"/>
          </p:cNvPicPr>
          <p:nvPr/>
        </p:nvPicPr>
        <p:blipFill>
          <a:blip r:embed="rId2" cstate="print"/>
          <a:srcRect t="2942" r="50000" b="44118"/>
          <a:stretch>
            <a:fillRect/>
          </a:stretch>
        </p:blipFill>
        <p:spPr bwMode="auto">
          <a:xfrm>
            <a:off x="457200" y="1143000"/>
            <a:ext cx="2447276" cy="2590800"/>
          </a:xfrm>
          <a:prstGeom prst="rect">
            <a:avLst/>
          </a:prstGeom>
          <a:noFill/>
          <a:ln w="9525">
            <a:noFill/>
            <a:miter lim="800000"/>
            <a:headEnd/>
            <a:tailEnd/>
          </a:ln>
        </p:spPr>
      </p:pic>
      <p:pic>
        <p:nvPicPr>
          <p:cNvPr id="30" name="Picture 9" descr="IMG2B"/>
          <p:cNvPicPr>
            <a:picLocks noChangeAspect="1" noChangeArrowheads="1"/>
          </p:cNvPicPr>
          <p:nvPr/>
        </p:nvPicPr>
        <p:blipFill>
          <a:blip r:embed="rId3" cstate="print"/>
          <a:srcRect t="2942" r="50000" b="41176"/>
          <a:stretch>
            <a:fillRect/>
          </a:stretch>
        </p:blipFill>
        <p:spPr bwMode="auto">
          <a:xfrm>
            <a:off x="457200" y="3827130"/>
            <a:ext cx="2438400" cy="2726070"/>
          </a:xfrm>
          <a:prstGeom prst="rect">
            <a:avLst/>
          </a:prstGeom>
          <a:noFill/>
          <a:ln w="9525">
            <a:noFill/>
            <a:miter lim="800000"/>
            <a:headEnd/>
            <a:tailEnd/>
          </a:ln>
        </p:spPr>
      </p:pic>
      <p:pic>
        <p:nvPicPr>
          <p:cNvPr id="31" name="Picture 4"/>
          <p:cNvPicPr>
            <a:picLocks noChangeAspect="1" noChangeArrowheads="1"/>
          </p:cNvPicPr>
          <p:nvPr/>
        </p:nvPicPr>
        <p:blipFill>
          <a:blip r:embed="rId4" cstate="print"/>
          <a:srcRect/>
          <a:stretch>
            <a:fillRect/>
          </a:stretch>
        </p:blipFill>
        <p:spPr bwMode="auto">
          <a:xfrm>
            <a:off x="5334000" y="3962400"/>
            <a:ext cx="2514600" cy="2514600"/>
          </a:xfrm>
          <a:prstGeom prst="rect">
            <a:avLst/>
          </a:prstGeom>
          <a:noFill/>
          <a:ln w="9525">
            <a:noFill/>
            <a:miter lim="800000"/>
            <a:headEnd/>
            <a:tailEnd/>
          </a:ln>
          <a:effectLst/>
        </p:spPr>
      </p:pic>
      <p:pic>
        <p:nvPicPr>
          <p:cNvPr id="104456" name="Picture 8"/>
          <p:cNvPicPr>
            <a:picLocks noChangeAspect="1" noChangeArrowheads="1"/>
          </p:cNvPicPr>
          <p:nvPr/>
        </p:nvPicPr>
        <p:blipFill>
          <a:blip r:embed="rId5" cstate="print"/>
          <a:srcRect/>
          <a:stretch>
            <a:fillRect/>
          </a:stretch>
        </p:blipFill>
        <p:spPr bwMode="auto">
          <a:xfrm>
            <a:off x="5257800" y="1143000"/>
            <a:ext cx="2590800" cy="2590800"/>
          </a:xfrm>
          <a:prstGeom prst="rect">
            <a:avLst/>
          </a:prstGeom>
          <a:noFill/>
          <a:ln w="9525">
            <a:noFill/>
            <a:miter lim="800000"/>
            <a:headEnd/>
            <a:tailEnd/>
          </a:ln>
          <a:effectLst/>
        </p:spPr>
      </p:pic>
      <p:sp>
        <p:nvSpPr>
          <p:cNvPr id="12" name="Text Box 13"/>
          <p:cNvSpPr txBox="1">
            <a:spLocks noChangeArrowheads="1"/>
          </p:cNvSpPr>
          <p:nvPr/>
        </p:nvSpPr>
        <p:spPr bwMode="auto">
          <a:xfrm>
            <a:off x="2971800" y="2176046"/>
            <a:ext cx="9906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Pre-RF</a:t>
            </a:r>
          </a:p>
        </p:txBody>
      </p:sp>
      <p:sp>
        <p:nvSpPr>
          <p:cNvPr id="13" name="Text Box 13"/>
          <p:cNvSpPr txBox="1">
            <a:spLocks noChangeArrowheads="1"/>
          </p:cNvSpPr>
          <p:nvPr/>
        </p:nvSpPr>
        <p:spPr bwMode="auto">
          <a:xfrm>
            <a:off x="2971800" y="4953000"/>
            <a:ext cx="12192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Post-RF</a:t>
            </a:r>
          </a:p>
        </p:txBody>
      </p:sp>
      <p:sp>
        <p:nvSpPr>
          <p:cNvPr id="14" name="Text Box 13"/>
          <p:cNvSpPr txBox="1">
            <a:spLocks noChangeArrowheads="1"/>
          </p:cNvSpPr>
          <p:nvPr/>
        </p:nvSpPr>
        <p:spPr bwMode="auto">
          <a:xfrm>
            <a:off x="7924800" y="2133600"/>
            <a:ext cx="9906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Etch Pits</a:t>
            </a:r>
          </a:p>
        </p:txBody>
      </p:sp>
      <p:sp>
        <p:nvSpPr>
          <p:cNvPr id="16" name="Text Box 13"/>
          <p:cNvSpPr txBox="1">
            <a:spLocks noChangeArrowheads="1"/>
          </p:cNvSpPr>
          <p:nvPr/>
        </p:nvSpPr>
        <p:spPr bwMode="auto">
          <a:xfrm>
            <a:off x="7924800" y="4800600"/>
            <a:ext cx="914400" cy="584775"/>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Electro-polished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5" name="TextBox 4"/>
          <p:cNvSpPr txBox="1"/>
          <p:nvPr/>
        </p:nvSpPr>
        <p:spPr>
          <a:xfrm>
            <a:off x="457200" y="685800"/>
            <a:ext cx="8458200" cy="5416868"/>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LDRD FE Probe SEM Program Overview  and Current Status</a:t>
            </a:r>
          </a:p>
          <a:p>
            <a:endParaRPr lang="en-US" b="1" dirty="0" smtClean="0">
              <a:latin typeface="Times New Roman" pitchFamily="18" charset="0"/>
              <a:cs typeface="Times New Roman" pitchFamily="18" charset="0"/>
            </a:endParaRPr>
          </a:p>
          <a:p>
            <a:pPr marL="395288" indent="-395288">
              <a:buFont typeface="Wingdings" pitchFamily="2" charset="2"/>
              <a:buChar char="§"/>
            </a:pPr>
            <a:r>
              <a:rPr lang="en-US" sz="1600" b="1" dirty="0" smtClean="0">
                <a:latin typeface="Times New Roman" pitchFamily="18" charset="0"/>
                <a:cs typeface="Times New Roman" pitchFamily="18" charset="0"/>
              </a:rPr>
              <a:t>Design Stage:</a:t>
            </a:r>
          </a:p>
          <a:p>
            <a:pPr marL="395288" indent="-395288"/>
            <a:endParaRPr lang="en-US" sz="1600" b="1" dirty="0" smtClean="0">
              <a:latin typeface="Times New Roman" pitchFamily="18" charset="0"/>
              <a:cs typeface="Times New Roman" pitchFamily="18" charset="0"/>
            </a:endParaRPr>
          </a:p>
          <a:p>
            <a:pPr algn="just"/>
            <a:r>
              <a:rPr lang="en-US" sz="1600" b="1" dirty="0" smtClean="0">
                <a:solidFill>
                  <a:schemeClr val="accent2">
                    <a:lumMod val="75000"/>
                  </a:schemeClr>
                </a:solidFill>
                <a:latin typeface="Times New Roman" pitchFamily="18" charset="0"/>
                <a:cs typeface="Times New Roman" pitchFamily="18" charset="0"/>
              </a:rPr>
              <a:t>             Assembly drawings are completed. Field emission probe assembly and </a:t>
            </a:r>
            <a:r>
              <a:rPr lang="en-US" sz="1600" b="1" dirty="0" err="1" smtClean="0">
                <a:solidFill>
                  <a:schemeClr val="accent2">
                    <a:lumMod val="75000"/>
                  </a:schemeClr>
                </a:solidFill>
                <a:latin typeface="Times New Roman" pitchFamily="18" charset="0"/>
                <a:cs typeface="Times New Roman" pitchFamily="18" charset="0"/>
              </a:rPr>
              <a:t>auxillary</a:t>
            </a:r>
            <a:r>
              <a:rPr lang="en-US" sz="1600" b="1" dirty="0" smtClean="0">
                <a:solidFill>
                  <a:schemeClr val="accent2">
                    <a:lumMod val="75000"/>
                  </a:schemeClr>
                </a:solidFill>
                <a:latin typeface="Times New Roman" pitchFamily="18" charset="0"/>
                <a:cs typeface="Times New Roman" pitchFamily="18" charset="0"/>
              </a:rPr>
              <a:t>  </a:t>
            </a:r>
          </a:p>
          <a:p>
            <a:pPr algn="just"/>
            <a:r>
              <a:rPr lang="en-US" sz="1600" b="1" dirty="0" smtClean="0">
                <a:solidFill>
                  <a:schemeClr val="accent2">
                    <a:lumMod val="75000"/>
                  </a:schemeClr>
                </a:solidFill>
                <a:latin typeface="Times New Roman" pitchFamily="18" charset="0"/>
                <a:cs typeface="Times New Roman" pitchFamily="18" charset="0"/>
              </a:rPr>
              <a:t>             components have been specified.</a:t>
            </a:r>
          </a:p>
          <a:p>
            <a:pPr marL="395288" indent="-395288">
              <a:buFont typeface="Wingdings" pitchFamily="2" charset="2"/>
              <a:buChar char="§"/>
            </a:pPr>
            <a:endParaRPr lang="en-US" sz="1600" b="1" dirty="0" smtClean="0">
              <a:latin typeface="Times New Roman" pitchFamily="18" charset="0"/>
              <a:cs typeface="Times New Roman" pitchFamily="18" charset="0"/>
            </a:endParaRPr>
          </a:p>
          <a:p>
            <a:pPr marL="395288" indent="-395288">
              <a:buFont typeface="Wingdings" pitchFamily="2" charset="2"/>
              <a:buChar char="§"/>
            </a:pPr>
            <a:r>
              <a:rPr lang="en-US" sz="1600" b="1" dirty="0" smtClean="0">
                <a:latin typeface="Times New Roman" pitchFamily="18" charset="0"/>
                <a:cs typeface="Times New Roman" pitchFamily="18" charset="0"/>
              </a:rPr>
              <a:t>Ordering Parts:</a:t>
            </a:r>
          </a:p>
          <a:p>
            <a:pPr marL="395288" indent="-395288">
              <a:buFont typeface="Wingdings" pitchFamily="2" charset="2"/>
              <a:buChar char="§"/>
            </a:pPr>
            <a:endParaRPr lang="en-US" sz="1600" b="1" dirty="0" smtClean="0">
              <a:latin typeface="Times New Roman" pitchFamily="18" charset="0"/>
              <a:cs typeface="Times New Roman" pitchFamily="18" charset="0"/>
            </a:endParaRPr>
          </a:p>
          <a:p>
            <a:pPr marL="395288" indent="-395288"/>
            <a:r>
              <a:rPr lang="en-US" sz="1600" b="1" dirty="0" smtClean="0">
                <a:solidFill>
                  <a:schemeClr val="accent2">
                    <a:lumMod val="75000"/>
                  </a:schemeClr>
                </a:solidFill>
                <a:latin typeface="Times New Roman" pitchFamily="18" charset="0"/>
                <a:cs typeface="Times New Roman" pitchFamily="18" charset="0"/>
              </a:rPr>
              <a:t>             A capital equipment purchase order is in process and we expect to receive shipment </a:t>
            </a:r>
          </a:p>
          <a:p>
            <a:pPr marL="395288" indent="-395288"/>
            <a:r>
              <a:rPr lang="en-US" sz="1600" b="1" dirty="0" smtClean="0">
                <a:solidFill>
                  <a:schemeClr val="accent2">
                    <a:lumMod val="75000"/>
                  </a:schemeClr>
                </a:solidFill>
                <a:latin typeface="Times New Roman" pitchFamily="18" charset="0"/>
                <a:cs typeface="Times New Roman" pitchFamily="18" charset="0"/>
              </a:rPr>
              <a:t>             of all components by 03/15/11. </a:t>
            </a:r>
          </a:p>
          <a:p>
            <a:pPr marL="395288" indent="-395288"/>
            <a:endParaRPr lang="en-US" sz="1600" b="1" dirty="0" smtClean="0">
              <a:latin typeface="Times New Roman" pitchFamily="18" charset="0"/>
              <a:cs typeface="Times New Roman" pitchFamily="18" charset="0"/>
            </a:endParaRPr>
          </a:p>
          <a:p>
            <a:pPr marL="395288" indent="-395288">
              <a:buFont typeface="Wingdings" pitchFamily="2" charset="2"/>
              <a:buChar char="§"/>
            </a:pPr>
            <a:r>
              <a:rPr lang="en-US" sz="1600" b="1" dirty="0" smtClean="0">
                <a:latin typeface="Times New Roman" pitchFamily="18" charset="0"/>
                <a:cs typeface="Times New Roman" pitchFamily="18" charset="0"/>
              </a:rPr>
              <a:t>Installation</a:t>
            </a:r>
          </a:p>
          <a:p>
            <a:pPr marL="395288" indent="-395288"/>
            <a:endParaRPr lang="en-US" sz="1600" b="1" dirty="0" smtClean="0">
              <a:latin typeface="Times New Roman" pitchFamily="18" charset="0"/>
              <a:cs typeface="Times New Roman" pitchFamily="18" charset="0"/>
            </a:endParaRPr>
          </a:p>
          <a:p>
            <a:pPr marL="395288" indent="-395288"/>
            <a:r>
              <a:rPr lang="en-US" sz="1600" b="1" dirty="0" smtClean="0">
                <a:solidFill>
                  <a:schemeClr val="accent2">
                    <a:lumMod val="75000"/>
                  </a:schemeClr>
                </a:solidFill>
                <a:latin typeface="Times New Roman" pitchFamily="18" charset="0"/>
                <a:cs typeface="Times New Roman" pitchFamily="18" charset="0"/>
              </a:rPr>
              <a:t>             While awaiting delivery we will modify the SEM sample stage box to include   </a:t>
            </a:r>
          </a:p>
          <a:p>
            <a:pPr marL="395288" indent="-395288"/>
            <a:r>
              <a:rPr lang="en-US" sz="1600" b="1" dirty="0" smtClean="0">
                <a:solidFill>
                  <a:schemeClr val="accent2">
                    <a:lumMod val="75000"/>
                  </a:schemeClr>
                </a:solidFill>
                <a:latin typeface="Times New Roman" pitchFamily="18" charset="0"/>
                <a:cs typeface="Times New Roman" pitchFamily="18" charset="0"/>
              </a:rPr>
              <a:t>             mounting holes and a flange opening for the FE holder and cable flange.</a:t>
            </a:r>
            <a:endParaRPr lang="en-US" sz="1600" b="1" dirty="0" smtClean="0">
              <a:latin typeface="Times New Roman" pitchFamily="18" charset="0"/>
              <a:cs typeface="Times New Roman" pitchFamily="18" charset="0"/>
            </a:endParaRPr>
          </a:p>
          <a:p>
            <a:pPr marL="395288" indent="-395288"/>
            <a:endParaRPr lang="en-US" sz="1600" b="1" dirty="0" smtClean="0">
              <a:latin typeface="Times New Roman" pitchFamily="18" charset="0"/>
              <a:cs typeface="Times New Roman" pitchFamily="18" charset="0"/>
            </a:endParaRPr>
          </a:p>
          <a:p>
            <a:pPr marL="395288" indent="-395288">
              <a:buFont typeface="Wingdings" pitchFamily="2" charset="2"/>
              <a:buChar char="§"/>
            </a:pPr>
            <a:r>
              <a:rPr lang="en-US" sz="1600" b="1" dirty="0" smtClean="0">
                <a:latin typeface="Times New Roman" pitchFamily="18" charset="0"/>
                <a:cs typeface="Times New Roman" pitchFamily="18" charset="0"/>
              </a:rPr>
              <a:t>Initial Testing and Calibration of the System on Planar Test Samples (e.g. Copper Coupons):</a:t>
            </a:r>
          </a:p>
          <a:p>
            <a:pPr marL="395288" indent="-395288">
              <a:buFont typeface="Wingdings" pitchFamily="2" charset="2"/>
              <a:buChar char="§"/>
            </a:pPr>
            <a:endParaRPr lang="en-US" sz="1600" b="1" dirty="0" smtClean="0">
              <a:latin typeface="Times New Roman" pitchFamily="18" charset="0"/>
              <a:cs typeface="Times New Roman" pitchFamily="18" charset="0"/>
            </a:endParaRPr>
          </a:p>
          <a:p>
            <a:pPr marL="395288" indent="-395288"/>
            <a:r>
              <a:rPr lang="en-US" sz="1600" dirty="0" smtClean="0"/>
              <a:t>              </a:t>
            </a:r>
            <a:r>
              <a:rPr lang="en-US" sz="1600" b="1" dirty="0" smtClean="0">
                <a:solidFill>
                  <a:schemeClr val="accent2">
                    <a:lumMod val="75000"/>
                  </a:schemeClr>
                </a:solidFill>
                <a:latin typeface="Times New Roman" pitchFamily="18" charset="0"/>
                <a:cs typeface="Times New Roman" pitchFamily="18" charset="0"/>
              </a:rPr>
              <a:t>Begin test sample measurements and calibration by 5/1/11. </a:t>
            </a:r>
            <a:endParaRPr lang="en-US" sz="1600" b="1"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11" name="TextBox 10"/>
          <p:cNvSpPr txBox="1"/>
          <p:nvPr/>
        </p:nvSpPr>
        <p:spPr>
          <a:xfrm>
            <a:off x="609600" y="533400"/>
            <a:ext cx="8229600" cy="3354765"/>
          </a:xfrm>
          <a:prstGeom prst="rect">
            <a:avLst/>
          </a:prstGeom>
          <a:noFill/>
        </p:spPr>
        <p:txBody>
          <a:bodyPr wrap="square" rtlCol="0">
            <a:spAutoFit/>
          </a:bodyPr>
          <a:lstStyle/>
          <a:p>
            <a:pPr marL="395288" indent="-395288"/>
            <a:r>
              <a:rPr lang="en-US" sz="2400" b="1" dirty="0" smtClean="0">
                <a:latin typeface="Times New Roman" pitchFamily="18" charset="0"/>
                <a:cs typeface="Times New Roman" pitchFamily="18" charset="0"/>
              </a:rPr>
              <a:t>LDRD FE SEM Program Overview  and Current Status–pg 2            							</a:t>
            </a:r>
            <a:endParaRPr lang="en-US" dirty="0" smtClean="0">
              <a:latin typeface="Times New Roman" pitchFamily="18" charset="0"/>
              <a:cs typeface="Times New Roman" pitchFamily="18" charset="0"/>
            </a:endParaRPr>
          </a:p>
          <a:p>
            <a:pPr marL="395288" indent="-395288"/>
            <a:endParaRPr lang="en-US" dirty="0" smtClean="0">
              <a:latin typeface="Times New Roman" pitchFamily="18" charset="0"/>
              <a:cs typeface="Times New Roman" pitchFamily="18" charset="0"/>
            </a:endParaRPr>
          </a:p>
          <a:p>
            <a:pPr marL="395288" indent="-395288">
              <a:buFont typeface="Wingdings" pitchFamily="2" charset="2"/>
              <a:buChar char="§"/>
            </a:pPr>
            <a:r>
              <a:rPr lang="en-US" sz="1600" b="1" dirty="0" smtClean="0">
                <a:latin typeface="Times New Roman" pitchFamily="18" charset="0"/>
                <a:cs typeface="Times New Roman" pitchFamily="18" charset="0"/>
              </a:rPr>
              <a:t>Analyze Existing (already tested) Cross Sectioned Accelerator Structures and Cathodes.</a:t>
            </a:r>
          </a:p>
          <a:p>
            <a:pPr marL="395288" indent="-395288"/>
            <a:r>
              <a:rPr lang="en-US" sz="1600" b="1" dirty="0" smtClean="0">
                <a:solidFill>
                  <a:schemeClr val="accent2">
                    <a:lumMod val="75000"/>
                  </a:schemeClr>
                </a:solidFill>
                <a:latin typeface="Times New Roman" pitchFamily="18" charset="0"/>
                <a:cs typeface="Times New Roman" pitchFamily="18" charset="0"/>
              </a:rPr>
              <a:t>              Evaluate working with non planar geometries.</a:t>
            </a:r>
          </a:p>
          <a:p>
            <a:pPr marL="395288" indent="-395288">
              <a:buFont typeface="Wingdings" pitchFamily="2" charset="2"/>
              <a:buChar char="§"/>
            </a:pPr>
            <a:endParaRPr lang="en-US" sz="1600" b="1" dirty="0">
              <a:latin typeface="Times New Roman" pitchFamily="18" charset="0"/>
              <a:cs typeface="Times New Roman" pitchFamily="18" charset="0"/>
            </a:endParaRPr>
          </a:p>
          <a:p>
            <a:pPr marL="395288" indent="-395288">
              <a:buFont typeface="Wingdings" pitchFamily="2" charset="2"/>
              <a:buChar char="§"/>
            </a:pPr>
            <a:r>
              <a:rPr lang="en-US" sz="1600" b="1" dirty="0" smtClean="0">
                <a:latin typeface="Times New Roman" pitchFamily="18" charset="0"/>
                <a:cs typeface="Times New Roman" pitchFamily="18" charset="0"/>
              </a:rPr>
              <a:t>Surface Science Study to Include Iterative Process (before and after rf  testing and/or beam operation):</a:t>
            </a:r>
          </a:p>
          <a:p>
            <a:pPr marL="395288" indent="-395288"/>
            <a:r>
              <a:rPr lang="en-US" sz="1600" b="1" dirty="0" smtClean="0">
                <a:latin typeface="Times New Roman" pitchFamily="18" charset="0"/>
                <a:cs typeface="Times New Roman" pitchFamily="18" charset="0"/>
              </a:rPr>
              <a:t>    </a:t>
            </a:r>
          </a:p>
          <a:p>
            <a:pPr marL="395288" indent="-395288"/>
            <a:r>
              <a:rPr lang="en-US" sz="1600" b="1" dirty="0" smtClean="0">
                <a:latin typeface="Times New Roman" pitchFamily="18" charset="0"/>
                <a:cs typeface="Times New Roman" pitchFamily="18" charset="0"/>
              </a:rPr>
              <a:t>  		      </a:t>
            </a:r>
            <a:r>
              <a:rPr lang="en-US" sz="1600" b="1" dirty="0" smtClean="0">
                <a:solidFill>
                  <a:schemeClr val="accent2">
                    <a:lumMod val="75000"/>
                  </a:schemeClr>
                </a:solidFill>
                <a:latin typeface="Times New Roman" pitchFamily="18" charset="0"/>
                <a:cs typeface="Times New Roman" pitchFamily="18" charset="0"/>
              </a:rPr>
              <a:t>High Gradient Program:   Clamped structures </a:t>
            </a:r>
          </a:p>
          <a:p>
            <a:pPr marL="395288" indent="-395288"/>
            <a:r>
              <a:rPr lang="en-US" sz="1600" b="1" dirty="0" smtClean="0">
                <a:solidFill>
                  <a:schemeClr val="accent2">
                    <a:lumMod val="75000"/>
                  </a:schemeClr>
                </a:solidFill>
                <a:latin typeface="Times New Roman" pitchFamily="18" charset="0"/>
                <a:cs typeface="Times New Roman" pitchFamily="18" charset="0"/>
              </a:rPr>
              <a:t>  		                Cathode Research:    Demountable Cathodes </a:t>
            </a:r>
            <a:endParaRPr lang="en-US" sz="1600" b="1" dirty="0" smtClean="0">
              <a:latin typeface="Times New Roman" pitchFamily="18" charset="0"/>
              <a:cs typeface="Times New Roman" pitchFamily="18"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4800600" y="3976048"/>
            <a:ext cx="3505200" cy="250214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914400" y="3985882"/>
            <a:ext cx="3505200" cy="2491117"/>
          </a:xfrm>
          <a:prstGeom prst="rect">
            <a:avLst/>
          </a:prstGeom>
          <a:noFill/>
          <a:ln w="9525">
            <a:noFill/>
            <a:miter lim="800000"/>
            <a:headEnd/>
            <a:tailEnd/>
          </a:ln>
        </p:spPr>
      </p:pic>
      <p:sp>
        <p:nvSpPr>
          <p:cNvPr id="5" name="TextBox 4"/>
          <p:cNvSpPr txBox="1"/>
          <p:nvPr/>
        </p:nvSpPr>
        <p:spPr>
          <a:xfrm>
            <a:off x="1219200" y="228600"/>
            <a:ext cx="6934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New Higher  Resolution SLAC SEM in 2012…??</a:t>
            </a:r>
            <a:endParaRPr lang="en-US" sz="2400" b="1" dirty="0">
              <a:latin typeface="Times New Roman" pitchFamily="18" charset="0"/>
              <a:cs typeface="Times New Roman" pitchFamily="18" charset="0"/>
            </a:endParaRPr>
          </a:p>
        </p:txBody>
      </p:sp>
      <p:sp>
        <p:nvSpPr>
          <p:cNvPr id="6" name="TextBox 5"/>
          <p:cNvSpPr txBox="1"/>
          <p:nvPr/>
        </p:nvSpPr>
        <p:spPr>
          <a:xfrm>
            <a:off x="457200" y="914400"/>
            <a:ext cx="8534400" cy="2585323"/>
          </a:xfrm>
          <a:prstGeom prst="rect">
            <a:avLst/>
          </a:prstGeom>
          <a:noFill/>
        </p:spPr>
        <p:txBody>
          <a:bodyPr wrap="square" rtlCol="0">
            <a:spAutoFit/>
          </a:bodyPr>
          <a:lstStyle/>
          <a:p>
            <a:r>
              <a:rPr lang="en-US" dirty="0" smtClean="0">
                <a:latin typeface="Times New Roman" pitchFamily="18" charset="0"/>
                <a:cs typeface="Times New Roman" pitchFamily="18" charset="0"/>
              </a:rPr>
              <a:t>SLAC SEM is reaching end of life status. The goal is to optimize the system in SLAC’s current SEM and than move the system to a new SEM in the future when funding is available.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New SEM was approved in 2010. </a:t>
            </a:r>
            <a:r>
              <a:rPr lang="en-US" dirty="0" smtClean="0">
                <a:latin typeface="Times New Roman" pitchFamily="18" charset="0"/>
                <a:cs typeface="Times New Roman" pitchFamily="18" charset="0"/>
              </a:rPr>
              <a:t>Purchase </a:t>
            </a:r>
            <a:r>
              <a:rPr lang="en-US" dirty="0" smtClean="0">
                <a:latin typeface="Times New Roman" pitchFamily="18" charset="0"/>
                <a:cs typeface="Times New Roman" pitchFamily="18" charset="0"/>
              </a:rPr>
              <a:t>requisition was  </a:t>
            </a:r>
            <a:r>
              <a:rPr lang="en-US" dirty="0" smtClean="0">
                <a:latin typeface="Times New Roman" pitchFamily="18" charset="0"/>
                <a:cs typeface="Times New Roman" pitchFamily="18" charset="0"/>
              </a:rPr>
              <a:t>halted </a:t>
            </a:r>
            <a:r>
              <a:rPr lang="en-US" dirty="0" smtClean="0">
                <a:latin typeface="Times New Roman" pitchFamily="18" charset="0"/>
                <a:cs typeface="Times New Roman" pitchFamily="18" charset="0"/>
              </a:rPr>
              <a:t>days before order was placed due to </a:t>
            </a:r>
            <a:r>
              <a:rPr lang="en-US" dirty="0" smtClean="0">
                <a:latin typeface="Times New Roman" pitchFamily="18" charset="0"/>
                <a:cs typeface="Times New Roman" pitchFamily="18" charset="0"/>
              </a:rPr>
              <a:t>the budget being on </a:t>
            </a:r>
            <a:r>
              <a:rPr lang="en-US" dirty="0" smtClean="0">
                <a:latin typeface="Times New Roman" pitchFamily="18" charset="0"/>
                <a:cs typeface="Times New Roman" pitchFamily="18" charset="0"/>
              </a:rPr>
              <a:t>continuing  resolution</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Present day SEM’s have significantly better capabilities and resolution than SLAC’s current  SEM.</a:t>
            </a: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5" name="TextBox 4"/>
          <p:cNvSpPr txBox="1"/>
          <p:nvPr/>
        </p:nvSpPr>
        <p:spPr>
          <a:xfrm>
            <a:off x="381000" y="1130617"/>
            <a:ext cx="8229600" cy="4555093"/>
          </a:xfrm>
          <a:prstGeom prst="rect">
            <a:avLst/>
          </a:prstGeom>
          <a:noFill/>
        </p:spPr>
        <p:txBody>
          <a:bodyPr wrap="square" rtlCol="0">
            <a:spAutoFit/>
          </a:bodyPr>
          <a:lstStyle/>
          <a:p>
            <a:r>
              <a:rPr lang="en-US" sz="2400" dirty="0" smtClean="0"/>
              <a:t>                                                Summary</a:t>
            </a:r>
          </a:p>
          <a:p>
            <a:pPr algn="just"/>
            <a:endParaRPr lang="en-US" sz="1600" dirty="0" smtClean="0"/>
          </a:p>
          <a:p>
            <a:pPr algn="just"/>
            <a:endParaRPr lang="en-US" sz="1600" dirty="0"/>
          </a:p>
          <a:p>
            <a:pPr marL="398463" indent="-280988" algn="just">
              <a:buFont typeface="Wingdings" pitchFamily="2" charset="2"/>
              <a:buChar char="§"/>
            </a:pPr>
            <a:r>
              <a:rPr lang="en-US" dirty="0" smtClean="0">
                <a:latin typeface="Times New Roman" pitchFamily="18" charset="0"/>
                <a:cs typeface="Times New Roman" pitchFamily="18" charset="0"/>
              </a:rPr>
              <a:t>In high gradient structures and cathode development we are faced with challenging physics that will likely only be </a:t>
            </a:r>
            <a:r>
              <a:rPr lang="en-US" dirty="0" smtClean="0">
                <a:latin typeface="Times New Roman" pitchFamily="18" charset="0"/>
                <a:cs typeface="Times New Roman" pitchFamily="18" charset="0"/>
              </a:rPr>
              <a:t>overcome </a:t>
            </a:r>
            <a:r>
              <a:rPr lang="en-US" dirty="0" smtClean="0">
                <a:latin typeface="Times New Roman" pitchFamily="18" charset="0"/>
                <a:cs typeface="Times New Roman" pitchFamily="18" charset="0"/>
              </a:rPr>
              <a:t>by increasing our surface science capabilities. </a:t>
            </a:r>
          </a:p>
          <a:p>
            <a:pPr marL="398463" indent="-280988" algn="just">
              <a:buFont typeface="Wingdings" pitchFamily="2" charset="2"/>
              <a:buChar char="§"/>
            </a:pPr>
            <a:endParaRPr lang="en-US" dirty="0" smtClean="0">
              <a:latin typeface="Times New Roman" pitchFamily="18" charset="0"/>
              <a:cs typeface="Times New Roman" pitchFamily="18" charset="0"/>
            </a:endParaRPr>
          </a:p>
          <a:p>
            <a:pPr marL="398463" indent="-280988" algn="just">
              <a:buFont typeface="Wingdings" pitchFamily="2" charset="2"/>
              <a:buChar char="§"/>
            </a:pPr>
            <a:r>
              <a:rPr lang="en-US" dirty="0" smtClean="0">
                <a:latin typeface="Times New Roman" pitchFamily="18" charset="0"/>
                <a:cs typeface="Times New Roman" pitchFamily="18" charset="0"/>
              </a:rPr>
              <a:t>The current probe coupled with SEM imaging and EDX spectrometry will provide additional diagnostic support to help understand surface and emission physics.</a:t>
            </a:r>
          </a:p>
          <a:p>
            <a:pPr marL="398463" indent="-280988" algn="just">
              <a:buFont typeface="Wingdings" pitchFamily="2" charset="2"/>
              <a:buChar char="§"/>
            </a:pPr>
            <a:endParaRPr lang="en-US" dirty="0" smtClean="0">
              <a:latin typeface="Times New Roman" pitchFamily="18" charset="0"/>
              <a:cs typeface="Times New Roman" pitchFamily="18" charset="0"/>
            </a:endParaRPr>
          </a:p>
          <a:p>
            <a:pPr marL="398463" indent="-280988" algn="just">
              <a:buFont typeface="Wingdings" pitchFamily="2" charset="2"/>
              <a:buChar char="§"/>
            </a:pPr>
            <a:r>
              <a:rPr lang="en-US" dirty="0" smtClean="0">
                <a:latin typeface="Times New Roman" pitchFamily="18" charset="0"/>
                <a:cs typeface="Times New Roman" pitchFamily="18" charset="0"/>
              </a:rPr>
              <a:t>The SEM field emission probe will be available for a wide variety of applications.</a:t>
            </a:r>
          </a:p>
          <a:p>
            <a:pPr marL="398463" indent="-280988" algn="just">
              <a:buFont typeface="Wingdings" pitchFamily="2" charset="2"/>
              <a:buChar char="§"/>
            </a:pPr>
            <a:endParaRPr lang="en-US" dirty="0" smtClean="0">
              <a:latin typeface="Times New Roman" pitchFamily="18" charset="0"/>
              <a:cs typeface="Times New Roman" pitchFamily="18" charset="0"/>
            </a:endParaRPr>
          </a:p>
          <a:p>
            <a:pPr marL="398463" indent="-280988" algn="just">
              <a:buFont typeface="Wingdings" pitchFamily="2" charset="2"/>
              <a:buChar char="§"/>
            </a:pPr>
            <a:r>
              <a:rPr lang="en-US" dirty="0" smtClean="0">
                <a:latin typeface="Times New Roman" pitchFamily="18" charset="0"/>
                <a:cs typeface="Times New Roman" pitchFamily="18" charset="0"/>
              </a:rPr>
              <a:t>We hope to increase </a:t>
            </a:r>
            <a:r>
              <a:rPr lang="en-US" dirty="0" smtClean="0">
                <a:latin typeface="Times New Roman" pitchFamily="18" charset="0"/>
                <a:cs typeface="Times New Roman" pitchFamily="18" charset="0"/>
              </a:rPr>
              <a:t>the field emission probe system capabilities by installing it into a </a:t>
            </a:r>
            <a:r>
              <a:rPr lang="en-US" dirty="0" smtClean="0">
                <a:latin typeface="Times New Roman" pitchFamily="18" charset="0"/>
                <a:cs typeface="Times New Roman" pitchFamily="18" charset="0"/>
              </a:rPr>
              <a:t>new </a:t>
            </a:r>
            <a:r>
              <a:rPr lang="en-US" dirty="0" smtClean="0">
                <a:latin typeface="Times New Roman" pitchFamily="18" charset="0"/>
                <a:cs typeface="Times New Roman" pitchFamily="18" charset="0"/>
              </a:rPr>
              <a:t>higher resolution SEM </a:t>
            </a:r>
            <a:r>
              <a:rPr lang="en-US" dirty="0" smtClean="0">
                <a:latin typeface="Times New Roman" pitchFamily="18" charset="0"/>
                <a:cs typeface="Times New Roman" pitchFamily="18" charset="0"/>
              </a:rPr>
              <a:t>as soon as funding is available</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398463" indent="-280988" algn="just"/>
            <a:endParaRPr lang="en-US" dirty="0">
              <a:latin typeface="Times New Roman" pitchFamily="18" charset="0"/>
              <a:cs typeface="Times New Roman" pitchFamily="18" charset="0"/>
            </a:endParaRPr>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pic>
        <p:nvPicPr>
          <p:cNvPr id="4" name="Picture 83"/>
          <p:cNvPicPr>
            <a:picLocks noChangeAspect="1" noChangeArrowheads="1"/>
          </p:cNvPicPr>
          <p:nvPr/>
        </p:nvPicPr>
        <p:blipFill>
          <a:blip r:embed="rId2" cstate="print"/>
          <a:srcRect/>
          <a:stretch>
            <a:fillRect/>
          </a:stretch>
        </p:blipFill>
        <p:spPr bwMode="auto">
          <a:xfrm>
            <a:off x="8229600" y="228600"/>
            <a:ext cx="600075" cy="590550"/>
          </a:xfrm>
          <a:prstGeom prst="rect">
            <a:avLst/>
          </a:prstGeom>
          <a:noFill/>
          <a:ln w="9525">
            <a:noFill/>
            <a:miter lim="800000"/>
            <a:headEnd/>
            <a:tailEnd/>
          </a:ln>
        </p:spPr>
      </p:pic>
      <p:pic>
        <p:nvPicPr>
          <p:cNvPr id="5" name="Picture 84" descr="logo_web_2008"/>
          <p:cNvPicPr>
            <a:picLocks noChangeAspect="1" noChangeArrowheads="1"/>
          </p:cNvPicPr>
          <p:nvPr/>
        </p:nvPicPr>
        <p:blipFill>
          <a:blip r:embed="rId3" cstate="print"/>
          <a:srcRect/>
          <a:stretch>
            <a:fillRect/>
          </a:stretch>
        </p:blipFill>
        <p:spPr bwMode="auto">
          <a:xfrm>
            <a:off x="304800" y="304800"/>
            <a:ext cx="1600200" cy="593725"/>
          </a:xfrm>
          <a:prstGeom prst="rect">
            <a:avLst/>
          </a:prstGeom>
          <a:noFill/>
          <a:ln w="9525">
            <a:noFill/>
            <a:miter lim="800000"/>
            <a:headEnd/>
            <a:tailEnd/>
          </a:ln>
        </p:spPr>
      </p:pic>
      <p:sp>
        <p:nvSpPr>
          <p:cNvPr id="9" name="Footer Placeholder 3"/>
          <p:cNvSpPr>
            <a:spLocks noGrp="1"/>
          </p:cNvSpPr>
          <p:nvPr>
            <p:ph type="ftr" sz="quarter" idx="11"/>
          </p:nvPr>
        </p:nvSpPr>
        <p:spPr>
          <a:xfrm>
            <a:off x="3124200" y="6477000"/>
            <a:ext cx="2895600" cy="457200"/>
          </a:xfrm>
        </p:spPr>
        <p:txBody>
          <a:bodyPr/>
          <a:lstStyle/>
          <a:p>
            <a:r>
              <a:rPr lang="en-US" dirty="0"/>
              <a:t>Robert E. </a:t>
            </a:r>
            <a:r>
              <a:rPr lang="en-US" dirty="0" smtClean="0"/>
              <a:t>Kirby /  Lisa Laurent</a:t>
            </a:r>
            <a:endParaRPr lang="en-US" dirty="0"/>
          </a:p>
        </p:txBody>
      </p:sp>
      <p:sp>
        <p:nvSpPr>
          <p:cNvPr id="10" name="Rectangle 2"/>
          <p:cNvSpPr txBox="1">
            <a:spLocks noChangeArrowheads="1"/>
          </p:cNvSpPr>
          <p:nvPr/>
        </p:nvSpPr>
        <p:spPr>
          <a:xfrm>
            <a:off x="533400" y="3810000"/>
            <a:ext cx="36576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AFM Field Emission Probe</a:t>
            </a:r>
          </a:p>
          <a:p>
            <a:pPr lvl="0" algn="ctr">
              <a:spcBef>
                <a:spcPct val="0"/>
              </a:spcBef>
              <a:defRPr/>
            </a:pPr>
            <a:r>
              <a:rPr lang="en-US" sz="1600" dirty="0" smtClean="0">
                <a:hlinkClick r:id="rId4"/>
              </a:rPr>
              <a:t>SLAC-TN-03-056</a:t>
            </a:r>
            <a:r>
              <a:rPr lang="en-US" sz="1600" dirty="0" smtClean="0"/>
              <a:t> (2003)</a:t>
            </a:r>
            <a:endParaRPr lang="en-US" sz="1600" dirty="0" smtClean="0">
              <a:latin typeface="Times New Roman" pitchFamily="18" charset="0"/>
              <a:ea typeface="+mj-ea"/>
              <a:cs typeface="Times New Roman" pitchFamily="18" charset="0"/>
            </a:endParaRPr>
          </a:p>
        </p:txBody>
      </p:sp>
      <p:pic>
        <p:nvPicPr>
          <p:cNvPr id="12" name="Picture 3" descr="I:\OLDG137\OLD_E\BOB\FIGURE01.TIF"/>
          <p:cNvPicPr>
            <a:picLocks noChangeAspect="1" noChangeArrowheads="1"/>
          </p:cNvPicPr>
          <p:nvPr/>
        </p:nvPicPr>
        <p:blipFill>
          <a:blip r:embed="rId5" cstate="print"/>
          <a:srcRect/>
          <a:stretch>
            <a:fillRect/>
          </a:stretch>
        </p:blipFill>
        <p:spPr bwMode="auto">
          <a:xfrm>
            <a:off x="914400" y="1143000"/>
            <a:ext cx="4049486" cy="2362200"/>
          </a:xfrm>
          <a:prstGeom prst="rect">
            <a:avLst/>
          </a:prstGeom>
          <a:noFill/>
        </p:spPr>
      </p:pic>
      <p:sp>
        <p:nvSpPr>
          <p:cNvPr id="13" name="Rectangle 2"/>
          <p:cNvSpPr txBox="1">
            <a:spLocks noChangeArrowheads="1"/>
          </p:cNvSpPr>
          <p:nvPr/>
        </p:nvSpPr>
        <p:spPr>
          <a:xfrm>
            <a:off x="4267200" y="3810000"/>
            <a:ext cx="4495800" cy="2667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itchFamily="18" charset="0"/>
                <a:ea typeface="+mj-ea"/>
                <a:cs typeface="Times New Roman" pitchFamily="18" charset="0"/>
              </a:rPr>
              <a:t>Measurement Problems and Restrictions:</a:t>
            </a:r>
          </a:p>
          <a:p>
            <a:pPr marL="0" marR="0" lvl="0" indent="0" defTabSz="914400" rtl="0" eaLnBrk="1" fontAlgn="auto" latinLnBrk="0" hangingPunct="1">
              <a:lnSpc>
                <a:spcPct val="100000"/>
              </a:lnSpc>
              <a:spcBef>
                <a:spcPct val="0"/>
              </a:spcBef>
              <a:spcAft>
                <a:spcPts val="0"/>
              </a:spcAft>
              <a:buClrTx/>
              <a:buSzTx/>
              <a:tabLst/>
              <a:defRPr/>
            </a:pPr>
            <a:endParaRPr lang="en-US" sz="2000" dirty="0" smtClean="0">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000" dirty="0" smtClean="0">
                <a:latin typeface="Times New Roman" pitchFamily="18" charset="0"/>
                <a:ea typeface="+mj-ea"/>
                <a:cs typeface="Times New Roman" pitchFamily="18" charset="0"/>
              </a:rPr>
              <a:t>  Small Samples (~size of a quarter)</a:t>
            </a:r>
          </a:p>
          <a:p>
            <a:pPr>
              <a:spcBef>
                <a:spcPct val="0"/>
              </a:spcBef>
              <a:buFont typeface="Arial" pitchFamily="34" charset="0"/>
              <a:buChar char="•"/>
              <a:defRPr/>
            </a:pPr>
            <a:r>
              <a:rPr lang="en-US" sz="2000" dirty="0" smtClean="0">
                <a:latin typeface="Times New Roman" pitchFamily="18" charset="0"/>
                <a:cs typeface="Times New Roman" pitchFamily="18" charset="0"/>
              </a:rPr>
              <a:t>  Very Small Diagnostic Area (</a:t>
            </a:r>
            <a:r>
              <a:rPr lang="en-US" sz="2000" dirty="0" smtClean="0">
                <a:latin typeface="Symbol" pitchFamily="18" charset="2"/>
                <a:cs typeface="Times New Roman" pitchFamily="18" charset="0"/>
              </a:rPr>
              <a:t>m</a:t>
            </a:r>
            <a:r>
              <a:rPr lang="en-US" sz="2000" dirty="0" smtClean="0">
                <a:latin typeface="Times New Roman" pitchFamily="18" charset="0"/>
                <a:cs typeface="Times New Roman" pitchFamily="18" charset="0"/>
              </a:rPr>
              <a:t>m’s)</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000" dirty="0" smtClean="0">
                <a:latin typeface="Times New Roman" pitchFamily="18" charset="0"/>
                <a:ea typeface="+mj-ea"/>
                <a:cs typeface="Times New Roman" pitchFamily="18" charset="0"/>
              </a:rPr>
              <a:t>  Non Vacuum Chamber</a:t>
            </a:r>
          </a:p>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Times New Roman" pitchFamily="18" charset="0"/>
                <a:ea typeface="+mj-ea"/>
                <a:cs typeface="Times New Roman" pitchFamily="18" charset="0"/>
              </a:rPr>
              <a:t>        Tip and Sample Oxidation</a:t>
            </a:r>
          </a:p>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Times New Roman" pitchFamily="18" charset="0"/>
                <a:ea typeface="+mj-ea"/>
                <a:cs typeface="Times New Roman" pitchFamily="18" charset="0"/>
              </a:rPr>
              <a:t>        Tip and Surface Contamination</a:t>
            </a:r>
          </a:p>
          <a:p>
            <a:pPr lvl="0">
              <a:spcBef>
                <a:spcPct val="0"/>
              </a:spcBef>
              <a:buFont typeface="Arial" pitchFamily="34" charset="0"/>
              <a:buChar char="•"/>
              <a:defRPr/>
            </a:pPr>
            <a:r>
              <a:rPr lang="en-US" sz="2000" dirty="0" smtClean="0">
                <a:latin typeface="Times New Roman" pitchFamily="18" charset="0"/>
                <a:cs typeface="Times New Roman" pitchFamily="18" charset="0"/>
              </a:rPr>
              <a:t> Unknown  Gap Distance</a:t>
            </a:r>
          </a:p>
          <a:p>
            <a:pPr lvl="0">
              <a:spcBef>
                <a:spcPct val="0"/>
              </a:spcBef>
              <a:buFont typeface="Arial" pitchFamily="34" charset="0"/>
              <a:buChar char="•"/>
              <a:defRPr/>
            </a:pPr>
            <a:endParaRPr lang="en-US" sz="2000" dirty="0" smtClean="0">
              <a:latin typeface="Times New Roman" pitchFamily="18" charset="0"/>
              <a:ea typeface="+mj-ea"/>
              <a:cs typeface="Times New Roman" pitchFamily="18" charset="0"/>
            </a:endParaRPr>
          </a:p>
        </p:txBody>
      </p:sp>
      <p:pic>
        <p:nvPicPr>
          <p:cNvPr id="14" name="Picture 13" descr="C:\Sort Folder\STM and AFM Dig Pics\P6240013.JPG"/>
          <p:cNvPicPr>
            <a:picLocks noChangeAspect="1"/>
          </p:cNvPicPr>
          <p:nvPr/>
        </p:nvPicPr>
        <p:blipFill>
          <a:blip r:embed="rId6" cstate="print"/>
          <a:srcRect t="5967"/>
          <a:stretch>
            <a:fillRect/>
          </a:stretch>
        </p:blipFill>
        <p:spPr bwMode="auto">
          <a:xfrm>
            <a:off x="5486400" y="1219200"/>
            <a:ext cx="2957816" cy="208398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92881"/>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pic>
        <p:nvPicPr>
          <p:cNvPr id="3" name="Picture 2"/>
          <p:cNvPicPr>
            <a:picLocks noChangeAspect="1"/>
          </p:cNvPicPr>
          <p:nvPr/>
        </p:nvPicPr>
        <p:blipFill>
          <a:blip r:embed="rId2" cstate="print"/>
          <a:stretch>
            <a:fillRect/>
          </a:stretch>
        </p:blipFill>
        <p:spPr bwMode="auto">
          <a:xfrm>
            <a:off x="2842470" y="421480"/>
            <a:ext cx="3558330" cy="2321719"/>
          </a:xfrm>
          <a:prstGeom prst="rect">
            <a:avLst/>
          </a:prstGeom>
          <a:noFill/>
          <a:ln w="9525">
            <a:noFill/>
            <a:miter lim="800000"/>
            <a:headEnd/>
            <a:tailEnd/>
          </a:ln>
        </p:spPr>
      </p:pic>
      <p:sp>
        <p:nvSpPr>
          <p:cNvPr id="5" name="TextBox 4"/>
          <p:cNvSpPr txBox="1"/>
          <p:nvPr/>
        </p:nvSpPr>
        <p:spPr>
          <a:xfrm>
            <a:off x="457200" y="3012281"/>
            <a:ext cx="8229600" cy="3139321"/>
          </a:xfrm>
          <a:prstGeom prst="rect">
            <a:avLst/>
          </a:prstGeom>
          <a:noFill/>
        </p:spPr>
        <p:txBody>
          <a:bodyPr wrap="square" rtlCol="0">
            <a:spAutoFit/>
          </a:bodyPr>
          <a:lstStyle/>
          <a:p>
            <a:r>
              <a:rPr lang="en-US" dirty="0" smtClean="0">
                <a:latin typeface="Times New Roman" pitchFamily="18" charset="0"/>
                <a:cs typeface="Times New Roman" pitchFamily="18" charset="0"/>
              </a:rPr>
              <a:t>Field emission probe will detect features that exhibit premature field emission. The surface imaging capability of the SEM and elemental x-ray analysis can then be used to obtain topographical and material information about these emission sites.</a:t>
            </a: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SLAC SEM has one of the largest commercially available vacuum chambers which allows us to analyze cathodes, windows, and some high gradient structures.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FE probe assembly has three degrees of freedom, and nanometer resolution.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SEM has XYZ stage, tilt, and angular rotation. This wide latitude of sample and probe placement will allow field emission measurements with distance and angle as variables.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5"/>
          <p:cNvSpPr>
            <a:spLocks noChangeArrowheads="1"/>
          </p:cNvSpPr>
          <p:nvPr/>
        </p:nvSpPr>
        <p:spPr bwMode="auto">
          <a:xfrm>
            <a:off x="228600" y="192881"/>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2" name="TextBox 1"/>
          <p:cNvSpPr txBox="1"/>
          <p:nvPr/>
        </p:nvSpPr>
        <p:spPr>
          <a:xfrm>
            <a:off x="381000" y="457200"/>
            <a:ext cx="8305800" cy="6278642"/>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 Brief History of Field Emission, Emitters, and Imaging</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1897, R.W. Wood discovered field emission while conducting dc vacuum experiments.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1928, Fowler and </a:t>
            </a:r>
            <a:r>
              <a:rPr lang="en-US" sz="2400" dirty="0" err="1" smtClean="0">
                <a:latin typeface="Times New Roman" pitchFamily="18" charset="0"/>
                <a:cs typeface="Times New Roman" pitchFamily="18" charset="0"/>
              </a:rPr>
              <a:t>Nordheim</a:t>
            </a:r>
            <a:r>
              <a:rPr lang="en-US" sz="2400" dirty="0" smtClean="0">
                <a:latin typeface="Times New Roman" pitchFamily="18" charset="0"/>
                <a:cs typeface="Times New Roman" pitchFamily="18" charset="0"/>
              </a:rPr>
              <a:t> derived an equation describing the field emission current density in relationship to electric field strength.</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1936, Ahearn proposed that field emission currents consisted of pencil-like streams of electrons emitted from a few minute areas, in contrast to being emitted uniformly over the entire surface.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1963, Little and Whitney experimentally verified that field emission originates from multiple sites using a phosphor-coated anode.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pic>
        <p:nvPicPr>
          <p:cNvPr id="5" name="Picture 4"/>
          <p:cNvPicPr/>
          <p:nvPr/>
        </p:nvPicPr>
        <p:blipFill>
          <a:blip r:embed="rId2" cstate="print"/>
          <a:srcRect/>
          <a:stretch>
            <a:fillRect/>
          </a:stretch>
        </p:blipFill>
        <p:spPr bwMode="auto">
          <a:xfrm flipH="1" flipV="1">
            <a:off x="609600" y="1259908"/>
            <a:ext cx="3884295" cy="2486025"/>
          </a:xfrm>
          <a:prstGeom prst="rect">
            <a:avLst/>
          </a:prstGeom>
          <a:noFill/>
          <a:ln w="9525">
            <a:noFill/>
            <a:miter lim="800000"/>
            <a:headEnd/>
            <a:tailEnd/>
          </a:ln>
        </p:spPr>
      </p:pic>
      <p:pic>
        <p:nvPicPr>
          <p:cNvPr id="6" name="Picture 5"/>
          <p:cNvPicPr/>
          <p:nvPr/>
        </p:nvPicPr>
        <p:blipFill>
          <a:blip r:embed="rId3" cstate="print"/>
          <a:srcRect l="7143"/>
          <a:stretch>
            <a:fillRect/>
          </a:stretch>
        </p:blipFill>
        <p:spPr bwMode="auto">
          <a:xfrm>
            <a:off x="4876800" y="1183708"/>
            <a:ext cx="3449714" cy="2397692"/>
          </a:xfrm>
          <a:prstGeom prst="rect">
            <a:avLst/>
          </a:prstGeom>
          <a:noFill/>
          <a:ln w="9525">
            <a:noFill/>
            <a:miter lim="800000"/>
            <a:headEnd/>
            <a:tailEnd/>
          </a:ln>
        </p:spPr>
      </p:pic>
      <p:pic>
        <p:nvPicPr>
          <p:cNvPr id="7" name="Picture 6"/>
          <p:cNvPicPr>
            <a:picLocks noChangeAspect="1"/>
          </p:cNvPicPr>
          <p:nvPr/>
        </p:nvPicPr>
        <p:blipFill>
          <a:blip r:embed="rId4" cstate="print">
            <a:lum contrast="10000"/>
          </a:blip>
          <a:srcRect/>
          <a:stretch>
            <a:fillRect/>
          </a:stretch>
        </p:blipFill>
        <p:spPr bwMode="auto">
          <a:xfrm>
            <a:off x="1428749" y="4003108"/>
            <a:ext cx="2321067" cy="2169092"/>
          </a:xfrm>
          <a:prstGeom prst="rect">
            <a:avLst/>
          </a:prstGeom>
          <a:noFill/>
          <a:ln w="9525">
            <a:noFill/>
            <a:miter lim="800000"/>
            <a:headEnd/>
            <a:tailEnd/>
          </a:ln>
        </p:spPr>
      </p:pic>
      <p:sp>
        <p:nvSpPr>
          <p:cNvPr id="8" name="TextBox 7"/>
          <p:cNvSpPr txBox="1"/>
          <p:nvPr/>
        </p:nvSpPr>
        <p:spPr>
          <a:xfrm>
            <a:off x="3962400" y="4038600"/>
            <a:ext cx="4876800" cy="2523768"/>
          </a:xfrm>
          <a:prstGeom prst="rect">
            <a:avLst/>
          </a:prstGeom>
          <a:noFill/>
        </p:spPr>
        <p:txBody>
          <a:bodyPr wrap="square" rtlCol="0">
            <a:spAutoFit/>
          </a:bodyPr>
          <a:lstStyle/>
          <a:p>
            <a:r>
              <a:rPr lang="en-US" sz="1600" b="1" dirty="0" smtClean="0">
                <a:latin typeface="Arial" pitchFamily="34" charset="0"/>
                <a:cs typeface="Arial" pitchFamily="34" charset="0"/>
              </a:rPr>
              <a:t>Transparent Anode. Plane-parallel Electrodes. </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Discrete localized emission sites</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Gap field gradually increased.- Arc location at pre-breakdown emission site</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Post breakdown event frequently resulted in the creation of many additional new emission sites.</a:t>
            </a:r>
          </a:p>
          <a:p>
            <a:endParaRPr lang="en-US" sz="1400" dirty="0" smtClean="0">
              <a:latin typeface="Arial" pitchFamily="34" charset="0"/>
              <a:cs typeface="Arial" pitchFamily="34" charset="0"/>
            </a:endParaRPr>
          </a:p>
        </p:txBody>
      </p:sp>
      <p:sp>
        <p:nvSpPr>
          <p:cNvPr id="9" name="TextBox 8"/>
          <p:cNvSpPr txBox="1"/>
          <p:nvPr/>
        </p:nvSpPr>
        <p:spPr>
          <a:xfrm>
            <a:off x="2133600" y="228600"/>
            <a:ext cx="54864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High Voltage Vacuum Insulation: Basic Concepts and Technological Practice </a:t>
            </a:r>
          </a:p>
          <a:p>
            <a:pPr algn="ctr"/>
            <a:r>
              <a:rPr lang="en-US" b="1" dirty="0" smtClean="0">
                <a:latin typeface="Times New Roman" pitchFamily="18" charset="0"/>
                <a:cs typeface="Times New Roman" pitchFamily="18" charset="0"/>
              </a:rPr>
              <a:t>(Edited by Rod Latham)</a:t>
            </a:r>
            <a:endParaRPr lang="en-US" b="1" dirty="0">
              <a:latin typeface="Times New Roman" pitchFamily="18" charset="0"/>
              <a:cs typeface="Times New Roman" pitchFamily="18" charset="0"/>
            </a:endParaRPr>
          </a:p>
        </p:txBody>
      </p:sp>
      <p:pic>
        <p:nvPicPr>
          <p:cNvPr id="83969" name="Picture 1"/>
          <p:cNvPicPr>
            <a:picLocks noChangeAspect="1" noChangeArrowheads="1"/>
          </p:cNvPicPr>
          <p:nvPr/>
        </p:nvPicPr>
        <p:blipFill>
          <a:blip r:embed="rId5" cstate="print"/>
          <a:srcRect/>
          <a:stretch>
            <a:fillRect/>
          </a:stretch>
        </p:blipFill>
        <p:spPr bwMode="auto">
          <a:xfrm>
            <a:off x="304800" y="4953000"/>
            <a:ext cx="1078403" cy="1614488"/>
          </a:xfrm>
          <a:prstGeom prst="rect">
            <a:avLst/>
          </a:prstGeom>
          <a:noFill/>
          <a:ln w="9525">
            <a:noFill/>
            <a:miter lim="800000"/>
            <a:headEnd/>
            <a:tailEnd/>
          </a:ln>
        </p:spPr>
      </p:pic>
      <p:sp>
        <p:nvSpPr>
          <p:cNvPr id="11" name="TextBox 10"/>
          <p:cNvSpPr txBox="1"/>
          <p:nvPr/>
        </p:nvSpPr>
        <p:spPr>
          <a:xfrm>
            <a:off x="1371600" y="6290846"/>
            <a:ext cx="7620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(1995)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5"/>
          <p:cNvSpPr>
            <a:spLocks noChangeArrowheads="1"/>
          </p:cNvSpPr>
          <p:nvPr/>
        </p:nvSpPr>
        <p:spPr bwMode="auto">
          <a:xfrm>
            <a:off x="228600" y="192881"/>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2" name="TextBox 1"/>
          <p:cNvSpPr txBox="1"/>
          <p:nvPr/>
        </p:nvSpPr>
        <p:spPr>
          <a:xfrm>
            <a:off x="381000" y="381000"/>
            <a:ext cx="8458200" cy="6278642"/>
          </a:xfrm>
          <a:prstGeom prst="rect">
            <a:avLst/>
          </a:prstGeom>
          <a:noFill/>
        </p:spPr>
        <p:txBody>
          <a:bodyPr wrap="square" rtlCol="0">
            <a:spAutoFit/>
          </a:bodyPr>
          <a:lstStyle/>
          <a:p>
            <a:pPr algn="just"/>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SEM Field Emission Experiments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1975, B.M. Cox used a stainless steel planar anode with a “probe hole” situated in a scanning electron microscope. An electrode behind the probe hole collected the current. Poor resolution (~10</a:t>
            </a:r>
            <a:r>
              <a:rPr lang="en-US" sz="2400" dirty="0" smtClean="0">
                <a:latin typeface="Symbol" pitchFamily="18" charset="2"/>
                <a:cs typeface="Times New Roman" pitchFamily="18" charset="0"/>
              </a:rPr>
              <a:t>m</a:t>
            </a:r>
            <a:r>
              <a:rPr lang="en-US" sz="2400" dirty="0" smtClean="0">
                <a:latin typeface="Times New Roman" pitchFamily="18" charset="0"/>
                <a:cs typeface="Times New Roman" pitchFamily="18" charset="0"/>
              </a:rPr>
              <a:t>m’s) – not able to identify topographical features.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1981, </a:t>
            </a:r>
            <a:r>
              <a:rPr lang="en-US" sz="2400" dirty="0" err="1" smtClean="0">
                <a:latin typeface="Times New Roman" pitchFamily="18" charset="0"/>
                <a:cs typeface="Times New Roman" pitchFamily="18" charset="0"/>
              </a:rPr>
              <a:t>Athwal</a:t>
            </a:r>
            <a:r>
              <a:rPr lang="en-US" sz="2400" dirty="0" smtClean="0">
                <a:latin typeface="Times New Roman" pitchFamily="18" charset="0"/>
                <a:cs typeface="Times New Roman" pitchFamily="18" charset="0"/>
              </a:rPr>
              <a:t> and Latham used a pointed anode probe SEM with limited elemental analysis capabilities. Lacked stage precision to locate FE sites.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1994, M. Jimenez, R. </a:t>
            </a:r>
            <a:r>
              <a:rPr lang="en-US" sz="2400" dirty="0" err="1" smtClean="0">
                <a:latin typeface="Times New Roman" pitchFamily="18" charset="0"/>
                <a:cs typeface="Times New Roman" pitchFamily="18" charset="0"/>
              </a:rPr>
              <a:t>Noer</a:t>
            </a:r>
            <a:r>
              <a:rPr lang="en-US" sz="2400" dirty="0" smtClean="0">
                <a:latin typeface="Times New Roman" pitchFamily="18" charset="0"/>
                <a:cs typeface="Times New Roman" pitchFamily="18" charset="0"/>
              </a:rPr>
              <a:t> used flat tip (diam.=80</a:t>
            </a:r>
            <a:r>
              <a:rPr lang="en-US" sz="2400" dirty="0" smtClean="0">
                <a:latin typeface="Symbol" pitchFamily="18" charset="2"/>
                <a:cs typeface="Times New Roman" pitchFamily="18" charset="0"/>
              </a:rPr>
              <a:t>m</a:t>
            </a:r>
            <a:r>
              <a:rPr lang="en-US" sz="2400" dirty="0" smtClean="0">
                <a:latin typeface="Times New Roman" pitchFamily="18" charset="0"/>
                <a:cs typeface="Times New Roman" pitchFamily="18" charset="0"/>
              </a:rPr>
              <a:t>m) truncated cone installed in SEM. Limited elemental analysis capabilities. Analysis focused on primarily niobium cathodes. Superficially added particles to surface.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pic>
        <p:nvPicPr>
          <p:cNvPr id="4" name="Picture 3" descr="U1BEF"/>
          <p:cNvPicPr>
            <a:picLocks noChangeAspect="1"/>
          </p:cNvPicPr>
          <p:nvPr/>
        </p:nvPicPr>
        <p:blipFill>
          <a:blip r:embed="rId2" cstate="print"/>
          <a:srcRect/>
          <a:stretch>
            <a:fillRect/>
          </a:stretch>
        </p:blipFill>
        <p:spPr bwMode="auto">
          <a:xfrm>
            <a:off x="914400" y="2590800"/>
            <a:ext cx="3733800" cy="3733800"/>
          </a:xfrm>
          <a:prstGeom prst="rect">
            <a:avLst/>
          </a:prstGeom>
          <a:noFill/>
          <a:ln w="9525">
            <a:noFill/>
            <a:miter lim="800000"/>
            <a:headEnd/>
            <a:tailEnd/>
          </a:ln>
        </p:spPr>
      </p:pic>
      <p:pic>
        <p:nvPicPr>
          <p:cNvPr id="5" name="Picture 4" descr="G:\laurent\SEM Work\Kirby\Cathode U1\U1SEQ1P2.TIF"/>
          <p:cNvPicPr>
            <a:picLocks noChangeAspect="1"/>
          </p:cNvPicPr>
          <p:nvPr/>
        </p:nvPicPr>
        <p:blipFill>
          <a:blip r:embed="rId3" cstate="print"/>
          <a:srcRect l="50000" t="3089" b="37452"/>
          <a:stretch>
            <a:fillRect/>
          </a:stretch>
        </p:blipFill>
        <p:spPr bwMode="auto">
          <a:xfrm>
            <a:off x="5486400" y="2667000"/>
            <a:ext cx="2743200" cy="3657600"/>
          </a:xfrm>
          <a:prstGeom prst="rect">
            <a:avLst/>
          </a:prstGeom>
          <a:noFill/>
          <a:ln w="9525">
            <a:noFill/>
            <a:miter lim="800000"/>
            <a:headEnd/>
            <a:tailEnd/>
          </a:ln>
        </p:spPr>
      </p:pic>
      <p:sp>
        <p:nvSpPr>
          <p:cNvPr id="6" name="TextBox 5"/>
          <p:cNvSpPr txBox="1"/>
          <p:nvPr/>
        </p:nvSpPr>
        <p:spPr>
          <a:xfrm>
            <a:off x="1752600" y="2176046"/>
            <a:ext cx="2362200" cy="338554"/>
          </a:xfrm>
          <a:prstGeom prst="rect">
            <a:avLst/>
          </a:prstGeom>
          <a:noFill/>
        </p:spPr>
        <p:txBody>
          <a:bodyPr wrap="square" rtlCol="0">
            <a:spAutoFit/>
          </a:bodyPr>
          <a:lstStyle/>
          <a:p>
            <a:r>
              <a:rPr lang="en-US" sz="1600" dirty="0" smtClean="0"/>
              <a:t>SSRL Dispenser Cathode</a:t>
            </a:r>
            <a:endParaRPr lang="en-US" sz="1600" dirty="0"/>
          </a:p>
        </p:txBody>
      </p:sp>
      <p:sp>
        <p:nvSpPr>
          <p:cNvPr id="7" name="Oval Callout 6"/>
          <p:cNvSpPr/>
          <p:nvPr/>
        </p:nvSpPr>
        <p:spPr>
          <a:xfrm>
            <a:off x="1905000" y="3733800"/>
            <a:ext cx="914400" cy="838200"/>
          </a:xfrm>
          <a:prstGeom prst="wedgeEllipseCallout">
            <a:avLst>
              <a:gd name="adj1" fmla="val 335586"/>
              <a:gd name="adj2" fmla="val 269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9000" y="517505"/>
            <a:ext cx="2895600" cy="461665"/>
          </a:xfrm>
          <a:prstGeom prst="rect">
            <a:avLst/>
          </a:prstGeom>
          <a:noFill/>
        </p:spPr>
        <p:txBody>
          <a:bodyPr wrap="square" rtlCol="0">
            <a:spAutoFit/>
          </a:bodyPr>
          <a:lstStyle/>
          <a:p>
            <a:r>
              <a:rPr lang="en-US" sz="2400" dirty="0" smtClean="0"/>
              <a:t>Cathode Research</a:t>
            </a:r>
            <a:endParaRPr lang="en-US" sz="2400" dirty="0"/>
          </a:p>
        </p:txBody>
      </p:sp>
      <p:sp>
        <p:nvSpPr>
          <p:cNvPr id="9" name="TextBox 8"/>
          <p:cNvSpPr txBox="1"/>
          <p:nvPr/>
        </p:nvSpPr>
        <p:spPr>
          <a:xfrm>
            <a:off x="609600" y="1244025"/>
            <a:ext cx="7924800" cy="830997"/>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The performance of cathodes is highly dependent by the physics and chemistry taking place on the surface. The FE SEM system will be used to identify possible causes of non-uniform cathode emission.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pic>
        <p:nvPicPr>
          <p:cNvPr id="4" name="Picture 3" descr="G:\laurent\SEM Work\2008\LCLSCATH\A2.JPG"/>
          <p:cNvPicPr>
            <a:picLocks noChangeAspect="1"/>
          </p:cNvPicPr>
          <p:nvPr/>
        </p:nvPicPr>
        <p:blipFill>
          <a:blip r:embed="rId2" cstate="print"/>
          <a:srcRect/>
          <a:stretch>
            <a:fillRect/>
          </a:stretch>
        </p:blipFill>
        <p:spPr bwMode="auto">
          <a:xfrm>
            <a:off x="609600" y="2895600"/>
            <a:ext cx="3951514" cy="3352800"/>
          </a:xfrm>
          <a:prstGeom prst="rect">
            <a:avLst/>
          </a:prstGeom>
          <a:noFill/>
          <a:ln w="9525">
            <a:noFill/>
            <a:miter lim="800000"/>
            <a:headEnd/>
            <a:tailEnd/>
          </a:ln>
        </p:spPr>
      </p:pic>
      <p:sp>
        <p:nvSpPr>
          <p:cNvPr id="5" name="TextBox 4"/>
          <p:cNvSpPr txBox="1"/>
          <p:nvPr/>
        </p:nvSpPr>
        <p:spPr>
          <a:xfrm>
            <a:off x="457200" y="2480846"/>
            <a:ext cx="4800600" cy="338554"/>
          </a:xfrm>
          <a:prstGeom prst="rect">
            <a:avLst/>
          </a:prstGeom>
          <a:noFill/>
        </p:spPr>
        <p:txBody>
          <a:bodyPr wrap="square" rtlCol="0">
            <a:spAutoFit/>
          </a:bodyPr>
          <a:lstStyle/>
          <a:p>
            <a:r>
              <a:rPr lang="en-US" sz="1600" dirty="0" smtClean="0"/>
              <a:t>LCLS Photocathode Inside SLAC SEM vacuum Chamber</a:t>
            </a:r>
            <a:endParaRPr lang="en-US" sz="1600" dirty="0"/>
          </a:p>
        </p:txBody>
      </p:sp>
      <p:pic>
        <p:nvPicPr>
          <p:cNvPr id="7" name="Picture 1"/>
          <p:cNvPicPr>
            <a:picLocks noChangeAspect="1" noChangeArrowheads="1"/>
          </p:cNvPicPr>
          <p:nvPr/>
        </p:nvPicPr>
        <p:blipFill>
          <a:blip r:embed="rId3" cstate="print"/>
          <a:srcRect/>
          <a:stretch>
            <a:fillRect/>
          </a:stretch>
        </p:blipFill>
        <p:spPr bwMode="auto">
          <a:xfrm>
            <a:off x="4953000" y="3200400"/>
            <a:ext cx="2971800" cy="2971800"/>
          </a:xfrm>
          <a:prstGeom prst="rect">
            <a:avLst/>
          </a:prstGeom>
          <a:noFill/>
          <a:ln w="9525">
            <a:noFill/>
            <a:miter lim="800000"/>
            <a:headEnd/>
            <a:tailEnd/>
          </a:ln>
          <a:effectLst/>
        </p:spPr>
      </p:pic>
      <p:pic>
        <p:nvPicPr>
          <p:cNvPr id="8" name="Picture 7" descr="G:\laurent\SEM Work\2008\LCLSCATH\IMG2G2.TIF"/>
          <p:cNvPicPr/>
          <p:nvPr/>
        </p:nvPicPr>
        <p:blipFill>
          <a:blip r:embed="rId4" cstate="print"/>
          <a:srcRect l="58621" t="10345" b="37931"/>
          <a:stretch>
            <a:fillRect/>
          </a:stretch>
        </p:blipFill>
        <p:spPr bwMode="auto">
          <a:xfrm>
            <a:off x="7391400" y="1752600"/>
            <a:ext cx="1219200" cy="1371600"/>
          </a:xfrm>
          <a:prstGeom prst="rect">
            <a:avLst/>
          </a:prstGeom>
          <a:noFill/>
          <a:ln w="9525">
            <a:noFill/>
            <a:miter lim="800000"/>
            <a:headEnd/>
            <a:tailEnd/>
          </a:ln>
        </p:spPr>
      </p:pic>
      <p:sp>
        <p:nvSpPr>
          <p:cNvPr id="9" name="TextBox 8"/>
          <p:cNvSpPr txBox="1"/>
          <p:nvPr/>
        </p:nvSpPr>
        <p:spPr>
          <a:xfrm>
            <a:off x="609600" y="838200"/>
            <a:ext cx="8001000" cy="830997"/>
          </a:xfrm>
          <a:prstGeom prst="rect">
            <a:avLst/>
          </a:prstGeom>
          <a:noFill/>
        </p:spPr>
        <p:txBody>
          <a:bodyPr wrap="square" rtlCol="0">
            <a:spAutoFit/>
          </a:bodyPr>
          <a:lstStyle/>
          <a:p>
            <a:pPr algn="just"/>
            <a:r>
              <a:rPr lang="en-US" sz="1600" dirty="0" smtClean="0">
                <a:latin typeface="Arial" pitchFamily="34" charset="0"/>
                <a:cs typeface="Arial" pitchFamily="34" charset="0"/>
              </a:rPr>
              <a:t>The current probe will provide diagnostic support to help understand emission physics and in advancing next generation photocathode high brightness beams. We will use the current probe system to find features that may be responsible for breakdown. </a:t>
            </a:r>
          </a:p>
        </p:txBody>
      </p:sp>
      <p:sp>
        <p:nvSpPr>
          <p:cNvPr id="11" name="Oval Callout 10"/>
          <p:cNvSpPr/>
          <p:nvPr/>
        </p:nvSpPr>
        <p:spPr>
          <a:xfrm>
            <a:off x="6400800" y="3200400"/>
            <a:ext cx="304800" cy="304800"/>
          </a:xfrm>
          <a:prstGeom prst="wedgeEllipseCallout">
            <a:avLst>
              <a:gd name="adj1" fmla="val 386333"/>
              <a:gd name="adj2" fmla="val -1984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2" name="TextBox 11"/>
          <p:cNvSpPr txBox="1"/>
          <p:nvPr/>
        </p:nvSpPr>
        <p:spPr>
          <a:xfrm>
            <a:off x="6096000" y="2057400"/>
            <a:ext cx="1371600" cy="338554"/>
          </a:xfrm>
          <a:prstGeom prst="rect">
            <a:avLst/>
          </a:prstGeom>
          <a:noFill/>
        </p:spPr>
        <p:txBody>
          <a:bodyPr wrap="square" rtlCol="0">
            <a:spAutoFit/>
          </a:bodyPr>
          <a:lstStyle/>
          <a:p>
            <a:r>
              <a:rPr lang="en-US" sz="1600" dirty="0" smtClean="0"/>
              <a:t>Laser Cleaning</a:t>
            </a:r>
            <a:endParaRPr lang="en-US" sz="1600" dirty="0"/>
          </a:p>
        </p:txBody>
      </p:sp>
      <p:sp>
        <p:nvSpPr>
          <p:cNvPr id="13" name="TextBox 12"/>
          <p:cNvSpPr txBox="1"/>
          <p:nvPr/>
        </p:nvSpPr>
        <p:spPr>
          <a:xfrm>
            <a:off x="6629400" y="5802868"/>
            <a:ext cx="1371600" cy="369332"/>
          </a:xfrm>
          <a:prstGeom prst="rect">
            <a:avLst/>
          </a:prstGeom>
          <a:noFill/>
        </p:spPr>
        <p:txBody>
          <a:bodyPr wrap="square" rtlCol="0">
            <a:spAutoFit/>
          </a:bodyPr>
          <a:lstStyle/>
          <a:p>
            <a:r>
              <a:rPr lang="en-US" dirty="0" smtClean="0">
                <a:solidFill>
                  <a:schemeClr val="bg1"/>
                </a:solidFill>
              </a:rPr>
              <a:t>Breakdown</a:t>
            </a:r>
            <a:endParaRPr lang="en-US" dirty="0">
              <a:solidFill>
                <a:schemeClr val="bg1"/>
              </a:solidFill>
            </a:endParaRPr>
          </a:p>
        </p:txBody>
      </p:sp>
      <p:cxnSp>
        <p:nvCxnSpPr>
          <p:cNvPr id="14" name="Straight Arrow Connector 13"/>
          <p:cNvCxnSpPr/>
          <p:nvPr/>
        </p:nvCxnSpPr>
        <p:spPr>
          <a:xfrm>
            <a:off x="6781800" y="2513012"/>
            <a:ext cx="5334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300335"/>
            <a:ext cx="2895600" cy="461665"/>
          </a:xfrm>
          <a:prstGeom prst="rect">
            <a:avLst/>
          </a:prstGeom>
          <a:noFill/>
        </p:spPr>
        <p:txBody>
          <a:bodyPr wrap="square" rtlCol="0">
            <a:spAutoFit/>
          </a:bodyPr>
          <a:lstStyle/>
          <a:p>
            <a:r>
              <a:rPr lang="en-US" sz="2400" dirty="0" smtClean="0"/>
              <a:t>Cathode Research</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228600" y="152400"/>
            <a:ext cx="8763000" cy="6477000"/>
          </a:xfrm>
          <a:prstGeom prst="rect">
            <a:avLst/>
          </a:prstGeom>
          <a:solidFill>
            <a:srgbClr val="FFFFFF"/>
          </a:solidFill>
          <a:ln w="25400">
            <a:solidFill>
              <a:schemeClr val="accent2"/>
            </a:solidFill>
            <a:miter lim="800000"/>
            <a:headEnd/>
            <a:tailEnd/>
          </a:ln>
          <a:effectLst>
            <a:outerShdw dist="53882" dir="2700000" algn="ctr" rotWithShape="0">
              <a:schemeClr val="bg2"/>
            </a:outerShdw>
          </a:effectLst>
        </p:spPr>
        <p:txBody>
          <a:bodyPr wrap="none" anchor="ctr"/>
          <a:lstStyle/>
          <a:p>
            <a:pPr algn="ctr" eaLnBrk="0" hangingPunct="0">
              <a:defRPr/>
            </a:pPr>
            <a:endParaRPr lang="en-US" sz="2400" b="0">
              <a:latin typeface="Times New Roman" pitchFamily="18" charset="0"/>
            </a:endParaRPr>
          </a:p>
        </p:txBody>
      </p:sp>
      <p:sp>
        <p:nvSpPr>
          <p:cNvPr id="5" name="TextBox 4"/>
          <p:cNvSpPr txBox="1"/>
          <p:nvPr/>
        </p:nvSpPr>
        <p:spPr>
          <a:xfrm>
            <a:off x="2819400" y="457200"/>
            <a:ext cx="38100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High Gradient Research </a:t>
            </a:r>
          </a:p>
          <a:p>
            <a:pPr algn="ctr"/>
            <a:r>
              <a:rPr lang="en-US" sz="2000" dirty="0" smtClean="0">
                <a:latin typeface="Arial" pitchFamily="34" charset="0"/>
                <a:cs typeface="Arial" pitchFamily="34" charset="0"/>
              </a:rPr>
              <a:t>-- Clamped </a:t>
            </a:r>
            <a:r>
              <a:rPr lang="en-US" sz="2000" dirty="0" err="1" smtClean="0">
                <a:latin typeface="Arial" pitchFamily="34" charset="0"/>
                <a:cs typeface="Arial" pitchFamily="34" charset="0"/>
              </a:rPr>
              <a:t>vs</a:t>
            </a:r>
            <a:r>
              <a:rPr lang="en-US" sz="2000" dirty="0" smtClean="0">
                <a:latin typeface="Arial" pitchFamily="34" charset="0"/>
                <a:cs typeface="Arial" pitchFamily="34" charset="0"/>
              </a:rPr>
              <a:t> Brazed --</a:t>
            </a:r>
            <a:endParaRPr lang="en-US" dirty="0"/>
          </a:p>
        </p:txBody>
      </p:sp>
      <p:pic>
        <p:nvPicPr>
          <p:cNvPr id="6" name="Picture 5"/>
          <p:cNvPicPr>
            <a:picLocks noChangeAspect="1" noChangeArrowheads="1"/>
          </p:cNvPicPr>
          <p:nvPr/>
        </p:nvPicPr>
        <p:blipFill>
          <a:blip r:embed="rId2" cstate="print"/>
          <a:srcRect l="6844" t="21293"/>
          <a:stretch>
            <a:fillRect/>
          </a:stretch>
        </p:blipFill>
        <p:spPr bwMode="auto">
          <a:xfrm>
            <a:off x="762000" y="2667000"/>
            <a:ext cx="2514600" cy="1593435"/>
          </a:xfrm>
          <a:prstGeom prst="rect">
            <a:avLst/>
          </a:prstGeom>
          <a:noFill/>
          <a:ln w="9525">
            <a:noFill/>
            <a:miter lim="800000"/>
            <a:headEnd/>
            <a:tailEnd/>
          </a:ln>
          <a:effectLst/>
        </p:spPr>
      </p:pic>
      <p:sp>
        <p:nvSpPr>
          <p:cNvPr id="7" name="TextBox 6"/>
          <p:cNvSpPr txBox="1"/>
          <p:nvPr/>
        </p:nvSpPr>
        <p:spPr>
          <a:xfrm>
            <a:off x="685800" y="2297668"/>
            <a:ext cx="3124200" cy="369332"/>
          </a:xfrm>
          <a:prstGeom prst="rect">
            <a:avLst/>
          </a:prstGeom>
          <a:noFill/>
        </p:spPr>
        <p:txBody>
          <a:bodyPr wrap="square" rtlCol="0">
            <a:spAutoFit/>
          </a:bodyPr>
          <a:lstStyle/>
          <a:p>
            <a:r>
              <a:rPr lang="en-US" dirty="0" smtClean="0"/>
              <a:t>Clamped Single Cell Structure</a:t>
            </a:r>
            <a:endParaRPr lang="en-US" dirty="0"/>
          </a:p>
        </p:txBody>
      </p:sp>
      <p:sp>
        <p:nvSpPr>
          <p:cNvPr id="8" name="TextBox 7"/>
          <p:cNvSpPr txBox="1"/>
          <p:nvPr/>
        </p:nvSpPr>
        <p:spPr>
          <a:xfrm>
            <a:off x="457200" y="1371600"/>
            <a:ext cx="8458200" cy="646331"/>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Identify the field emission characteristics of structures before and after they have been tested to help understand the relationship between surface physics and </a:t>
            </a:r>
            <a:r>
              <a:rPr lang="en-US" dirty="0" err="1" smtClean="0">
                <a:latin typeface="Times New Roman" pitchFamily="18" charset="0"/>
                <a:cs typeface="Times New Roman" pitchFamily="18" charset="0"/>
              </a:rPr>
              <a:t>rf</a:t>
            </a:r>
            <a:r>
              <a:rPr lang="en-US" dirty="0" smtClean="0">
                <a:latin typeface="Times New Roman" pitchFamily="18" charset="0"/>
                <a:cs typeface="Times New Roman" pitchFamily="18" charset="0"/>
              </a:rPr>
              <a:t> breakdown.</a:t>
            </a:r>
          </a:p>
        </p:txBody>
      </p:sp>
      <p:pic>
        <p:nvPicPr>
          <p:cNvPr id="9" name="Picture 3"/>
          <p:cNvPicPr>
            <a:picLocks noChangeAspect="1" noChangeArrowheads="1"/>
          </p:cNvPicPr>
          <p:nvPr/>
        </p:nvPicPr>
        <p:blipFill>
          <a:blip r:embed="rId3" cstate="print"/>
          <a:srcRect/>
          <a:stretch>
            <a:fillRect/>
          </a:stretch>
        </p:blipFill>
        <p:spPr bwMode="auto">
          <a:xfrm>
            <a:off x="4959799" y="3442648"/>
            <a:ext cx="3117401" cy="2196152"/>
          </a:xfrm>
          <a:prstGeom prst="rect">
            <a:avLst/>
          </a:prstGeom>
          <a:noFill/>
          <a:ln w="9525">
            <a:solidFill>
              <a:schemeClr val="accent4"/>
            </a:solidFill>
            <a:miter lim="800000"/>
            <a:headEnd/>
            <a:tailEnd/>
          </a:ln>
          <a:effectLst>
            <a:innerShdw blurRad="114300">
              <a:prstClr val="black"/>
            </a:innerShdw>
          </a:effectLst>
        </p:spPr>
      </p:pic>
      <p:sp>
        <p:nvSpPr>
          <p:cNvPr id="10" name="Text Box 92"/>
          <p:cNvSpPr txBox="1">
            <a:spLocks noChangeArrowheads="1"/>
          </p:cNvSpPr>
          <p:nvPr/>
        </p:nvSpPr>
        <p:spPr bwMode="auto">
          <a:xfrm>
            <a:off x="5181600" y="2971800"/>
            <a:ext cx="281940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Times New Roman" pitchFamily="18" charset="0"/>
                <a:cs typeface="Times New Roman" pitchFamily="18" charset="0"/>
              </a:rPr>
              <a:t>Brazed Single </a:t>
            </a:r>
            <a:r>
              <a:rPr lang="en-US" sz="1600" dirty="0">
                <a:latin typeface="Times New Roman" pitchFamily="18" charset="0"/>
                <a:cs typeface="Times New Roman" pitchFamily="18" charset="0"/>
              </a:rPr>
              <a:t>Cell </a:t>
            </a:r>
            <a:r>
              <a:rPr lang="en-US" sz="1600" dirty="0" smtClean="0">
                <a:latin typeface="Times New Roman" pitchFamily="18" charset="0"/>
                <a:cs typeface="Times New Roman" pitchFamily="18" charset="0"/>
              </a:rPr>
              <a:t>Structure</a:t>
            </a:r>
            <a:endParaRPr lang="en-US" sz="1600" dirty="0">
              <a:latin typeface="Times New Roman" pitchFamily="18" charset="0"/>
              <a:cs typeface="Times New Roman" pitchFamily="18" charset="0"/>
            </a:endParaRPr>
          </a:p>
        </p:txBody>
      </p:sp>
      <p:pic>
        <p:nvPicPr>
          <p:cNvPr id="11" name="Picture 10" descr="PC190324"/>
          <p:cNvPicPr>
            <a:picLocks noChangeAspect="1" noChangeArrowheads="1"/>
          </p:cNvPicPr>
          <p:nvPr/>
        </p:nvPicPr>
        <p:blipFill>
          <a:blip r:embed="rId4" cstate="print"/>
          <a:srcRect l="6818" b="14725"/>
          <a:stretch>
            <a:fillRect/>
          </a:stretch>
        </p:blipFill>
        <p:spPr bwMode="auto">
          <a:xfrm>
            <a:off x="783879" y="4752562"/>
            <a:ext cx="2492721" cy="1710359"/>
          </a:xfrm>
          <a:prstGeom prst="rect">
            <a:avLst/>
          </a:prstGeom>
          <a:noFill/>
          <a:ln w="9525">
            <a:noFill/>
            <a:miter lim="800000"/>
            <a:headEnd/>
            <a:tailEnd/>
          </a:ln>
        </p:spPr>
      </p:pic>
      <p:sp>
        <p:nvSpPr>
          <p:cNvPr id="12" name="Text Box 13"/>
          <p:cNvSpPr txBox="1">
            <a:spLocks noChangeArrowheads="1"/>
          </p:cNvSpPr>
          <p:nvPr/>
        </p:nvSpPr>
        <p:spPr bwMode="auto">
          <a:xfrm>
            <a:off x="1066800" y="4419600"/>
            <a:ext cx="1981200" cy="338554"/>
          </a:xfrm>
          <a:prstGeom prst="rect">
            <a:avLst/>
          </a:prstGeom>
          <a:noFill/>
          <a:ln w="9525">
            <a:noFill/>
            <a:miter lim="800000"/>
            <a:headEnd/>
            <a:tailEnd/>
          </a:ln>
          <a:effectLst/>
        </p:spPr>
        <p:txBody>
          <a:bodyPr wrap="square">
            <a:spAutoFit/>
          </a:bodyPr>
          <a:lstStyle/>
          <a:p>
            <a:pPr>
              <a:spcBef>
                <a:spcPct val="50000"/>
              </a:spcBef>
            </a:pPr>
            <a:r>
              <a:rPr lang="en-US" sz="1600" dirty="0" smtClean="0">
                <a:latin typeface="Times New Roman" pitchFamily="18" charset="0"/>
                <a:cs typeface="Times New Roman" pitchFamily="18" charset="0"/>
              </a:rPr>
              <a:t>Clamped HDX11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7191</TotalTime>
  <Words>955</Words>
  <Application>Microsoft Office PowerPoint</Application>
  <PresentationFormat>On-screen Show (4:3)</PresentationFormat>
  <Paragraphs>125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laurent</dc:creator>
  <cp:lastModifiedBy>laurent</cp:lastModifiedBy>
  <cp:revision>404</cp:revision>
  <dcterms:created xsi:type="dcterms:W3CDTF">2010-04-03T22:47:18Z</dcterms:created>
  <dcterms:modified xsi:type="dcterms:W3CDTF">2011-02-09T05:18:11Z</dcterms:modified>
</cp:coreProperties>
</file>