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sldIdLst>
    <p:sldId id="256" r:id="rId2"/>
    <p:sldId id="266" r:id="rId3"/>
    <p:sldId id="277" r:id="rId4"/>
    <p:sldId id="293" r:id="rId5"/>
    <p:sldId id="267" r:id="rId6"/>
    <p:sldId id="268" r:id="rId7"/>
    <p:sldId id="290" r:id="rId8"/>
    <p:sldId id="291" r:id="rId9"/>
    <p:sldId id="299" r:id="rId10"/>
    <p:sldId id="296" r:id="rId11"/>
    <p:sldId id="297" r:id="rId12"/>
    <p:sldId id="298" r:id="rId13"/>
    <p:sldId id="308" r:id="rId14"/>
    <p:sldId id="269" r:id="rId15"/>
    <p:sldId id="292" r:id="rId16"/>
    <p:sldId id="295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9" r:id="rId26"/>
    <p:sldId id="310" r:id="rId27"/>
    <p:sldId id="312" r:id="rId28"/>
    <p:sldId id="311" r:id="rId29"/>
    <p:sldId id="313" r:id="rId30"/>
    <p:sldId id="285" r:id="rId31"/>
    <p:sldId id="286" r:id="rId32"/>
    <p:sldId id="282" r:id="rId33"/>
    <p:sldId id="283" r:id="rId34"/>
    <p:sldId id="270" r:id="rId35"/>
    <p:sldId id="276" r:id="rId36"/>
    <p:sldId id="275" r:id="rId37"/>
    <p:sldId id="278" r:id="rId38"/>
    <p:sldId id="271" r:id="rId39"/>
    <p:sldId id="272" r:id="rId40"/>
    <p:sldId id="281" r:id="rId41"/>
    <p:sldId id="288" r:id="rId42"/>
    <p:sldId id="279" r:id="rId43"/>
    <p:sldId id="294" r:id="rId44"/>
    <p:sldId id="289" r:id="rId45"/>
    <p:sldId id="274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33FF"/>
    <a:srgbClr val="00CC99"/>
    <a:srgbClr val="6699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05" autoAdjust="0"/>
  </p:normalViewPr>
  <p:slideViewPr>
    <p:cSldViewPr>
      <p:cViewPr>
        <p:scale>
          <a:sx n="80" d="100"/>
          <a:sy n="80" d="100"/>
        </p:scale>
        <p:origin x="-1272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302DE9BB-C215-46AF-B527-5D5BB4E496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81600"/>
            <a:ext cx="6872288" cy="479425"/>
          </a:xfrm>
        </p:spPr>
        <p:txBody>
          <a:bodyPr/>
          <a:lstStyle>
            <a:lvl1pPr marL="0" indent="0">
              <a:buFontTx/>
              <a:buNone/>
              <a:defRPr b="1" i="1">
                <a:solidFill>
                  <a:srgbClr val="00468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8" descr="AWR_New_Logo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304800"/>
            <a:ext cx="981075" cy="4191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15888"/>
            <a:ext cx="2095500" cy="5618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15888"/>
            <a:ext cx="6134100" cy="5618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6553200" cy="720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125538"/>
            <a:ext cx="8382000" cy="4608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25538"/>
            <a:ext cx="41148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25538"/>
            <a:ext cx="41148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15888"/>
            <a:ext cx="6553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25538"/>
            <a:ext cx="8382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80" name="Picture 8" descr="AWR_New_LogoCMY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00" y="304800"/>
            <a:ext cx="981075" cy="4191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3313558" y="6581001"/>
            <a:ext cx="5830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U. S. High Gradient</a:t>
            </a:r>
            <a:r>
              <a:rPr lang="en-US" sz="1200" baseline="0" dirty="0" smtClean="0">
                <a:solidFill>
                  <a:schemeClr val="accent2">
                    <a:lumMod val="75000"/>
                  </a:schemeClr>
                </a:solidFill>
              </a:rPr>
              <a:t> Research Collaboration Workshop, SLAC, Feb. 9-10, 2011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648200"/>
            <a:ext cx="6872288" cy="83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John </a:t>
            </a:r>
            <a:r>
              <a:rPr lang="en-US" sz="2400" dirty="0"/>
              <a:t>DeFord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STAAR/AWR Corporation</a:t>
            </a:r>
            <a:endParaRPr lang="en-US" sz="2400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853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Recent Work on </a:t>
            </a:r>
            <a:r>
              <a:rPr lang="en-US" sz="3600" dirty="0" err="1" smtClean="0"/>
              <a:t>Multipacting</a:t>
            </a:r>
            <a:r>
              <a:rPr lang="en-US" sz="3600" dirty="0" smtClean="0"/>
              <a:t> and Dark Current Simulation with the Analyst Code*</a:t>
            </a:r>
            <a:endParaRPr lang="en-US" sz="2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3505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noProof="0" dirty="0" smtClean="0">
                <a:solidFill>
                  <a:srgbClr val="004685"/>
                </a:solidFill>
                <a:latin typeface="+mn-lt"/>
              </a:rPr>
              <a:t>U. S. High Gradient Research Collaboration Workshop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 smtClean="0">
                <a:solidFill>
                  <a:srgbClr val="004685"/>
                </a:solidFill>
                <a:latin typeface="+mn-lt"/>
              </a:rPr>
              <a:t>SLAC, February 9-10, </a:t>
            </a:r>
            <a:r>
              <a:rPr lang="en-US" sz="2400" i="1" kern="0" noProof="0" dirty="0" smtClean="0">
                <a:solidFill>
                  <a:srgbClr val="004685"/>
                </a:solidFill>
                <a:latin typeface="+mn-lt"/>
              </a:rPr>
              <a:t>2011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468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6324600"/>
            <a:ext cx="5565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Work supported DOE Office of Science SBIR Program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Alternative H-field extraction method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2881" name="Object 1"/>
          <p:cNvGraphicFramePr>
            <a:graphicFrameLocks noChangeAspect="1"/>
          </p:cNvGraphicFramePr>
          <p:nvPr/>
        </p:nvGraphicFramePr>
        <p:xfrm>
          <a:off x="533400" y="1981200"/>
          <a:ext cx="3052147" cy="643812"/>
        </p:xfrm>
        <a:graphic>
          <a:graphicData uri="http://schemas.openxmlformats.org/presentationml/2006/ole">
            <p:oleObj spid="_x0000_s122881" name="Equation" r:id="rId3" imgW="1218671" imgH="253890" progId="Equation.3">
              <p:embed/>
            </p:oleObj>
          </a:graphicData>
        </a:graphic>
      </p:graphicFrame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1981200" y="2667000"/>
          <a:ext cx="6676571" cy="953796"/>
        </p:xfrm>
        <a:graphic>
          <a:graphicData uri="http://schemas.openxmlformats.org/presentationml/2006/ole">
            <p:oleObj spid="_x0000_s122883" name="Equation" r:id="rId4" imgW="2667000" imgH="381000" progId="Equation.3">
              <p:embed/>
            </p:oleObj>
          </a:graphicData>
        </a:graphic>
      </p:graphicFrame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2885" name="Object 5"/>
          <p:cNvGraphicFramePr>
            <a:graphicFrameLocks noChangeAspect="1"/>
          </p:cNvGraphicFramePr>
          <p:nvPr/>
        </p:nvGraphicFramePr>
        <p:xfrm>
          <a:off x="2133600" y="4267200"/>
          <a:ext cx="2575249" cy="596122"/>
        </p:xfrm>
        <a:graphic>
          <a:graphicData uri="http://schemas.openxmlformats.org/presentationml/2006/ole">
            <p:oleObj spid="_x0000_s122885" name="Equation" r:id="rId5" imgW="1028254" imgH="241195" progId="Equation.3">
              <p:embed/>
            </p:oleObj>
          </a:graphicData>
        </a:graphic>
      </p:graphicFrame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2887" name="Object 7"/>
          <p:cNvGraphicFramePr>
            <a:graphicFrameLocks noChangeAspect="1"/>
          </p:cNvGraphicFramePr>
          <p:nvPr/>
        </p:nvGraphicFramePr>
        <p:xfrm>
          <a:off x="4572000" y="5599404"/>
          <a:ext cx="3886718" cy="953796"/>
        </p:xfrm>
        <a:graphic>
          <a:graphicData uri="http://schemas.openxmlformats.org/presentationml/2006/ole">
            <p:oleObj spid="_x0000_s122887" name="Equation" r:id="rId6" imgW="1548728" imgH="380835" progId="Equation.3">
              <p:embed/>
            </p:oleObj>
          </a:graphicData>
        </a:graphic>
      </p:graphicFrame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2889" name="Object 9"/>
          <p:cNvGraphicFramePr>
            <a:graphicFrameLocks noChangeAspect="1"/>
          </p:cNvGraphicFramePr>
          <p:nvPr/>
        </p:nvGraphicFramePr>
        <p:xfrm>
          <a:off x="838200" y="5599404"/>
          <a:ext cx="3505200" cy="953796"/>
        </p:xfrm>
        <a:graphic>
          <a:graphicData uri="http://schemas.openxmlformats.org/presentationml/2006/ole">
            <p:oleObj spid="_x0000_s122889" name="Equation" r:id="rId7" imgW="1397000" imgH="3810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81000" y="1143000"/>
            <a:ext cx="845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Apply weighted-residual method to the curl E Maxwell equation and using the same basis functions for E and H:</a:t>
            </a:r>
            <a:endParaRPr lang="en-US" sz="24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3733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yielding the following matrix equation (solvable using PCG):</a:t>
            </a:r>
            <a:endParaRPr lang="en-US" sz="24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029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where</a:t>
            </a:r>
            <a:endParaRPr lang="en-US" sz="2400" b="0" dirty="0"/>
          </a:p>
        </p:txBody>
      </p:sp>
      <p:sp>
        <p:nvSpPr>
          <p:cNvPr id="19" name="Bent-Up Arrow 18"/>
          <p:cNvSpPr/>
          <p:nvPr/>
        </p:nvSpPr>
        <p:spPr bwMode="auto">
          <a:xfrm rot="5400000">
            <a:off x="1333500" y="2667000"/>
            <a:ext cx="533400" cy="457200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Results for simple pillbox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4145" name="Object 1"/>
          <p:cNvGraphicFramePr>
            <a:graphicFrameLocks noChangeAspect="1"/>
          </p:cNvGraphicFramePr>
          <p:nvPr/>
        </p:nvGraphicFramePr>
        <p:xfrm>
          <a:off x="1524000" y="1143000"/>
          <a:ext cx="5562600" cy="5357085"/>
        </p:xfrm>
        <a:graphic>
          <a:graphicData uri="http://schemas.openxmlformats.org/presentationml/2006/ole">
            <p:oleObj spid="_x0000_s134145" name="Slide" r:id="rId3" imgW="4570489" imgH="3427466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Field along sample line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 b="-3644"/>
          <a:stretch>
            <a:fillRect/>
          </a:stretch>
        </p:blipFill>
        <p:spPr bwMode="auto">
          <a:xfrm>
            <a:off x="685800" y="1135588"/>
            <a:ext cx="7996772" cy="54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Possible extension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24013"/>
            <a:ext cx="8382000" cy="1617662"/>
          </a:xfrm>
        </p:spPr>
        <p:txBody>
          <a:bodyPr/>
          <a:lstStyle/>
          <a:p>
            <a:r>
              <a:rPr lang="en-US" sz="2400" dirty="0" smtClean="0"/>
              <a:t>Present scheme is a </a:t>
            </a:r>
            <a:r>
              <a:rPr lang="en-US" sz="2400" i="1" dirty="0" smtClean="0">
                <a:solidFill>
                  <a:srgbClr val="FF0000"/>
                </a:solidFill>
              </a:rPr>
              <a:t>projection</a:t>
            </a:r>
            <a:r>
              <a:rPr lang="en-US" sz="2400" dirty="0" smtClean="0"/>
              <a:t> operation.</a:t>
            </a:r>
          </a:p>
          <a:p>
            <a:r>
              <a:rPr lang="en-US" sz="2400" dirty="0" smtClean="0"/>
              <a:t>Alternatively, one could introduce the separate H-field unknowns into the original problem, i.e., minimize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subject to the weak form of</a:t>
            </a:r>
            <a:endParaRPr lang="en-US" sz="2400" dirty="0"/>
          </a:p>
        </p:txBody>
      </p:sp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6193" name="Object 1"/>
          <p:cNvGraphicFramePr>
            <a:graphicFrameLocks noChangeAspect="1"/>
          </p:cNvGraphicFramePr>
          <p:nvPr/>
        </p:nvGraphicFramePr>
        <p:xfrm>
          <a:off x="1828800" y="3089275"/>
          <a:ext cx="5343525" cy="836613"/>
        </p:xfrm>
        <a:graphic>
          <a:graphicData uri="http://schemas.openxmlformats.org/presentationml/2006/ole">
            <p:oleObj spid="_x0000_s136193" name="Equation" r:id="rId3" imgW="2425680" imgH="380880" progId="Equation.3">
              <p:embed/>
            </p:oleObj>
          </a:graphicData>
        </a:graphic>
      </p:graphicFrame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2590800" y="4537075"/>
          <a:ext cx="3370263" cy="644525"/>
        </p:xfrm>
        <a:graphic>
          <a:graphicData uri="http://schemas.openxmlformats.org/presentationml/2006/ole">
            <p:oleObj spid="_x0000_s136195" name="Equation" r:id="rId4" imgW="134604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Example 1: 2D SNS cavity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510540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440055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53625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751" y="2940050"/>
            <a:ext cx="5115049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Uniform and non-uniform emission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86000"/>
            <a:ext cx="360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Higher level of repeatability for uniform emission parameters.</a:t>
            </a:r>
            <a:endParaRPr lang="en-US" sz="1800" dirty="0"/>
          </a:p>
        </p:txBody>
      </p:sp>
      <p:sp>
        <p:nvSpPr>
          <p:cNvPr id="6" name="Oval 5"/>
          <p:cNvSpPr/>
          <p:nvPr/>
        </p:nvSpPr>
        <p:spPr bwMode="auto">
          <a:xfrm>
            <a:off x="4648200" y="2971800"/>
            <a:ext cx="1066800" cy="1143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5410200" y="2895600"/>
            <a:ext cx="1371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81400"/>
            <a:ext cx="41814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81600" y="610766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Particle count growth vs. time.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419600" y="6300643"/>
            <a:ext cx="76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943600" y="1371600"/>
            <a:ext cx="28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Non-uniform emission.</a:t>
            </a:r>
            <a:endParaRPr lang="en-US" sz="1800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rot="10800000" flipV="1">
            <a:off x="4953000" y="1556266"/>
            <a:ext cx="990600" cy="439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Particle animation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295400"/>
            <a:ext cx="7086600" cy="5023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7467600" cy="720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Project X cavity under study at FNAL</a:t>
            </a:r>
            <a:r>
              <a:rPr lang="en-US" baseline="30000" dirty="0" smtClean="0">
                <a:solidFill>
                  <a:schemeClr val="tx1"/>
                </a:solidFill>
              </a:rPr>
              <a:t>*</a:t>
            </a:r>
            <a:r>
              <a:rPr lang="en-US" dirty="0" smtClean="0">
                <a:solidFill>
                  <a:schemeClr val="tx1"/>
                </a:solidFill>
              </a:rPr>
              <a:t> (beta = 0.61) – 2D model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7115"/>
          <a:stretch>
            <a:fillRect/>
          </a:stretch>
        </p:blipFill>
        <p:spPr bwMode="auto">
          <a:xfrm>
            <a:off x="1826293" y="1295400"/>
            <a:ext cx="3736307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057400"/>
            <a:ext cx="3416123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121920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Equator</a:t>
            </a:r>
            <a:endParaRPr lang="en-US" sz="1600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rot="10800000" flipV="1">
            <a:off x="4038600" y="1388476"/>
            <a:ext cx="533400" cy="3641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5530917" y="1388477"/>
            <a:ext cx="1860483" cy="973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1800" y="14478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1mm cells - 54.7K elements, H1.5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6324600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*I. </a:t>
            </a:r>
            <a:r>
              <a:rPr lang="en-US" sz="1200" dirty="0" err="1" smtClean="0"/>
              <a:t>Gonin</a:t>
            </a:r>
            <a:r>
              <a:rPr lang="en-US" sz="1200" dirty="0" smtClean="0"/>
              <a:t>, et al.</a:t>
            </a:r>
            <a:endParaRPr lang="en-US" sz="1200" dirty="0"/>
          </a:p>
        </p:txBody>
      </p:sp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53943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 electric field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55340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8200" y="16764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650 MHz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43200"/>
            <a:ext cx="322342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572000" y="22098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48000" y="1676400"/>
            <a:ext cx="1295400" cy="1524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Yield curves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8" t="290" r="238" b="290"/>
          <a:stretch>
            <a:fillRect/>
          </a:stretch>
        </p:blipFill>
        <p:spPr bwMode="auto">
          <a:xfrm>
            <a:off x="618374" y="1608970"/>
            <a:ext cx="3668627" cy="301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38" t="290" r="238" b="290"/>
          <a:stretch>
            <a:fillRect/>
          </a:stretch>
        </p:blipFill>
        <p:spPr bwMode="auto">
          <a:xfrm>
            <a:off x="4656974" y="1608970"/>
            <a:ext cx="3668627" cy="301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9200" y="4648200"/>
            <a:ext cx="295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True SEY (0 degrees inc.)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659868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Average SEY (all impacts)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638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True, re-diffused, and backscattered secondary emission all enabled in Furman-</a:t>
            </a:r>
            <a:r>
              <a:rPr lang="en-US" sz="1800" dirty="0" err="1" smtClean="0"/>
              <a:t>Pivi</a:t>
            </a:r>
            <a:r>
              <a:rPr lang="en-US" sz="1800" dirty="0" smtClean="0"/>
              <a:t> model for copper.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04800" y="1125538"/>
            <a:ext cx="8382000" cy="4818062"/>
          </a:xfrm>
        </p:spPr>
        <p:txBody>
          <a:bodyPr/>
          <a:lstStyle/>
          <a:p>
            <a:r>
              <a:rPr lang="en-US" sz="2400" dirty="0" smtClean="0"/>
              <a:t>Numerical methods.</a:t>
            </a:r>
          </a:p>
          <a:p>
            <a:r>
              <a:rPr lang="en-US" sz="2400" dirty="0" smtClean="0"/>
              <a:t>Examples:</a:t>
            </a:r>
          </a:p>
          <a:p>
            <a:pPr lvl="1"/>
            <a:r>
              <a:rPr lang="en-US" dirty="0" smtClean="0"/>
              <a:t>SNS cavity.</a:t>
            </a:r>
          </a:p>
          <a:p>
            <a:pPr lvl="1"/>
            <a:r>
              <a:rPr lang="en-US" dirty="0" smtClean="0"/>
              <a:t>FNAL Project X cavity.</a:t>
            </a:r>
          </a:p>
          <a:p>
            <a:r>
              <a:rPr lang="en-US" sz="2400" dirty="0" smtClean="0"/>
              <a:t>Future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7239000" cy="720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Gain statistics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810000"/>
            <a:ext cx="4053941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73713"/>
            <a:ext cx="3990975" cy="273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31" t="198" r="131" b="198"/>
          <a:stretch>
            <a:fillRect/>
          </a:stretch>
        </p:blipFill>
        <p:spPr bwMode="auto">
          <a:xfrm>
            <a:off x="386743" y="2365707"/>
            <a:ext cx="4366163" cy="28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5255568"/>
            <a:ext cx="79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(from px2d5)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600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Note this curve is &gt;0 in range 21-39 MV/m – suggests sustained MP.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Particle count vs. time for 30 MV/m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38" t="290" r="238"/>
          <a:stretch>
            <a:fillRect/>
          </a:stretch>
        </p:blipFill>
        <p:spPr bwMode="auto">
          <a:xfrm>
            <a:off x="1537394" y="1399802"/>
            <a:ext cx="5612011" cy="461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36861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t="27170"/>
          <a:stretch>
            <a:fillRect/>
          </a:stretch>
        </p:blipFill>
        <p:spPr bwMode="auto">
          <a:xfrm>
            <a:off x="4724400" y="1143000"/>
            <a:ext cx="3686175" cy="22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352800"/>
            <a:ext cx="3019425" cy="253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057400" y="1676400"/>
            <a:ext cx="609600" cy="4572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667000" y="1905000"/>
            <a:ext cx="3048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019800" y="1371600"/>
            <a:ext cx="838200" cy="685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rot="5400000">
            <a:off x="5429250" y="2647950"/>
            <a:ext cx="16002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Representative orbit at 30 MV/m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334000"/>
            <a:ext cx="3137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Note ~1mm orbit radius!</a:t>
            </a:r>
          </a:p>
          <a:p>
            <a:r>
              <a:rPr lang="en-US" sz="2000" dirty="0" smtClean="0"/>
              <a:t>(cavity radius ~20cm)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Higher voltage analysis (40-80 MV/m)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7" t="275" r="197" b="275"/>
          <a:stretch>
            <a:fillRect/>
          </a:stretch>
        </p:blipFill>
        <p:spPr bwMode="auto">
          <a:xfrm>
            <a:off x="304800" y="1295400"/>
            <a:ext cx="4440144" cy="317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948628"/>
            <a:ext cx="4686299" cy="333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81600" y="1447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 gain apparent, although a broad peak in 50-60 MV/m.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Orbit at 60 MV/m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6326"/>
          <a:stretch>
            <a:fillRect/>
          </a:stretch>
        </p:blipFill>
        <p:spPr bwMode="auto">
          <a:xfrm>
            <a:off x="304800" y="1143000"/>
            <a:ext cx="5329983" cy="328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8979"/>
          <a:stretch>
            <a:fillRect/>
          </a:stretch>
        </p:blipFill>
        <p:spPr bwMode="auto">
          <a:xfrm>
            <a:off x="1981200" y="2819400"/>
            <a:ext cx="6910388" cy="368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1143000"/>
            <a:ext cx="1066800" cy="609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2"/>
            <a:endCxn id="1027" idx="0"/>
          </p:cNvCxnSpPr>
          <p:nvPr/>
        </p:nvCxnSpPr>
        <p:spPr>
          <a:xfrm rot="16200000" flipH="1">
            <a:off x="3480197" y="863203"/>
            <a:ext cx="1066800" cy="28455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72200" y="13716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May need finer mesh to nail down these resonances.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3D mesh (5 degree wedge)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505200" cy="50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71800"/>
            <a:ext cx="5076825" cy="344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981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Local mesh refinement on equator.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H="1">
            <a:off x="6781800" y="2895600"/>
            <a:ext cx="7620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7315200" cy="720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3D results using linear basis functions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139" t="198" r="139" b="198"/>
          <a:stretch>
            <a:fillRect/>
          </a:stretch>
        </p:blipFill>
        <p:spPr bwMode="auto">
          <a:xfrm>
            <a:off x="540491" y="1302486"/>
            <a:ext cx="5091218" cy="356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1" t="198" r="131" b="198"/>
          <a:stretch>
            <a:fillRect/>
          </a:stretch>
        </p:blipFill>
        <p:spPr bwMode="auto">
          <a:xfrm>
            <a:off x="4343400" y="3657600"/>
            <a:ext cx="4366163" cy="28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6388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Shows excellent agreement with 2D result.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7526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Total particle count growth rates.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7467600" cy="720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3D results using quadratic basis functions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10743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ight Arrow 4"/>
          <p:cNvSpPr/>
          <p:nvPr/>
        </p:nvSpPr>
        <p:spPr bwMode="auto">
          <a:xfrm>
            <a:off x="4343400" y="2286000"/>
            <a:ext cx="914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248400" y="4648200"/>
            <a:ext cx="2438400" cy="14478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Predicted MP zone shifts upward in field strength.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7467600" cy="720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Why? Difference in fields near “equator”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39850"/>
            <a:ext cx="42541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4430713" cy="26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362200"/>
            <a:ext cx="568974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 bwMode="auto">
          <a:xfrm>
            <a:off x="2362200" y="1644650"/>
            <a:ext cx="3124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362200" y="1468500"/>
            <a:ext cx="3124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5181600" y="182575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H="1">
            <a:off x="5182394" y="1303431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400800" y="106680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0.5mm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 bwMode="auto">
          <a:xfrm rot="5400000">
            <a:off x="4592809" y="883412"/>
            <a:ext cx="1762782" cy="31759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2" idx="2"/>
          </p:cNvCxnSpPr>
          <p:nvPr/>
        </p:nvCxnSpPr>
        <p:spPr bwMode="auto">
          <a:xfrm rot="16200000" flipH="1">
            <a:off x="6383508" y="2268710"/>
            <a:ext cx="1762782" cy="4054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0800000">
            <a:off x="5486400" y="1295400"/>
            <a:ext cx="914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1586017" y="2114468"/>
            <a:ext cx="1555750" cy="6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228600" y="6324600"/>
            <a:ext cx="31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Typical orbit @ 30 MV/m</a:t>
            </a:r>
            <a:endParaRPr lang="en-US" sz="2000" dirty="0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 bwMode="auto">
          <a:xfrm rot="5400000" flipH="1" flipV="1">
            <a:off x="1046288" y="5084889"/>
            <a:ext cx="1981200" cy="4982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477000" y="29718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715000" y="42672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Three different orbits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 t="19034"/>
          <a:stretch>
            <a:fillRect/>
          </a:stretch>
        </p:blipFill>
        <p:spPr bwMode="auto">
          <a:xfrm>
            <a:off x="609600" y="1219200"/>
            <a:ext cx="3404443" cy="250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719620"/>
            <a:ext cx="3019425" cy="253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18979"/>
          <a:stretch>
            <a:fillRect/>
          </a:stretch>
        </p:blipFill>
        <p:spPr bwMode="auto">
          <a:xfrm>
            <a:off x="685800" y="4038600"/>
            <a:ext cx="4471988" cy="23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14800" y="1219200"/>
            <a:ext cx="346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&lt;25 MV/m (no gain)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209800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25-60 MV/m - MP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5715000"/>
            <a:ext cx="3688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&gt;60 MV/m (no gain?)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Particle integration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2000" y="1439863"/>
          <a:ext cx="3759200" cy="922337"/>
        </p:xfrm>
        <a:graphic>
          <a:graphicData uri="http://schemas.openxmlformats.org/presentationml/2006/ole">
            <p:oleObj spid="_x0000_s93186" name="Equation" r:id="rId3" imgW="2120760" imgH="520560" progId="Equation.3">
              <p:embed/>
            </p:oleObj>
          </a:graphicData>
        </a:graphic>
      </p:graphicFrame>
      <p:graphicFrame>
        <p:nvGraphicFramePr>
          <p:cNvPr id="93187" name="Object 3"/>
          <p:cNvGraphicFramePr>
            <a:graphicFrameLocks noChangeAspect="1"/>
          </p:cNvGraphicFramePr>
          <p:nvPr/>
        </p:nvGraphicFramePr>
        <p:xfrm>
          <a:off x="762000" y="2674938"/>
          <a:ext cx="6538913" cy="1123950"/>
        </p:xfrm>
        <a:graphic>
          <a:graphicData uri="http://schemas.openxmlformats.org/presentationml/2006/ole">
            <p:oleObj spid="_x0000_s93187" name="Equation" r:id="rId4" imgW="3695400" imgH="634680" progId="Equation.3">
              <p:embed/>
            </p:oleObj>
          </a:graphicData>
        </a:graphic>
      </p:graphicFrame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800100" y="4292600"/>
          <a:ext cx="2476500" cy="765175"/>
        </p:xfrm>
        <a:graphic>
          <a:graphicData uri="http://schemas.openxmlformats.org/presentationml/2006/ole">
            <p:oleObj spid="_x0000_s93188" name="Equation" r:id="rId5" imgW="1396800" imgH="431640" progId="Equation.3">
              <p:embed/>
            </p:oleObj>
          </a:graphicData>
        </a:graphic>
      </p:graphicFrame>
      <p:graphicFrame>
        <p:nvGraphicFramePr>
          <p:cNvPr id="93189" name="Object 5"/>
          <p:cNvGraphicFramePr>
            <a:graphicFrameLocks noChangeAspect="1"/>
          </p:cNvGraphicFramePr>
          <p:nvPr/>
        </p:nvGraphicFramePr>
        <p:xfrm>
          <a:off x="4181475" y="4292600"/>
          <a:ext cx="2295525" cy="765175"/>
        </p:xfrm>
        <a:graphic>
          <a:graphicData uri="http://schemas.openxmlformats.org/presentationml/2006/ole">
            <p:oleObj spid="_x0000_s93189" name="Equation" r:id="rId6" imgW="1295280" imgH="43164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3962400"/>
            <a:ext cx="752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where the field quantities are evaluated at the particle </a:t>
            </a:r>
            <a:r>
              <a:rPr lang="en-US" sz="1800" b="0" i="1" dirty="0" smtClean="0"/>
              <a:t>n+1</a:t>
            </a:r>
            <a:r>
              <a:rPr lang="en-US" sz="1800" b="0" dirty="0" smtClean="0"/>
              <a:t> time/position:</a:t>
            </a:r>
            <a:endParaRPr 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066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Position: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24384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Normalized momentum:</a:t>
            </a:r>
            <a:endParaRPr lang="en-US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086290"/>
            <a:ext cx="551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and the </a:t>
            </a:r>
            <a:r>
              <a:rPr lang="el-GR" sz="1800" b="0" dirty="0" smtClean="0"/>
              <a:t>α</a:t>
            </a:r>
            <a:r>
              <a:rPr lang="en-US" sz="1800" b="0" i="1" baseline="-25000" dirty="0" err="1" smtClean="0"/>
              <a:t>i</a:t>
            </a:r>
            <a:r>
              <a:rPr lang="en-US" sz="1800" b="0" dirty="0" smtClean="0"/>
              <a:t> are coefficients of the integration scheme.</a:t>
            </a:r>
            <a:endParaRPr lang="en-US" sz="1800" b="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838200" y="5638800"/>
            <a:ext cx="7315200" cy="685800"/>
          </a:xfrm>
          <a:prstGeom prst="roundRect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We use Newton-</a:t>
            </a:r>
            <a:r>
              <a:rPr lang="en-US" sz="1800" dirty="0" err="1" smtClean="0">
                <a:solidFill>
                  <a:schemeClr val="bg1"/>
                </a:solidFill>
              </a:rPr>
              <a:t>Raphson</a:t>
            </a:r>
            <a:r>
              <a:rPr lang="en-US" sz="1800" dirty="0" smtClean="0">
                <a:solidFill>
                  <a:schemeClr val="bg1"/>
                </a:solidFill>
              </a:rPr>
              <a:t> iteration to solve coupled equation for each time-step, and also start/stop at element boundaries.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2D XY version of parallel-plate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1219200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= 500MHz</a:t>
            </a:r>
            <a:endParaRPr lang="en-US" sz="2000" dirty="0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519955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 rot="5400000" flipH="1" flipV="1">
            <a:off x="3163094" y="2018506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3163094" y="1180306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429000" y="990600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Gap = 10mm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205740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 model configured to emit all particles normally with zero velocity.</a:t>
            </a:r>
            <a:endParaRPr lang="en-US" sz="2000" dirty="0"/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352800"/>
            <a:ext cx="31304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EC vs. Gap Voltage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383179"/>
            <a:ext cx="601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30000" dirty="0" smtClean="0"/>
              <a:t>1 </a:t>
            </a:r>
            <a:r>
              <a:rPr lang="en-US" sz="1000" b="0" dirty="0" smtClean="0"/>
              <a:t>E. </a:t>
            </a:r>
            <a:r>
              <a:rPr lang="en-US" sz="1000" b="0" dirty="0" err="1" smtClean="0"/>
              <a:t>Somersalo</a:t>
            </a:r>
            <a:r>
              <a:rPr lang="en-US" sz="1000" b="0" dirty="0" smtClean="0"/>
              <a:t>, “Analysis of </a:t>
            </a:r>
            <a:r>
              <a:rPr lang="en-US" sz="1000" b="0" dirty="0" err="1" smtClean="0"/>
              <a:t>multipacting</a:t>
            </a:r>
            <a:r>
              <a:rPr lang="en-US" sz="1000" b="0" dirty="0" smtClean="0"/>
              <a:t> in coaxial lines,” </a:t>
            </a:r>
            <a:r>
              <a:rPr lang="en-US" sz="1000" b="0" i="1" dirty="0" smtClean="0"/>
              <a:t>Proc. of PAC 95</a:t>
            </a:r>
            <a:r>
              <a:rPr lang="en-US" sz="1000" b="0" dirty="0" smtClean="0"/>
              <a:t>,  1996, pp. 1500-1502.</a:t>
            </a:r>
            <a:endParaRPr lang="en-US" sz="1000" b="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07362"/>
            <a:ext cx="7932527" cy="538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76400"/>
            <a:ext cx="3536187" cy="301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 bwMode="auto">
          <a:xfrm rot="16200000" flipV="1">
            <a:off x="2057400" y="4267200"/>
            <a:ext cx="1143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>
            <a:off x="3429000" y="4343400"/>
            <a:ext cx="12954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>
            <a:off x="4267200" y="2667000"/>
            <a:ext cx="1981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3D parallel plate problem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7086600" cy="452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372100" y="3412910"/>
            <a:ext cx="952500" cy="431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324601" y="310810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 cm outer radius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067300" y="3501810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248401" y="1705489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2.1 cm inner radius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5410200" y="2498509"/>
            <a:ext cx="1524000" cy="6547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038600" y="117208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 cm gap</a:t>
            </a:r>
            <a:endParaRPr lang="en-US" sz="18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>
            <a:off x="4343400" y="2467489"/>
            <a:ext cx="1524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>
            <a:off x="5638800" y="4143889"/>
            <a:ext cx="10668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705601" y="41910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0.713 cm fillet radius (= offset of gap surface from end of coax)</a:t>
            </a:r>
            <a:endParaRPr lang="en-US" sz="18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143000" y="4572000"/>
            <a:ext cx="38100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990600" y="55626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14.053 cm length -&gt; 500 MHz resonant frequency when coax is shorted at both ends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Counter functions vs. measurement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3642487" cy="270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62400"/>
            <a:ext cx="3657599" cy="272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95800" y="1447800"/>
            <a:ext cx="447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data (Ti on Cu)</a:t>
            </a:r>
            <a:endParaRPr lang="en-US" dirty="0"/>
          </a:p>
        </p:txBody>
      </p:sp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905000"/>
            <a:ext cx="4267200" cy="39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76800" y="5867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30000" dirty="0" smtClean="0"/>
              <a:t>1 </a:t>
            </a:r>
            <a:r>
              <a:rPr lang="en-US" sz="1000" b="0" dirty="0" smtClean="0"/>
              <a:t>D. </a:t>
            </a:r>
            <a:r>
              <a:rPr lang="en-US" sz="1000" b="0" dirty="0" err="1" smtClean="0"/>
              <a:t>Proch</a:t>
            </a:r>
            <a:r>
              <a:rPr lang="en-US" sz="1000" b="0" dirty="0" smtClean="0"/>
              <a:t>, et al., “Measurement of </a:t>
            </a:r>
            <a:r>
              <a:rPr lang="en-US" sz="1000" b="0" dirty="0" err="1" smtClean="0"/>
              <a:t>multipacting</a:t>
            </a:r>
            <a:r>
              <a:rPr lang="en-US" sz="1000" b="0" dirty="0" smtClean="0"/>
              <a:t> currents of metal surfaces in RF fields," </a:t>
            </a:r>
            <a:r>
              <a:rPr lang="en-US" sz="1000" b="0" i="1" dirty="0" smtClean="0"/>
              <a:t>PAC-95</a:t>
            </a:r>
            <a:r>
              <a:rPr lang="en-US" sz="1000" b="0" dirty="0" smtClean="0"/>
              <a:t>, 1995, pp. 1776-1778.</a:t>
            </a:r>
            <a:endParaRPr lang="en-US" sz="1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Example 2: CESR waveguide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333" y="1838980"/>
            <a:ext cx="5206871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582233" y="416228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44133" y="3896380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229933" y="4810780"/>
            <a:ext cx="2362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687133" y="503938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17”/2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4887533" y="3362980"/>
            <a:ext cx="838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878133" y="3134380"/>
            <a:ext cx="29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Symmetry plane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H="1">
            <a:off x="1142999" y="3047999"/>
            <a:ext cx="1143002" cy="228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33400" y="2133600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91733" y="13817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MHz traveling wave problem.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" y="60960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30000" dirty="0" smtClean="0"/>
              <a:t>1 </a:t>
            </a:r>
            <a:r>
              <a:rPr lang="en-US" sz="1000" b="0" dirty="0" smtClean="0"/>
              <a:t>V. </a:t>
            </a:r>
            <a:r>
              <a:rPr lang="en-US" sz="1000" b="0" dirty="0" err="1" smtClean="0"/>
              <a:t>Shemelin</a:t>
            </a:r>
            <a:r>
              <a:rPr lang="en-US" sz="1000" b="0" dirty="0" smtClean="0"/>
              <a:t>, “</a:t>
            </a:r>
            <a:r>
              <a:rPr lang="en-US" sz="1000" b="0" dirty="0" err="1" smtClean="0"/>
              <a:t>Multipactor</a:t>
            </a:r>
            <a:r>
              <a:rPr lang="en-US" sz="1000" b="0" dirty="0" smtClean="0"/>
              <a:t> discharge in a rectangular waveguide with regard to normal and tangential velocity components of secondary electrons," </a:t>
            </a:r>
            <a:r>
              <a:rPr lang="en-US" sz="1000" b="0" i="1" dirty="0" smtClean="0"/>
              <a:t>SRF010322-03</a:t>
            </a:r>
            <a:r>
              <a:rPr lang="en-US" sz="1000" b="0" dirty="0" smtClean="0"/>
              <a:t>, 2003.</a:t>
            </a:r>
            <a:endParaRPr lang="en-US" sz="1000" b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1600200" y="2133600"/>
            <a:ext cx="22098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SEY model parameters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1" y="2823546"/>
            <a:ext cx="5410200" cy="339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96000" y="3009900"/>
            <a:ext cx="275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=1.38, </a:t>
            </a:r>
            <a:r>
              <a:rPr lang="en-US" sz="1800" b="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b="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=200eV,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800" b="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=1.88</a:t>
            </a:r>
            <a:endParaRPr lang="en-US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low-energy portion of secondary yield curve representation used by </a:t>
            </a:r>
            <a:r>
              <a:rPr lang="en-US" dirty="0" err="1" smtClean="0"/>
              <a:t>Shemelin</a:t>
            </a:r>
            <a:r>
              <a:rPr lang="en-US" dirty="0" smtClean="0"/>
              <a:t> with the Analyst model.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1" y="60960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Impact energy (</a:t>
            </a:r>
            <a:r>
              <a:rPr lang="en-US" sz="1800" dirty="0" err="1" smtClean="0"/>
              <a:t>eV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59113" y="4141487"/>
            <a:ext cx="7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Yield</a:t>
            </a:r>
            <a:endParaRPr lang="en-US" sz="18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667000" y="2819400"/>
          <a:ext cx="3204882" cy="825500"/>
        </p:xfrm>
        <a:graphic>
          <a:graphicData uri="http://schemas.openxmlformats.org/presentationml/2006/ole">
            <p:oleObj spid="_x0000_s91139" name="Equation" r:id="rId4" imgW="1676160" imgH="431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Results for CESR waveguide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5614987" cy="369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48006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Resonant particle orbit (40 impacts)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2247900" y="4229100"/>
            <a:ext cx="10668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143000"/>
            <a:ext cx="362981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stCxn id="7" idx="0"/>
          </p:cNvCxnSpPr>
          <p:nvPr/>
        </p:nvCxnSpPr>
        <p:spPr bwMode="auto">
          <a:xfrm rot="5400000" flipH="1" flipV="1">
            <a:off x="4000500" y="2933700"/>
            <a:ext cx="609600" cy="3124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Close-up of orbit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38671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0600" y="1295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Exact nature of these features depends on emission parameters.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 bwMode="auto">
          <a:xfrm rot="10800000" flipV="1">
            <a:off x="1219200" y="2418785"/>
            <a:ext cx="3581400" cy="196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7" idx="1"/>
          </p:cNvCxnSpPr>
          <p:nvPr/>
        </p:nvCxnSpPr>
        <p:spPr bwMode="auto">
          <a:xfrm rot="10800000" flipV="1">
            <a:off x="1371600" y="2418785"/>
            <a:ext cx="3429000" cy="1238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"/>
          <p:cNvPicPr/>
          <p:nvPr/>
        </p:nvPicPr>
        <p:blipFill>
          <a:blip r:embed="rId3" cstate="print"/>
          <a:srcRect t="2697" b="2697"/>
          <a:stretch>
            <a:fillRect/>
          </a:stretch>
        </p:blipFill>
        <p:spPr bwMode="auto">
          <a:xfrm>
            <a:off x="4876800" y="3581400"/>
            <a:ext cx="3124200" cy="302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15200" y="4953000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orbit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Example 3: Coaxial coupler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09662"/>
            <a:ext cx="458712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66800"/>
            <a:ext cx="4305300" cy="27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191000" cy="267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48401" y="3886200"/>
            <a:ext cx="266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 GHz mode (2</a:t>
            </a:r>
            <a:r>
              <a:rPr lang="en-US" baseline="30000" dirty="0" smtClean="0"/>
              <a:t>nd</a:t>
            </a:r>
            <a:r>
              <a:rPr lang="en-US" dirty="0" smtClean="0"/>
              <a:t> mode)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Mesh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04512"/>
            <a:ext cx="7319963" cy="4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143000"/>
            <a:ext cx="2704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227K elements</a:t>
            </a:r>
          </a:p>
          <a:p>
            <a:r>
              <a:rPr lang="en-US" dirty="0" smtClean="0"/>
              <a:t>H1.5 basis set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Integration done over each element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7583487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 bwMode="auto">
          <a:xfrm>
            <a:off x="1295400" y="5715000"/>
            <a:ext cx="7086600" cy="7620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 and H field are the finite-element representation of the fields on the element – no interpolation is performed.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57300"/>
            <a:ext cx="74676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Effective yield curve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Field pattern for 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mode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5" y="1447800"/>
            <a:ext cx="697895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629400" y="1371600"/>
            <a:ext cx="2133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E-field for 1.3 GHz mode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MP at 37.5 MV/m surface field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76658"/>
            <a:ext cx="7943795" cy="52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9800" y="10668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Only particles that wind up being in resonant orbits are shown (30 impacts).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6096000"/>
            <a:ext cx="2660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Primary MP sites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3086101" y="4762501"/>
            <a:ext cx="1523998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3848101" y="4914901"/>
            <a:ext cx="2057398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Particle animation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c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142999"/>
            <a:ext cx="6553200" cy="5182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Statistical measures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98973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066800"/>
            <a:ext cx="3998329" cy="285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886200"/>
            <a:ext cx="4716757" cy="26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improvements made to particle tracker:</a:t>
            </a:r>
          </a:p>
          <a:p>
            <a:pPr lvl="1"/>
            <a:r>
              <a:rPr lang="en-US" dirty="0" smtClean="0"/>
              <a:t>Secondary emission algorithm.</a:t>
            </a:r>
          </a:p>
          <a:p>
            <a:pPr lvl="1"/>
            <a:r>
              <a:rPr lang="en-US" dirty="0" smtClean="0"/>
              <a:t>Additional statistical measures.</a:t>
            </a:r>
          </a:p>
          <a:p>
            <a:pPr lvl="1"/>
            <a:r>
              <a:rPr lang="en-US" dirty="0" smtClean="0"/>
              <a:t>Higher order tracker.</a:t>
            </a:r>
          </a:p>
          <a:p>
            <a:pPr lvl="1"/>
            <a:r>
              <a:rPr lang="en-US" dirty="0" smtClean="0"/>
              <a:t>Volumetric particle launch.</a:t>
            </a:r>
          </a:p>
          <a:p>
            <a:pPr lvl="1"/>
            <a:r>
              <a:rPr lang="en-US" dirty="0" smtClean="0"/>
              <a:t>Animation capabilities.</a:t>
            </a:r>
          </a:p>
          <a:p>
            <a:r>
              <a:rPr lang="en-US" dirty="0" smtClean="0"/>
              <a:t>Ongoing/future work:</a:t>
            </a:r>
          </a:p>
          <a:p>
            <a:pPr lvl="1"/>
            <a:r>
              <a:rPr lang="en-US" dirty="0" smtClean="0"/>
              <a:t>Emission from curvilinear boundary elements.</a:t>
            </a:r>
          </a:p>
          <a:p>
            <a:pPr lvl="1"/>
            <a:r>
              <a:rPr lang="en-US" dirty="0" smtClean="0"/>
              <a:t>Domain decomposition.</a:t>
            </a:r>
          </a:p>
          <a:p>
            <a:pPr lvl="1"/>
            <a:r>
              <a:rPr lang="en-US" dirty="0" smtClean="0"/>
              <a:t>Dark current statistics.</a:t>
            </a:r>
          </a:p>
          <a:p>
            <a:pPr lvl="1"/>
            <a:r>
              <a:rPr lang="en-US" dirty="0" smtClean="0"/>
              <a:t>UI extensions.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Furman-</a:t>
            </a:r>
            <a:r>
              <a:rPr lang="en-US" dirty="0" err="1" smtClean="0"/>
              <a:t>Pivi</a:t>
            </a:r>
            <a:r>
              <a:rPr lang="en-US" dirty="0" smtClean="0"/>
              <a:t> model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Phenomenological/statistical model for secondary emission.</a:t>
            </a:r>
          </a:p>
          <a:p>
            <a:r>
              <a:rPr lang="en-US" sz="2400" dirty="0" smtClean="0"/>
              <a:t>Distinct models for “true”, re-diffused, and backscattered secondary particles.</a:t>
            </a:r>
          </a:p>
          <a:p>
            <a:r>
              <a:rPr lang="en-US" sz="2400" dirty="0" smtClean="0"/>
              <a:t>Multiple emissions per impact, with distributed angles and energies.</a:t>
            </a:r>
          </a:p>
          <a:p>
            <a:r>
              <a:rPr lang="en-US" sz="2400" dirty="0" smtClean="0"/>
              <a:t>Published parameters for copper and stainless steel.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61722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30000" dirty="0" smtClean="0"/>
              <a:t>1 </a:t>
            </a:r>
            <a:r>
              <a:rPr lang="en-US" sz="1000" b="0" dirty="0" smtClean="0"/>
              <a:t>M. Furman and M. </a:t>
            </a:r>
            <a:r>
              <a:rPr lang="en-US" sz="1000" b="0" dirty="0" err="1" smtClean="0"/>
              <a:t>Pivi</a:t>
            </a:r>
            <a:r>
              <a:rPr lang="en-US" sz="1000" b="0" dirty="0" smtClean="0"/>
              <a:t>, "Simulation of Secondary Electron Emission Based on a Phenomenological Probabilistic Model," </a:t>
            </a:r>
            <a:r>
              <a:rPr lang="en-US" sz="1000" b="0" i="1" dirty="0" smtClean="0"/>
              <a:t>LBNL-52807, SLAC-PUB-9912</a:t>
            </a:r>
            <a:r>
              <a:rPr lang="en-US" sz="1000" b="0" dirty="0" smtClean="0"/>
              <a:t>, June, 2003.</a:t>
            </a:r>
            <a:endParaRPr lang="en-US" sz="1000" b="0" dirty="0"/>
          </a:p>
        </p:txBody>
      </p:sp>
      <p:sp>
        <p:nvSpPr>
          <p:cNvPr id="5" name="Rectangle 24" descr="Wide upward diagonal"/>
          <p:cNvSpPr>
            <a:spLocks noChangeArrowheads="1"/>
          </p:cNvSpPr>
          <p:nvPr/>
        </p:nvSpPr>
        <p:spPr bwMode="auto">
          <a:xfrm>
            <a:off x="5943600" y="4419600"/>
            <a:ext cx="304800" cy="1143000"/>
          </a:xfrm>
          <a:prstGeom prst="rect">
            <a:avLst/>
          </a:prstGeom>
          <a:pattFill prst="wdUpDiag">
            <a:fgClr>
              <a:schemeClr val="bg2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5935662" y="441960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4672012" y="4379913"/>
            <a:ext cx="1219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473917" y="4114800"/>
            <a:ext cx="1067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0" dirty="0"/>
              <a:t>Primary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3910012" y="5029200"/>
            <a:ext cx="198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500000" y="5181600"/>
            <a:ext cx="1956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0"/>
              <a:t>True secondary</a:t>
            </a: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H="1">
            <a:off x="4748212" y="5029200"/>
            <a:ext cx="11430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686156" y="5562600"/>
            <a:ext cx="3062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0"/>
              <a:t>Backscattered secondary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6699717" y="5715000"/>
            <a:ext cx="1067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0"/>
              <a:t>Surface</a:t>
            </a: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H="1" flipV="1">
            <a:off x="5967412" y="5562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566928" y="4522788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l-GR" sz="2000" b="0" dirty="0" smtClean="0">
                <a:sym typeface="Mathematica1" pitchFamily="2" charset="2"/>
              </a:rPr>
              <a:t>θ</a:t>
            </a:r>
            <a:endParaRPr lang="en-US" sz="2000" b="0" dirty="0">
              <a:sym typeface="Mathematica1" pitchFamily="2" charset="2"/>
            </a:endParaRPr>
          </a:p>
        </p:txBody>
      </p:sp>
      <p:sp>
        <p:nvSpPr>
          <p:cNvPr id="17" name="Arc 27"/>
          <p:cNvSpPr>
            <a:spLocks/>
          </p:cNvSpPr>
          <p:nvPr/>
        </p:nvSpPr>
        <p:spPr bwMode="auto">
          <a:xfrm flipH="1">
            <a:off x="4957762" y="4600575"/>
            <a:ext cx="228600" cy="381000"/>
          </a:xfrm>
          <a:custGeom>
            <a:avLst/>
            <a:gdLst>
              <a:gd name="T0" fmla="*/ 1415987 w 21600"/>
              <a:gd name="T1" fmla="*/ 0 h 17514"/>
              <a:gd name="T2" fmla="*/ 2419350 w 21600"/>
              <a:gd name="T3" fmla="*/ 8288283 h 17514"/>
              <a:gd name="T4" fmla="*/ 0 w 21600"/>
              <a:gd name="T5" fmla="*/ 8288283 h 17514"/>
              <a:gd name="T6" fmla="*/ 0 60000 65536"/>
              <a:gd name="T7" fmla="*/ 0 60000 65536"/>
              <a:gd name="T8" fmla="*/ 0 60000 65536"/>
              <a:gd name="T9" fmla="*/ 0 w 21600"/>
              <a:gd name="T10" fmla="*/ 0 h 17514"/>
              <a:gd name="T11" fmla="*/ 21600 w 21600"/>
              <a:gd name="T12" fmla="*/ 17514 h 175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514" fill="none" extrusionOk="0">
                <a:moveTo>
                  <a:pt x="12641" y="0"/>
                </a:moveTo>
                <a:cubicBezTo>
                  <a:pt x="18267" y="4060"/>
                  <a:pt x="21600" y="10576"/>
                  <a:pt x="21600" y="17514"/>
                </a:cubicBezTo>
              </a:path>
              <a:path w="21600" h="17514" stroke="0" extrusionOk="0">
                <a:moveTo>
                  <a:pt x="12641" y="0"/>
                </a:moveTo>
                <a:cubicBezTo>
                  <a:pt x="18267" y="4060"/>
                  <a:pt x="21600" y="10576"/>
                  <a:pt x="21600" y="17514"/>
                </a:cubicBezTo>
                <a:lnTo>
                  <a:pt x="0" y="1751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17"/>
          <p:cNvCxnSpPr>
            <a:stCxn id="12" idx="0"/>
          </p:cNvCxnSpPr>
          <p:nvPr/>
        </p:nvCxnSpPr>
        <p:spPr>
          <a:xfrm rot="5400000">
            <a:off x="5014912" y="4457700"/>
            <a:ext cx="304800" cy="1447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009916" y="4795838"/>
            <a:ext cx="192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0"/>
              <a:t>Surface 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“True” SEY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5538"/>
            <a:ext cx="8610600" cy="5503862"/>
          </a:xfrm>
        </p:spPr>
        <p:txBody>
          <a:bodyPr/>
          <a:lstStyle/>
          <a:p>
            <a:r>
              <a:rPr lang="en-US" sz="2400" dirty="0" smtClean="0"/>
              <a:t>Yield curve parameterization: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Number of secondary particles generated by impact is given by sampling binomial distribution: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Emission angles are uniformly distributed in azimuth, and have a cosine polar angle (</a:t>
            </a:r>
            <a:r>
              <a:rPr lang="el-GR" sz="2400" dirty="0" smtClean="0"/>
              <a:t>θ</a:t>
            </a:r>
            <a:r>
              <a:rPr lang="en-US" sz="2400" dirty="0" smtClean="0"/>
              <a:t>) distribution.</a:t>
            </a:r>
          </a:p>
          <a:p>
            <a:r>
              <a:rPr lang="en-US" sz="2400" dirty="0" smtClean="0"/>
              <a:t>Incident angle dependence is 1/</a:t>
            </a:r>
            <a:r>
              <a:rPr lang="en-US" sz="2400" dirty="0" err="1" smtClean="0"/>
              <a:t>cos</a:t>
            </a:r>
            <a:r>
              <a:rPr lang="en-US" sz="2400" dirty="0" smtClean="0"/>
              <a:t>(</a:t>
            </a:r>
            <a:r>
              <a:rPr lang="el-GR" sz="2400" dirty="0" smtClean="0"/>
              <a:t>θ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Emission energies have incomplete gamma distribution.</a:t>
            </a:r>
            <a:endParaRPr lang="en-US" sz="2400" dirty="0"/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2590800" y="1524000"/>
          <a:ext cx="3205163" cy="825500"/>
        </p:xfrm>
        <a:graphic>
          <a:graphicData uri="http://schemas.openxmlformats.org/presentationml/2006/ole">
            <p:oleObj spid="_x0000_s92163" name="Equation" r:id="rId3" imgW="1676160" imgH="431640" progId="Equation.3">
              <p:embed/>
            </p:oleObj>
          </a:graphicData>
        </a:graphic>
      </p:graphicFrame>
      <p:graphicFrame>
        <p:nvGraphicFramePr>
          <p:cNvPr id="92164" name="Object 4"/>
          <p:cNvGraphicFramePr>
            <a:graphicFrameLocks noChangeAspect="1"/>
          </p:cNvGraphicFramePr>
          <p:nvPr/>
        </p:nvGraphicFramePr>
        <p:xfrm>
          <a:off x="2608263" y="3048000"/>
          <a:ext cx="2649537" cy="873125"/>
        </p:xfrm>
        <a:graphic>
          <a:graphicData uri="http://schemas.openxmlformats.org/presentationml/2006/ole">
            <p:oleObj spid="_x0000_s92164" name="Equation" r:id="rId4" imgW="13842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6538"/>
            <a:ext cx="8382000" cy="2913062"/>
          </a:xfrm>
        </p:spPr>
        <p:txBody>
          <a:bodyPr/>
          <a:lstStyle/>
          <a:p>
            <a:r>
              <a:rPr lang="en-US" sz="2400" dirty="0" smtClean="0"/>
              <a:t>Volumetric: primaries seeded in volume with random velocities (uniform random variable for each Cartesian component of </a:t>
            </a:r>
            <a:r>
              <a:rPr lang="el-GR" sz="2400" i="1" dirty="0" smtClean="0"/>
              <a:t>γβ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Surface: primaries emitted from surface only, with random velocities.</a:t>
            </a:r>
          </a:p>
          <a:p>
            <a:r>
              <a:rPr lang="en-US" sz="2400" dirty="0" smtClean="0"/>
              <a:t>Monitor statistics and launch additional particles if necessary.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14400" y="4724400"/>
            <a:ext cx="7315200" cy="914400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Tend to need 10s to 100s of particles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per cell in volumetric launch, 1s to 10s in surface launch.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Pruning the secondary “tree”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rot="5400000">
            <a:off x="1714500" y="1409700"/>
            <a:ext cx="5334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10800000" flipV="1">
            <a:off x="1524000" y="1676400"/>
            <a:ext cx="457200" cy="38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16200000" flipH="1">
            <a:off x="1981200" y="1676400"/>
            <a:ext cx="5334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5400000">
            <a:off x="1028700" y="2095500"/>
            <a:ext cx="5334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1143000" y="24384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524000" y="2057400"/>
            <a:ext cx="53340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5400000">
            <a:off x="1638300" y="2705100"/>
            <a:ext cx="533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2057400" y="2590800"/>
            <a:ext cx="53340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endCxn id="90" idx="0"/>
          </p:cNvCxnSpPr>
          <p:nvPr/>
        </p:nvCxnSpPr>
        <p:spPr bwMode="auto">
          <a:xfrm rot="16200000" flipH="1">
            <a:off x="1485900" y="3390900"/>
            <a:ext cx="8382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2286000" y="3429000"/>
            <a:ext cx="60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endCxn id="65" idx="0"/>
          </p:cNvCxnSpPr>
          <p:nvPr/>
        </p:nvCxnSpPr>
        <p:spPr bwMode="auto">
          <a:xfrm rot="16200000" flipH="1">
            <a:off x="2400300" y="3314700"/>
            <a:ext cx="838200" cy="457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2590800" y="3124200"/>
            <a:ext cx="10668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2590800" y="4114800"/>
            <a:ext cx="533400" cy="38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16200000" flipH="1">
            <a:off x="3009900" y="4076700"/>
            <a:ext cx="4572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10800000" flipV="1">
            <a:off x="2209800" y="4572000"/>
            <a:ext cx="4572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667000" y="4572000"/>
            <a:ext cx="3810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5400000">
            <a:off x="2667000" y="4876800"/>
            <a:ext cx="3810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rot="16200000" flipH="1">
            <a:off x="3009900" y="4914900"/>
            <a:ext cx="3810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4191000" y="1219200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Primary</a:t>
            </a:r>
            <a:endParaRPr lang="en-US" sz="2400" dirty="0"/>
          </a:p>
        </p:txBody>
      </p:sp>
      <p:cxnSp>
        <p:nvCxnSpPr>
          <p:cNvPr id="53" name="Straight Arrow Connector 52"/>
          <p:cNvCxnSpPr/>
          <p:nvPr/>
        </p:nvCxnSpPr>
        <p:spPr bwMode="auto">
          <a:xfrm rot="10800000">
            <a:off x="2209800" y="1447800"/>
            <a:ext cx="1828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10800000">
            <a:off x="1828800" y="1905000"/>
            <a:ext cx="2133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4191000" y="1676400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Secondary generation 1</a:t>
            </a:r>
            <a:endParaRPr lang="en-US" sz="2400" dirty="0"/>
          </a:p>
        </p:txBody>
      </p:sp>
      <p:cxnSp>
        <p:nvCxnSpPr>
          <p:cNvPr id="57" name="Straight Arrow Connector 56"/>
          <p:cNvCxnSpPr/>
          <p:nvPr/>
        </p:nvCxnSpPr>
        <p:spPr bwMode="auto">
          <a:xfrm rot="10800000">
            <a:off x="1981200" y="2362200"/>
            <a:ext cx="1981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4191000" y="2133600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Secondary generation 2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 rot="5400000">
            <a:off x="4196129" y="334767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sp>
        <p:nvSpPr>
          <p:cNvPr id="61" name="Oval 60"/>
          <p:cNvSpPr/>
          <p:nvPr/>
        </p:nvSpPr>
        <p:spPr bwMode="auto">
          <a:xfrm>
            <a:off x="1447800" y="1981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1905000" y="16002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1981200" y="2514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514600" y="3048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29718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2590800" y="44958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2971800" y="4800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1000" y="5352871"/>
            <a:ext cx="7055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Follow branch to terminus (red).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Randomly chose generation number 0&lt;</a:t>
            </a:r>
            <a:r>
              <a:rPr lang="en-US" sz="2400" i="1" dirty="0" smtClean="0"/>
              <a:t>n</a:t>
            </a:r>
            <a:r>
              <a:rPr lang="en-US" sz="2400" dirty="0" smtClean="0"/>
              <a:t>&lt;</a:t>
            </a:r>
            <a:r>
              <a:rPr lang="en-US" sz="2400" i="1" dirty="0" smtClean="0"/>
              <a:t>m</a:t>
            </a:r>
            <a:r>
              <a:rPr lang="en-US" sz="2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Follow new branch (green) from generation </a:t>
            </a:r>
            <a:r>
              <a:rPr lang="en-US" sz="2400" i="1" dirty="0" smtClean="0"/>
              <a:t>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69" name="Straight Arrow Connector 68"/>
          <p:cNvCxnSpPr/>
          <p:nvPr/>
        </p:nvCxnSpPr>
        <p:spPr bwMode="auto">
          <a:xfrm rot="10800000">
            <a:off x="3429000" y="5024735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4191000" y="4796135"/>
            <a:ext cx="377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Secondary generation </a:t>
            </a:r>
            <a:r>
              <a:rPr lang="en-US" sz="2400" i="1" dirty="0" smtClean="0"/>
              <a:t>m</a:t>
            </a:r>
            <a:endParaRPr lang="en-US" sz="2400" i="1" dirty="0"/>
          </a:p>
        </p:txBody>
      </p:sp>
      <p:cxnSp>
        <p:nvCxnSpPr>
          <p:cNvPr id="76" name="Straight Connector 75"/>
          <p:cNvCxnSpPr/>
          <p:nvPr/>
        </p:nvCxnSpPr>
        <p:spPr bwMode="auto">
          <a:xfrm rot="16200000" flipH="1">
            <a:off x="1981200" y="4114800"/>
            <a:ext cx="45720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rot="5400000">
            <a:off x="1714500" y="4076700"/>
            <a:ext cx="3810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rot="16200000" flipH="1">
            <a:off x="1638300" y="4533900"/>
            <a:ext cx="45720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rot="10800000" flipV="1">
            <a:off x="1219200" y="4419600"/>
            <a:ext cx="533400" cy="457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rot="16200000" flipH="1">
            <a:off x="1143000" y="4953000"/>
            <a:ext cx="381000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1981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16764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1143000" y="48006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905000" y="26670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cxnSp>
        <p:nvCxnSpPr>
          <p:cNvPr id="101" name="Straight Connector 100"/>
          <p:cNvCxnSpPr/>
          <p:nvPr/>
        </p:nvCxnSpPr>
        <p:spPr bwMode="auto">
          <a:xfrm rot="5400000">
            <a:off x="1333500" y="3162300"/>
            <a:ext cx="4572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Oval 102"/>
          <p:cNvSpPr/>
          <p:nvPr/>
        </p:nvSpPr>
        <p:spPr bwMode="auto">
          <a:xfrm>
            <a:off x="1676400" y="3048000"/>
            <a:ext cx="152400" cy="152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H-field accuracy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4138"/>
            <a:ext cx="8686800" cy="4437062"/>
          </a:xfrm>
        </p:spPr>
        <p:txBody>
          <a:bodyPr/>
          <a:lstStyle/>
          <a:p>
            <a:r>
              <a:rPr lang="en-US" sz="2400" dirty="0" smtClean="0"/>
              <a:t>Analyst solver uses E-field finite-element formulation.</a:t>
            </a:r>
          </a:p>
          <a:p>
            <a:r>
              <a:rPr lang="en-US" sz="2400" dirty="0" smtClean="0"/>
              <a:t>H-field is normally obtained from E-field solution: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Therefore, H-field loses one order of accuracy, e.g., if </a:t>
            </a:r>
            <a:r>
              <a:rPr lang="en-US" sz="2400" i="1" dirty="0" smtClean="0">
                <a:solidFill>
                  <a:srgbClr val="FF0000"/>
                </a:solidFill>
              </a:rPr>
              <a:t>linear</a:t>
            </a:r>
            <a:r>
              <a:rPr lang="en-US" sz="2400" dirty="0" smtClean="0"/>
              <a:t> basis functions are used to represent E, then H is </a:t>
            </a:r>
            <a:r>
              <a:rPr lang="en-US" sz="2400" i="1" dirty="0" smtClean="0">
                <a:solidFill>
                  <a:srgbClr val="FF0000"/>
                </a:solidFill>
              </a:rPr>
              <a:t>constant</a:t>
            </a:r>
            <a:r>
              <a:rPr lang="en-US" sz="2400" dirty="0" smtClean="0"/>
              <a:t> within each element.</a:t>
            </a:r>
          </a:p>
          <a:p>
            <a:r>
              <a:rPr lang="en-US" sz="2400" dirty="0" smtClean="0"/>
              <a:t>Potential for orbit inaccuracies, particularly for low-order solutions.</a:t>
            </a:r>
            <a:endParaRPr lang="en-US" sz="2400" dirty="0"/>
          </a:p>
        </p:txBody>
      </p:sp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2819400" y="2209800"/>
          <a:ext cx="2352675" cy="1160462"/>
        </p:xfrm>
        <a:graphic>
          <a:graphicData uri="http://schemas.openxmlformats.org/presentationml/2006/ole">
            <p:oleObj spid="_x0000_s135170" name="Equation" r:id="rId3" imgW="9396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WR_Template-08">
  <a:themeElements>
    <a:clrScheme name="AWR_Template-0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WR_Template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R_Template-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_Template-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_Template-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_Template-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_Template-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_Template-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_Template-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31822</TotalTime>
  <Words>1027</Words>
  <Application>Microsoft Office PowerPoint</Application>
  <PresentationFormat>On-screen Show (4:3)</PresentationFormat>
  <Paragraphs>167</Paragraphs>
  <Slides>45</Slides>
  <Notes>0</Notes>
  <HiddenSlides>15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AWR_Template-08</vt:lpstr>
      <vt:lpstr>Equation</vt:lpstr>
      <vt:lpstr>Slide</vt:lpstr>
      <vt:lpstr>Slide 1</vt:lpstr>
      <vt:lpstr>Outline</vt:lpstr>
      <vt:lpstr>Particle integration</vt:lpstr>
      <vt:lpstr>Integration done over each element</vt:lpstr>
      <vt:lpstr>Furman-Pivi model1</vt:lpstr>
      <vt:lpstr>“True” SEY model</vt:lpstr>
      <vt:lpstr>Particle initiation</vt:lpstr>
      <vt:lpstr>Pruning the secondary “tree”</vt:lpstr>
      <vt:lpstr>H-field accuracy</vt:lpstr>
      <vt:lpstr>Alternative H-field extraction method</vt:lpstr>
      <vt:lpstr>Results for simple pillbox</vt:lpstr>
      <vt:lpstr>Field along sample line</vt:lpstr>
      <vt:lpstr>Possible extension</vt:lpstr>
      <vt:lpstr>Example 1: 2D SNS cavity</vt:lpstr>
      <vt:lpstr>Uniform and non-uniform emission</vt:lpstr>
      <vt:lpstr>Particle animation</vt:lpstr>
      <vt:lpstr>Project X cavity under study at FNAL* (beta = 0.61) – 2D model</vt:lpstr>
      <vt:lpstr>Mode electric field</vt:lpstr>
      <vt:lpstr>Yield curves</vt:lpstr>
      <vt:lpstr>Gain statistics</vt:lpstr>
      <vt:lpstr>Particle count vs. time for 30 MV/m</vt:lpstr>
      <vt:lpstr>Representative orbit at 30 MV/m</vt:lpstr>
      <vt:lpstr>Higher voltage analysis (40-80 MV/m)</vt:lpstr>
      <vt:lpstr>Orbit at 60 MV/m</vt:lpstr>
      <vt:lpstr>3D mesh (5 degree wedge)</vt:lpstr>
      <vt:lpstr>3D results using linear basis functions</vt:lpstr>
      <vt:lpstr>3D results using quadratic basis functions</vt:lpstr>
      <vt:lpstr>Why? Difference in fields near “equator”</vt:lpstr>
      <vt:lpstr>Three different orbits</vt:lpstr>
      <vt:lpstr>2D XY version of parallel-plate</vt:lpstr>
      <vt:lpstr>EC vs. Gap Voltage</vt:lpstr>
      <vt:lpstr>3D parallel plate problem</vt:lpstr>
      <vt:lpstr>Counter functions vs. measurement</vt:lpstr>
      <vt:lpstr>Example 2: CESR waveguide1</vt:lpstr>
      <vt:lpstr>SEY model parameters</vt:lpstr>
      <vt:lpstr>Results for CESR waveguide</vt:lpstr>
      <vt:lpstr>Close-up of orbit</vt:lpstr>
      <vt:lpstr>Example 3: Coaxial coupler</vt:lpstr>
      <vt:lpstr>Mesh</vt:lpstr>
      <vt:lpstr>Effective yield curve</vt:lpstr>
      <vt:lpstr>Field pattern for 2nd mode</vt:lpstr>
      <vt:lpstr>MP at 37.5 MV/m surface field</vt:lpstr>
      <vt:lpstr>Particle animation</vt:lpstr>
      <vt:lpstr>Statistical measures</vt:lpstr>
      <vt:lpstr>Conclusions and future work</vt:lpstr>
    </vt:vector>
  </TitlesOfParts>
  <Company>Applied Wave Research,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Dunn</dc:creator>
  <cp:lastModifiedBy>John DeFord</cp:lastModifiedBy>
  <cp:revision>1971</cp:revision>
  <dcterms:created xsi:type="dcterms:W3CDTF">2010-01-20T00:15:11Z</dcterms:created>
  <dcterms:modified xsi:type="dcterms:W3CDTF">2011-02-10T14:19:49Z</dcterms:modified>
</cp:coreProperties>
</file>