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1" r:id="rId5"/>
    <p:sldId id="266" r:id="rId6"/>
    <p:sldId id="262" r:id="rId7"/>
    <p:sldId id="274" r:id="rId8"/>
    <p:sldId id="281" r:id="rId9"/>
    <p:sldId id="280" r:id="rId10"/>
    <p:sldId id="278" r:id="rId11"/>
    <p:sldId id="257" r:id="rId12"/>
    <p:sldId id="268" r:id="rId13"/>
    <p:sldId id="271" r:id="rId14"/>
    <p:sldId id="273" r:id="rId15"/>
    <p:sldId id="279" r:id="rId16"/>
    <p:sldId id="267" r:id="rId17"/>
    <p:sldId id="272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78EB-C54B-4B2F-B341-5DCD5D8BD9D4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42E6-23D6-44C7-A34F-E7E4711A1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very interesting to see the BDR</a:t>
            </a:r>
            <a:r>
              <a:rPr lang="en-US" baseline="0" dirty="0" smtClean="0"/>
              <a:t> at 50ns for TD18, which is about 56 degC of peak pulse heating in last 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1E2BD-895D-4515-BDB9-D99EF150777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6CCA8-0D5C-46D8-9CD1-344B1B2C02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EE2B2-09D2-4711-8EE7-850720349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242E6-23D6-44C7-A34F-E7E4711A1E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X-band Structures Test Results at NLCTA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3152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Faya </a:t>
            </a:r>
            <a:r>
              <a:rPr lang="en-US" dirty="0" smtClean="0">
                <a:solidFill>
                  <a:srgbClr val="00B0F0"/>
                </a:solidFill>
              </a:rPr>
              <a:t>Wang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Chris Adolphsen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Christopher Nantista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9-Feb-11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450" y="228600"/>
            <a:ext cx="813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Structure Performance Summary at 230 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881935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09600" y="4953000"/>
            <a:ext cx="8077200" cy="76200"/>
          </a:xfrm>
          <a:prstGeom prst="line">
            <a:avLst/>
          </a:prstGeom>
          <a:ln w="22225" cap="sq" cmpd="dbl">
            <a:solidFill>
              <a:srgbClr val="00B050"/>
            </a:solidFill>
            <a:prstDash val="dash"/>
            <a:bevel/>
          </a:ln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" y="502920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4e-7 pulse/m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s\Xband\dualmodedcavity\mo7009646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654425" cy="273507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603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X-band Dual-Mode Cavity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219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</a:t>
            </a:r>
            <a:r>
              <a:rPr lang="en-US" sz="3200" baseline="-25000" dirty="0" smtClean="0"/>
              <a:t>011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343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60727"/>
            <a:ext cx="1884314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36927"/>
            <a:ext cx="190147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86200" y="198932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E-field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13232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B-field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57800" y="3360927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3276600" y="3360927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57801" y="2141727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3276601" y="2141727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438400" y="5715000"/>
            <a:ext cx="5334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6096001" y="4876799"/>
            <a:ext cx="5334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3600" y="5105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</a:t>
            </a:r>
            <a:r>
              <a:rPr lang="en-US" sz="3200" baseline="-25000" dirty="0" smtClean="0"/>
              <a:t>011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1320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15200" y="6172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Chris Nantista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4635" t="2632" r="4203"/>
          <a:stretch>
            <a:fillRect/>
          </a:stretch>
        </p:blipFill>
        <p:spPr bwMode="auto">
          <a:xfrm>
            <a:off x="4495800" y="8382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545" t="2581" r="6061"/>
          <a:stretch>
            <a:fillRect/>
          </a:stretch>
        </p:blipFill>
        <p:spPr bwMode="auto">
          <a:xfrm>
            <a:off x="0" y="838200"/>
            <a:ext cx="4495800" cy="28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181600" y="3821112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Crosstalk: -22.75 </a:t>
            </a:r>
            <a:r>
              <a:rPr lang="en-US" dirty="0">
                <a:solidFill>
                  <a:srgbClr val="0000FF"/>
                </a:solidFill>
              </a:rPr>
              <a:t>dB (</a:t>
            </a:r>
            <a:r>
              <a:rPr lang="en-US" dirty="0" smtClean="0">
                <a:solidFill>
                  <a:srgbClr val="0000FF"/>
                </a:solidFill>
              </a:rPr>
              <a:t>0.531%)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200" y="3773269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Minimum S</a:t>
            </a:r>
            <a:r>
              <a:rPr lang="en-US" baseline="-25000" dirty="0">
                <a:solidFill>
                  <a:srgbClr val="0000FF"/>
                </a:solidFill>
              </a:rPr>
              <a:t>11</a:t>
            </a:r>
            <a:r>
              <a:rPr lang="en-US" dirty="0">
                <a:solidFill>
                  <a:srgbClr val="0000FF"/>
                </a:solidFill>
              </a:rPr>
              <a:t>: -</a:t>
            </a:r>
            <a:r>
              <a:rPr lang="en-US" dirty="0" smtClean="0">
                <a:solidFill>
                  <a:srgbClr val="0000FF"/>
                </a:solidFill>
              </a:rPr>
              <a:t>12.17 </a:t>
            </a:r>
            <a:r>
              <a:rPr lang="en-US" dirty="0">
                <a:solidFill>
                  <a:srgbClr val="0000FF"/>
                </a:solidFill>
              </a:rPr>
              <a:t>dB </a:t>
            </a:r>
            <a:r>
              <a:rPr lang="en-US" dirty="0" smtClean="0">
                <a:solidFill>
                  <a:srgbClr val="0000FF"/>
                </a:solidFill>
              </a:rPr>
              <a:t>(6.07%) @ 11.4260 GHz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Minimum S</a:t>
            </a:r>
            <a:r>
              <a:rPr lang="en-US" baseline="-25000" dirty="0">
                <a:solidFill>
                  <a:srgbClr val="0000FF"/>
                </a:solidFill>
              </a:rPr>
              <a:t>22</a:t>
            </a:r>
            <a:r>
              <a:rPr lang="en-US" dirty="0">
                <a:solidFill>
                  <a:srgbClr val="0000FF"/>
                </a:solidFill>
              </a:rPr>
              <a:t>: -</a:t>
            </a:r>
            <a:r>
              <a:rPr lang="en-US" dirty="0" smtClean="0">
                <a:solidFill>
                  <a:srgbClr val="0000FF"/>
                </a:solidFill>
              </a:rPr>
              <a:t>25.33 </a:t>
            </a:r>
            <a:r>
              <a:rPr lang="en-US" dirty="0">
                <a:solidFill>
                  <a:srgbClr val="0000FF"/>
                </a:solidFill>
              </a:rPr>
              <a:t>dB (</a:t>
            </a:r>
            <a:r>
              <a:rPr lang="en-US" dirty="0" smtClean="0">
                <a:solidFill>
                  <a:srgbClr val="0000FF"/>
                </a:solidFill>
              </a:rPr>
              <a:t>0.293%) @ 11.4260 GHz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52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Tuning Cold Test Data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494" y="4542472"/>
            <a:ext cx="2971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 = 11.426 GHz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= 9,334.8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e</a:t>
            </a:r>
            <a:r>
              <a:rPr lang="en-US" dirty="0" smtClean="0"/>
              <a:t> =  8,334.2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L</a:t>
            </a:r>
            <a:r>
              <a:rPr lang="en-US" dirty="0" smtClean="0"/>
              <a:t> = 4,403.1  (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1.1201)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523601"/>
            <a:ext cx="2667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 = 11.426 GHz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= 14,935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e</a:t>
            </a:r>
            <a:r>
              <a:rPr lang="en-US" dirty="0" smtClean="0"/>
              <a:t> =  24,913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L</a:t>
            </a:r>
            <a:r>
              <a:rPr lang="en-US" dirty="0" smtClean="0"/>
              <a:t> = 9,337.5   (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0.5995)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33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Chris Nantista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TE011 and TEM3 modes are simultaneously excited 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96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43800" cy="573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TEM High Power Test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614226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Dual-</a:t>
            </a:r>
            <a:r>
              <a:rPr lang="en-US" sz="3600" dirty="0" err="1" smtClean="0">
                <a:solidFill>
                  <a:srgbClr val="0000FF"/>
                </a:solidFill>
              </a:rPr>
              <a:t>moded</a:t>
            </a:r>
            <a:r>
              <a:rPr lang="en-US" sz="3600" dirty="0" smtClean="0">
                <a:solidFill>
                  <a:srgbClr val="0000FF"/>
                </a:solidFill>
              </a:rPr>
              <a:t> Cavity 1</a:t>
            </a:r>
            <a:r>
              <a:rPr lang="en-US" sz="3600" baseline="30000" dirty="0" smtClean="0">
                <a:solidFill>
                  <a:srgbClr val="0000FF"/>
                </a:solidFill>
              </a:rPr>
              <a:t>st</a:t>
            </a:r>
            <a:r>
              <a:rPr lang="en-US" sz="3600" dirty="0" smtClean="0">
                <a:solidFill>
                  <a:srgbClr val="0000FF"/>
                </a:solidFill>
              </a:rPr>
              <a:t> Run with TEM3 Mode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15000" y="762000"/>
            <a:ext cx="1150646" cy="4617632"/>
          </a:xfrm>
          <a:custGeom>
            <a:avLst/>
            <a:gdLst>
              <a:gd name="connsiteX0" fmla="*/ 42909 w 1150646"/>
              <a:gd name="connsiteY0" fmla="*/ 4475589 h 4617632"/>
              <a:gd name="connsiteX1" fmla="*/ 51787 w 1150646"/>
              <a:gd name="connsiteY1" fmla="*/ 4422323 h 4617632"/>
              <a:gd name="connsiteX2" fmla="*/ 87298 w 1150646"/>
              <a:gd name="connsiteY2" fmla="*/ 4289158 h 4617632"/>
              <a:gd name="connsiteX3" fmla="*/ 122808 w 1150646"/>
              <a:gd name="connsiteY3" fmla="*/ 4173748 h 4617632"/>
              <a:gd name="connsiteX4" fmla="*/ 140564 w 1150646"/>
              <a:gd name="connsiteY4" fmla="*/ 3357003 h 4617632"/>
              <a:gd name="connsiteX5" fmla="*/ 167197 w 1150646"/>
              <a:gd name="connsiteY5" fmla="*/ 3135061 h 4617632"/>
              <a:gd name="connsiteX6" fmla="*/ 176074 w 1150646"/>
              <a:gd name="connsiteY6" fmla="*/ 3028529 h 4617632"/>
              <a:gd name="connsiteX7" fmla="*/ 184952 w 1150646"/>
              <a:gd name="connsiteY7" fmla="*/ 2948630 h 4617632"/>
              <a:gd name="connsiteX8" fmla="*/ 202707 w 1150646"/>
              <a:gd name="connsiteY8" fmla="*/ 2735566 h 4617632"/>
              <a:gd name="connsiteX9" fmla="*/ 220463 w 1150646"/>
              <a:gd name="connsiteY9" fmla="*/ 2620156 h 4617632"/>
              <a:gd name="connsiteX10" fmla="*/ 309240 w 1150646"/>
              <a:gd name="connsiteY10" fmla="*/ 2273927 h 4617632"/>
              <a:gd name="connsiteX11" fmla="*/ 389139 w 1150646"/>
              <a:gd name="connsiteY11" fmla="*/ 2105251 h 4617632"/>
              <a:gd name="connsiteX12" fmla="*/ 779756 w 1150646"/>
              <a:gd name="connsiteY12" fmla="*/ 1031053 h 4617632"/>
              <a:gd name="connsiteX13" fmla="*/ 930676 w 1150646"/>
              <a:gd name="connsiteY13" fmla="*/ 596047 h 4617632"/>
              <a:gd name="connsiteX14" fmla="*/ 1063841 w 1150646"/>
              <a:gd name="connsiteY14" fmla="*/ 258696 h 4617632"/>
              <a:gd name="connsiteX15" fmla="*/ 1081597 w 1150646"/>
              <a:gd name="connsiteY15" fmla="*/ 285329 h 4617632"/>
              <a:gd name="connsiteX16" fmla="*/ 1081597 w 1150646"/>
              <a:gd name="connsiteY16" fmla="*/ 791356 h 4617632"/>
              <a:gd name="connsiteX17" fmla="*/ 1072719 w 1150646"/>
              <a:gd name="connsiteY17" fmla="*/ 915644 h 4617632"/>
              <a:gd name="connsiteX18" fmla="*/ 1063841 w 1150646"/>
              <a:gd name="connsiteY18" fmla="*/ 1102075 h 4617632"/>
              <a:gd name="connsiteX19" fmla="*/ 1054964 w 1150646"/>
              <a:gd name="connsiteY19" fmla="*/ 1244117 h 4617632"/>
              <a:gd name="connsiteX20" fmla="*/ 1046086 w 1150646"/>
              <a:gd name="connsiteY20" fmla="*/ 1412793 h 4617632"/>
              <a:gd name="connsiteX21" fmla="*/ 1001698 w 1150646"/>
              <a:gd name="connsiteY21" fmla="*/ 1608102 h 4617632"/>
              <a:gd name="connsiteX22" fmla="*/ 975065 w 1150646"/>
              <a:gd name="connsiteY22" fmla="*/ 1741267 h 4617632"/>
              <a:gd name="connsiteX23" fmla="*/ 957309 w 1150646"/>
              <a:gd name="connsiteY23" fmla="*/ 1927698 h 4617632"/>
              <a:gd name="connsiteX24" fmla="*/ 939554 w 1150646"/>
              <a:gd name="connsiteY24" fmla="*/ 2025352 h 4617632"/>
              <a:gd name="connsiteX25" fmla="*/ 921799 w 1150646"/>
              <a:gd name="connsiteY25" fmla="*/ 2211783 h 4617632"/>
              <a:gd name="connsiteX26" fmla="*/ 895166 w 1150646"/>
              <a:gd name="connsiteY26" fmla="*/ 2407092 h 4617632"/>
              <a:gd name="connsiteX27" fmla="*/ 886288 w 1150646"/>
              <a:gd name="connsiteY27" fmla="*/ 2584646 h 4617632"/>
              <a:gd name="connsiteX28" fmla="*/ 859655 w 1150646"/>
              <a:gd name="connsiteY28" fmla="*/ 2895364 h 4617632"/>
              <a:gd name="connsiteX29" fmla="*/ 833022 w 1150646"/>
              <a:gd name="connsiteY29" fmla="*/ 4235892 h 4617632"/>
              <a:gd name="connsiteX30" fmla="*/ 797511 w 1150646"/>
              <a:gd name="connsiteY30" fmla="*/ 4484467 h 4617632"/>
              <a:gd name="connsiteX31" fmla="*/ 726490 w 1150646"/>
              <a:gd name="connsiteY31" fmla="*/ 4590999 h 4617632"/>
              <a:gd name="connsiteX32" fmla="*/ 637713 w 1150646"/>
              <a:gd name="connsiteY32" fmla="*/ 4617632 h 4617632"/>
              <a:gd name="connsiteX33" fmla="*/ 531181 w 1150646"/>
              <a:gd name="connsiteY33" fmla="*/ 4599877 h 4617632"/>
              <a:gd name="connsiteX34" fmla="*/ 486793 w 1150646"/>
              <a:gd name="connsiteY34" fmla="*/ 4590999 h 4617632"/>
              <a:gd name="connsiteX35" fmla="*/ 415772 w 1150646"/>
              <a:gd name="connsiteY35" fmla="*/ 4528855 h 4617632"/>
              <a:gd name="connsiteX36" fmla="*/ 309240 w 1150646"/>
              <a:gd name="connsiteY36" fmla="*/ 4493345 h 4617632"/>
              <a:gd name="connsiteX37" fmla="*/ 42909 w 1150646"/>
              <a:gd name="connsiteY37" fmla="*/ 4475589 h 46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50646" h="4617632">
                <a:moveTo>
                  <a:pt x="42909" y="4475589"/>
                </a:moveTo>
                <a:cubicBezTo>
                  <a:pt x="0" y="4463752"/>
                  <a:pt x="48015" y="4439924"/>
                  <a:pt x="51787" y="4422323"/>
                </a:cubicBezTo>
                <a:cubicBezTo>
                  <a:pt x="57266" y="4396755"/>
                  <a:pt x="78289" y="4316185"/>
                  <a:pt x="87298" y="4289158"/>
                </a:cubicBezTo>
                <a:cubicBezTo>
                  <a:pt x="127521" y="4168489"/>
                  <a:pt x="80660" y="4342344"/>
                  <a:pt x="122808" y="4173748"/>
                </a:cubicBezTo>
                <a:cubicBezTo>
                  <a:pt x="126869" y="3897583"/>
                  <a:pt x="125378" y="3630355"/>
                  <a:pt x="140564" y="3357003"/>
                </a:cubicBezTo>
                <a:cubicBezTo>
                  <a:pt x="149182" y="3201872"/>
                  <a:pt x="147836" y="3296407"/>
                  <a:pt x="167197" y="3135061"/>
                </a:cubicBezTo>
                <a:cubicBezTo>
                  <a:pt x="171443" y="3099681"/>
                  <a:pt x="172696" y="3064002"/>
                  <a:pt x="176074" y="3028529"/>
                </a:cubicBezTo>
                <a:cubicBezTo>
                  <a:pt x="178615" y="3001853"/>
                  <a:pt x="182526" y="2975317"/>
                  <a:pt x="184952" y="2948630"/>
                </a:cubicBezTo>
                <a:cubicBezTo>
                  <a:pt x="191404" y="2877655"/>
                  <a:pt x="191870" y="2806005"/>
                  <a:pt x="202707" y="2735566"/>
                </a:cubicBezTo>
                <a:lnTo>
                  <a:pt x="220463" y="2620156"/>
                </a:lnTo>
                <a:cubicBezTo>
                  <a:pt x="233151" y="2429816"/>
                  <a:pt x="215823" y="2497088"/>
                  <a:pt x="309240" y="2273927"/>
                </a:cubicBezTo>
                <a:cubicBezTo>
                  <a:pt x="333263" y="2216538"/>
                  <a:pt x="389139" y="2105251"/>
                  <a:pt x="389139" y="2105251"/>
                </a:cubicBezTo>
                <a:cubicBezTo>
                  <a:pt x="494058" y="1615628"/>
                  <a:pt x="342687" y="2290844"/>
                  <a:pt x="779756" y="1031053"/>
                </a:cubicBezTo>
                <a:cubicBezTo>
                  <a:pt x="830063" y="886051"/>
                  <a:pt x="877537" y="740035"/>
                  <a:pt x="930676" y="596047"/>
                </a:cubicBezTo>
                <a:cubicBezTo>
                  <a:pt x="1150646" y="0"/>
                  <a:pt x="1011956" y="414363"/>
                  <a:pt x="1063841" y="258696"/>
                </a:cubicBezTo>
                <a:cubicBezTo>
                  <a:pt x="1069760" y="267574"/>
                  <a:pt x="1080569" y="274709"/>
                  <a:pt x="1081597" y="285329"/>
                </a:cubicBezTo>
                <a:cubicBezTo>
                  <a:pt x="1097497" y="449624"/>
                  <a:pt x="1089232" y="627202"/>
                  <a:pt x="1081597" y="791356"/>
                </a:cubicBezTo>
                <a:cubicBezTo>
                  <a:pt x="1079667" y="832846"/>
                  <a:pt x="1075089" y="874177"/>
                  <a:pt x="1072719" y="915644"/>
                </a:cubicBezTo>
                <a:cubicBezTo>
                  <a:pt x="1069170" y="977757"/>
                  <a:pt x="1067199" y="1039952"/>
                  <a:pt x="1063841" y="1102075"/>
                </a:cubicBezTo>
                <a:cubicBezTo>
                  <a:pt x="1061280" y="1149446"/>
                  <a:pt x="1057670" y="1196755"/>
                  <a:pt x="1054964" y="1244117"/>
                </a:cubicBezTo>
                <a:cubicBezTo>
                  <a:pt x="1051752" y="1300328"/>
                  <a:pt x="1054239" y="1357083"/>
                  <a:pt x="1046086" y="1412793"/>
                </a:cubicBezTo>
                <a:cubicBezTo>
                  <a:pt x="1036419" y="1478853"/>
                  <a:pt x="1015807" y="1542847"/>
                  <a:pt x="1001698" y="1608102"/>
                </a:cubicBezTo>
                <a:cubicBezTo>
                  <a:pt x="992132" y="1652347"/>
                  <a:pt x="983943" y="1696879"/>
                  <a:pt x="975065" y="1741267"/>
                </a:cubicBezTo>
                <a:cubicBezTo>
                  <a:pt x="969146" y="1803411"/>
                  <a:pt x="965052" y="1865755"/>
                  <a:pt x="957309" y="1927698"/>
                </a:cubicBezTo>
                <a:cubicBezTo>
                  <a:pt x="953205" y="1960527"/>
                  <a:pt x="943658" y="1992522"/>
                  <a:pt x="939554" y="2025352"/>
                </a:cubicBezTo>
                <a:cubicBezTo>
                  <a:pt x="931811" y="2087295"/>
                  <a:pt x="929009" y="2149776"/>
                  <a:pt x="921799" y="2211783"/>
                </a:cubicBezTo>
                <a:cubicBezTo>
                  <a:pt x="914210" y="2277049"/>
                  <a:pt x="904044" y="2341989"/>
                  <a:pt x="895166" y="2407092"/>
                </a:cubicBezTo>
                <a:cubicBezTo>
                  <a:pt x="892207" y="2466277"/>
                  <a:pt x="890586" y="2525543"/>
                  <a:pt x="886288" y="2584646"/>
                </a:cubicBezTo>
                <a:cubicBezTo>
                  <a:pt x="878748" y="2688325"/>
                  <a:pt x="863007" y="2791466"/>
                  <a:pt x="859655" y="2895364"/>
                </a:cubicBezTo>
                <a:cubicBezTo>
                  <a:pt x="845245" y="3342062"/>
                  <a:pt x="843535" y="3789085"/>
                  <a:pt x="833022" y="4235892"/>
                </a:cubicBezTo>
                <a:cubicBezTo>
                  <a:pt x="830011" y="4363845"/>
                  <a:pt x="838287" y="4385438"/>
                  <a:pt x="797511" y="4484467"/>
                </a:cubicBezTo>
                <a:cubicBezTo>
                  <a:pt x="786297" y="4511700"/>
                  <a:pt x="760615" y="4573936"/>
                  <a:pt x="726490" y="4590999"/>
                </a:cubicBezTo>
                <a:cubicBezTo>
                  <a:pt x="698856" y="4604816"/>
                  <a:pt x="667305" y="4608754"/>
                  <a:pt x="637713" y="4617632"/>
                </a:cubicBezTo>
                <a:lnTo>
                  <a:pt x="531181" y="4599877"/>
                </a:lnTo>
                <a:cubicBezTo>
                  <a:pt x="516322" y="4597255"/>
                  <a:pt x="500289" y="4597747"/>
                  <a:pt x="486793" y="4590999"/>
                </a:cubicBezTo>
                <a:cubicBezTo>
                  <a:pt x="353499" y="4524351"/>
                  <a:pt x="508216" y="4584321"/>
                  <a:pt x="415772" y="4528855"/>
                </a:cubicBezTo>
                <a:cubicBezTo>
                  <a:pt x="389741" y="4513237"/>
                  <a:pt x="342263" y="4495287"/>
                  <a:pt x="309240" y="4493345"/>
                </a:cubicBezTo>
                <a:cubicBezTo>
                  <a:pt x="42915" y="4477679"/>
                  <a:pt x="85818" y="4487426"/>
                  <a:pt x="42909" y="4475589"/>
                </a:cubicBezTo>
                <a:close/>
              </a:path>
            </a:pathLst>
          </a:custGeom>
          <a:noFill/>
          <a:ln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71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Not Real Breakdown </a:t>
            </a:r>
            <a:r>
              <a:rPr lang="en-US" sz="2400" i="1" dirty="0" smtClean="0">
                <a:solidFill>
                  <a:srgbClr val="00B050"/>
                </a:solidFill>
              </a:rPr>
              <a:t>Cavity heavily detuned</a:t>
            </a:r>
            <a:endParaRPr lang="en-US" sz="2400" i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6057900" y="51435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371600"/>
            <a:ext cx="5791200" cy="405469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pic>
        <p:nvPicPr>
          <p:cNvPr id="3" name="Picture 3" descr="SAM_129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6515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2133600"/>
            <a:ext cx="114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3048000" y="2743200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267200" y="2819400"/>
            <a:ext cx="5334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133600"/>
            <a:ext cx="114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</a:t>
            </a:r>
            <a:r>
              <a:rPr lang="en-US" sz="3200" baseline="-25000" dirty="0" smtClean="0"/>
              <a:t>011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04771" y="228600"/>
            <a:ext cx="8521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X-band Dual-Mode Cavity Test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315200" cy="556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TE011 High Power Test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444" y="914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9200" y="1456678"/>
            <a:ext cx="2974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of </a:t>
            </a:r>
            <a:r>
              <a:rPr lang="en-US" sz="2000" dirty="0" smtClean="0">
                <a:solidFill>
                  <a:schemeClr val="bg1"/>
                </a:solidFill>
              </a:rPr>
              <a:t>Operation 31/1/11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77122" y="1981200"/>
            <a:ext cx="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2600" y="1447800"/>
            <a:ext cx="29743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of </a:t>
            </a:r>
            <a:r>
              <a:rPr lang="en-US" sz="2000" dirty="0" smtClean="0">
                <a:solidFill>
                  <a:schemeClr val="bg1"/>
                </a:solidFill>
              </a:rPr>
              <a:t>Operation 31/1/11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629400" y="1905000"/>
            <a:ext cx="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5334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 – STN1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 – STN2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541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66FF"/>
                </a:solidFill>
              </a:rPr>
              <a:t>Vacuum History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867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Pulsed heating is 50 K by TE011, and 63 K by TEM.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The peak surface field from TEM is 200 MV/m.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66FF"/>
                </a:solidFill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. Although only 600 hrs of operation, the performance of T24_SLAC is worse than T18_SLAC even though it has lower pulsed heating.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. Surface contamination or vacuum leakage may limit the performance of T18_CERN_Disk_2.</a:t>
            </a:r>
          </a:p>
          <a:p>
            <a:pPr algn="just"/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. So far, no evidence of a BDR enhancement from the added 50 deg TE mode pulsed heating in the dual-mode cavity with 200 MV/m peak TEM surface electric fields</a:t>
            </a:r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9" name="Group 227"/>
          <p:cNvGraphicFramePr>
            <a:graphicFrameLocks noGrp="1"/>
          </p:cNvGraphicFramePr>
          <p:nvPr/>
        </p:nvGraphicFramePr>
        <p:xfrm>
          <a:off x="228600" y="1065104"/>
          <a:ext cx="8679181" cy="4988665"/>
        </p:xfrm>
        <a:graphic>
          <a:graphicData uri="http://schemas.openxmlformats.org/drawingml/2006/table">
            <a:tbl>
              <a:tblPr/>
              <a:tblGrid>
                <a:gridCol w="1371600"/>
                <a:gridCol w="1828800"/>
                <a:gridCol w="2133600"/>
                <a:gridCol w="3345181"/>
              </a:tblGrid>
              <a:tr h="563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Time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Structure 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Note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Rounded MT Bold" pitchFamily="34" charset="0"/>
                        </a:rPr>
                        <a:t>Performance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anchor="ctr" horzOverflow="overflow"/>
                </a:tc>
              </a:tr>
              <a:tr h="119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12/09 -4/10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TD18vg2.3-Disk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SLAC_1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Cells by KEK, Assembled at SLAC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Fair: after 1000 hours,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79 MV/m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230 ns at LC DBR spec – no hot cells</a:t>
                      </a:r>
                    </a:p>
                  </a:txBody>
                  <a:tcPr anchor="ctr" horzOverflow="overflow"/>
                </a:tc>
              </a:tr>
              <a:tr h="839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8/10 – 9/10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T18vg2.6-Disk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CERN_2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 Built</a:t>
                      </a:r>
                      <a:endParaRPr kumimoji="0" lang="en-US" sz="1600" b="0" i="0" u="none" strike="noStrike" cap="none" normalizeH="0" baseline="-1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Fair: after 550 hours,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MV/m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230 ns at LC DBR spec – no hot cells</a:t>
                      </a:r>
                    </a:p>
                  </a:txBody>
                  <a:tcPr anchor="ctr" horzOverflow="overflow"/>
                </a:tc>
              </a:tr>
              <a:tr h="871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9/10 – 12/10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T24vg1.8Disk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SLAC_1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 Built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Fair: after 600 hours,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82 MV/m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230 ns at LC DBR spec – no hot cells</a:t>
                      </a:r>
                    </a:p>
                  </a:txBody>
                  <a:tcPr anchor="ctr" horzOverflow="overflow"/>
                </a:tc>
              </a:tr>
              <a:tr h="80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11/10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Dual-Mode Cavity – 1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 Run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SLAC Built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OnlyTEM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 mode, Heavily detuned</a:t>
                      </a:r>
                    </a:p>
                  </a:txBody>
                  <a:tcPr anchor="ctr" horzOverflow="overflow"/>
                </a:tc>
              </a:tr>
              <a:tr h="72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2/11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Dual-Mode Cavity – 2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 Run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Re-tuned, two modes are at 11.424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300" name="Rectangle 228"/>
          <p:cNvSpPr>
            <a:spLocks noChangeArrowheads="1"/>
          </p:cNvSpPr>
          <p:nvPr/>
        </p:nvSpPr>
        <p:spPr bwMode="auto">
          <a:xfrm>
            <a:off x="277813" y="76200"/>
            <a:ext cx="868203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3366FF"/>
                </a:solidFill>
              </a:rPr>
              <a:t>Structure Performance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6324600"/>
            <a:ext cx="434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LC DBR =  4e-7 pulse/m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383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3733800" cy="34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"/>
            <a:ext cx="3962400" cy="35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1371600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495800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TD18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524000"/>
            <a:ext cx="609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44196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100 MV/m, Average Gradient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18 series, strong tapering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24 series, high efficiency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3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1293631" cy="130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356" t="7996" b="9085"/>
          <a:stretch>
            <a:fillRect/>
          </a:stretch>
        </p:blipFill>
        <p:spPr bwMode="auto">
          <a:xfrm>
            <a:off x="5166959" y="3352800"/>
            <a:ext cx="39504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228600"/>
            <a:ext cx="73136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Surface Magnetic Field of TD18</a:t>
            </a:r>
            <a:endParaRPr lang="en-US" sz="4400" dirty="0">
              <a:solidFill>
                <a:srgbClr val="3366FF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r="82798" b="60317"/>
          <a:stretch>
            <a:fillRect/>
          </a:stretch>
        </p:blipFill>
        <p:spPr bwMode="auto">
          <a:xfrm>
            <a:off x="269288" y="2362200"/>
            <a:ext cx="1411224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18635" t="1587"/>
          <a:stretch>
            <a:fillRect/>
          </a:stretch>
        </p:blipFill>
        <p:spPr bwMode="auto">
          <a:xfrm>
            <a:off x="1524000" y="2209800"/>
            <a:ext cx="362755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485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3333FF"/>
                </a:solidFill>
              </a:rPr>
              <a:t>BDR Pulse Heating Dependence of TD18</a:t>
            </a:r>
            <a:endParaRPr lang="en-US" sz="3600" dirty="0">
              <a:solidFill>
                <a:srgbClr val="3333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273125" y="728351"/>
            <a:ext cx="8767948" cy="6027332"/>
            <a:chOff x="95000" y="668976"/>
            <a:chExt cx="8767948" cy="60273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000" y="668976"/>
              <a:ext cx="8767948" cy="6027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5973291" y="3562599"/>
              <a:ext cx="1066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110 MV/m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Departments\EN\Groups\MME\MM\Metallurgy\MEB-Sigma\MAichele\EDMS--1096980--TD18_post-mortem_SEM_observation\TD18 KEK-SLAC SliceC\TD18-SliceC-DS-6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13" y="980728"/>
            <a:ext cx="5280587" cy="3960440"/>
          </a:xfrm>
          <a:prstGeom prst="rect">
            <a:avLst/>
          </a:prstGeom>
          <a:noFill/>
        </p:spPr>
      </p:pic>
      <p:pic>
        <p:nvPicPr>
          <p:cNvPr id="4" name="Picture 2" descr="G:\Departments\EN\Groups\MME\MM\Metallurgy\MEB-Sigma\MAichele\EDMS--1096980--TD18_post-mortem_SEM_observation\TD18 KEK-SLAC SliceC\TD18-SliceC-DS-65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4608512" cy="3456384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915816" y="3212976"/>
            <a:ext cx="12961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52400"/>
            <a:ext cx="822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33FF"/>
                </a:solidFill>
              </a:rPr>
              <a:t>Difference between T and TD18 explained?</a:t>
            </a:r>
            <a:endParaRPr lang="en-US" sz="3600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392" y="121920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Points of enhanced breakdown rate in TD18 tested at SLAC probably identified.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Location is point of maximum surface current.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1124744"/>
            <a:ext cx="208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Damping waveguide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933056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cell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40" y="501317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Origin of problem thought to be current carrying capacity of bond joint.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TD24 has lower surface current and joint is receiving renewed scrutiny.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19600"/>
            <a:ext cx="30668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580112" y="4437112"/>
            <a:ext cx="1656184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01693" y="556736"/>
            <a:ext cx="10862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B050"/>
                </a:solidFill>
              </a:rPr>
              <a:t>W. Wuensch</a:t>
            </a:r>
          </a:p>
          <a:p>
            <a:pPr algn="r"/>
            <a:r>
              <a:rPr lang="en-US" sz="1400" dirty="0" smtClean="0">
                <a:solidFill>
                  <a:srgbClr val="00B050"/>
                </a:solidFill>
              </a:rPr>
              <a:t>CLIC ACE</a:t>
            </a:r>
          </a:p>
          <a:p>
            <a:pPr algn="r"/>
            <a:r>
              <a:rPr lang="en-US" sz="1400" dirty="0" smtClean="0">
                <a:solidFill>
                  <a:srgbClr val="00B050"/>
                </a:solidFill>
              </a:rPr>
              <a:t>2-2-2011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848600" cy="513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87603" y="228600"/>
            <a:ext cx="7189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Breakdown sequence statistics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052736"/>
            <a:ext cx="478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Both sets of measurements were made on TD18s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897" y="6096000"/>
            <a:ext cx="262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SLAC: 100 MV/m @ 200ns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3962400"/>
            <a:ext cx="310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of </a:t>
            </a:r>
            <a:r>
              <a:rPr lang="en-US" sz="2000" dirty="0" smtClean="0">
                <a:solidFill>
                  <a:schemeClr val="bg1"/>
                </a:solidFill>
              </a:rPr>
              <a:t>Operation 09/21/10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649766" y="4410722"/>
            <a:ext cx="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66FF"/>
                </a:solidFill>
              </a:rPr>
              <a:t>Vacuum History</a:t>
            </a:r>
            <a:endParaRPr lang="en-US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81600" y="14478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of </a:t>
            </a:r>
            <a:r>
              <a:rPr lang="en-US" sz="2000" dirty="0" smtClean="0">
                <a:solidFill>
                  <a:schemeClr val="bg1"/>
                </a:solidFill>
              </a:rPr>
              <a:t>Operation 08/02/10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911790" y="1963444"/>
            <a:ext cx="0" cy="342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99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T18_CERN_2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267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T24_SLAC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7217" y="838200"/>
            <a:ext cx="310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of </a:t>
            </a:r>
            <a:r>
              <a:rPr lang="en-US" sz="2000" dirty="0" smtClean="0">
                <a:solidFill>
                  <a:schemeClr val="bg1"/>
                </a:solidFill>
              </a:rPr>
              <a:t>Operation 03/12/09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075678" y="1286522"/>
            <a:ext cx="0" cy="457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1295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TD18_SLAC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2209800"/>
            <a:ext cx="1447800" cy="9906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9200" y="4876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9172: for input load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9186: structure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9180: right output load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9184: left output load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9160: WG to structure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505200" cy="30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3366FF"/>
                </a:solidFill>
              </a:rPr>
              <a:t>Breakdown Location distribution</a:t>
            </a:r>
            <a:endParaRPr lang="en-US" sz="4400" dirty="0">
              <a:solidFill>
                <a:srgbClr val="3366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3429000" cy="29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21171"/>
            <a:ext cx="3200400" cy="353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2895600"/>
            <a:ext cx="1371600" cy="369332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T18_Cern_2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907268"/>
            <a:ext cx="1295400" cy="369332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TD18_SLAC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6096000"/>
            <a:ext cx="1219200" cy="369332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T24_SLAC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564</Words>
  <Application>Microsoft Office PowerPoint</Application>
  <PresentationFormat>On-screen Show (4:3)</PresentationFormat>
  <Paragraphs>122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X-band Structures Test Results at NLCTA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Results of X-band Structures at NLCTA</dc:title>
  <dc:creator/>
  <cp:lastModifiedBy>SLAC</cp:lastModifiedBy>
  <cp:revision>137</cp:revision>
  <dcterms:created xsi:type="dcterms:W3CDTF">2006-08-16T00:00:00Z</dcterms:created>
  <dcterms:modified xsi:type="dcterms:W3CDTF">2011-02-09T16:46:11Z</dcterms:modified>
</cp:coreProperties>
</file>