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408" r:id="rId2"/>
    <p:sldId id="403" r:id="rId3"/>
    <p:sldId id="404" r:id="rId4"/>
    <p:sldId id="399" r:id="rId5"/>
    <p:sldId id="405" r:id="rId6"/>
    <p:sldId id="41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66FF"/>
    <a:srgbClr val="FF00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624" autoAdjust="0"/>
  </p:normalViewPr>
  <p:slideViewPr>
    <p:cSldViewPr>
      <p:cViewPr varScale="1">
        <p:scale>
          <a:sx n="74" d="100"/>
          <a:sy n="74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ACDC06-5C7D-4A72-97DD-B95805CE0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2839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68662B-2AE6-4491-AA1E-43762679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7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8662B-2AE6-4491-AA1E-4376267947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2100" y="152400"/>
            <a:ext cx="8623300" cy="559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 userDrawn="1"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SLAC_Logo_hir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ar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High Gradient Research </a:t>
            </a:r>
            <a:br>
              <a:rPr lang="en-US" dirty="0" smtClean="0"/>
            </a:br>
            <a:r>
              <a:rPr lang="en-US" dirty="0" smtClean="0"/>
              <a:t>Collaboration Meeting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Norbert </a:t>
            </a:r>
            <a:r>
              <a:rPr lang="en-US" dirty="0" smtClean="0"/>
              <a:t>Holtkamp</a:t>
            </a:r>
          </a:p>
          <a:p>
            <a:r>
              <a:rPr lang="en-US" dirty="0" smtClean="0"/>
              <a:t>Feb 9, 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Our Lab Agenda—Where we are going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89086"/>
            <a:ext cx="4040188" cy="4430713"/>
          </a:xfrm>
        </p:spPr>
        <p:txBody>
          <a:bodyPr>
            <a:normAutofit lnSpcReduction="10000"/>
          </a:bodyPr>
          <a:lstStyle/>
          <a:p>
            <a:pPr marL="228600" indent="-228600" defTabSz="444500">
              <a:buFont typeface="Arial" pitchFamily="34" charset="0"/>
              <a:buChar char="•"/>
            </a:pPr>
            <a:r>
              <a:rPr lang="en-US" dirty="0" smtClean="0"/>
              <a:t>Grow into the premier Photon Science Laboratory</a:t>
            </a:r>
          </a:p>
          <a:p>
            <a:pPr marL="228600" indent="-228600" defTabSz="4445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 defTabSz="444500">
              <a:buFont typeface="Arial" pitchFamily="34" charset="0"/>
              <a:buChar char="•"/>
            </a:pPr>
            <a:r>
              <a:rPr lang="en-US" dirty="0" smtClean="0"/>
              <a:t>Maintain our position as the premier [electron] accelerator laboratory</a:t>
            </a:r>
          </a:p>
          <a:p>
            <a:pPr marL="228600" indent="-228600" defTabSz="4445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 defTabSz="444500">
              <a:buFont typeface="Arial" pitchFamily="34" charset="0"/>
              <a:buChar char="•"/>
            </a:pPr>
            <a:r>
              <a:rPr lang="en-US" dirty="0" smtClean="0"/>
              <a:t>Build targeted programs in particle physics, particle astrophysics &amp; cosmology	</a:t>
            </a:r>
          </a:p>
          <a:p>
            <a:endParaRPr lang="en-US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2133600" cy="2134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3200400" cy="190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76600"/>
            <a:ext cx="410723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04800" y="2971800"/>
            <a:ext cx="3962400" cy="1295400"/>
          </a:xfrm>
          <a:prstGeom prst="rect">
            <a:avLst/>
          </a:prstGeom>
          <a:solidFill>
            <a:schemeClr val="lt1">
              <a:alpha val="32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Internationally Leading Photon Science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4267200" cy="2666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Keep LCLS competitive through 2025</a:t>
            </a:r>
          </a:p>
          <a:p>
            <a:pPr lvl="1"/>
            <a:r>
              <a:rPr lang="en-US" dirty="0" smtClean="0"/>
              <a:t>Current operations outstanding</a:t>
            </a:r>
          </a:p>
          <a:p>
            <a:pPr lvl="1"/>
            <a:r>
              <a:rPr lang="en-US" dirty="0" smtClean="0"/>
              <a:t>Do R&amp;D that changes the landscape</a:t>
            </a:r>
          </a:p>
          <a:p>
            <a:pPr lvl="1"/>
            <a:r>
              <a:rPr lang="en-US" dirty="0" smtClean="0"/>
              <a:t>Vision for LCLS-2025</a:t>
            </a:r>
          </a:p>
          <a:p>
            <a:pPr lvl="1"/>
            <a:r>
              <a:rPr lang="en-US" dirty="0" smtClean="0"/>
              <a:t>Operate LCLS-II</a:t>
            </a:r>
          </a:p>
          <a:p>
            <a:pPr lvl="1"/>
            <a:r>
              <a:rPr lang="en-US" dirty="0" smtClean="0"/>
              <a:t>Think about LCLS III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4114800"/>
            <a:ext cx="2590800" cy="2743200"/>
            <a:chOff x="5486400" y="706582"/>
            <a:chExt cx="3505200" cy="3408218"/>
          </a:xfrm>
        </p:grpSpPr>
        <p:pic>
          <p:nvPicPr>
            <p:cNvPr id="6" name="Picture 27" descr="Users 202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6400" y="1190017"/>
              <a:ext cx="3505200" cy="29247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6104965" y="706582"/>
              <a:ext cx="2819400" cy="57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Projected LCLS user  growth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1295400"/>
              <a:ext cx="1100138" cy="26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6455569" y="2651919"/>
              <a:ext cx="40005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7267575" y="1952625"/>
              <a:ext cx="40005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2"/>
            <p:cNvSpPr txBox="1">
              <a:spLocks noChangeArrowheads="1"/>
            </p:cNvSpPr>
            <p:nvPr/>
          </p:nvSpPr>
          <p:spPr bwMode="auto">
            <a:xfrm>
              <a:off x="6243248" y="1987685"/>
              <a:ext cx="776109" cy="40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  LCLS I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complete</a:t>
              </a:r>
            </a:p>
          </p:txBody>
        </p:sp>
        <p:sp>
          <p:nvSpPr>
            <p:cNvPr id="12" name="TextBox 33"/>
            <p:cNvSpPr txBox="1">
              <a:spLocks noChangeArrowheads="1"/>
            </p:cNvSpPr>
            <p:nvPr/>
          </p:nvSpPr>
          <p:spPr bwMode="auto">
            <a:xfrm>
              <a:off x="7086600" y="1295400"/>
              <a:ext cx="776109" cy="40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</a:rPr>
                <a:t>  LCLS II</a:t>
              </a:r>
            </a:p>
            <a:p>
              <a:r>
                <a:rPr lang="en-US" sz="1200" b="1">
                  <a:solidFill>
                    <a:srgbClr val="C00000"/>
                  </a:solidFill>
                </a:rPr>
                <a:t>complete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77000" y="3124200"/>
            <a:ext cx="2819400" cy="2209800"/>
            <a:chOff x="4572000" y="1676400"/>
            <a:chExt cx="4191000" cy="338338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 l="4344" t="2385" r="18465" b="11926"/>
            <a:stretch>
              <a:fillRect/>
            </a:stretch>
          </p:blipFill>
          <p:spPr bwMode="auto">
            <a:xfrm>
              <a:off x="4572000" y="1676400"/>
              <a:ext cx="4038600" cy="338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334000" y="1981845"/>
              <a:ext cx="990600" cy="228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96200" y="4572643"/>
              <a:ext cx="1066800" cy="151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5400000">
            <a:off x="1791494" y="5523706"/>
            <a:ext cx="17526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2819400" y="525780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10x</a:t>
            </a: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295400"/>
            <a:ext cx="402126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0"/>
          <p:cNvGrpSpPr/>
          <p:nvPr/>
        </p:nvGrpSpPr>
        <p:grpSpPr>
          <a:xfrm>
            <a:off x="4191000" y="1563624"/>
            <a:ext cx="4800601" cy="1229583"/>
            <a:chOff x="3352800" y="1371600"/>
            <a:chExt cx="5305149" cy="1397253"/>
          </a:xfrm>
        </p:grpSpPr>
        <p:sp>
          <p:nvSpPr>
            <p:cNvPr id="22" name="Rectangle 21"/>
            <p:cNvSpPr/>
            <p:nvPr/>
          </p:nvSpPr>
          <p:spPr>
            <a:xfrm>
              <a:off x="7155504" y="1825373"/>
              <a:ext cx="388922" cy="23722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01067" y="1932709"/>
              <a:ext cx="156054" cy="12988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9388" y="1976005"/>
              <a:ext cx="272488" cy="8659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02102" y="2008476"/>
              <a:ext cx="3032137" cy="4329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52800" y="1976005"/>
              <a:ext cx="333939" cy="11274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47418" y="2111477"/>
              <a:ext cx="453346" cy="43016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43619">
              <a:off x="6985705" y="2216835"/>
              <a:ext cx="152011" cy="13439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243619">
              <a:off x="6729388" y="2245699"/>
              <a:ext cx="256317" cy="8749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43619">
              <a:off x="4204224" y="2166324"/>
              <a:ext cx="2528398" cy="6223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5671065">
              <a:off x="3924160" y="1831612"/>
              <a:ext cx="60433" cy="506165"/>
            </a:xfrm>
            <a:prstGeom prst="trapezoid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21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1828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present LCLS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05357" y="1413164"/>
              <a:ext cx="785792" cy="524619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33CC"/>
                  </a:solidFill>
                  <a:latin typeface="Arial" pitchFamily="34" charset="0"/>
                </a:rPr>
                <a:t>NEH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rgbClr val="0033CC"/>
                  </a:solidFill>
                  <a:latin typeface="Arial" pitchFamily="34" charset="0"/>
                </a:rPr>
                <a:t>Hall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1157168">
              <a:off x="6211903" y="2696694"/>
              <a:ext cx="168991" cy="7215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157168">
              <a:off x="6236160" y="2607397"/>
              <a:ext cx="130988" cy="865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157168">
              <a:off x="6274971" y="2449549"/>
              <a:ext cx="94603" cy="16326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43800" y="1981200"/>
              <a:ext cx="685174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411889">
              <a:off x="8166340" y="1857100"/>
              <a:ext cx="488272" cy="24580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84279" y="1371600"/>
              <a:ext cx="673670" cy="524619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033CC"/>
                  </a:solidFill>
                  <a:latin typeface="Arial" pitchFamily="34" charset="0"/>
                </a:rPr>
                <a:t>FEH</a:t>
              </a:r>
              <a:endParaRPr lang="en-US" sz="1200" b="1" dirty="0">
                <a:solidFill>
                  <a:srgbClr val="0033CC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en-US" sz="1200" b="1" dirty="0">
                  <a:solidFill>
                    <a:srgbClr val="0033CC"/>
                  </a:solidFill>
                  <a:latin typeface="Arial" pitchFamily="34" charset="0"/>
                </a:rPr>
                <a:t>Hall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 rot="16200000">
            <a:off x="5283072" y="4089529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hard x-ray stations</a:t>
            </a:r>
            <a:endParaRPr lang="en-US" sz="12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29000"/>
            <a:ext cx="3048000" cy="3048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81200"/>
            <a:ext cx="9144000" cy="89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8i-GLAST_Laun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4521200" cy="3390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Build targeted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Programs 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Particle Physics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3505200"/>
            <a:ext cx="46609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Fermi Gamma Ray Space Telescope in orbit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Synoptic Survey Telescope—first light 2018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KIPAC—Joint campus/SLAC institute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Telescope ISO with L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3581400"/>
            <a:ext cx="400117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 our status as the premier electron accelerator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Innovative technologies for accelerators</a:t>
            </a:r>
          </a:p>
          <a:p>
            <a:pPr lvl="1"/>
            <a:r>
              <a:rPr lang="en-US" dirty="0" smtClean="0"/>
              <a:t>NC high gradient acceleration </a:t>
            </a:r>
          </a:p>
          <a:p>
            <a:pPr lvl="1"/>
            <a:r>
              <a:rPr lang="en-US" dirty="0" smtClean="0"/>
              <a:t>Dielectric </a:t>
            </a:r>
          </a:p>
          <a:p>
            <a:pPr lvl="1"/>
            <a:r>
              <a:rPr lang="en-US" dirty="0" smtClean="0"/>
              <a:t>Plasma </a:t>
            </a:r>
          </a:p>
          <a:p>
            <a:pPr lvl="1"/>
            <a:r>
              <a:rPr lang="en-US" dirty="0" smtClean="0"/>
              <a:t>NC accelerator for DOE (and worldwide)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410723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5791200"/>
            <a:ext cx="1341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FACET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67200" y="35052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Novel approach for high brightness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beams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Beam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generation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baseline="0" dirty="0" smtClean="0">
                <a:latin typeface="+mn-lt"/>
                <a:ea typeface="ＭＳ Ｐゴシック" pitchFamily="-112" charset="-128"/>
              </a:rPr>
              <a:t>Beam/</a:t>
            </a:r>
            <a:r>
              <a:rPr lang="en-US" sz="2800" kern="0" dirty="0" smtClean="0">
                <a:latin typeface="+mn-lt"/>
                <a:ea typeface="ＭＳ Ｐゴシック" pitchFamily="-112" charset="-128"/>
              </a:rPr>
              <a:t> </a:t>
            </a:r>
            <a:r>
              <a:rPr lang="en-US" sz="3600" kern="0" dirty="0" smtClean="0">
                <a:latin typeface="+mn-lt"/>
                <a:ea typeface="ＭＳ Ｐゴシック" pitchFamily="-112" charset="-128"/>
                <a:sym typeface="Symbol"/>
              </a:rPr>
              <a:t></a:t>
            </a:r>
            <a:r>
              <a:rPr lang="en-US" sz="2800" kern="0" dirty="0" smtClean="0">
                <a:latin typeface="+mn-lt"/>
                <a:ea typeface="ＭＳ Ｐゴシック" pitchFamily="-112" charset="-128"/>
                <a:sym typeface="Symbol"/>
              </a:rPr>
              <a:t>-manipulation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112" charset="-128"/>
              </a:rPr>
              <a:t>Laser-Beam manipulation/diagnostics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658" y="1295400"/>
            <a:ext cx="41753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0" y="2286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ECHO 4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62000"/>
          </a:xfrm>
        </p:spPr>
        <p:txBody>
          <a:bodyPr/>
          <a:lstStyle/>
          <a:p>
            <a:r>
              <a:rPr lang="en-US" sz="3200" dirty="0" smtClean="0"/>
              <a:t>The Laboratory Mission-The Accelerator Role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Grow into the premier Photon Science 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Maintain our position as the premier [electron] accelerator 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Build targeted programs in particle physics, particle astrophysics &amp; cosmology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Seeding schemes that will change FEL</a:t>
                      </a:r>
                      <a:r>
                        <a:rPr lang="en-US" baseline="0" dirty="0" smtClean="0"/>
                        <a:t> designs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R&amp;D Program @LCLS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r>
                        <a:rPr lang="en-US" baseline="0" dirty="0" smtClean="0"/>
                        <a:t>, Beam Manipulation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Next</a:t>
                      </a:r>
                      <a:r>
                        <a:rPr lang="en-US" baseline="0" dirty="0" smtClean="0"/>
                        <a:t> Generation Injectors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Injector Test</a:t>
                      </a:r>
                      <a:r>
                        <a:rPr lang="en-US" baseline="0" dirty="0" smtClean="0"/>
                        <a:t>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LC, Super</a:t>
                      </a:r>
                      <a:r>
                        <a:rPr lang="en-US" baseline="0" dirty="0" smtClean="0"/>
                        <a:t> KEKB,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Ultra short pulses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Diagnostics. Timing/Synchronization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User adapted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Linac</a:t>
                      </a:r>
                      <a:r>
                        <a:rPr lang="en-US" baseline="0" dirty="0" smtClean="0"/>
                        <a:t> designs for specific needs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LC, MC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Enabling</a:t>
                      </a:r>
                      <a:r>
                        <a:rPr lang="en-US" baseline="0" dirty="0" smtClean="0"/>
                        <a:t>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r>
                        <a:rPr lang="en-US" baseline="0" dirty="0" smtClean="0"/>
                        <a:t> Power (at any band) and new power sources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r>
                        <a:rPr lang="en-US" baseline="0" dirty="0" smtClean="0"/>
                        <a:t>, MAP, Project X, everywhere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“ultimate” storage ring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Dynamics and Feedback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</a:t>
                      </a:r>
                      <a:r>
                        <a:rPr lang="en-US" baseline="0" dirty="0" smtClean="0"/>
                        <a:t> B / Super KEK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“Doubling</a:t>
                      </a:r>
                      <a:r>
                        <a:rPr lang="en-US" baseline="0" dirty="0" smtClean="0"/>
                        <a:t> the energy”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Plasma Wake Field 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FACET and its experimental program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95600" y="6381750"/>
            <a:ext cx="3944937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</TotalTime>
  <Words>293</Words>
  <Application>Microsoft Office PowerPoint</Application>
  <PresentationFormat>On-screen Show (4:3)</PresentationFormat>
  <Paragraphs>71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2_Default Design</vt:lpstr>
      <vt:lpstr>US High Gradient Research  Collaboration Meeting </vt:lpstr>
      <vt:lpstr>Our Lab Agenda—Where we are going</vt:lpstr>
      <vt:lpstr>Build Internationally Leading Photon Science Facilities</vt:lpstr>
      <vt:lpstr>Build targeted  Programs in  Particle Physics  and Astrophysics</vt:lpstr>
      <vt:lpstr>Maintain our status as the premier electron accelerator laboratory</vt:lpstr>
      <vt:lpstr>The Laboratory Mission-The Accelerator Role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norbert holtkamp</cp:lastModifiedBy>
  <cp:revision>210</cp:revision>
  <cp:lastPrinted>1601-01-01T00:00:00Z</cp:lastPrinted>
  <dcterms:created xsi:type="dcterms:W3CDTF">2009-07-22T15:43:44Z</dcterms:created>
  <dcterms:modified xsi:type="dcterms:W3CDTF">2011-02-09T14:10:11Z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