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sldIdLst>
    <p:sldId id="287" r:id="rId2"/>
    <p:sldId id="257" r:id="rId3"/>
    <p:sldId id="258" r:id="rId4"/>
    <p:sldId id="298" r:id="rId5"/>
    <p:sldId id="283" r:id="rId6"/>
    <p:sldId id="340" r:id="rId7"/>
    <p:sldId id="284" r:id="rId8"/>
    <p:sldId id="292" r:id="rId9"/>
    <p:sldId id="294" r:id="rId10"/>
    <p:sldId id="291" r:id="rId11"/>
    <p:sldId id="262" r:id="rId12"/>
    <p:sldId id="305" r:id="rId13"/>
    <p:sldId id="333" r:id="rId14"/>
    <p:sldId id="302" r:id="rId15"/>
    <p:sldId id="265" r:id="rId16"/>
    <p:sldId id="267" r:id="rId17"/>
    <p:sldId id="266" r:id="rId18"/>
    <p:sldId id="268" r:id="rId19"/>
    <p:sldId id="285" r:id="rId20"/>
    <p:sldId id="339" r:id="rId21"/>
    <p:sldId id="322" r:id="rId22"/>
    <p:sldId id="269" r:id="rId23"/>
    <p:sldId id="286" r:id="rId24"/>
    <p:sldId id="273" r:id="rId25"/>
    <p:sldId id="308" r:id="rId26"/>
    <p:sldId id="332" r:id="rId27"/>
    <p:sldId id="276" r:id="rId28"/>
    <p:sldId id="311" r:id="rId29"/>
    <p:sldId id="329" r:id="rId30"/>
    <p:sldId id="318" r:id="rId31"/>
    <p:sldId id="312" r:id="rId32"/>
    <p:sldId id="278" r:id="rId33"/>
    <p:sldId id="330" r:id="rId34"/>
    <p:sldId id="281" r:id="rId35"/>
    <p:sldId id="282" r:id="rId36"/>
    <p:sldId id="296" r:id="rId37"/>
    <p:sldId id="301" r:id="rId38"/>
    <p:sldId id="306" r:id="rId39"/>
    <p:sldId id="307" r:id="rId40"/>
    <p:sldId id="293" r:id="rId41"/>
    <p:sldId id="270" r:id="rId42"/>
    <p:sldId id="304" r:id="rId43"/>
    <p:sldId id="335" r:id="rId44"/>
    <p:sldId id="336" r:id="rId45"/>
    <p:sldId id="309" r:id="rId46"/>
    <p:sldId id="310" r:id="rId47"/>
    <p:sldId id="316" r:id="rId48"/>
    <p:sldId id="317" r:id="rId49"/>
    <p:sldId id="320" r:id="rId50"/>
    <p:sldId id="277" r:id="rId51"/>
    <p:sldId id="323" r:id="rId52"/>
    <p:sldId id="324" r:id="rId53"/>
    <p:sldId id="325" r:id="rId54"/>
    <p:sldId id="326" r:id="rId5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91" autoAdjust="0"/>
    <p:restoredTop sz="86377" autoAdjust="0"/>
  </p:normalViewPr>
  <p:slideViewPr>
    <p:cSldViewPr>
      <p:cViewPr varScale="1">
        <p:scale>
          <a:sx n="91" d="100"/>
          <a:sy n="91" d="100"/>
        </p:scale>
        <p:origin x="-211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image" Target="../media/image101.wmf"/><Relationship Id="rId3" Type="http://schemas.openxmlformats.org/officeDocument/2006/relationships/image" Target="../media/image91.wmf"/><Relationship Id="rId7" Type="http://schemas.openxmlformats.org/officeDocument/2006/relationships/image" Target="../media/image95.wmf"/><Relationship Id="rId12" Type="http://schemas.openxmlformats.org/officeDocument/2006/relationships/image" Target="../media/image100.wmf"/><Relationship Id="rId17" Type="http://schemas.openxmlformats.org/officeDocument/2006/relationships/image" Target="../media/image105.wmf"/><Relationship Id="rId2" Type="http://schemas.openxmlformats.org/officeDocument/2006/relationships/image" Target="../media/image90.wmf"/><Relationship Id="rId16" Type="http://schemas.openxmlformats.org/officeDocument/2006/relationships/image" Target="../media/image104.wmf"/><Relationship Id="rId1" Type="http://schemas.openxmlformats.org/officeDocument/2006/relationships/image" Target="../media/image89.wmf"/><Relationship Id="rId6" Type="http://schemas.openxmlformats.org/officeDocument/2006/relationships/image" Target="../media/image94.wmf"/><Relationship Id="rId11" Type="http://schemas.openxmlformats.org/officeDocument/2006/relationships/image" Target="../media/image99.wmf"/><Relationship Id="rId5" Type="http://schemas.openxmlformats.org/officeDocument/2006/relationships/image" Target="../media/image93.wmf"/><Relationship Id="rId15" Type="http://schemas.openxmlformats.org/officeDocument/2006/relationships/image" Target="../media/image103.wmf"/><Relationship Id="rId10" Type="http://schemas.openxmlformats.org/officeDocument/2006/relationships/image" Target="../media/image98.wmf"/><Relationship Id="rId4" Type="http://schemas.openxmlformats.org/officeDocument/2006/relationships/image" Target="../media/image92.wmf"/><Relationship Id="rId9" Type="http://schemas.openxmlformats.org/officeDocument/2006/relationships/image" Target="../media/image97.wmf"/><Relationship Id="rId14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89E9-13F7-4271-9F9C-95E30A40DAA1}" type="datetimeFigureOut">
              <a:rPr lang="fr-FR" smtClean="0"/>
              <a:pPr/>
              <a:t>28/07/2011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7874F-BB59-4921-A958-C037F0F15B4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C0E01-463B-4CF5-9826-032B4EF80BC6}" type="slidenum">
              <a:rPr lang="fr-FR" smtClean="0"/>
              <a:pPr/>
              <a:t>1</a:t>
            </a:fld>
            <a:endParaRPr lang="fr-F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0B3B2-AC1E-4656-9FEC-9B5539D49BA0}" type="slidenum">
              <a:rPr lang="fr-FR"/>
              <a:pPr/>
              <a:t>14</a:t>
            </a:fld>
            <a:endParaRPr lang="fr-FR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63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B8177B-4F9D-4106-9F40-7A23B8CD85B8}" type="slidenum">
              <a:rPr lang="fr-FR" smtClean="0"/>
              <a:pPr/>
              <a:t>19</a:t>
            </a:fld>
            <a:endParaRPr lang="fr-F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3038FB-1ECD-4E2D-85D1-F0B8D7E38818}" type="slidenum">
              <a:rPr lang="fr-FR" smtClean="0"/>
              <a:pPr/>
              <a:t>23</a:t>
            </a:fld>
            <a:endParaRPr lang="fr-FR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B8EAF-6D6C-4939-9FAA-EEDFBA9CC709}" type="slidenum">
              <a:rPr lang="fr-FR"/>
              <a:pPr/>
              <a:t>25</a:t>
            </a:fld>
            <a:endParaRPr lang="fr-FR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4E62E-96A9-46FB-8224-E67F7E9B595F}" type="slidenum">
              <a:rPr lang="fr-FR"/>
              <a:pPr/>
              <a:t>29</a:t>
            </a:fld>
            <a:endParaRPr lang="fr-FR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69B7D-63FE-4E64-A630-7AD02A8CBACF}" type="slidenum">
              <a:rPr lang="fr-FR"/>
              <a:pPr/>
              <a:t>36</a:t>
            </a:fld>
            <a:endParaRPr lang="fr-FR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A0E3F-CD72-4BA8-B7D9-AF06FAFACD71}" type="slidenum">
              <a:rPr lang="fr-FR"/>
              <a:pPr/>
              <a:t>37</a:t>
            </a:fld>
            <a:endParaRPr lang="fr-FR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573B1-E74B-42A1-83CB-3C6A10D46C2B}" type="slidenum">
              <a:rPr lang="fr-FR"/>
              <a:pPr/>
              <a:t>38</a:t>
            </a:fld>
            <a:endParaRPr lang="fr-FR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04" y="4343401"/>
            <a:ext cx="5030194" cy="41163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6052A-884E-4FCA-A962-A74379A7390D}" type="slidenum">
              <a:rPr lang="fr-FR"/>
              <a:pPr/>
              <a:t>39</a:t>
            </a:fld>
            <a:endParaRPr lang="fr-FR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DF57D-B8AE-4736-8F1E-7E03968679B1}" type="slidenum">
              <a:rPr lang="fr-FR"/>
              <a:pPr/>
              <a:t>40</a:t>
            </a:fld>
            <a:endParaRPr lang="fr-FR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290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648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6D33D-40F4-489F-AF27-68A96D28E8C2}" type="slidenum">
              <a:rPr lang="fr-FR"/>
              <a:pPr/>
              <a:t>4</a:t>
            </a:fld>
            <a:endParaRPr lang="fr-FR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04" y="4343401"/>
            <a:ext cx="5030194" cy="41163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8BF1D9-3E15-4DB7-877C-E6DDE1987426}" type="slidenum">
              <a:rPr lang="fr-FR"/>
              <a:pPr/>
              <a:t>42</a:t>
            </a:fld>
            <a:endParaRPr lang="fr-FR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ED5A2-A610-4C7B-8396-4DBE5DFE6436}" type="slidenum">
              <a:rPr lang="fr-FR"/>
              <a:pPr/>
              <a:t>43</a:t>
            </a:fld>
            <a:endParaRPr lang="fr-FR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20415F-253C-4034-AC4E-DB849B55695C}" type="slidenum">
              <a:rPr lang="fr-FR" smtClean="0"/>
              <a:pPr/>
              <a:t>44</a:t>
            </a:fld>
            <a:endParaRPr lang="fr-F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BB96B-1C44-4632-A1D1-AAD6A01C7127}" type="slidenum">
              <a:rPr lang="fr-FR"/>
              <a:pPr/>
              <a:t>45</a:t>
            </a:fld>
            <a:endParaRPr lang="fr-FR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E260B-F140-46C0-924C-278A527F89B8}" type="slidenum">
              <a:rPr lang="fr-FR"/>
              <a:pPr/>
              <a:t>46</a:t>
            </a:fld>
            <a:endParaRPr lang="fr-FR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934B1F-5F39-4416-BDEB-8309C2E80222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D10D22-D6AC-4937-8923-EB5816D76911}" type="slidenum">
              <a:rPr lang="fr-FR"/>
              <a:pPr/>
              <a:t>6</a:t>
            </a:fld>
            <a:endParaRPr lang="fr-FR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A74C36-9463-4E95-920D-8F0B14013531}" type="slidenum">
              <a:rPr lang="fr-FR" smtClean="0"/>
              <a:pPr/>
              <a:t>7</a:t>
            </a:fld>
            <a:endParaRPr lang="fr-F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D5E57E-B162-4B8A-9848-4342C7FB727C}" type="slidenum">
              <a:rPr lang="fr-FR"/>
              <a:pPr/>
              <a:t>8</a:t>
            </a:fld>
            <a:endParaRPr lang="fr-F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7889D-F75E-476C-94EB-E264C66FD9B4}" type="slidenum">
              <a:rPr lang="fr-FR"/>
              <a:pPr/>
              <a:t>9</a:t>
            </a:fld>
            <a:endParaRPr lang="fr-FR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4E62E-96A9-46FB-8224-E67F7E9B595F}" type="slidenum">
              <a:rPr lang="fr-FR"/>
              <a:pPr/>
              <a:t>10</a:t>
            </a:fld>
            <a:endParaRPr lang="fr-FR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643FB6-E9F4-4510-B7E0-B7D0FE8EC760}" type="slidenum">
              <a:rPr lang="fr-FR"/>
              <a:pPr/>
              <a:t>12</a:t>
            </a:fld>
            <a:endParaRPr lang="fr-FR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04" y="4343401"/>
            <a:ext cx="5030194" cy="41163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1F7288E-4F85-4686-8D3D-BD4DE0C1993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2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32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1.png"/><Relationship Id="rId1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openxmlformats.org/officeDocument/2006/relationships/image" Target="../media/image1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kmfitter.in2p3.fr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rxiv.org/abs/1106.4041v1" TargetMode="External"/><Relationship Id="rId5" Type="http://schemas.openxmlformats.org/officeDocument/2006/relationships/image" Target="../media/image64.png"/><Relationship Id="rId4" Type="http://schemas.openxmlformats.org/officeDocument/2006/relationships/hyperlink" Target="http://www.utfit.org/UTfit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10" Type="http://schemas.openxmlformats.org/officeDocument/2006/relationships/image" Target="../media/image20.png"/><Relationship Id="rId4" Type="http://schemas.openxmlformats.org/officeDocument/2006/relationships/image" Target="../media/image79.png"/><Relationship Id="rId9" Type="http://schemas.openxmlformats.org/officeDocument/2006/relationships/image" Target="../media/image18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c.stanford.edu/xorg/hfa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public.slac.stanford.edu/babar/Poster/slac_nobel_poster_2008.pdf" TargetMode="External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06.png"/><Relationship Id="rId18" Type="http://schemas.openxmlformats.org/officeDocument/2006/relationships/oleObject" Target="../embeddings/oleObject29.bin"/><Relationship Id="rId3" Type="http://schemas.openxmlformats.org/officeDocument/2006/relationships/notesSlide" Target="../notesSlides/notesSlide19.xml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4.bin"/><Relationship Id="rId17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31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6.bin"/><Relationship Id="rId10" Type="http://schemas.openxmlformats.org/officeDocument/2006/relationships/oleObject" Target="../embeddings/oleObject22.bin"/><Relationship Id="rId19" Type="http://schemas.openxmlformats.org/officeDocument/2006/relationships/oleObject" Target="../embeddings/oleObject30.bin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21.bin"/><Relationship Id="rId14" Type="http://schemas.openxmlformats.org/officeDocument/2006/relationships/oleObject" Target="../embeddings/oleObject2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hyperlink" Target="http://link.aps.org/abstract/PRD/v84/e012002" TargetMode="External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wmf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13.wmf"/><Relationship Id="rId4" Type="http://schemas.openxmlformats.org/officeDocument/2006/relationships/image" Target="../media/image1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61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utfit.org/UTfit/" TargetMode="External"/><Relationship Id="rId4" Type="http://schemas.openxmlformats.org/officeDocument/2006/relationships/hyperlink" Target="http://ckmfitter.in2p3.fr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7848600" cy="1752600"/>
          </a:xfrm>
        </p:spPr>
        <p:txBody>
          <a:bodyPr/>
          <a:lstStyle/>
          <a:p>
            <a:pPr eaLnBrk="1" hangingPunct="1"/>
            <a:r>
              <a:rPr lang="fr-FR" dirty="0" err="1" smtClean="0"/>
              <a:t>Recent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on CP violation </a:t>
            </a:r>
            <a:r>
              <a:rPr lang="fr-FR" dirty="0" err="1" smtClean="0"/>
              <a:t>from</a:t>
            </a:r>
            <a:r>
              <a:rPr lang="fr-FR" dirty="0" smtClean="0"/>
              <a:t> the B </a:t>
            </a:r>
            <a:r>
              <a:rPr lang="fr-FR" dirty="0" err="1" smtClean="0"/>
              <a:t>factory</a:t>
            </a:r>
            <a:r>
              <a:rPr lang="fr-FR" dirty="0" smtClean="0"/>
              <a:t> </a:t>
            </a:r>
            <a:r>
              <a:rPr lang="fr-FR" dirty="0" err="1" smtClean="0"/>
              <a:t>experiments</a:t>
            </a:r>
            <a:endParaRPr lang="fr-FR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267200"/>
            <a:ext cx="6705600" cy="1143000"/>
          </a:xfrm>
        </p:spPr>
        <p:txBody>
          <a:bodyPr/>
          <a:lstStyle/>
          <a:p>
            <a:pPr eaLnBrk="1" hangingPunct="1"/>
            <a:r>
              <a:rPr lang="fr-FR" sz="1800" smtClean="0"/>
              <a:t>J. Chauveau</a:t>
            </a:r>
          </a:p>
          <a:p>
            <a:pPr eaLnBrk="1" hangingPunct="1"/>
            <a:r>
              <a:rPr lang="fr-FR" sz="1800" smtClean="0"/>
              <a:t>LPNHE</a:t>
            </a:r>
          </a:p>
          <a:p>
            <a:pPr eaLnBrk="1" hangingPunct="1"/>
            <a:r>
              <a:rPr lang="fr-FR" sz="1800" smtClean="0"/>
              <a:t>Université Pierre et Marie Curie, Paris-VI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81200" y="2819400"/>
            <a:ext cx="4953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aseline="0"/>
              <a:t>SLAC Summer Institute</a:t>
            </a:r>
          </a:p>
          <a:p>
            <a:pPr algn="ctr">
              <a:spcBef>
                <a:spcPct val="50000"/>
              </a:spcBef>
            </a:pPr>
            <a:r>
              <a:rPr lang="fr-FR" sz="2400" baseline="0"/>
              <a:t>July 27, 2011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05000" y="571500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i="1" baseline="0"/>
              <a:t>On behalf of the BABAR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8964613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8C41-C60B-4F23-8D2C-C45929465903}" type="slidenum">
              <a:rPr lang="fr-FR"/>
              <a:pPr/>
              <a:t>10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r>
              <a:rPr lang="fr-FR" dirty="0" smtClean="0"/>
              <a:t>The angles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  <p:grpSp>
        <p:nvGrpSpPr>
          <p:cNvPr id="12" name="Groupe 11"/>
          <p:cNvGrpSpPr/>
          <p:nvPr/>
        </p:nvGrpSpPr>
        <p:grpSpPr>
          <a:xfrm>
            <a:off x="2483768" y="2852936"/>
            <a:ext cx="4543425" cy="2338388"/>
            <a:chOff x="2483768" y="2852936"/>
            <a:chExt cx="4543425" cy="2338388"/>
          </a:xfrm>
        </p:grpSpPr>
        <p:pic>
          <p:nvPicPr>
            <p:cNvPr id="8" name="Picture 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3768" y="2852936"/>
              <a:ext cx="4543425" cy="2338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3779168" y="3580011"/>
              <a:ext cx="683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200" b="1" baseline="0" dirty="0">
                  <a:solidFill>
                    <a:srgbClr val="39858B"/>
                  </a:solidFill>
                  <a:latin typeface="Symbol" pitchFamily="18" charset="2"/>
                  <a:sym typeface="Symbol" pitchFamily="18" charset="2"/>
                </a:rPr>
                <a:t>/</a:t>
              </a:r>
              <a:r>
                <a:rPr lang="fr-FR" sz="3200" b="1" baseline="-25000" dirty="0">
                  <a:solidFill>
                    <a:srgbClr val="39858B"/>
                  </a:solidFill>
                  <a:latin typeface="Symbol" pitchFamily="18" charset="2"/>
                  <a:sym typeface="Symbol" pitchFamily="18" charset="2"/>
                </a:rPr>
                <a:t>2</a:t>
              </a:r>
            </a:p>
          </p:txBody>
        </p:sp>
        <p:sp>
          <p:nvSpPr>
            <p:cNvPr id="10" name="Text Box 37"/>
            <p:cNvSpPr txBox="1">
              <a:spLocks noChangeArrowheads="1"/>
            </p:cNvSpPr>
            <p:nvPr/>
          </p:nvSpPr>
          <p:spPr bwMode="auto">
            <a:xfrm>
              <a:off x="5226968" y="4265811"/>
              <a:ext cx="683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200" b="1" baseline="0" dirty="0">
                  <a:solidFill>
                    <a:srgbClr val="39858B"/>
                  </a:solidFill>
                  <a:latin typeface="Symbol" pitchFamily="18" charset="2"/>
                  <a:sym typeface="Symbol" pitchFamily="18" charset="2"/>
                </a:rPr>
                <a:t>/</a:t>
              </a:r>
              <a:r>
                <a:rPr lang="fr-FR" sz="3200" b="1" baseline="-25000" dirty="0">
                  <a:solidFill>
                    <a:srgbClr val="39858B"/>
                  </a:solidFill>
                  <a:latin typeface="Symbol" pitchFamily="18" charset="2"/>
                  <a:sym typeface="Symbol" pitchFamily="18" charset="2"/>
                </a:rPr>
                <a:t>1</a:t>
              </a:r>
            </a:p>
          </p:txBody>
        </p:sp>
        <p:sp>
          <p:nvSpPr>
            <p:cNvPr id="11" name="Text Box 38"/>
            <p:cNvSpPr txBox="1">
              <a:spLocks noChangeArrowheads="1"/>
            </p:cNvSpPr>
            <p:nvPr/>
          </p:nvSpPr>
          <p:spPr bwMode="auto">
            <a:xfrm>
              <a:off x="3474368" y="4189611"/>
              <a:ext cx="683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200" b="1" baseline="0" dirty="0">
                  <a:solidFill>
                    <a:srgbClr val="39858B"/>
                  </a:solidFill>
                  <a:latin typeface="Symbol" pitchFamily="18" charset="2"/>
                  <a:sym typeface="Symbol" pitchFamily="18" charset="2"/>
                </a:rPr>
                <a:t>/</a:t>
              </a:r>
              <a:r>
                <a:rPr lang="fr-FR" sz="3200" b="1" baseline="-25000" dirty="0">
                  <a:solidFill>
                    <a:srgbClr val="39858B"/>
                  </a:solidFill>
                  <a:latin typeface="Symbol" pitchFamily="18" charset="2"/>
                  <a:sym typeface="Symbol" pitchFamily="18" charset="2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1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C611F-BA30-4579-94C9-058DC8F742C7}" type="slidenum">
              <a:rPr lang="fr-FR"/>
              <a:pPr/>
              <a:t>12</a:t>
            </a:fld>
            <a:endParaRPr lang="fr-FR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chemeClr val="accent2"/>
                </a:solidFill>
              </a:rPr>
              <a:t>Time dependent CP </a:t>
            </a:r>
            <a:r>
              <a:rPr lang="it-IT" sz="3600" b="1" dirty="0" smtClean="0">
                <a:solidFill>
                  <a:schemeClr val="accent2"/>
                </a:solidFill>
              </a:rPr>
              <a:t>Asymmetries</a:t>
            </a:r>
            <a:br>
              <a:rPr lang="it-IT" sz="3600" b="1" dirty="0" smtClean="0">
                <a:solidFill>
                  <a:schemeClr val="accent2"/>
                </a:solidFill>
              </a:rPr>
            </a:br>
            <a:r>
              <a:rPr lang="it-IT" sz="3600" b="1" dirty="0" smtClean="0">
                <a:solidFill>
                  <a:schemeClr val="accent2"/>
                </a:solidFill>
              </a:rPr>
              <a:t>(the angle </a:t>
            </a:r>
            <a:r>
              <a:rPr lang="it-IT" sz="3600" b="1" dirty="0" smtClean="0">
                <a:solidFill>
                  <a:schemeClr val="accent2"/>
                </a:solidFill>
                <a:latin typeface="Symbol" pitchFamily="18" charset="2"/>
              </a:rPr>
              <a:t>b/f</a:t>
            </a:r>
            <a:r>
              <a:rPr lang="it-IT" sz="3600" b="1" baseline="-25000" dirty="0" smtClean="0">
                <a:solidFill>
                  <a:schemeClr val="accent2"/>
                </a:solidFill>
                <a:latin typeface="Symbol" pitchFamily="18" charset="2"/>
              </a:rPr>
              <a:t>1</a:t>
            </a:r>
            <a:r>
              <a:rPr lang="it-IT" sz="3600" b="1" dirty="0" smtClean="0">
                <a:solidFill>
                  <a:schemeClr val="accent2"/>
                </a:solidFill>
              </a:rPr>
              <a:t>)</a:t>
            </a:r>
            <a:endParaRPr lang="en-GB" sz="3600" b="1" dirty="0">
              <a:solidFill>
                <a:schemeClr val="accent2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996952"/>
            <a:ext cx="7772400" cy="457200"/>
          </a:xfrm>
        </p:spPr>
        <p:txBody>
          <a:bodyPr/>
          <a:lstStyle/>
          <a:p>
            <a:pPr>
              <a:buFontTx/>
              <a:buNone/>
            </a:pPr>
            <a:r>
              <a:rPr lang="it-IT" sz="2400" dirty="0">
                <a:solidFill>
                  <a:schemeClr val="tx2"/>
                </a:solidFill>
              </a:rPr>
              <a:t>For B decaying to</a:t>
            </a:r>
            <a:r>
              <a:rPr lang="it-IT" sz="2400" dirty="0">
                <a:solidFill>
                  <a:srgbClr val="FF0000"/>
                </a:solidFill>
              </a:rPr>
              <a:t> f</a:t>
            </a:r>
            <a:r>
              <a:rPr lang="it-IT" sz="2400" baseline="-25000" dirty="0">
                <a:solidFill>
                  <a:srgbClr val="FF0000"/>
                </a:solidFill>
              </a:rPr>
              <a:t>CP </a:t>
            </a:r>
            <a:r>
              <a:rPr lang="it-IT" sz="2400" dirty="0">
                <a:solidFill>
                  <a:srgbClr val="FF0000"/>
                </a:solidFill>
              </a:rPr>
              <a:t>(CP eigenstate) </a:t>
            </a:r>
            <a:r>
              <a:rPr lang="it-IT" sz="2400" dirty="0"/>
              <a:t>.</a:t>
            </a:r>
            <a:endParaRPr lang="en-GB" baseline="-25000" dirty="0"/>
          </a:p>
        </p:txBody>
      </p:sp>
      <p:graphicFrame>
        <p:nvGraphicFramePr>
          <p:cNvPr id="52228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71682" name="Equation" r:id="rId4" imgW="0" imgH="0" progId="Equation.3">
              <p:embed/>
            </p:oleObj>
          </a:graphicData>
        </a:graphic>
      </p:graphicFrame>
      <p:graphicFrame>
        <p:nvGraphicFramePr>
          <p:cNvPr id="52229" name="Rectangle 5"/>
          <p:cNvGraphicFramePr>
            <a:graphicFrameLocks/>
          </p:cNvGraphicFramePr>
          <p:nvPr/>
        </p:nvGraphicFramePr>
        <p:xfrm>
          <a:off x="1524000" y="1371600"/>
          <a:ext cx="6096000" cy="4064000"/>
        </p:xfrm>
        <a:graphic>
          <a:graphicData uri="http://schemas.openxmlformats.org/presentationml/2006/ole">
            <p:oleObj spid="_x0000_s71683" name="Equation" r:id="rId5" imgW="0" imgH="0" progId="Equation.3">
              <p:embed/>
            </p:oleObj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7544" y="3573016"/>
            <a:ext cx="8305800" cy="2339975"/>
            <a:chOff x="240" y="864"/>
            <a:chExt cx="5520" cy="1810"/>
          </a:xfrm>
        </p:grpSpPr>
        <p:pic>
          <p:nvPicPr>
            <p:cNvPr id="5223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0" y="864"/>
              <a:ext cx="3168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23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72" y="2016"/>
              <a:ext cx="1410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234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84" y="2064"/>
              <a:ext cx="2176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235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8" y="2064"/>
              <a:ext cx="1236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236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60" y="1584"/>
              <a:ext cx="2941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4" name="ZoneTexte 63"/>
          <p:cNvSpPr txBox="1"/>
          <p:nvPr/>
        </p:nvSpPr>
        <p:spPr>
          <a:xfrm>
            <a:off x="6588224" y="3933056"/>
            <a:ext cx="171393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Im </a:t>
            </a:r>
            <a:r>
              <a:rPr lang="fr-FR" dirty="0" err="1" smtClean="0">
                <a:latin typeface="Symbol" pitchFamily="18" charset="2"/>
              </a:rPr>
              <a:t>l</a:t>
            </a:r>
            <a:r>
              <a:rPr lang="fr-FR" baseline="-25000" dirty="0" err="1" smtClean="0"/>
              <a:t>f</a:t>
            </a:r>
            <a:r>
              <a:rPr lang="fr-FR" dirty="0" smtClean="0"/>
              <a:t>=</a:t>
            </a:r>
            <a:r>
              <a:rPr lang="fr-FR" dirty="0" err="1" smtClean="0">
                <a:latin typeface="Symbol" pitchFamily="18" charset="2"/>
              </a:rPr>
              <a:t>h</a:t>
            </a:r>
            <a:r>
              <a:rPr lang="fr-FR" baseline="-25000" dirty="0" err="1" smtClean="0"/>
              <a:t>CP</a:t>
            </a:r>
            <a:r>
              <a:rPr lang="fr-FR" dirty="0" smtClean="0"/>
              <a:t> sin 2</a:t>
            </a:r>
            <a:r>
              <a:rPr lang="fr-FR" dirty="0" smtClean="0">
                <a:latin typeface="Symbol" pitchFamily="18" charset="2"/>
              </a:rPr>
              <a:t>b</a:t>
            </a:r>
            <a:endParaRPr lang="fr-FR" dirty="0">
              <a:latin typeface="Symbol" pitchFamily="18" charset="2"/>
            </a:endParaRPr>
          </a:p>
        </p:txBody>
      </p:sp>
      <p:grpSp>
        <p:nvGrpSpPr>
          <p:cNvPr id="81" name="Groupe 80"/>
          <p:cNvGrpSpPr/>
          <p:nvPr/>
        </p:nvGrpSpPr>
        <p:grpSpPr>
          <a:xfrm>
            <a:off x="395536" y="1268760"/>
            <a:ext cx="8587950" cy="1586098"/>
            <a:chOff x="395536" y="1628800"/>
            <a:chExt cx="8587950" cy="1586098"/>
          </a:xfrm>
        </p:grpSpPr>
        <p:grpSp>
          <p:nvGrpSpPr>
            <p:cNvPr id="63" name="Groupe 62"/>
            <p:cNvGrpSpPr/>
            <p:nvPr/>
          </p:nvGrpSpPr>
          <p:grpSpPr>
            <a:xfrm>
              <a:off x="2339752" y="1628800"/>
              <a:ext cx="6643734" cy="1586098"/>
              <a:chOff x="1115616" y="4422650"/>
              <a:chExt cx="6643734" cy="1586098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1115616" y="4437112"/>
                <a:ext cx="6572296" cy="1571636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22" name="Group 118"/>
              <p:cNvGrpSpPr/>
              <p:nvPr/>
            </p:nvGrpSpPr>
            <p:grpSpPr>
              <a:xfrm>
                <a:off x="1115616" y="4722864"/>
                <a:ext cx="3286148" cy="1185988"/>
                <a:chOff x="285720" y="1000108"/>
                <a:chExt cx="3286148" cy="1185988"/>
              </a:xfrm>
            </p:grpSpPr>
            <p:cxnSp>
              <p:nvCxnSpPr>
                <p:cNvPr id="23" name="Straight Connector 7"/>
                <p:cNvCxnSpPr/>
                <p:nvPr/>
              </p:nvCxnSpPr>
              <p:spPr bwMode="auto">
                <a:xfrm>
                  <a:off x="1142976" y="1257342"/>
                  <a:ext cx="1143008" cy="158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8"/>
                <p:cNvCxnSpPr/>
                <p:nvPr/>
              </p:nvCxnSpPr>
              <p:spPr bwMode="auto">
                <a:xfrm>
                  <a:off x="1142976" y="2043160"/>
                  <a:ext cx="1143008" cy="158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10"/>
                <p:cNvCxnSpPr/>
                <p:nvPr/>
              </p:nvCxnSpPr>
              <p:spPr bwMode="auto">
                <a:xfrm rot="16200000" flipH="1">
                  <a:off x="1500166" y="1257342"/>
                  <a:ext cx="428628" cy="42862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" name="Straight Connector 13"/>
                <p:cNvCxnSpPr/>
                <p:nvPr/>
              </p:nvCxnSpPr>
              <p:spPr bwMode="auto">
                <a:xfrm>
                  <a:off x="1928794" y="1685970"/>
                  <a:ext cx="357190" cy="142876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Straight Connector 14"/>
                <p:cNvCxnSpPr/>
                <p:nvPr/>
              </p:nvCxnSpPr>
              <p:spPr bwMode="auto">
                <a:xfrm flipV="1">
                  <a:off x="1928794" y="1471656"/>
                  <a:ext cx="357190" cy="214314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2258829" y="1000108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c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857224" y="1000108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b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00034" y="1785926"/>
                  <a:ext cx="7143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d(s)</a:t>
                  </a:r>
                  <a:endParaRPr lang="en-US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214546" y="1785986"/>
                  <a:ext cx="7143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d(s)</a:t>
                  </a:r>
                  <a:endParaRPr lang="en-US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258829" y="1214422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+mn-lt"/>
                      <a:cs typeface="Arial Bar" pitchFamily="34" charset="0"/>
                    </a:rPr>
                    <a:t>c</a:t>
                  </a:r>
                  <a:endParaRPr lang="en-US" dirty="0">
                    <a:latin typeface="+mn-lt"/>
                    <a:cs typeface="Arial Bar" pitchFamily="34" charset="0"/>
                  </a:endParaRPr>
                </a:p>
              </p:txBody>
            </p:sp>
            <p:sp>
              <p:nvSpPr>
                <p:cNvPr id="33" name="TextBox 33"/>
                <p:cNvSpPr txBox="1"/>
                <p:nvPr/>
              </p:nvSpPr>
              <p:spPr>
                <a:xfrm>
                  <a:off x="2258829" y="1576435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s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34" name="TextBox 34"/>
                <p:cNvSpPr txBox="1"/>
                <p:nvPr/>
              </p:nvSpPr>
              <p:spPr>
                <a:xfrm>
                  <a:off x="285720" y="1328780"/>
                  <a:ext cx="65114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</a:t>
                  </a:r>
                  <a:r>
                    <a:rPr lang="en-US" baseline="-25000" dirty="0" smtClean="0"/>
                    <a:t>(s)</a:t>
                  </a:r>
                  <a:r>
                    <a:rPr lang="en-US" baseline="30000" dirty="0" smtClean="0"/>
                    <a:t>0</a:t>
                  </a:r>
                  <a:endParaRPr lang="en-US" baseline="30000" dirty="0"/>
                </a:p>
              </p:txBody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2719935" y="1114466"/>
                  <a:ext cx="5661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J/</a:t>
                  </a:r>
                  <a:r>
                    <a:rPr lang="el-GR" dirty="0" smtClean="0"/>
                    <a:t>ψ</a:t>
                  </a:r>
                  <a:endParaRPr lang="en-US" dirty="0"/>
                </a:p>
              </p:txBody>
            </p:sp>
            <p:sp>
              <p:nvSpPr>
                <p:cNvPr id="36" name="TextBox 36"/>
                <p:cNvSpPr txBox="1"/>
                <p:nvPr/>
              </p:nvSpPr>
              <p:spPr>
                <a:xfrm>
                  <a:off x="2736383" y="1685970"/>
                  <a:ext cx="83548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K</a:t>
                  </a:r>
                  <a:r>
                    <a:rPr lang="en-US" baseline="-25000" dirty="0" smtClean="0"/>
                    <a:t>S</a:t>
                  </a:r>
                  <a:r>
                    <a:rPr lang="en-US" dirty="0" smtClean="0"/>
                    <a:t>(</a:t>
                  </a:r>
                  <a:r>
                    <a:rPr lang="az-Cyrl-AZ" dirty="0" smtClean="0"/>
                    <a:t>Ф</a:t>
                  </a:r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</p:grpSp>
          <p:grpSp>
            <p:nvGrpSpPr>
              <p:cNvPr id="37" name="Group 180"/>
              <p:cNvGrpSpPr/>
              <p:nvPr/>
            </p:nvGrpSpPr>
            <p:grpSpPr>
              <a:xfrm>
                <a:off x="4227228" y="4422650"/>
                <a:ext cx="3532122" cy="1586098"/>
                <a:chOff x="5540472" y="1057084"/>
                <a:chExt cx="3532122" cy="1586098"/>
              </a:xfrm>
            </p:grpSpPr>
            <p:sp>
              <p:nvSpPr>
                <p:cNvPr id="38" name="TextBox 83"/>
                <p:cNvSpPr txBox="1"/>
                <p:nvPr/>
              </p:nvSpPr>
              <p:spPr>
                <a:xfrm>
                  <a:off x="8237109" y="1128582"/>
                  <a:ext cx="83548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K</a:t>
                  </a:r>
                  <a:r>
                    <a:rPr lang="en-US" baseline="-25000" dirty="0" smtClean="0"/>
                    <a:t>S</a:t>
                  </a:r>
                  <a:r>
                    <a:rPr lang="en-US" dirty="0" smtClean="0"/>
                    <a:t>(</a:t>
                  </a:r>
                  <a:r>
                    <a:rPr lang="az-Cyrl-AZ" dirty="0" smtClean="0"/>
                    <a:t>Ф</a:t>
                  </a:r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  <p:cxnSp>
              <p:nvCxnSpPr>
                <p:cNvPr id="39" name="Straight Connector 70"/>
                <p:cNvCxnSpPr/>
                <p:nvPr/>
              </p:nvCxnSpPr>
              <p:spPr bwMode="auto">
                <a:xfrm>
                  <a:off x="6276988" y="1314378"/>
                  <a:ext cx="1509722" cy="152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Straight Connector 71"/>
                <p:cNvCxnSpPr/>
                <p:nvPr/>
              </p:nvCxnSpPr>
              <p:spPr bwMode="auto">
                <a:xfrm>
                  <a:off x="6276988" y="2100196"/>
                  <a:ext cx="1509722" cy="152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1" name="Straight Connector 72"/>
                <p:cNvCxnSpPr/>
                <p:nvPr/>
              </p:nvCxnSpPr>
              <p:spPr bwMode="auto">
                <a:xfrm rot="5400000" flipH="1" flipV="1">
                  <a:off x="7174695" y="1845371"/>
                  <a:ext cx="357250" cy="152400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Straight Connector 73"/>
                <p:cNvCxnSpPr/>
                <p:nvPr/>
              </p:nvCxnSpPr>
              <p:spPr bwMode="auto">
                <a:xfrm>
                  <a:off x="7429520" y="1742946"/>
                  <a:ext cx="357190" cy="142876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Straight Connector 74"/>
                <p:cNvCxnSpPr/>
                <p:nvPr/>
              </p:nvCxnSpPr>
              <p:spPr bwMode="auto">
                <a:xfrm flipV="1">
                  <a:off x="7429520" y="1528632"/>
                  <a:ext cx="357190" cy="214314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4" name="TextBox 75"/>
                <p:cNvSpPr txBox="1"/>
                <p:nvPr/>
              </p:nvSpPr>
              <p:spPr>
                <a:xfrm>
                  <a:off x="7750031" y="1885882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+mn-lt"/>
                      <a:cs typeface="Arial Bar" pitchFamily="34" charset="0"/>
                    </a:rPr>
                    <a:t>c</a:t>
                  </a:r>
                  <a:endParaRPr lang="en-US" dirty="0">
                    <a:latin typeface="+mn-lt"/>
                    <a:cs typeface="Arial Bar" pitchFamily="34" charset="0"/>
                  </a:endParaRPr>
                </a:p>
              </p:txBody>
            </p:sp>
            <p:sp>
              <p:nvSpPr>
                <p:cNvPr id="45" name="TextBox 76"/>
                <p:cNvSpPr txBox="1"/>
                <p:nvPr/>
              </p:nvSpPr>
              <p:spPr>
                <a:xfrm>
                  <a:off x="5991236" y="1057084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b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46" name="TextBox 77"/>
                <p:cNvSpPr txBox="1"/>
                <p:nvPr/>
              </p:nvSpPr>
              <p:spPr>
                <a:xfrm>
                  <a:off x="5634046" y="1842902"/>
                  <a:ext cx="7143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d(s)</a:t>
                  </a:r>
                  <a:endParaRPr lang="en-US" dirty="0"/>
                </a:p>
              </p:txBody>
            </p:sp>
            <p:sp>
              <p:nvSpPr>
                <p:cNvPr id="47" name="TextBox 78"/>
                <p:cNvSpPr txBox="1"/>
                <p:nvPr/>
              </p:nvSpPr>
              <p:spPr>
                <a:xfrm>
                  <a:off x="7715272" y="1100064"/>
                  <a:ext cx="7143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d</a:t>
                  </a:r>
                  <a:r>
                    <a:rPr lang="en-US" dirty="0" smtClean="0"/>
                    <a:t>(</a:t>
                  </a:r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s</a:t>
                  </a:r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  <p:sp>
              <p:nvSpPr>
                <p:cNvPr id="48" name="TextBox 79"/>
                <p:cNvSpPr txBox="1"/>
                <p:nvPr/>
              </p:nvSpPr>
              <p:spPr>
                <a:xfrm>
                  <a:off x="7759555" y="1671568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c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49" name="TextBox 80"/>
                <p:cNvSpPr txBox="1"/>
                <p:nvPr/>
              </p:nvSpPr>
              <p:spPr>
                <a:xfrm>
                  <a:off x="7777186" y="1314378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+mn-lt"/>
                      <a:cs typeface="Arial Bar" pitchFamily="34" charset="0"/>
                    </a:rPr>
                    <a:t>s</a:t>
                  </a:r>
                  <a:endParaRPr lang="en-US" dirty="0">
                    <a:latin typeface="+mn-lt"/>
                    <a:cs typeface="Arial Bar" pitchFamily="34" charset="0"/>
                  </a:endParaRPr>
                </a:p>
              </p:txBody>
            </p:sp>
            <p:sp>
              <p:nvSpPr>
                <p:cNvPr id="50" name="TextBox 81"/>
                <p:cNvSpPr txBox="1"/>
                <p:nvPr/>
              </p:nvSpPr>
              <p:spPr>
                <a:xfrm>
                  <a:off x="5540472" y="1385756"/>
                  <a:ext cx="65114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</a:t>
                  </a:r>
                  <a:r>
                    <a:rPr lang="en-US" baseline="-25000" dirty="0" smtClean="0"/>
                    <a:t>(s)</a:t>
                  </a:r>
                  <a:r>
                    <a:rPr lang="en-US" baseline="30000" dirty="0" smtClean="0"/>
                    <a:t>0</a:t>
                  </a:r>
                  <a:endParaRPr lang="en-US" baseline="30000" dirty="0"/>
                </a:p>
              </p:txBody>
            </p:sp>
            <p:sp>
              <p:nvSpPr>
                <p:cNvPr id="51" name="TextBox 82"/>
                <p:cNvSpPr txBox="1"/>
                <p:nvPr/>
              </p:nvSpPr>
              <p:spPr>
                <a:xfrm>
                  <a:off x="8220661" y="1771524"/>
                  <a:ext cx="5661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J/</a:t>
                  </a:r>
                  <a:r>
                    <a:rPr lang="el-GR" dirty="0" smtClean="0"/>
                    <a:t>ψ</a:t>
                  </a:r>
                  <a:endParaRPr lang="en-US" dirty="0"/>
                </a:p>
              </p:txBody>
            </p:sp>
            <p:cxnSp>
              <p:nvCxnSpPr>
                <p:cNvPr id="52" name="Straight Connector 88"/>
                <p:cNvCxnSpPr/>
                <p:nvPr/>
              </p:nvCxnSpPr>
              <p:spPr bwMode="auto">
                <a:xfrm rot="5400000">
                  <a:off x="6027749" y="1707287"/>
                  <a:ext cx="785818" cy="158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90"/>
                <p:cNvCxnSpPr/>
                <p:nvPr/>
              </p:nvCxnSpPr>
              <p:spPr bwMode="auto">
                <a:xfrm rot="5400000">
                  <a:off x="6527815" y="1707287"/>
                  <a:ext cx="785818" cy="158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4" name="Oval 91"/>
                <p:cNvSpPr/>
                <p:nvPr/>
              </p:nvSpPr>
              <p:spPr bwMode="auto">
                <a:xfrm>
                  <a:off x="6348424" y="2028818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55" name="Oval 92"/>
                <p:cNvSpPr/>
                <p:nvPr/>
              </p:nvSpPr>
              <p:spPr bwMode="auto">
                <a:xfrm>
                  <a:off x="6848492" y="1243000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56" name="TextBox 94"/>
                <p:cNvSpPr txBox="1"/>
                <p:nvPr/>
              </p:nvSpPr>
              <p:spPr>
                <a:xfrm>
                  <a:off x="6500826" y="1285860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t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57" name="TextBox 96"/>
                <p:cNvSpPr txBox="1"/>
                <p:nvPr/>
              </p:nvSpPr>
              <p:spPr>
                <a:xfrm>
                  <a:off x="6653226" y="2028758"/>
                  <a:ext cx="2762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t</a:t>
                  </a:r>
                  <a:endParaRPr lang="en-US" dirty="0"/>
                </a:p>
              </p:txBody>
            </p:sp>
            <p:sp>
              <p:nvSpPr>
                <p:cNvPr id="58" name="TextBox 97"/>
                <p:cNvSpPr txBox="1"/>
                <p:nvPr/>
              </p:nvSpPr>
              <p:spPr>
                <a:xfrm>
                  <a:off x="6929454" y="1285800"/>
                  <a:ext cx="7143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d</a:t>
                  </a:r>
                  <a:r>
                    <a:rPr lang="en-US" dirty="0" smtClean="0"/>
                    <a:t>(</a:t>
                  </a:r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s</a:t>
                  </a:r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  <p:sp>
              <p:nvSpPr>
                <p:cNvPr id="59" name="TextBox 98"/>
                <p:cNvSpPr txBox="1"/>
                <p:nvPr/>
              </p:nvSpPr>
              <p:spPr>
                <a:xfrm>
                  <a:off x="7000892" y="2028758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+mn-lt"/>
                      <a:cs typeface="Arial Bar" pitchFamily="34" charset="0"/>
                    </a:rPr>
                    <a:t>b</a:t>
                  </a:r>
                  <a:endParaRPr lang="en-US" dirty="0">
                    <a:latin typeface="+mn-lt"/>
                    <a:cs typeface="Arial Bar" pitchFamily="34" charset="0"/>
                  </a:endParaRPr>
                </a:p>
              </p:txBody>
            </p:sp>
            <p:sp>
              <p:nvSpPr>
                <p:cNvPr id="60" name="TextBox 100"/>
                <p:cNvSpPr txBox="1"/>
                <p:nvPr/>
              </p:nvSpPr>
              <p:spPr>
                <a:xfrm>
                  <a:off x="6072198" y="2243072"/>
                  <a:ext cx="79861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V*</a:t>
                  </a:r>
                  <a:r>
                    <a:rPr lang="en-US" baseline="-25000" dirty="0" smtClean="0">
                      <a:solidFill>
                        <a:srgbClr val="FF0000"/>
                      </a:solidFill>
                    </a:rPr>
                    <a:t>td(s)</a:t>
                  </a:r>
                  <a:endParaRPr lang="en-US" baseline="-25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61" name="Straight Arrow Connector 102"/>
                <p:cNvCxnSpPr/>
                <p:nvPr/>
              </p:nvCxnSpPr>
              <p:spPr bwMode="auto">
                <a:xfrm rot="16200000" flipV="1">
                  <a:off x="6379410" y="2193094"/>
                  <a:ext cx="242832" cy="142875"/>
                </a:xfrm>
                <a:prstGeom prst="straightConnector1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2" name="Straight Arrow Connector 104"/>
                <p:cNvCxnSpPr>
                  <a:endCxn id="56" idx="3"/>
                </p:cNvCxnSpPr>
                <p:nvPr/>
              </p:nvCxnSpPr>
              <p:spPr bwMode="auto">
                <a:xfrm rot="5400000" flipH="1" flipV="1">
                  <a:off x="6257241" y="1800939"/>
                  <a:ext cx="871515" cy="241469"/>
                </a:xfrm>
                <a:prstGeom prst="straightConnector1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65" name="Groupe 64"/>
            <p:cNvGrpSpPr/>
            <p:nvPr/>
          </p:nvGrpSpPr>
          <p:grpSpPr>
            <a:xfrm>
              <a:off x="395536" y="1628800"/>
              <a:ext cx="1638176" cy="1502098"/>
              <a:chOff x="5867400" y="4191000"/>
              <a:chExt cx="1854200" cy="1862138"/>
            </a:xfrm>
          </p:grpSpPr>
          <p:sp>
            <p:nvSpPr>
              <p:cNvPr id="66" name="Oval 6"/>
              <p:cNvSpPr>
                <a:spLocks noChangeAspect="1" noChangeArrowheads="1"/>
              </p:cNvSpPr>
              <p:nvPr/>
            </p:nvSpPr>
            <p:spPr bwMode="auto">
              <a:xfrm>
                <a:off x="5892800" y="4191000"/>
                <a:ext cx="479425" cy="479425"/>
              </a:xfrm>
              <a:prstGeom prst="ellipse">
                <a:avLst/>
              </a:prstGeom>
              <a:solidFill>
                <a:srgbClr val="FFFF99">
                  <a:alpha val="5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graphicFrame>
            <p:nvGraphicFramePr>
              <p:cNvPr id="67" name="Object 7"/>
              <p:cNvGraphicFramePr>
                <a:graphicFrameLocks noChangeAspect="1"/>
              </p:cNvGraphicFramePr>
              <p:nvPr/>
            </p:nvGraphicFramePr>
            <p:xfrm>
              <a:off x="5889625" y="4230688"/>
              <a:ext cx="484188" cy="422275"/>
            </p:xfrm>
            <a:graphic>
              <a:graphicData uri="http://schemas.openxmlformats.org/presentationml/2006/ole">
                <p:oleObj spid="_x0000_s71684" name="Equation" r:id="rId11" imgW="482400" imgH="419040" progId="Equation.3">
                  <p:embed/>
                </p:oleObj>
              </a:graphicData>
            </a:graphic>
          </p:graphicFrame>
          <p:sp>
            <p:nvSpPr>
              <p:cNvPr id="68" name="Oval 9"/>
              <p:cNvSpPr>
                <a:spLocks noChangeAspect="1" noChangeArrowheads="1"/>
              </p:cNvSpPr>
              <p:nvPr/>
            </p:nvSpPr>
            <p:spPr bwMode="auto">
              <a:xfrm>
                <a:off x="5867400" y="5573713"/>
                <a:ext cx="479425" cy="479425"/>
              </a:xfrm>
              <a:prstGeom prst="ellipse">
                <a:avLst/>
              </a:prstGeom>
              <a:solidFill>
                <a:srgbClr val="FFFF99">
                  <a:alpha val="5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graphicFrame>
            <p:nvGraphicFramePr>
              <p:cNvPr id="69" name="Object 10"/>
              <p:cNvGraphicFramePr>
                <a:graphicFrameLocks noChangeAspect="1"/>
              </p:cNvGraphicFramePr>
              <p:nvPr/>
            </p:nvGraphicFramePr>
            <p:xfrm>
              <a:off x="5872163" y="5627688"/>
              <a:ext cx="509588" cy="422275"/>
            </p:xfrm>
            <a:graphic>
              <a:graphicData uri="http://schemas.openxmlformats.org/presentationml/2006/ole">
                <p:oleObj spid="_x0000_s71685" name="Equation" r:id="rId12" imgW="507960" imgH="419040" progId="Equation.3">
                  <p:embed/>
                </p:oleObj>
              </a:graphicData>
            </a:graphic>
          </p:graphicFrame>
          <p:graphicFrame>
            <p:nvGraphicFramePr>
              <p:cNvPr id="70" name="Object 11"/>
              <p:cNvGraphicFramePr>
                <a:graphicFrameLocks noChangeAspect="1"/>
              </p:cNvGraphicFramePr>
              <p:nvPr/>
            </p:nvGraphicFramePr>
            <p:xfrm>
              <a:off x="7327900" y="4951413"/>
              <a:ext cx="393700" cy="319088"/>
            </p:xfrm>
            <a:graphic>
              <a:graphicData uri="http://schemas.openxmlformats.org/presentationml/2006/ole">
                <p:oleObj spid="_x0000_s71686" name="Equation" r:id="rId13" imgW="393480" imgH="317160" progId="Equation.3">
                  <p:embed/>
                </p:oleObj>
              </a:graphicData>
            </a:graphic>
          </p:graphicFrame>
          <p:sp>
            <p:nvSpPr>
              <p:cNvPr id="71" name="Line 12"/>
              <p:cNvSpPr>
                <a:spLocks noChangeShapeType="1"/>
              </p:cNvSpPr>
              <p:nvPr/>
            </p:nvSpPr>
            <p:spPr bwMode="auto">
              <a:xfrm>
                <a:off x="6135688" y="4591050"/>
                <a:ext cx="0" cy="1071563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>
                <a:off x="6305550" y="4491038"/>
                <a:ext cx="1031875" cy="547688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 flipV="1">
                <a:off x="6318250" y="5189538"/>
                <a:ext cx="1019175" cy="576263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6396038" y="4745038"/>
                <a:ext cx="557213" cy="557213"/>
              </a:xfrm>
              <a:prstGeom prst="sun">
                <a:avLst>
                  <a:gd name="adj" fmla="val 23611"/>
                </a:avLst>
              </a:prstGeom>
              <a:solidFill>
                <a:srgbClr val="FFCC0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Text Box 17"/>
              <p:cNvSpPr txBox="1">
                <a:spLocks noChangeArrowheads="1"/>
              </p:cNvSpPr>
              <p:nvPr/>
            </p:nvSpPr>
            <p:spPr bwMode="auto">
              <a:xfrm>
                <a:off x="6427788" y="4873625"/>
                <a:ext cx="476250" cy="36671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i="1">
                    <a:latin typeface="Times" pitchFamily="18" charset="0"/>
                  </a:rPr>
                  <a:t>CP</a:t>
                </a:r>
                <a:endParaRPr lang="fr-FR" b="1" i="1">
                  <a:latin typeface="Times" pitchFamily="18" charset="0"/>
                </a:endParaRPr>
              </a:p>
            </p:txBody>
          </p:sp>
          <p:sp>
            <p:nvSpPr>
              <p:cNvPr id="76" name="Line 18"/>
              <p:cNvSpPr>
                <a:spLocks noChangeShapeType="1"/>
              </p:cNvSpPr>
              <p:nvPr/>
            </p:nvSpPr>
            <p:spPr bwMode="auto">
              <a:xfrm flipV="1">
                <a:off x="6569075" y="4908550"/>
                <a:ext cx="223838" cy="227013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" name="Text Box 19"/>
              <p:cNvSpPr txBox="1">
                <a:spLocks noChangeArrowheads="1"/>
              </p:cNvSpPr>
              <p:nvPr/>
            </p:nvSpPr>
            <p:spPr bwMode="auto">
              <a:xfrm rot="5400000">
                <a:off x="5829300" y="4999038"/>
                <a:ext cx="909638" cy="3365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b="1" dirty="0">
                    <a:solidFill>
                      <a:schemeClr val="bg2"/>
                    </a:solidFill>
                    <a:latin typeface="Georgia" pitchFamily="18" charset="0"/>
                  </a:rPr>
                  <a:t>mixing</a:t>
                </a:r>
                <a:endParaRPr lang="fr-FR" sz="1600" b="1" dirty="0">
                  <a:solidFill>
                    <a:schemeClr val="bg2"/>
                  </a:solidFill>
                  <a:latin typeface="Georgia" pitchFamily="18" charset="0"/>
                </a:endParaRPr>
              </a:p>
            </p:txBody>
          </p:sp>
          <p:sp>
            <p:nvSpPr>
              <p:cNvPr id="78" name="Text Box 20"/>
              <p:cNvSpPr txBox="1">
                <a:spLocks noChangeArrowheads="1"/>
              </p:cNvSpPr>
              <p:nvPr/>
            </p:nvSpPr>
            <p:spPr bwMode="auto">
              <a:xfrm rot="19920000">
                <a:off x="6357938" y="5208588"/>
                <a:ext cx="695325" cy="3365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3C00"/>
                    </a:solidFill>
                    <a:latin typeface="Georgia" pitchFamily="18" charset="0"/>
                  </a:rPr>
                  <a:t>decay</a:t>
                </a:r>
                <a:endParaRPr lang="fr-FR" sz="1600">
                  <a:solidFill>
                    <a:srgbClr val="003C00"/>
                  </a:solidFill>
                  <a:latin typeface="Georgia" pitchFamily="18" charset="0"/>
                </a:endParaRPr>
              </a:p>
            </p:txBody>
          </p:sp>
          <p:graphicFrame>
            <p:nvGraphicFramePr>
              <p:cNvPr id="79" name="Object 21"/>
              <p:cNvGraphicFramePr>
                <a:graphicFrameLocks noChangeAspect="1"/>
              </p:cNvGraphicFramePr>
              <p:nvPr/>
            </p:nvGraphicFramePr>
            <p:xfrm>
              <a:off x="6743700" y="4430713"/>
              <a:ext cx="762000" cy="481013"/>
            </p:xfrm>
            <a:graphic>
              <a:graphicData uri="http://schemas.openxmlformats.org/presentationml/2006/ole">
                <p:oleObj spid="_x0000_s71687" name="Equation" r:id="rId14" imgW="380880" imgH="241200" progId="Equation.3">
                  <p:embed/>
                </p:oleObj>
              </a:graphicData>
            </a:graphic>
          </p:graphicFrame>
          <p:graphicFrame>
            <p:nvGraphicFramePr>
              <p:cNvPr id="80" name="Object 22"/>
              <p:cNvGraphicFramePr>
                <a:graphicFrameLocks noChangeAspect="1"/>
              </p:cNvGraphicFramePr>
              <p:nvPr/>
            </p:nvGraphicFramePr>
            <p:xfrm>
              <a:off x="6743700" y="5373688"/>
              <a:ext cx="830263" cy="554038"/>
            </p:xfrm>
            <a:graphic>
              <a:graphicData uri="http://schemas.openxmlformats.org/presentationml/2006/ole">
                <p:oleObj spid="_x0000_s71688" name="Equation" r:id="rId15" imgW="380880" imgH="253800" progId="Equation.3">
                  <p:embed/>
                </p:oleObj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 </a:t>
            </a:r>
            <a:r>
              <a:rPr lang="fr-FR" dirty="0" smtClean="0">
                <a:sym typeface="Mathematica1"/>
              </a:rPr>
              <a:t></a:t>
            </a:r>
            <a:r>
              <a:rPr lang="fr-FR" dirty="0" err="1" smtClean="0"/>
              <a:t>charmonium</a:t>
            </a:r>
            <a:r>
              <a:rPr lang="fr-FR" dirty="0" smtClean="0"/>
              <a:t> K</a:t>
            </a:r>
            <a:r>
              <a:rPr lang="fr-FR" baseline="30000" dirty="0" smtClean="0"/>
              <a:t>0</a:t>
            </a:r>
            <a:endParaRPr lang="fr-FR" baseline="300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16216" y="6356350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3059832" y="119675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H. </a:t>
            </a:r>
            <a:r>
              <a:rPr lang="fr-F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Sahoo</a:t>
            </a: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FPCP-2011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188640"/>
            <a:ext cx="8382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7884368" y="836712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770 M BB</a:t>
            </a:r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467544" y="1988840"/>
            <a:ext cx="4769718" cy="3744416"/>
            <a:chOff x="179512" y="1412776"/>
            <a:chExt cx="4769718" cy="3744416"/>
          </a:xfrm>
        </p:grpSpPr>
        <p:pic>
          <p:nvPicPr>
            <p:cNvPr id="8909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63682" y="1412776"/>
              <a:ext cx="3185548" cy="3744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ZoneTexte 10"/>
            <p:cNvSpPr txBox="1"/>
            <p:nvPr/>
          </p:nvSpPr>
          <p:spPr>
            <a:xfrm>
              <a:off x="179512" y="2924944"/>
              <a:ext cx="154766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12681 </a:t>
              </a:r>
              <a:r>
                <a:rPr lang="fr-FR" dirty="0" smtClean="0">
                  <a:sym typeface="Mathematica1"/>
                </a:rPr>
                <a:t> 114</a:t>
              </a:r>
            </a:p>
            <a:p>
              <a:r>
                <a:rPr lang="fr-FR" dirty="0" smtClean="0">
                  <a:sym typeface="Mathematica1"/>
                </a:rPr>
                <a:t>10041  154</a:t>
              </a:r>
            </a:p>
            <a:p>
              <a:r>
                <a:rPr lang="fr-FR" dirty="0" smtClean="0">
                  <a:sym typeface="Mathematica1"/>
                </a:rPr>
                <a:t>  1981     46</a:t>
              </a:r>
            </a:p>
            <a:p>
              <a:endParaRPr lang="fr-FR" dirty="0" smtClean="0"/>
            </a:p>
            <a:p>
              <a:endParaRPr lang="fr-FR" dirty="0" smtClean="0"/>
            </a:p>
            <a:p>
              <a:r>
                <a:rPr lang="fr-FR" dirty="0" smtClean="0"/>
                <a:t>     943 </a:t>
              </a:r>
              <a:r>
                <a:rPr lang="fr-FR" dirty="0" smtClean="0">
                  <a:sym typeface="Mathematica1"/>
                </a:rPr>
                <a:t>   33</a:t>
              </a:r>
              <a:endParaRPr lang="fr-FR" dirty="0" smtClean="0"/>
            </a:p>
            <a:p>
              <a:r>
                <a:rPr lang="fr-FR" dirty="0" smtClean="0"/>
                <a:t> </a:t>
              </a:r>
              <a:endParaRPr lang="fr-FR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295936" y="1484784"/>
            <a:ext cx="2662238" cy="4574158"/>
            <a:chOff x="6295936" y="1484784"/>
            <a:chExt cx="2662238" cy="4574158"/>
          </a:xfrm>
        </p:grpSpPr>
        <p:pic>
          <p:nvPicPr>
            <p:cNvPr id="8909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95936" y="1484784"/>
              <a:ext cx="2662238" cy="2334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09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44208" y="3861048"/>
              <a:ext cx="2352675" cy="2197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ZoneTexte 15"/>
          <p:cNvSpPr txBox="1"/>
          <p:nvPr/>
        </p:nvSpPr>
        <p:spPr>
          <a:xfrm>
            <a:off x="683568" y="155679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New Belle </a:t>
            </a:r>
            <a:r>
              <a:rPr lang="fr-FR" sz="2000" dirty="0" err="1" smtClean="0"/>
              <a:t>Result</a:t>
            </a:r>
            <a:r>
              <a:rPr lang="fr-FR" sz="2000" dirty="0" smtClean="0"/>
              <a:t> on full </a:t>
            </a:r>
            <a:r>
              <a:rPr lang="fr-FR" sz="2000" dirty="0" err="1" smtClean="0"/>
              <a:t>dataset</a:t>
            </a:r>
            <a:endParaRPr lang="fr-FR" sz="2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83568" y="30689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# </a:t>
            </a:r>
            <a:r>
              <a:rPr lang="fr-FR" dirty="0" err="1" smtClean="0"/>
              <a:t>events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14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FAD6E-015D-4923-AED0-F02B793DA3F7}" type="slidenum">
              <a:rPr lang="fr-FR"/>
              <a:pPr/>
              <a:t>14</a:t>
            </a:fld>
            <a:endParaRPr lang="fr-FR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solidFill>
                  <a:schemeClr val="accent2"/>
                </a:solidFill>
              </a:rPr>
              <a:t>b </a:t>
            </a:r>
            <a:r>
              <a:rPr lang="fr-FR" sz="4000" dirty="0">
                <a:solidFill>
                  <a:schemeClr val="accent2"/>
                </a:solidFill>
                <a:sym typeface="Wingdings" pitchFamily="2" charset="2"/>
              </a:rPr>
              <a:t></a:t>
            </a:r>
            <a:r>
              <a:rPr lang="fr-FR" sz="4000" dirty="0">
                <a:solidFill>
                  <a:schemeClr val="accent2"/>
                </a:solidFill>
              </a:rPr>
              <a:t> </a:t>
            </a:r>
            <a:r>
              <a:rPr lang="fr-FR" sz="4000" dirty="0" smtClean="0">
                <a:solidFill>
                  <a:schemeClr val="accent2"/>
                </a:solidFill>
              </a:rPr>
              <a:t>(c </a:t>
            </a:r>
            <a:r>
              <a:rPr lang="fr-FR" sz="4000" dirty="0" err="1" smtClean="0">
                <a:solidFill>
                  <a:schemeClr val="accent2"/>
                </a:solidFill>
              </a:rPr>
              <a:t>cbar</a:t>
            </a:r>
            <a:r>
              <a:rPr lang="fr-FR" sz="4000" dirty="0" smtClean="0">
                <a:solidFill>
                  <a:schemeClr val="accent2"/>
                </a:solidFill>
              </a:rPr>
              <a:t>) </a:t>
            </a:r>
            <a:r>
              <a:rPr lang="fr-FR" sz="4000" dirty="0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33400" y="990600"/>
            <a:ext cx="3200400" cy="110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S=0.666 ± 0.031 ± 0.013 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C=0.016 ± 0.023 ± 0.018 </a:t>
            </a:r>
          </a:p>
          <a:p>
            <a:pPr algn="ctr">
              <a:spcBef>
                <a:spcPct val="50000"/>
              </a:spcBef>
            </a:pPr>
            <a:r>
              <a:rPr lang="fr-FR" sz="1400" i="1" dirty="0">
                <a:solidFill>
                  <a:schemeClr val="accent1"/>
                </a:solidFill>
              </a:rPr>
              <a:t>Phys.Rev.D79:072009,2009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257800" y="990600"/>
            <a:ext cx="3200400" cy="110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S=0.668 </a:t>
            </a:r>
            <a:r>
              <a:rPr lang="en-US" dirty="0"/>
              <a:t>± </a:t>
            </a:r>
            <a:r>
              <a:rPr lang="en-US" dirty="0" smtClean="0"/>
              <a:t>0.023 </a:t>
            </a:r>
            <a:r>
              <a:rPr lang="en-US" dirty="0"/>
              <a:t>± </a:t>
            </a:r>
            <a:r>
              <a:rPr lang="en-US" dirty="0" smtClean="0"/>
              <a:t>0.013</a:t>
            </a:r>
            <a:endParaRPr lang="en-US" dirty="0"/>
          </a:p>
          <a:p>
            <a:pPr algn="ctr">
              <a:spcBef>
                <a:spcPct val="50000"/>
              </a:spcBef>
            </a:pPr>
            <a:r>
              <a:rPr lang="en-US" dirty="0" smtClean="0"/>
              <a:t>C=0.007 </a:t>
            </a:r>
            <a:r>
              <a:rPr lang="en-US" dirty="0"/>
              <a:t>± 0.021 ± 0.014</a:t>
            </a:r>
          </a:p>
          <a:p>
            <a:pPr algn="ctr">
              <a:spcBef>
                <a:spcPct val="50000"/>
              </a:spcBef>
            </a:pPr>
            <a:r>
              <a:rPr lang="en-US" sz="1400" i="1" dirty="0" smtClean="0">
                <a:solidFill>
                  <a:schemeClr val="accent1"/>
                </a:solidFill>
              </a:rPr>
              <a:t>PRELIMINARY (</a:t>
            </a:r>
            <a:r>
              <a:rPr lang="en-US" sz="1400" i="1" dirty="0" err="1" smtClean="0">
                <a:solidFill>
                  <a:schemeClr val="accent1"/>
                </a:solidFill>
              </a:rPr>
              <a:t>Moriond</a:t>
            </a:r>
            <a:r>
              <a:rPr lang="en-US" sz="1400" i="1" dirty="0" smtClean="0">
                <a:solidFill>
                  <a:schemeClr val="accent1"/>
                </a:solidFill>
              </a:rPr>
              <a:t> EW )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pic>
        <p:nvPicPr>
          <p:cNvPr id="5633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0"/>
            <a:ext cx="41100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819400" y="2362200"/>
            <a:ext cx="11430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J/</a:t>
            </a:r>
            <a:r>
              <a:rPr lang="en-US">
                <a:sym typeface="Symbol" pitchFamily="18" charset="2"/>
              </a:rPr>
              <a:t> K</a:t>
            </a:r>
            <a:r>
              <a:rPr lang="en-US" baseline="-25000">
                <a:sym typeface="Symbol" pitchFamily="18" charset="2"/>
              </a:rPr>
              <a:t>S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819400" y="4343400"/>
            <a:ext cx="11430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J/</a:t>
            </a:r>
            <a:r>
              <a:rPr lang="en-US">
                <a:sym typeface="Symbol" pitchFamily="18" charset="2"/>
              </a:rPr>
              <a:t> K</a:t>
            </a:r>
            <a:r>
              <a:rPr lang="en-US" baseline="-25000">
                <a:sym typeface="Symbol" pitchFamily="18" charset="2"/>
              </a:rPr>
              <a:t>L</a:t>
            </a:r>
          </a:p>
        </p:txBody>
      </p:sp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228600"/>
            <a:ext cx="8382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1" name="Picture 11" descr="BaBar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0"/>
            <a:ext cx="668338" cy="931863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 rot="16200000">
            <a:off x="4526768" y="1386001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772 MBB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153753" y="138600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465 MBB</a:t>
            </a:r>
            <a:endParaRPr lang="fr-FR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2204864"/>
            <a:ext cx="2587373" cy="233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6420" y="4358482"/>
            <a:ext cx="2664296" cy="232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angle </a:t>
            </a:r>
            <a:r>
              <a:rPr lang="fr-FR" dirty="0" smtClean="0">
                <a:latin typeface="Symbol" pitchFamily="18" charset="2"/>
              </a:rPr>
              <a:t>b</a:t>
            </a:r>
            <a:r>
              <a:rPr lang="fr-FR" dirty="0" smtClean="0"/>
              <a:t> (b</a:t>
            </a:r>
            <a:r>
              <a:rPr lang="fr-FR" dirty="0" smtClean="0">
                <a:sym typeface="Mathematica1"/>
              </a:rPr>
              <a:t></a:t>
            </a:r>
            <a:r>
              <a:rPr lang="fr-FR" dirty="0" smtClean="0"/>
              <a:t>ccs)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/>
          </a:p>
        </p:txBody>
      </p:sp>
      <p:pic>
        <p:nvPicPr>
          <p:cNvPr id="8" name="Image 7" descr="btoccs_BF_S_C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4323021" cy="3240360"/>
          </a:xfrm>
          <a:prstGeom prst="rect">
            <a:avLst/>
          </a:prstGeom>
        </p:spPr>
      </p:pic>
      <p:pic>
        <p:nvPicPr>
          <p:cNvPr id="9" name="Image 8" descr="btoccsC_C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1704" y="980728"/>
            <a:ext cx="4515156" cy="3384376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763688" y="4221088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3300"/>
                </a:solidFill>
              </a:rPr>
              <a:t>In SM, expect, S=</a:t>
            </a:r>
            <a:r>
              <a:rPr lang="en-US" b="1" dirty="0">
                <a:solidFill>
                  <a:srgbClr val="FF3300"/>
                </a:solidFill>
                <a:sym typeface="Symbol" pitchFamily="18" charset="2"/>
              </a:rPr>
              <a:t>sin2</a:t>
            </a:r>
            <a:r>
              <a:rPr lang="en-US" b="1" dirty="0">
                <a:solidFill>
                  <a:srgbClr val="FF3300"/>
                </a:solidFill>
                <a:latin typeface="Symbol" pitchFamily="18" charset="2"/>
                <a:sym typeface="Symbol" pitchFamily="18" charset="2"/>
              </a:rPr>
              <a:t>b, </a:t>
            </a:r>
            <a:r>
              <a:rPr lang="en-US" b="1" dirty="0">
                <a:solidFill>
                  <a:srgbClr val="FF3300"/>
                </a:solidFill>
                <a:sym typeface="Symbol" pitchFamily="18" charset="2"/>
              </a:rPr>
              <a:t>C=0</a:t>
            </a:r>
            <a:endParaRPr lang="en-US" b="1" dirty="0">
              <a:solidFill>
                <a:srgbClr val="FF3300"/>
              </a:solidFill>
              <a:latin typeface="Symbol" pitchFamily="18" charset="2"/>
              <a:sym typeface="Symbol" pitchFamily="18" charset="2"/>
            </a:endParaRPr>
          </a:p>
        </p:txBody>
      </p:sp>
      <p:pic>
        <p:nvPicPr>
          <p:cNvPr id="11" name="Image 10" descr="phi1_rhoBar_etaBar_w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293096"/>
            <a:ext cx="2268290" cy="226829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3528" y="4869160"/>
            <a:ext cx="410445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sin2</a:t>
            </a:r>
            <a:r>
              <a:rPr lang="fr-FR" b="1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fr-FR" b="1" dirty="0" smtClean="0">
                <a:solidFill>
                  <a:srgbClr val="FF0000"/>
                </a:solidFill>
              </a:rPr>
              <a:t>= 0.678 </a:t>
            </a:r>
            <a:r>
              <a:rPr lang="fr-FR" b="1" dirty="0" smtClean="0">
                <a:solidFill>
                  <a:srgbClr val="FF0000"/>
                </a:solidFill>
                <a:sym typeface="Mathematica1"/>
              </a:rPr>
              <a:t> 0.020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  <a:latin typeface="Symbol" pitchFamily="18" charset="2"/>
              </a:rPr>
              <a:t>b=(21.4 </a:t>
            </a:r>
            <a:r>
              <a:rPr lang="fr-FR" b="1" dirty="0" smtClean="0">
                <a:solidFill>
                  <a:srgbClr val="FF0000"/>
                </a:solidFill>
                <a:sym typeface="Mathematica1"/>
              </a:rPr>
              <a:t> 0.8) </a:t>
            </a:r>
            <a:r>
              <a:rPr lang="fr-FR" b="1" baseline="30000" dirty="0" smtClean="0">
                <a:solidFill>
                  <a:srgbClr val="FF0000"/>
                </a:solidFill>
                <a:sym typeface="Mathematica1"/>
              </a:rPr>
              <a:t>0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angle </a:t>
            </a:r>
            <a:r>
              <a:rPr lang="fr-FR" dirty="0" smtClean="0">
                <a:latin typeface="Symbol" pitchFamily="18" charset="2"/>
              </a:rPr>
              <a:t>b</a:t>
            </a:r>
            <a:r>
              <a:rPr lang="fr-FR" dirty="0" smtClean="0"/>
              <a:t> (b</a:t>
            </a:r>
            <a:r>
              <a:rPr lang="fr-FR" dirty="0" smtClean="0">
                <a:sym typeface="Mathematica1"/>
              </a:rPr>
              <a:t></a:t>
            </a:r>
            <a:r>
              <a:rPr lang="fr-FR" dirty="0" smtClean="0"/>
              <a:t>s </a:t>
            </a:r>
            <a:r>
              <a:rPr lang="fr-FR" dirty="0" err="1" smtClean="0"/>
              <a:t>penguin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/>
          </a:p>
        </p:txBody>
      </p:sp>
      <p:pic>
        <p:nvPicPr>
          <p:cNvPr id="10" name="Image 9" descr="sPengC_CP_avOnl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3501008"/>
            <a:ext cx="2700338" cy="3105150"/>
          </a:xfrm>
          <a:prstGeom prst="rect">
            <a:avLst/>
          </a:prstGeom>
        </p:spPr>
      </p:pic>
      <p:pic>
        <p:nvPicPr>
          <p:cNvPr id="11" name="Image 10" descr="sPengS_CP_avOnly_woKsPi0Pi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73016"/>
            <a:ext cx="2700338" cy="2566988"/>
          </a:xfrm>
          <a:prstGeom prst="rect">
            <a:avLst/>
          </a:prstGeom>
        </p:spPr>
      </p:pic>
      <p:pic>
        <p:nvPicPr>
          <p:cNvPr id="12" name="Image 11" descr="sPengS_CPvsC_C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501008"/>
            <a:ext cx="2700338" cy="3038475"/>
          </a:xfrm>
          <a:prstGeom prst="rect">
            <a:avLst/>
          </a:prstGeom>
        </p:spPr>
      </p:pic>
      <p:pic>
        <p:nvPicPr>
          <p:cNvPr id="13" name="Picture 4" descr="peng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340768"/>
            <a:ext cx="3810000" cy="2200275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4644008" y="1628800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i="1" dirty="0" smtClean="0"/>
              <a:t>b </a:t>
            </a:r>
            <a:r>
              <a:rPr lang="fr-FR" i="1" dirty="0" smtClean="0">
                <a:sym typeface="Mathematica1"/>
              </a:rPr>
              <a:t> </a:t>
            </a:r>
            <a:r>
              <a:rPr lang="fr-FR" i="1" dirty="0" err="1" smtClean="0">
                <a:sym typeface="Mathematica1"/>
              </a:rPr>
              <a:t>sss</a:t>
            </a:r>
            <a:r>
              <a:rPr lang="fr-FR" i="1" dirty="0" smtClean="0">
                <a:sym typeface="Mathematica1"/>
              </a:rPr>
              <a:t> </a:t>
            </a:r>
            <a:r>
              <a:rPr lang="fr-FR" dirty="0" err="1" smtClean="0">
                <a:sym typeface="Mathematica1"/>
              </a:rPr>
              <a:t>s</a:t>
            </a:r>
            <a:r>
              <a:rPr lang="fr-FR" dirty="0" err="1" smtClean="0"/>
              <a:t>ame</a:t>
            </a:r>
            <a:r>
              <a:rPr lang="fr-FR" dirty="0" smtClean="0"/>
              <a:t> </a:t>
            </a:r>
            <a:r>
              <a:rPr lang="fr-FR" dirty="0" err="1" smtClean="0"/>
              <a:t>weak</a:t>
            </a:r>
            <a:r>
              <a:rPr lang="fr-FR" dirty="0" smtClean="0"/>
              <a:t> phase as </a:t>
            </a:r>
            <a:r>
              <a:rPr lang="fr-FR" i="1" dirty="0" smtClean="0"/>
              <a:t>b </a:t>
            </a:r>
            <a:r>
              <a:rPr lang="fr-FR" i="1" dirty="0" smtClean="0">
                <a:sym typeface="Mathematica1"/>
              </a:rPr>
              <a:t> </a:t>
            </a:r>
            <a:r>
              <a:rPr lang="fr-FR" i="1" dirty="0" smtClean="0"/>
              <a:t>ccs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approximate</a:t>
            </a:r>
            <a:r>
              <a:rPr lang="fr-FR" dirty="0" smtClean="0"/>
              <a:t>: </a:t>
            </a:r>
            <a:r>
              <a:rPr lang="fr-FR" dirty="0" err="1" smtClean="0"/>
              <a:t>depends</a:t>
            </a:r>
            <a:r>
              <a:rPr lang="fr-FR" dirty="0" smtClean="0"/>
              <a:t> on </a:t>
            </a:r>
            <a:r>
              <a:rPr lang="fr-FR" dirty="0" err="1" smtClean="0"/>
              <a:t>hadronic</a:t>
            </a:r>
            <a:r>
              <a:rPr lang="fr-FR" dirty="0" smtClean="0"/>
              <a:t>   </a:t>
            </a:r>
          </a:p>
          <a:p>
            <a:r>
              <a:rPr lang="fr-FR" dirty="0" smtClean="0"/>
              <a:t>   </a:t>
            </a:r>
            <a:r>
              <a:rPr lang="fr-FR" dirty="0" err="1" smtClean="0"/>
              <a:t>parameters</a:t>
            </a:r>
            <a:r>
              <a:rPr lang="fr-FR" dirty="0" smtClean="0"/>
              <a:t> </a:t>
            </a:r>
            <a:endParaRPr lang="fr-FR" baseline="-25000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increasing</a:t>
            </a:r>
            <a:r>
              <a:rPr lang="fr-FR" dirty="0" smtClean="0"/>
              <a:t> </a:t>
            </a:r>
            <a:r>
              <a:rPr lang="fr-FR" i="1" dirty="0" err="1" smtClean="0">
                <a:latin typeface="Symbol" pitchFamily="18" charset="2"/>
              </a:rPr>
              <a:t>b</a:t>
            </a:r>
            <a:r>
              <a:rPr lang="fr-FR" i="1" baseline="-25000" dirty="0" err="1" smtClean="0"/>
              <a:t>eff</a:t>
            </a:r>
            <a:endParaRPr lang="fr-FR" i="1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i="1" dirty="0" err="1" smtClean="0"/>
              <a:t>small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39552" y="148478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 smtClean="0">
                <a:solidFill>
                  <a:srgbClr val="FF0000"/>
                </a:solidFill>
              </a:rPr>
              <a:t>loop</a:t>
            </a:r>
            <a:endParaRPr lang="fr-FR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4572000" y="1340768"/>
            <a:ext cx="4572000" cy="2376264"/>
            <a:chOff x="4572000" y="1340768"/>
            <a:chExt cx="4572000" cy="2376264"/>
          </a:xfrm>
        </p:grpSpPr>
        <p:pic>
          <p:nvPicPr>
            <p:cNvPr id="57" name="Picture 4" descr="peng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05581" y="1340768"/>
              <a:ext cx="2438419" cy="1408187"/>
            </a:xfrm>
            <a:prstGeom prst="rect">
              <a:avLst/>
            </a:prstGeom>
            <a:noFill/>
          </p:spPr>
        </p:pic>
        <p:sp>
          <p:nvSpPr>
            <p:cNvPr id="58" name="Rectangle 57"/>
            <p:cNvSpPr/>
            <p:nvPr/>
          </p:nvSpPr>
          <p:spPr>
            <a:xfrm>
              <a:off x="4572000" y="3356992"/>
              <a:ext cx="1872208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 descr="alpha_a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4221088"/>
            <a:ext cx="3330526" cy="23324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angle </a:t>
            </a:r>
            <a:r>
              <a:rPr lang="fr-FR" dirty="0" smtClean="0">
                <a:latin typeface="Symbol" pitchFamily="18" charset="2"/>
              </a:rPr>
              <a:t>a/f</a:t>
            </a:r>
            <a:r>
              <a:rPr lang="fr-FR" baseline="-25000" dirty="0" smtClean="0">
                <a:latin typeface="Symbol" pitchFamily="18" charset="2"/>
              </a:rPr>
              <a:t>2</a:t>
            </a:r>
            <a:endParaRPr lang="fr-FR" dirty="0">
              <a:latin typeface="Symbol" pitchFamily="18" charset="2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852936"/>
            <a:ext cx="8229600" cy="2304256"/>
          </a:xfrm>
        </p:spPr>
        <p:txBody>
          <a:bodyPr>
            <a:normAutofit fontScale="92500" lnSpcReduction="20000"/>
          </a:bodyPr>
          <a:lstStyle/>
          <a:p>
            <a:r>
              <a:rPr lang="fr-FR" sz="2000" dirty="0" smtClean="0"/>
              <a:t>Most sensitive </a:t>
            </a:r>
            <a:r>
              <a:rPr lang="fr-FR" sz="2000" dirty="0" err="1" smtClean="0"/>
              <a:t>results</a:t>
            </a:r>
            <a:r>
              <a:rPr lang="fr-FR" sz="2000" dirty="0" smtClean="0"/>
              <a:t> are not </a:t>
            </a:r>
            <a:r>
              <a:rPr lang="fr-FR" sz="2000" dirty="0" err="1" smtClean="0"/>
              <a:t>recent</a:t>
            </a:r>
            <a:r>
              <a:rPr lang="fr-FR" sz="2000" dirty="0" smtClean="0"/>
              <a:t>, not </a:t>
            </a:r>
            <a:r>
              <a:rPr lang="fr-FR" sz="2000" dirty="0" err="1" smtClean="0"/>
              <a:t>described</a:t>
            </a:r>
            <a:r>
              <a:rPr lang="fr-FR" sz="2000" dirty="0" smtClean="0"/>
              <a:t> </a:t>
            </a:r>
            <a:r>
              <a:rPr lang="fr-FR" sz="2000" dirty="0" err="1" smtClean="0"/>
              <a:t>here</a:t>
            </a:r>
            <a:r>
              <a:rPr lang="fr-FR" sz="2000" dirty="0" smtClean="0"/>
              <a:t>. </a:t>
            </a:r>
          </a:p>
          <a:p>
            <a:pPr>
              <a:buNone/>
            </a:pPr>
            <a:r>
              <a:rPr lang="fr-FR" sz="2000" dirty="0" smtClean="0"/>
              <a:t>In a </a:t>
            </a:r>
            <a:r>
              <a:rPr lang="fr-FR" sz="2000" dirty="0" err="1" smtClean="0"/>
              <a:t>nutshell</a:t>
            </a:r>
            <a:r>
              <a:rPr lang="fr-FR" sz="2000" dirty="0" smtClean="0"/>
              <a:t>:</a:t>
            </a:r>
          </a:p>
          <a:p>
            <a:r>
              <a:rPr lang="fr-FR" sz="2000" dirty="0" smtClean="0"/>
              <a:t>TDCP more </a:t>
            </a:r>
            <a:r>
              <a:rPr lang="fr-FR" sz="2000" dirty="0" err="1" smtClean="0"/>
              <a:t>complex</a:t>
            </a:r>
            <a:r>
              <a:rPr lang="fr-FR" sz="2000" dirty="0" smtClean="0"/>
              <a:t> </a:t>
            </a:r>
            <a:r>
              <a:rPr lang="fr-FR" sz="2000" dirty="0" err="1" smtClean="0"/>
              <a:t>because</a:t>
            </a:r>
            <a:r>
              <a:rPr lang="fr-FR" sz="2000" dirty="0" smtClean="0"/>
              <a:t> of the </a:t>
            </a:r>
            <a:r>
              <a:rPr lang="fr-FR" sz="2000" i="1" dirty="0" err="1" smtClean="0"/>
              <a:t>Penguin</a:t>
            </a:r>
            <a:r>
              <a:rPr lang="fr-FR" sz="2000" i="1" dirty="0" smtClean="0"/>
              <a:t> pollution.</a:t>
            </a:r>
          </a:p>
          <a:p>
            <a:r>
              <a:rPr lang="fr-FR" sz="2000" dirty="0" smtClean="0"/>
              <a:t>Solvable in 2-body (</a:t>
            </a:r>
            <a:r>
              <a:rPr lang="fr-FR" sz="2000" dirty="0" smtClean="0">
                <a:latin typeface="Symbol" pitchFamily="18" charset="2"/>
              </a:rPr>
              <a:t>pp</a:t>
            </a:r>
            <a:r>
              <a:rPr lang="fr-FR" sz="2000" dirty="0" smtClean="0"/>
              <a:t>) or quasi-2-body (</a:t>
            </a:r>
            <a:r>
              <a:rPr lang="fr-FR" sz="2000" dirty="0" err="1" smtClean="0">
                <a:latin typeface="Symbol" pitchFamily="18" charset="2"/>
              </a:rPr>
              <a:t>rr</a:t>
            </a:r>
            <a:r>
              <a:rPr lang="fr-FR" sz="2000" dirty="0" smtClean="0"/>
              <a:t>)</a:t>
            </a:r>
            <a:r>
              <a:rPr lang="fr-FR" sz="2000" dirty="0"/>
              <a:t> </a:t>
            </a:r>
            <a:r>
              <a:rPr lang="fr-FR" sz="2000" dirty="0" err="1" smtClean="0"/>
              <a:t>using</a:t>
            </a:r>
            <a:r>
              <a:rPr lang="fr-FR" sz="2000" dirty="0" smtClean="0"/>
              <a:t> isospin (</a:t>
            </a:r>
            <a:r>
              <a:rPr lang="fr-FR" sz="2000" dirty="0" err="1" smtClean="0"/>
              <a:t>Gronau</a:t>
            </a:r>
            <a:r>
              <a:rPr lang="fr-FR" sz="2000" dirty="0" smtClean="0"/>
              <a:t>-London [GL] </a:t>
            </a:r>
            <a:r>
              <a:rPr lang="fr-FR" sz="2000" dirty="0" err="1" smtClean="0"/>
              <a:t>method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 Dalitz analyses of the </a:t>
            </a:r>
            <a:r>
              <a:rPr lang="fr-FR" sz="2000" dirty="0" err="1" smtClean="0">
                <a:latin typeface="Symbol" pitchFamily="18" charset="2"/>
              </a:rPr>
              <a:t>rp</a:t>
            </a:r>
            <a:r>
              <a:rPr lang="fr-FR" sz="2000" dirty="0" smtClean="0"/>
              <a:t> </a:t>
            </a:r>
            <a:r>
              <a:rPr lang="fr-FR" sz="2000" dirty="0" err="1" smtClean="0"/>
              <a:t>channels</a:t>
            </a:r>
            <a:r>
              <a:rPr lang="fr-FR" sz="2000" dirty="0" smtClean="0"/>
              <a:t> </a:t>
            </a:r>
            <a:r>
              <a:rPr lang="fr-FR" sz="2000" dirty="0" err="1" smtClean="0"/>
              <a:t>also</a:t>
            </a:r>
            <a:r>
              <a:rPr lang="fr-FR" sz="2000" dirty="0" smtClean="0"/>
              <a:t> sensitive</a:t>
            </a:r>
          </a:p>
          <a:p>
            <a:r>
              <a:rPr lang="fr-FR" sz="2000" dirty="0" smtClean="0"/>
              <a:t>The </a:t>
            </a:r>
            <a:r>
              <a:rPr lang="fr-FR" sz="2000" dirty="0" err="1" smtClean="0">
                <a:latin typeface="Symbol" pitchFamily="18" charset="2"/>
              </a:rPr>
              <a:t>rr</a:t>
            </a:r>
            <a:r>
              <a:rPr lang="fr-FR" sz="2000" dirty="0" smtClean="0">
                <a:latin typeface="Symbol" pitchFamily="18" charset="2"/>
              </a:rPr>
              <a:t> </a:t>
            </a:r>
            <a:r>
              <a:rPr lang="fr-FR" sz="2000" dirty="0" err="1" smtClean="0"/>
              <a:t>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using</a:t>
            </a:r>
            <a:r>
              <a:rPr lang="fr-FR" sz="2000" dirty="0" smtClean="0"/>
              <a:t> GL </a:t>
            </a:r>
            <a:r>
              <a:rPr lang="fr-FR" sz="2000" dirty="0" err="1" smtClean="0"/>
              <a:t>is</a:t>
            </a:r>
            <a:r>
              <a:rPr lang="fr-FR" sz="2000" dirty="0" smtClean="0"/>
              <a:t> the </a:t>
            </a:r>
            <a:r>
              <a:rPr lang="fr-FR" sz="2000" dirty="0" err="1" smtClean="0"/>
              <a:t>most</a:t>
            </a:r>
            <a:r>
              <a:rPr lang="fr-FR" sz="2000" dirty="0" smtClean="0"/>
              <a:t> sensitive </a:t>
            </a:r>
          </a:p>
          <a:p>
            <a:pPr>
              <a:buNone/>
            </a:pPr>
            <a:r>
              <a:rPr lang="fr-FR" sz="2000" dirty="0" smtClean="0"/>
              <a:t>	(</a:t>
            </a:r>
            <a:r>
              <a:rPr lang="fr-FR" sz="2000" dirty="0" err="1" smtClean="0"/>
              <a:t>Penguin</a:t>
            </a:r>
            <a:r>
              <a:rPr lang="fr-FR" sz="2000" dirty="0" smtClean="0"/>
              <a:t> amplitude </a:t>
            </a:r>
            <a:r>
              <a:rPr lang="fr-FR" sz="2000" dirty="0" err="1" smtClean="0"/>
              <a:t>small</a:t>
            </a:r>
            <a:r>
              <a:rPr lang="fr-FR" sz="2000" dirty="0" smtClean="0"/>
              <a:t> and </a:t>
            </a:r>
            <a:r>
              <a:rPr lang="fr-FR" sz="2000" dirty="0" err="1" smtClean="0"/>
              <a:t>well</a:t>
            </a:r>
            <a:r>
              <a:rPr lang="fr-FR" sz="2000" dirty="0" smtClean="0"/>
              <a:t> </a:t>
            </a:r>
            <a:r>
              <a:rPr lang="fr-FR" sz="2000" dirty="0" err="1" smtClean="0"/>
              <a:t>measurable</a:t>
            </a:r>
            <a:r>
              <a:rPr lang="fr-FR" sz="2000" dirty="0" smtClean="0"/>
              <a:t>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graphicFrame>
        <p:nvGraphicFramePr>
          <p:cNvPr id="67585" name="Object 1"/>
          <p:cNvGraphicFramePr>
            <a:graphicFrameLocks noChangeAspect="1"/>
          </p:cNvGraphicFramePr>
          <p:nvPr/>
        </p:nvGraphicFramePr>
        <p:xfrm>
          <a:off x="2267744" y="5589240"/>
          <a:ext cx="1752600" cy="476250"/>
        </p:xfrm>
        <a:graphic>
          <a:graphicData uri="http://schemas.openxmlformats.org/presentationml/2006/ole">
            <p:oleObj spid="_x0000_s67585" name="Equation" r:id="rId5" imgW="1028520" imgH="279360" progId="Equation.3">
              <p:embed/>
            </p:oleObj>
          </a:graphicData>
        </a:graphic>
      </p:graphicFrame>
      <p:grpSp>
        <p:nvGrpSpPr>
          <p:cNvPr id="56" name="Groupe 55"/>
          <p:cNvGrpSpPr/>
          <p:nvPr/>
        </p:nvGrpSpPr>
        <p:grpSpPr>
          <a:xfrm>
            <a:off x="251520" y="1268760"/>
            <a:ext cx="6572296" cy="1500198"/>
            <a:chOff x="2428860" y="2357430"/>
            <a:chExt cx="6572296" cy="1500198"/>
          </a:xfrm>
        </p:grpSpPr>
        <p:sp>
          <p:nvSpPr>
            <p:cNvPr id="9" name="Rectangle 8"/>
            <p:cNvSpPr/>
            <p:nvPr/>
          </p:nvSpPr>
          <p:spPr bwMode="auto">
            <a:xfrm>
              <a:off x="2428860" y="2357430"/>
              <a:ext cx="6572296" cy="1500198"/>
            </a:xfrm>
            <a:prstGeom prst="rect">
              <a:avLst/>
            </a:prstGeom>
            <a:noFill/>
            <a:ln w="19050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0" name="Group 149"/>
            <p:cNvGrpSpPr/>
            <p:nvPr/>
          </p:nvGrpSpPr>
          <p:grpSpPr>
            <a:xfrm>
              <a:off x="5929322" y="2357430"/>
              <a:ext cx="2902169" cy="1490732"/>
              <a:chOff x="6050062" y="2938400"/>
              <a:chExt cx="2902169" cy="1490732"/>
            </a:xfrm>
          </p:grpSpPr>
          <p:sp>
            <p:nvSpPr>
              <p:cNvPr id="11" name="TextBox 154"/>
              <p:cNvSpPr txBox="1"/>
              <p:nvPr/>
            </p:nvSpPr>
            <p:spPr>
              <a:xfrm>
                <a:off x="6973737" y="4029022"/>
                <a:ext cx="3129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 Bar" pitchFamily="34" charset="0"/>
                    <a:cs typeface="Arial Bar" pitchFamily="34" charset="0"/>
                  </a:rPr>
                  <a:t>t</a:t>
                </a:r>
                <a:endParaRPr lang="en-US" dirty="0">
                  <a:latin typeface="Arial Bar" pitchFamily="34" charset="0"/>
                  <a:cs typeface="Arial Bar" pitchFamily="34" charset="0"/>
                </a:endParaRPr>
              </a:p>
            </p:txBody>
          </p:sp>
          <p:grpSp>
            <p:nvGrpSpPr>
              <p:cNvPr id="12" name="Group 147"/>
              <p:cNvGrpSpPr/>
              <p:nvPr/>
            </p:nvGrpSpPr>
            <p:grpSpPr>
              <a:xfrm>
                <a:off x="6050062" y="2938400"/>
                <a:ext cx="2902169" cy="1319338"/>
                <a:chOff x="6050062" y="2938400"/>
                <a:chExt cx="2902169" cy="1319338"/>
              </a:xfrm>
            </p:grpSpPr>
            <p:sp>
              <p:nvSpPr>
                <p:cNvPr id="13" name="TextBox 103"/>
                <p:cNvSpPr txBox="1"/>
                <p:nvPr/>
              </p:nvSpPr>
              <p:spPr>
                <a:xfrm>
                  <a:off x="8188183" y="3857628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d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cxnSp>
              <p:nvCxnSpPr>
                <p:cNvPr id="14" name="Straight Connector 137"/>
                <p:cNvCxnSpPr/>
                <p:nvPr/>
              </p:nvCxnSpPr>
              <p:spPr bwMode="auto">
                <a:xfrm>
                  <a:off x="6705616" y="3684766"/>
                  <a:ext cx="1509722" cy="152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" name="Straight Connector 138"/>
                <p:cNvCxnSpPr/>
                <p:nvPr/>
              </p:nvCxnSpPr>
              <p:spPr bwMode="auto">
                <a:xfrm>
                  <a:off x="6705616" y="4072002"/>
                  <a:ext cx="1509722" cy="152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" name="Straight Connector 139"/>
                <p:cNvCxnSpPr/>
                <p:nvPr/>
              </p:nvCxnSpPr>
              <p:spPr bwMode="auto">
                <a:xfrm rot="5400000" flipH="1" flipV="1">
                  <a:off x="7612847" y="3431469"/>
                  <a:ext cx="357250" cy="152400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" name="Straight Connector 140"/>
                <p:cNvCxnSpPr/>
                <p:nvPr/>
              </p:nvCxnSpPr>
              <p:spPr bwMode="auto">
                <a:xfrm>
                  <a:off x="7867672" y="3329044"/>
                  <a:ext cx="347666" cy="7149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Straight Connector 141"/>
                <p:cNvCxnSpPr/>
                <p:nvPr/>
              </p:nvCxnSpPr>
              <p:spPr bwMode="auto">
                <a:xfrm flipV="1">
                  <a:off x="7867672" y="3114730"/>
                  <a:ext cx="357190" cy="214314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" name="TextBox 143"/>
                <p:cNvSpPr txBox="1"/>
                <p:nvPr/>
              </p:nvSpPr>
              <p:spPr>
                <a:xfrm>
                  <a:off x="6429388" y="3843279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b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20" name="TextBox 144"/>
                <p:cNvSpPr txBox="1"/>
                <p:nvPr/>
              </p:nvSpPr>
              <p:spPr>
                <a:xfrm>
                  <a:off x="6215074" y="3429000"/>
                  <a:ext cx="7143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d</a:t>
                  </a:r>
                  <a:endParaRPr lang="en-US" dirty="0"/>
                </a:p>
              </p:txBody>
            </p:sp>
            <p:sp>
              <p:nvSpPr>
                <p:cNvPr id="21" name="TextBox 148"/>
                <p:cNvSpPr txBox="1"/>
                <p:nvPr/>
              </p:nvSpPr>
              <p:spPr>
                <a:xfrm>
                  <a:off x="6050062" y="3600394"/>
                  <a:ext cx="45076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</a:t>
                  </a:r>
                  <a:r>
                    <a:rPr lang="en-US" baseline="30000" dirty="0" smtClean="0"/>
                    <a:t>0</a:t>
                  </a:r>
                  <a:endParaRPr lang="en-US" baseline="30000" dirty="0"/>
                </a:p>
              </p:txBody>
            </p:sp>
            <p:cxnSp>
              <p:nvCxnSpPr>
                <p:cNvPr id="22" name="Straight Connector 150"/>
                <p:cNvCxnSpPr/>
                <p:nvPr/>
              </p:nvCxnSpPr>
              <p:spPr bwMode="auto">
                <a:xfrm rot="5400000">
                  <a:off x="6660003" y="3874783"/>
                  <a:ext cx="386502" cy="9524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" name="Straight Connector 151"/>
                <p:cNvCxnSpPr/>
                <p:nvPr/>
              </p:nvCxnSpPr>
              <p:spPr bwMode="auto">
                <a:xfrm rot="5400000">
                  <a:off x="7160069" y="3874783"/>
                  <a:ext cx="386502" cy="9524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4" name="Oval 152"/>
                <p:cNvSpPr/>
                <p:nvPr/>
              </p:nvSpPr>
              <p:spPr bwMode="auto">
                <a:xfrm>
                  <a:off x="6786578" y="3619499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5" name="Oval 153"/>
                <p:cNvSpPr/>
                <p:nvPr/>
              </p:nvSpPr>
              <p:spPr bwMode="auto">
                <a:xfrm>
                  <a:off x="7277120" y="4000504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26" name="TextBox 155"/>
                <p:cNvSpPr txBox="1"/>
                <p:nvPr/>
              </p:nvSpPr>
              <p:spPr>
                <a:xfrm>
                  <a:off x="6973737" y="3600394"/>
                  <a:ext cx="2762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t</a:t>
                  </a:r>
                  <a:endParaRPr lang="en-US" dirty="0"/>
                </a:p>
              </p:txBody>
            </p:sp>
            <p:sp>
              <p:nvSpPr>
                <p:cNvPr id="27" name="TextBox 156"/>
                <p:cNvSpPr txBox="1"/>
                <p:nvPr/>
              </p:nvSpPr>
              <p:spPr>
                <a:xfrm>
                  <a:off x="7310459" y="3743270"/>
                  <a:ext cx="50006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d</a:t>
                  </a:r>
                  <a:endParaRPr lang="en-US" dirty="0"/>
                </a:p>
              </p:txBody>
            </p:sp>
            <p:sp>
              <p:nvSpPr>
                <p:cNvPr id="28" name="TextBox 157"/>
                <p:cNvSpPr txBox="1"/>
                <p:nvPr/>
              </p:nvSpPr>
              <p:spPr>
                <a:xfrm>
                  <a:off x="7402365" y="3357562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+mn-lt"/>
                      <a:cs typeface="Arial Bar" pitchFamily="34" charset="0"/>
                    </a:rPr>
                    <a:t>b</a:t>
                  </a:r>
                  <a:endParaRPr lang="en-US" dirty="0">
                    <a:latin typeface="+mn-lt"/>
                    <a:cs typeface="Arial Bar" pitchFamily="34" charset="0"/>
                  </a:endParaRPr>
                </a:p>
              </p:txBody>
            </p:sp>
            <p:sp>
              <p:nvSpPr>
                <p:cNvPr id="29" name="TextBox 159"/>
                <p:cNvSpPr txBox="1"/>
                <p:nvPr/>
              </p:nvSpPr>
              <p:spPr>
                <a:xfrm>
                  <a:off x="6786578" y="3071810"/>
                  <a:ext cx="59824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V*</a:t>
                  </a:r>
                  <a:r>
                    <a:rPr lang="en-US" baseline="-25000" dirty="0" smtClean="0">
                      <a:solidFill>
                        <a:srgbClr val="FF0000"/>
                      </a:solidFill>
                    </a:rPr>
                    <a:t>td</a:t>
                  </a:r>
                  <a:endParaRPr lang="en-US" baseline="-25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0" name="Straight Arrow Connector 160"/>
                <p:cNvCxnSpPr>
                  <a:stCxn id="29" idx="2"/>
                  <a:endCxn id="20" idx="3"/>
                </p:cNvCxnSpPr>
                <p:nvPr/>
              </p:nvCxnSpPr>
              <p:spPr bwMode="auto">
                <a:xfrm rot="5400000">
                  <a:off x="6929010" y="3472365"/>
                  <a:ext cx="157135" cy="156245"/>
                </a:xfrm>
                <a:prstGeom prst="straightConnector1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1" name="Straight Arrow Connector 161"/>
                <p:cNvCxnSpPr>
                  <a:endCxn id="26" idx="3"/>
                </p:cNvCxnSpPr>
                <p:nvPr/>
              </p:nvCxnSpPr>
              <p:spPr bwMode="auto">
                <a:xfrm rot="16200000" flipH="1">
                  <a:off x="6996881" y="3547364"/>
                  <a:ext cx="328533" cy="177635"/>
                </a:xfrm>
                <a:prstGeom prst="straightConnector1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32" name="TextBox 105"/>
                <p:cNvSpPr txBox="1"/>
                <p:nvPr/>
              </p:nvSpPr>
              <p:spPr>
                <a:xfrm>
                  <a:off x="8124848" y="2938400"/>
                  <a:ext cx="4286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d</a:t>
                  </a:r>
                  <a:endParaRPr lang="en-US" dirty="0"/>
                </a:p>
              </p:txBody>
            </p:sp>
            <p:sp>
              <p:nvSpPr>
                <p:cNvPr id="33" name="TextBox 106"/>
                <p:cNvSpPr txBox="1"/>
                <p:nvPr/>
              </p:nvSpPr>
              <p:spPr>
                <a:xfrm>
                  <a:off x="8188183" y="3429000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+mn-lt"/>
                      <a:cs typeface="Arial Bar" pitchFamily="34" charset="0"/>
                    </a:rPr>
                    <a:t>u</a:t>
                  </a:r>
                  <a:endParaRPr lang="en-US" dirty="0">
                    <a:latin typeface="+mn-lt"/>
                    <a:cs typeface="Arial Bar" pitchFamily="34" charset="0"/>
                  </a:endParaRPr>
                </a:p>
              </p:txBody>
            </p:sp>
            <p:sp>
              <p:nvSpPr>
                <p:cNvPr id="34" name="TextBox 107"/>
                <p:cNvSpPr txBox="1"/>
                <p:nvPr/>
              </p:nvSpPr>
              <p:spPr>
                <a:xfrm>
                  <a:off x="8188183" y="3171766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u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35" name="TextBox 108"/>
                <p:cNvSpPr txBox="1"/>
                <p:nvPr/>
              </p:nvSpPr>
              <p:spPr>
                <a:xfrm>
                  <a:off x="8462993" y="3000372"/>
                  <a:ext cx="4892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 smtClean="0"/>
                    <a:t>π</a:t>
                  </a:r>
                  <a:r>
                    <a:rPr lang="en-US" dirty="0" smtClean="0"/>
                    <a:t> </a:t>
                  </a:r>
                  <a:r>
                    <a:rPr lang="en-US" baseline="30000" dirty="0" smtClean="0"/>
                    <a:t>-</a:t>
                  </a:r>
                  <a:endParaRPr lang="en-US" baseline="30000" dirty="0"/>
                </a:p>
              </p:txBody>
            </p:sp>
            <p:sp>
              <p:nvSpPr>
                <p:cNvPr id="36" name="TextBox 109"/>
                <p:cNvSpPr txBox="1"/>
                <p:nvPr/>
              </p:nvSpPr>
              <p:spPr>
                <a:xfrm>
                  <a:off x="8469336" y="3643314"/>
                  <a:ext cx="46038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 smtClean="0"/>
                    <a:t>π</a:t>
                  </a:r>
                  <a:r>
                    <a:rPr lang="en-US" baseline="30000" dirty="0" smtClean="0"/>
                    <a:t>+</a:t>
                  </a:r>
                  <a:endParaRPr lang="en-US" baseline="30000" dirty="0"/>
                </a:p>
              </p:txBody>
            </p:sp>
            <p:sp>
              <p:nvSpPr>
                <p:cNvPr id="37" name="Oval 112"/>
                <p:cNvSpPr/>
                <p:nvPr/>
              </p:nvSpPr>
              <p:spPr bwMode="auto">
                <a:xfrm>
                  <a:off x="7643834" y="3614856"/>
                  <a:ext cx="142876" cy="142876"/>
                </a:xfrm>
                <a:prstGeom prst="ellipse">
                  <a:avLst/>
                </a:prstGeom>
                <a:solidFill>
                  <a:srgbClr val="00FF0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38" name="TextBox 113"/>
                <p:cNvSpPr txBox="1"/>
                <p:nvPr/>
              </p:nvSpPr>
              <p:spPr>
                <a:xfrm>
                  <a:off x="7679486" y="3643374"/>
                  <a:ext cx="64472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FF00"/>
                      </a:solidFill>
                    </a:rPr>
                    <a:t>V*</a:t>
                  </a:r>
                  <a:r>
                    <a:rPr lang="en-US" baseline="-25000" dirty="0" err="1" smtClean="0">
                      <a:solidFill>
                        <a:srgbClr val="00FF00"/>
                      </a:solidFill>
                    </a:rPr>
                    <a:t>ub</a:t>
                  </a:r>
                  <a:endParaRPr lang="en-US" baseline="-25000" dirty="0">
                    <a:solidFill>
                      <a:srgbClr val="00FF00"/>
                    </a:solidFill>
                  </a:endParaRPr>
                </a:p>
              </p:txBody>
            </p:sp>
          </p:grpSp>
        </p:grpSp>
        <p:grpSp>
          <p:nvGrpSpPr>
            <p:cNvPr id="39" name="Group 233"/>
            <p:cNvGrpSpPr/>
            <p:nvPr/>
          </p:nvGrpSpPr>
          <p:grpSpPr>
            <a:xfrm>
              <a:off x="2786050" y="2671640"/>
              <a:ext cx="2583076" cy="1185988"/>
              <a:chOff x="2192410" y="3028950"/>
              <a:chExt cx="2583076" cy="1185988"/>
            </a:xfrm>
          </p:grpSpPr>
          <p:cxnSp>
            <p:nvCxnSpPr>
              <p:cNvPr id="40" name="Straight Connector 120"/>
              <p:cNvCxnSpPr/>
              <p:nvPr/>
            </p:nvCxnSpPr>
            <p:spPr bwMode="auto">
              <a:xfrm>
                <a:off x="2857488" y="3756144"/>
                <a:ext cx="1143008" cy="1588"/>
              </a:xfrm>
              <a:prstGeom prst="line">
                <a:avLst/>
              </a:prstGeom>
              <a:solidFill>
                <a:srgbClr val="FFFF66">
                  <a:alpha val="50000"/>
                </a:srgbClr>
              </a:solidFill>
              <a:ln w="19050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121"/>
              <p:cNvCxnSpPr/>
              <p:nvPr/>
            </p:nvCxnSpPr>
            <p:spPr bwMode="auto">
              <a:xfrm>
                <a:off x="2857488" y="4072002"/>
                <a:ext cx="1143008" cy="1588"/>
              </a:xfrm>
              <a:prstGeom prst="line">
                <a:avLst/>
              </a:prstGeom>
              <a:solidFill>
                <a:srgbClr val="FFFF66">
                  <a:alpha val="50000"/>
                </a:srgbClr>
              </a:solidFill>
              <a:ln w="19050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122"/>
              <p:cNvCxnSpPr/>
              <p:nvPr/>
            </p:nvCxnSpPr>
            <p:spPr bwMode="auto">
              <a:xfrm flipV="1">
                <a:off x="3357554" y="3471981"/>
                <a:ext cx="285752" cy="285751"/>
              </a:xfrm>
              <a:prstGeom prst="line">
                <a:avLst/>
              </a:prstGeom>
              <a:solidFill>
                <a:srgbClr val="FFFF66">
                  <a:alpha val="50000"/>
                </a:srgbClr>
              </a:solidFill>
              <a:ln w="19050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123"/>
              <p:cNvCxnSpPr/>
              <p:nvPr/>
            </p:nvCxnSpPr>
            <p:spPr bwMode="auto">
              <a:xfrm>
                <a:off x="3643306" y="3471981"/>
                <a:ext cx="357190" cy="71437"/>
              </a:xfrm>
              <a:prstGeom prst="line">
                <a:avLst/>
              </a:prstGeom>
              <a:solidFill>
                <a:srgbClr val="FFFF66">
                  <a:alpha val="50000"/>
                </a:srgbClr>
              </a:solidFill>
              <a:ln w="19050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124"/>
              <p:cNvCxnSpPr/>
              <p:nvPr/>
            </p:nvCxnSpPr>
            <p:spPr bwMode="auto">
              <a:xfrm flipV="1">
                <a:off x="3643306" y="3257667"/>
                <a:ext cx="357190" cy="214314"/>
              </a:xfrm>
              <a:prstGeom prst="line">
                <a:avLst/>
              </a:prstGeom>
              <a:solidFill>
                <a:srgbClr val="FFFF66">
                  <a:alpha val="50000"/>
                </a:srgbClr>
              </a:solidFill>
              <a:ln w="19050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5" name="TextBox 125"/>
              <p:cNvSpPr txBox="1"/>
              <p:nvPr/>
            </p:nvSpPr>
            <p:spPr>
              <a:xfrm>
                <a:off x="3973341" y="3028950"/>
                <a:ext cx="3129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 Bar" pitchFamily="34" charset="0"/>
                    <a:cs typeface="Arial Bar" pitchFamily="34" charset="0"/>
                  </a:rPr>
                  <a:t>d</a:t>
                </a:r>
                <a:endParaRPr lang="en-US" dirty="0">
                  <a:latin typeface="Arial Bar" pitchFamily="34" charset="0"/>
                  <a:cs typeface="Arial Bar" pitchFamily="34" charset="0"/>
                </a:endParaRPr>
              </a:p>
            </p:txBody>
          </p:sp>
          <p:sp>
            <p:nvSpPr>
              <p:cNvPr id="46" name="TextBox 126"/>
              <p:cNvSpPr txBox="1"/>
              <p:nvPr/>
            </p:nvSpPr>
            <p:spPr>
              <a:xfrm>
                <a:off x="2571736" y="3500498"/>
                <a:ext cx="3129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 Bar" pitchFamily="34" charset="0"/>
                    <a:cs typeface="Arial Bar" pitchFamily="34" charset="0"/>
                  </a:rPr>
                  <a:t>b</a:t>
                </a:r>
                <a:endParaRPr lang="en-US" dirty="0">
                  <a:latin typeface="Arial Bar" pitchFamily="34" charset="0"/>
                  <a:cs typeface="Arial Bar" pitchFamily="34" charset="0"/>
                </a:endParaRPr>
              </a:p>
            </p:txBody>
          </p:sp>
          <p:sp>
            <p:nvSpPr>
              <p:cNvPr id="47" name="TextBox 127"/>
              <p:cNvSpPr txBox="1"/>
              <p:nvPr/>
            </p:nvSpPr>
            <p:spPr>
              <a:xfrm>
                <a:off x="2357422" y="3814768"/>
                <a:ext cx="7143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</a:t>
                </a:r>
                <a:endParaRPr lang="en-US" dirty="0"/>
              </a:p>
            </p:txBody>
          </p:sp>
          <p:sp>
            <p:nvSpPr>
              <p:cNvPr id="48" name="TextBox 128"/>
              <p:cNvSpPr txBox="1"/>
              <p:nvPr/>
            </p:nvSpPr>
            <p:spPr>
              <a:xfrm>
                <a:off x="3786182" y="3814828"/>
                <a:ext cx="7143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</a:t>
                </a:r>
                <a:endParaRPr lang="en-US" dirty="0"/>
              </a:p>
            </p:txBody>
          </p:sp>
          <p:sp>
            <p:nvSpPr>
              <p:cNvPr id="49" name="TextBox 129"/>
              <p:cNvSpPr txBox="1"/>
              <p:nvPr/>
            </p:nvSpPr>
            <p:spPr>
              <a:xfrm>
                <a:off x="3992393" y="3324341"/>
                <a:ext cx="3129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n-lt"/>
                    <a:cs typeface="Arial Bar" pitchFamily="34" charset="0"/>
                  </a:rPr>
                  <a:t>u</a:t>
                </a:r>
                <a:endParaRPr lang="en-US" dirty="0">
                  <a:latin typeface="+mn-lt"/>
                  <a:cs typeface="Arial Bar" pitchFamily="34" charset="0"/>
                </a:endParaRPr>
              </a:p>
            </p:txBody>
          </p:sp>
          <p:sp>
            <p:nvSpPr>
              <p:cNvPr id="50" name="TextBox 130"/>
              <p:cNvSpPr txBox="1"/>
              <p:nvPr/>
            </p:nvSpPr>
            <p:spPr>
              <a:xfrm>
                <a:off x="3995733" y="3543418"/>
                <a:ext cx="3129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 Bar" pitchFamily="34" charset="0"/>
                    <a:cs typeface="Arial Bar" pitchFamily="34" charset="0"/>
                  </a:rPr>
                  <a:t>u</a:t>
                </a:r>
                <a:endParaRPr lang="en-US" dirty="0">
                  <a:latin typeface="Arial Bar" pitchFamily="34" charset="0"/>
                  <a:cs typeface="Arial Bar" pitchFamily="34" charset="0"/>
                </a:endParaRPr>
              </a:p>
            </p:txBody>
          </p:sp>
          <p:sp>
            <p:nvSpPr>
              <p:cNvPr id="51" name="TextBox 131"/>
              <p:cNvSpPr txBox="1"/>
              <p:nvPr/>
            </p:nvSpPr>
            <p:spPr>
              <a:xfrm>
                <a:off x="2192410" y="3643374"/>
                <a:ext cx="4507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</a:t>
                </a:r>
                <a:r>
                  <a:rPr lang="en-US" baseline="30000" dirty="0" smtClean="0"/>
                  <a:t>0</a:t>
                </a:r>
                <a:endParaRPr lang="en-US" baseline="30000" dirty="0"/>
              </a:p>
            </p:txBody>
          </p:sp>
          <p:sp>
            <p:nvSpPr>
              <p:cNvPr id="52" name="TextBox 133"/>
              <p:cNvSpPr txBox="1"/>
              <p:nvPr/>
            </p:nvSpPr>
            <p:spPr>
              <a:xfrm>
                <a:off x="4286248" y="3686294"/>
                <a:ext cx="489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π</a:t>
                </a:r>
                <a:r>
                  <a:rPr lang="en-US" dirty="0" smtClean="0"/>
                  <a:t> 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sp>
            <p:nvSpPr>
              <p:cNvPr id="53" name="TextBox 164"/>
              <p:cNvSpPr txBox="1"/>
              <p:nvPr/>
            </p:nvSpPr>
            <p:spPr>
              <a:xfrm>
                <a:off x="4286248" y="3186228"/>
                <a:ext cx="4603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π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  <p:sp>
            <p:nvSpPr>
              <p:cNvPr id="54" name="TextBox 114"/>
              <p:cNvSpPr txBox="1"/>
              <p:nvPr/>
            </p:nvSpPr>
            <p:spPr>
              <a:xfrm>
                <a:off x="2855702" y="3143308"/>
                <a:ext cx="5358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FF00"/>
                    </a:solidFill>
                  </a:rPr>
                  <a:t>V</a:t>
                </a:r>
                <a:r>
                  <a:rPr lang="en-US" baseline="-25000" dirty="0" err="1" smtClean="0">
                    <a:solidFill>
                      <a:srgbClr val="00FF00"/>
                    </a:solidFill>
                  </a:rPr>
                  <a:t>ub</a:t>
                </a:r>
                <a:endParaRPr lang="en-US" baseline="-25000" dirty="0">
                  <a:solidFill>
                    <a:srgbClr val="00FF00"/>
                  </a:solidFill>
                </a:endParaRPr>
              </a:p>
            </p:txBody>
          </p:sp>
          <p:sp>
            <p:nvSpPr>
              <p:cNvPr id="55" name="Oval 115"/>
              <p:cNvSpPr/>
              <p:nvPr/>
            </p:nvSpPr>
            <p:spPr bwMode="auto">
              <a:xfrm>
                <a:off x="3286116" y="3686294"/>
                <a:ext cx="142876" cy="142876"/>
              </a:xfrm>
              <a:prstGeom prst="ellipse">
                <a:avLst/>
              </a:prstGeom>
              <a:solidFill>
                <a:srgbClr val="00FF0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/>
          <a:lstStyle/>
          <a:p>
            <a:r>
              <a:rPr lang="fr-FR" dirty="0" smtClean="0"/>
              <a:t>The angle </a:t>
            </a:r>
            <a:r>
              <a:rPr lang="fr-FR" dirty="0" smtClean="0">
                <a:latin typeface="Symbol" pitchFamily="18" charset="2"/>
              </a:rPr>
              <a:t>g/f</a:t>
            </a:r>
            <a:r>
              <a:rPr lang="fr-FR" baseline="-25000" dirty="0" smtClean="0">
                <a:latin typeface="Symbol" pitchFamily="18" charset="2"/>
              </a:rPr>
              <a:t>3</a:t>
            </a:r>
            <a:endParaRPr lang="fr-FR" dirty="0">
              <a:latin typeface="Symbol" pitchFamily="18" charset="2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/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827584" y="3645024"/>
            <a:ext cx="7560840" cy="2031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baseline="0" dirty="0">
                <a:solidFill>
                  <a:srgbClr val="FF0000"/>
                </a:solidFill>
              </a:rPr>
              <a:t>B</a:t>
            </a:r>
            <a:r>
              <a:rPr lang="fr-FR" baseline="0" dirty="0">
                <a:solidFill>
                  <a:srgbClr val="FF0000"/>
                </a:solidFill>
                <a:sym typeface="Wingdings" pitchFamily="2" charset="2"/>
              </a:rPr>
              <a:t> D(*)K(*),</a:t>
            </a:r>
            <a:r>
              <a:rPr lang="fr-FR" u="sng" baseline="0" dirty="0">
                <a:solidFill>
                  <a:srgbClr val="FF0000"/>
                </a:solidFill>
                <a:sym typeface="Wingdings" pitchFamily="2" charset="2"/>
              </a:rPr>
              <a:t>D</a:t>
            </a:r>
            <a:r>
              <a:rPr lang="fr-FR" baseline="0" dirty="0">
                <a:solidFill>
                  <a:srgbClr val="FF0000"/>
                </a:solidFill>
                <a:sym typeface="Wingdings" pitchFamily="2" charset="2"/>
              </a:rPr>
              <a:t> or D</a:t>
            </a:r>
            <a:r>
              <a:rPr lang="fr-FR" baseline="0" dirty="0" smtClean="0">
                <a:solidFill>
                  <a:srgbClr val="FF0000"/>
                </a:solidFill>
                <a:sym typeface="Wingdings" pitchFamily="2" charset="2"/>
              </a:rPr>
              <a:t>*</a:t>
            </a:r>
            <a:r>
              <a:rPr lang="fr-FR" baseline="0" dirty="0" smtClean="0">
                <a:solidFill>
                  <a:srgbClr val="FF0000"/>
                </a:solidFill>
                <a:sym typeface="Mathematica1"/>
              </a:rPr>
              <a:t> </a:t>
            </a:r>
            <a:r>
              <a:rPr lang="fr-FR" u="sng" baseline="0" dirty="0" smtClean="0">
                <a:solidFill>
                  <a:srgbClr val="FF0000"/>
                </a:solidFill>
                <a:sym typeface="Wingdings" pitchFamily="2" charset="2"/>
              </a:rPr>
              <a:t>D</a:t>
            </a:r>
          </a:p>
          <a:p>
            <a:pPr algn="ctr"/>
            <a:endParaRPr lang="fr-FR" u="sng" baseline="0" dirty="0">
              <a:solidFill>
                <a:srgbClr val="FF0000"/>
              </a:solidFill>
            </a:endParaRPr>
          </a:p>
          <a:p>
            <a:pPr lvl="1"/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u="sng" baseline="0" dirty="0" smtClean="0">
                <a:solidFill>
                  <a:srgbClr val="FF0000"/>
                </a:solidFill>
              </a:rPr>
              <a:t>D</a:t>
            </a:r>
            <a:r>
              <a:rPr lang="fr-FR" baseline="0" dirty="0" smtClean="0"/>
              <a:t> final state,</a:t>
            </a:r>
            <a:r>
              <a:rPr lang="fr-FR" dirty="0" smtClean="0"/>
              <a:t> </a:t>
            </a:r>
            <a:r>
              <a:rPr lang="fr-FR" dirty="0" err="1" smtClean="0"/>
              <a:t>hence</a:t>
            </a:r>
            <a:r>
              <a:rPr lang="fr-FR" dirty="0" smtClean="0"/>
              <a:t> </a:t>
            </a:r>
            <a:r>
              <a:rPr lang="fr-FR" baseline="0" dirty="0" smtClean="0"/>
              <a:t>b </a:t>
            </a:r>
            <a:r>
              <a:rPr lang="fr-FR" baseline="0" dirty="0" smtClean="0">
                <a:sym typeface="Wingdings" pitchFamily="2" charset="2"/>
              </a:rPr>
              <a:t> </a:t>
            </a:r>
            <a:r>
              <a:rPr lang="fr-FR" baseline="0" dirty="0" err="1" smtClean="0">
                <a:sym typeface="Wingdings" pitchFamily="2" charset="2"/>
              </a:rPr>
              <a:t>uW</a:t>
            </a:r>
            <a:r>
              <a:rPr lang="fr-FR" baseline="0" dirty="0" smtClean="0">
                <a:sym typeface="Wingdings" pitchFamily="2" charset="2"/>
              </a:rPr>
              <a:t> and b </a:t>
            </a:r>
            <a:r>
              <a:rPr lang="fr-FR" baseline="0" dirty="0" err="1" smtClean="0">
                <a:sym typeface="Wingdings" pitchFamily="2" charset="2"/>
              </a:rPr>
              <a:t>cW</a:t>
            </a:r>
            <a:r>
              <a:rPr lang="fr-FR" baseline="0" dirty="0" smtClean="0">
                <a:sym typeface="Wingdings" pitchFamily="2" charset="2"/>
              </a:rPr>
              <a:t> </a:t>
            </a:r>
            <a:r>
              <a:rPr lang="fr-FR" baseline="0" dirty="0" err="1" smtClean="0"/>
              <a:t>interfere</a:t>
            </a:r>
            <a:r>
              <a:rPr lang="fr-FR" baseline="0" dirty="0" smtClean="0"/>
              <a:t> (</a:t>
            </a:r>
            <a:r>
              <a:rPr lang="fr-FR" baseline="0" dirty="0" err="1" smtClean="0">
                <a:solidFill>
                  <a:srgbClr val="FF0000"/>
                </a:solidFill>
              </a:rPr>
              <a:t>arg</a:t>
            </a:r>
            <a:r>
              <a:rPr lang="fr-FR" baseline="0" dirty="0" smtClean="0">
                <a:solidFill>
                  <a:srgbClr val="FF0000"/>
                </a:solidFill>
              </a:rPr>
              <a:t>[</a:t>
            </a:r>
            <a:r>
              <a:rPr lang="en-US" dirty="0" err="1" smtClean="0">
                <a:solidFill>
                  <a:srgbClr val="FF0000"/>
                </a:solidFill>
              </a:rPr>
              <a:t>V</a:t>
            </a:r>
            <a:r>
              <a:rPr lang="en-US" baseline="-25000" dirty="0" err="1" smtClean="0">
                <a:solidFill>
                  <a:srgbClr val="FF0000"/>
                </a:solidFill>
              </a:rPr>
              <a:t>ub</a:t>
            </a:r>
            <a:r>
              <a:rPr lang="en-US" dirty="0" smtClean="0">
                <a:solidFill>
                  <a:srgbClr val="FF0000"/>
                </a:solidFill>
              </a:rPr>
              <a:t>]=-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dirty="0" smtClean="0"/>
              <a:t>).</a:t>
            </a:r>
            <a:endParaRPr lang="fr-FR" baseline="0" dirty="0" smtClean="0"/>
          </a:p>
          <a:p>
            <a:pPr lvl="1"/>
            <a:endParaRPr lang="fr-FR" baseline="0" dirty="0" smtClean="0"/>
          </a:p>
          <a:p>
            <a:pPr lvl="1">
              <a:buFont typeface="Arial" pitchFamily="34" charset="0"/>
              <a:buChar char="•"/>
            </a:pPr>
            <a:r>
              <a:rPr lang="fr-FR" baseline="0" dirty="0" smtClean="0"/>
              <a:t> Pure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processes</a:t>
            </a:r>
            <a:r>
              <a:rPr lang="fr-FR" baseline="0" dirty="0" smtClean="0"/>
              <a:t>!</a:t>
            </a:r>
          </a:p>
          <a:p>
            <a:pPr lvl="1">
              <a:buFont typeface="Arial" pitchFamily="34" charset="0"/>
              <a:buChar char="•"/>
            </a:pPr>
            <a:r>
              <a:rPr lang="fr-FR" baseline="0" dirty="0" smtClean="0"/>
              <a:t> Large </a:t>
            </a:r>
            <a:r>
              <a:rPr lang="fr-FR" baseline="0" dirty="0" err="1" smtClean="0"/>
              <a:t>uncertainties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disparate magnitudes (</a:t>
            </a:r>
            <a:r>
              <a:rPr lang="fr-FR" baseline="0" dirty="0" err="1" smtClean="0"/>
              <a:t>color</a:t>
            </a:r>
            <a:r>
              <a:rPr lang="fr-FR" baseline="0" dirty="0" smtClean="0"/>
              <a:t> suppression)</a:t>
            </a:r>
          </a:p>
          <a:p>
            <a:pPr lvl="1">
              <a:buFont typeface="Arial" pitchFamily="34" charset="0"/>
              <a:buChar char="•"/>
            </a:pPr>
            <a:r>
              <a:rPr lang="fr-FR" baseline="0" dirty="0" smtClean="0"/>
              <a:t> </a:t>
            </a:r>
            <a:r>
              <a:rPr lang="fr-FR" dirty="0" smtClean="0"/>
              <a:t>Works for </a:t>
            </a:r>
            <a:r>
              <a:rPr lang="fr-FR" baseline="0" dirty="0" err="1" smtClean="0"/>
              <a:t>charged</a:t>
            </a:r>
            <a:r>
              <a:rPr lang="fr-FR" baseline="0" dirty="0" smtClean="0"/>
              <a:t> (and </a:t>
            </a:r>
            <a:r>
              <a:rPr lang="fr-FR" baseline="0" dirty="0" err="1" smtClean="0"/>
              <a:t>neutral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B’s</a:t>
            </a:r>
            <a:r>
              <a:rPr lang="fr-FR" baseline="0" dirty="0" smtClean="0"/>
              <a:t>.</a:t>
            </a:r>
            <a:endParaRPr lang="fr-FR" baseline="0" dirty="0"/>
          </a:p>
        </p:txBody>
      </p:sp>
      <p:grpSp>
        <p:nvGrpSpPr>
          <p:cNvPr id="48" name="Groupe 47"/>
          <p:cNvGrpSpPr/>
          <p:nvPr/>
        </p:nvGrpSpPr>
        <p:grpSpPr>
          <a:xfrm>
            <a:off x="1259632" y="2132856"/>
            <a:ext cx="6572296" cy="1271828"/>
            <a:chOff x="1259632" y="2132856"/>
            <a:chExt cx="6572296" cy="1271828"/>
          </a:xfrm>
        </p:grpSpPr>
        <p:grpSp>
          <p:nvGrpSpPr>
            <p:cNvPr id="40" name="Groupe 39"/>
            <p:cNvGrpSpPr/>
            <p:nvPr/>
          </p:nvGrpSpPr>
          <p:grpSpPr>
            <a:xfrm>
              <a:off x="1259632" y="2132856"/>
              <a:ext cx="6572296" cy="1271828"/>
              <a:chOff x="1259632" y="3227602"/>
              <a:chExt cx="6572296" cy="127182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1259632" y="3284984"/>
                <a:ext cx="6572296" cy="1143008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8" name="Group 231"/>
              <p:cNvGrpSpPr/>
              <p:nvPr/>
            </p:nvGrpSpPr>
            <p:grpSpPr>
              <a:xfrm>
                <a:off x="1661314" y="3227602"/>
                <a:ext cx="2549412" cy="1185988"/>
                <a:chOff x="2259038" y="4843358"/>
                <a:chExt cx="2549412" cy="1185988"/>
              </a:xfrm>
            </p:grpSpPr>
            <p:cxnSp>
              <p:nvCxnSpPr>
                <p:cNvPr id="9" name="Straight Connector 163"/>
                <p:cNvCxnSpPr/>
                <p:nvPr/>
              </p:nvCxnSpPr>
              <p:spPr bwMode="auto">
                <a:xfrm>
                  <a:off x="2924116" y="5570552"/>
                  <a:ext cx="1143008" cy="158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165"/>
                <p:cNvCxnSpPr/>
                <p:nvPr/>
              </p:nvCxnSpPr>
              <p:spPr bwMode="auto">
                <a:xfrm>
                  <a:off x="2924116" y="5886410"/>
                  <a:ext cx="1143008" cy="158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66"/>
                <p:cNvCxnSpPr/>
                <p:nvPr/>
              </p:nvCxnSpPr>
              <p:spPr bwMode="auto">
                <a:xfrm flipV="1">
                  <a:off x="3424182" y="5286389"/>
                  <a:ext cx="285752" cy="285751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" name="Straight Connector 167"/>
                <p:cNvCxnSpPr/>
                <p:nvPr/>
              </p:nvCxnSpPr>
              <p:spPr bwMode="auto">
                <a:xfrm>
                  <a:off x="3709934" y="5286389"/>
                  <a:ext cx="357190" cy="71437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" name="Straight Connector 168"/>
                <p:cNvCxnSpPr/>
                <p:nvPr/>
              </p:nvCxnSpPr>
              <p:spPr bwMode="auto">
                <a:xfrm flipV="1">
                  <a:off x="3709934" y="5072075"/>
                  <a:ext cx="357190" cy="214314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" name="TextBox 169"/>
                <p:cNvSpPr txBox="1"/>
                <p:nvPr/>
              </p:nvSpPr>
              <p:spPr>
                <a:xfrm>
                  <a:off x="4039969" y="4843358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s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15" name="TextBox 170"/>
                <p:cNvSpPr txBox="1"/>
                <p:nvPr/>
              </p:nvSpPr>
              <p:spPr>
                <a:xfrm>
                  <a:off x="2638364" y="5314906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b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16" name="TextBox 171"/>
                <p:cNvSpPr txBox="1"/>
                <p:nvPr/>
              </p:nvSpPr>
              <p:spPr>
                <a:xfrm>
                  <a:off x="2424050" y="5629176"/>
                  <a:ext cx="7143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u</a:t>
                  </a:r>
                  <a:endParaRPr lang="en-US" dirty="0"/>
                </a:p>
              </p:txBody>
            </p:sp>
            <p:sp>
              <p:nvSpPr>
                <p:cNvPr id="17" name="TextBox 172"/>
                <p:cNvSpPr txBox="1"/>
                <p:nvPr/>
              </p:nvSpPr>
              <p:spPr>
                <a:xfrm>
                  <a:off x="3852810" y="5629236"/>
                  <a:ext cx="7143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u</a:t>
                  </a:r>
                  <a:endParaRPr lang="en-US" dirty="0"/>
                </a:p>
              </p:txBody>
            </p:sp>
            <p:sp>
              <p:nvSpPr>
                <p:cNvPr id="18" name="TextBox 173"/>
                <p:cNvSpPr txBox="1"/>
                <p:nvPr/>
              </p:nvSpPr>
              <p:spPr>
                <a:xfrm>
                  <a:off x="4059021" y="5138749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+mn-lt"/>
                      <a:cs typeface="Arial Bar" pitchFamily="34" charset="0"/>
                    </a:rPr>
                    <a:t>u</a:t>
                  </a:r>
                  <a:endParaRPr lang="en-US" dirty="0">
                    <a:latin typeface="+mn-lt"/>
                    <a:cs typeface="Arial Bar" pitchFamily="34" charset="0"/>
                  </a:endParaRPr>
                </a:p>
              </p:txBody>
            </p:sp>
            <p:sp>
              <p:nvSpPr>
                <p:cNvPr id="19" name="TextBox 174"/>
                <p:cNvSpPr txBox="1"/>
                <p:nvPr/>
              </p:nvSpPr>
              <p:spPr>
                <a:xfrm>
                  <a:off x="4062361" y="5357826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c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20" name="TextBox 175"/>
                <p:cNvSpPr txBox="1"/>
                <p:nvPr/>
              </p:nvSpPr>
              <p:spPr>
                <a:xfrm>
                  <a:off x="2259038" y="5457782"/>
                  <a:ext cx="4555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</a:t>
                  </a:r>
                  <a:r>
                    <a:rPr lang="en-US" baseline="30000" dirty="0" smtClean="0"/>
                    <a:t>+</a:t>
                  </a:r>
                  <a:endParaRPr lang="en-US" baseline="30000" dirty="0"/>
                </a:p>
              </p:txBody>
            </p:sp>
            <p:sp>
              <p:nvSpPr>
                <p:cNvPr id="21" name="TextBox 176"/>
                <p:cNvSpPr txBox="1"/>
                <p:nvPr/>
              </p:nvSpPr>
              <p:spPr>
                <a:xfrm>
                  <a:off x="4352876" y="5500702"/>
                  <a:ext cx="4555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D</a:t>
                  </a:r>
                  <a:r>
                    <a:rPr lang="en-US" baseline="30000" dirty="0" smtClean="0"/>
                    <a:t>0</a:t>
                  </a:r>
                  <a:endParaRPr lang="en-US" baseline="30000" dirty="0"/>
                </a:p>
              </p:txBody>
            </p:sp>
            <p:sp>
              <p:nvSpPr>
                <p:cNvPr id="22" name="TextBox 196"/>
                <p:cNvSpPr txBox="1"/>
                <p:nvPr/>
              </p:nvSpPr>
              <p:spPr>
                <a:xfrm>
                  <a:off x="4352876" y="5000636"/>
                  <a:ext cx="4555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K</a:t>
                  </a:r>
                  <a:r>
                    <a:rPr lang="en-US" baseline="30000" dirty="0" smtClean="0"/>
                    <a:t>+</a:t>
                  </a:r>
                  <a:endParaRPr lang="en-US" baseline="30000" dirty="0"/>
                </a:p>
              </p:txBody>
            </p:sp>
          </p:grpSp>
          <p:grpSp>
            <p:nvGrpSpPr>
              <p:cNvPr id="23" name="Group 230"/>
              <p:cNvGrpSpPr/>
              <p:nvPr/>
            </p:nvGrpSpPr>
            <p:grpSpPr>
              <a:xfrm>
                <a:off x="5090339" y="3313442"/>
                <a:ext cx="2465455" cy="1185988"/>
                <a:chOff x="5688063" y="4957656"/>
                <a:chExt cx="2465455" cy="1185988"/>
              </a:xfrm>
            </p:grpSpPr>
            <p:cxnSp>
              <p:nvCxnSpPr>
                <p:cNvPr id="24" name="Straight Connector 207"/>
                <p:cNvCxnSpPr/>
                <p:nvPr/>
              </p:nvCxnSpPr>
              <p:spPr bwMode="auto">
                <a:xfrm>
                  <a:off x="6331004" y="5214890"/>
                  <a:ext cx="1143008" cy="158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208"/>
                <p:cNvCxnSpPr/>
                <p:nvPr/>
              </p:nvCxnSpPr>
              <p:spPr bwMode="auto">
                <a:xfrm>
                  <a:off x="6331004" y="6000708"/>
                  <a:ext cx="1143008" cy="158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" name="Straight Connector 209"/>
                <p:cNvCxnSpPr/>
                <p:nvPr/>
              </p:nvCxnSpPr>
              <p:spPr bwMode="auto">
                <a:xfrm rot="16200000" flipH="1">
                  <a:off x="6688194" y="5214890"/>
                  <a:ext cx="428628" cy="428628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Straight Connector 210"/>
                <p:cNvCxnSpPr/>
                <p:nvPr/>
              </p:nvCxnSpPr>
              <p:spPr bwMode="auto">
                <a:xfrm>
                  <a:off x="7116822" y="5643518"/>
                  <a:ext cx="357190" cy="142876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" name="Straight Connector 211"/>
                <p:cNvCxnSpPr/>
                <p:nvPr/>
              </p:nvCxnSpPr>
              <p:spPr bwMode="auto">
                <a:xfrm flipV="1">
                  <a:off x="7116822" y="5429204"/>
                  <a:ext cx="357190" cy="214314"/>
                </a:xfrm>
                <a:prstGeom prst="line">
                  <a:avLst/>
                </a:prstGeom>
                <a:solidFill>
                  <a:srgbClr val="FFFF66">
                    <a:alpha val="50000"/>
                  </a:srgbClr>
                </a:solidFill>
                <a:ln w="19050" cap="flat" cmpd="sng" algn="ctr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9" name="TextBox 212"/>
                <p:cNvSpPr txBox="1"/>
                <p:nvPr/>
              </p:nvSpPr>
              <p:spPr>
                <a:xfrm>
                  <a:off x="7446857" y="4957656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u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30" name="TextBox 213"/>
                <p:cNvSpPr txBox="1"/>
                <p:nvPr/>
              </p:nvSpPr>
              <p:spPr>
                <a:xfrm>
                  <a:off x="6045252" y="4957656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b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31" name="TextBox 214"/>
                <p:cNvSpPr txBox="1"/>
                <p:nvPr/>
              </p:nvSpPr>
              <p:spPr>
                <a:xfrm>
                  <a:off x="5902376" y="5743474"/>
                  <a:ext cx="57150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u</a:t>
                  </a:r>
                  <a:endParaRPr lang="en-US" dirty="0"/>
                </a:p>
              </p:txBody>
            </p:sp>
            <p:sp>
              <p:nvSpPr>
                <p:cNvPr id="32" name="TextBox 215"/>
                <p:cNvSpPr txBox="1"/>
                <p:nvPr/>
              </p:nvSpPr>
              <p:spPr>
                <a:xfrm>
                  <a:off x="7259698" y="5743534"/>
                  <a:ext cx="71438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u</a:t>
                  </a:r>
                  <a:endParaRPr lang="en-US" dirty="0"/>
                </a:p>
              </p:txBody>
            </p:sp>
            <p:sp>
              <p:nvSpPr>
                <p:cNvPr id="33" name="TextBox 216"/>
                <p:cNvSpPr txBox="1"/>
                <p:nvPr/>
              </p:nvSpPr>
              <p:spPr>
                <a:xfrm>
                  <a:off x="7446857" y="5171970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+mn-lt"/>
                      <a:cs typeface="Arial Bar" pitchFamily="34" charset="0"/>
                    </a:rPr>
                    <a:t>c</a:t>
                  </a:r>
                  <a:endParaRPr lang="en-US" dirty="0">
                    <a:latin typeface="+mn-lt"/>
                    <a:cs typeface="Arial Bar" pitchFamily="34" charset="0"/>
                  </a:endParaRPr>
                </a:p>
              </p:txBody>
            </p:sp>
            <p:sp>
              <p:nvSpPr>
                <p:cNvPr id="34" name="TextBox 217"/>
                <p:cNvSpPr txBox="1"/>
                <p:nvPr/>
              </p:nvSpPr>
              <p:spPr>
                <a:xfrm>
                  <a:off x="7446857" y="5533983"/>
                  <a:ext cx="31290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Arial Bar" pitchFamily="34" charset="0"/>
                      <a:cs typeface="Arial Bar" pitchFamily="34" charset="0"/>
                    </a:rPr>
                    <a:t>s</a:t>
                  </a:r>
                  <a:endParaRPr lang="en-US" dirty="0">
                    <a:latin typeface="Arial Bar" pitchFamily="34" charset="0"/>
                    <a:cs typeface="Arial Bar" pitchFamily="34" charset="0"/>
                  </a:endParaRPr>
                </a:p>
              </p:txBody>
            </p:sp>
            <p:sp>
              <p:nvSpPr>
                <p:cNvPr id="35" name="TextBox 218"/>
                <p:cNvSpPr txBox="1"/>
                <p:nvPr/>
              </p:nvSpPr>
              <p:spPr>
                <a:xfrm>
                  <a:off x="5688063" y="5386284"/>
                  <a:ext cx="4555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</a:t>
                  </a:r>
                  <a:r>
                    <a:rPr lang="en-US" baseline="30000" dirty="0" smtClean="0"/>
                    <a:t>+</a:t>
                  </a:r>
                  <a:endParaRPr lang="en-US" baseline="30000" dirty="0"/>
                </a:p>
              </p:txBody>
            </p:sp>
            <p:sp>
              <p:nvSpPr>
                <p:cNvPr id="36" name="TextBox 221"/>
                <p:cNvSpPr txBox="1"/>
                <p:nvPr/>
              </p:nvSpPr>
              <p:spPr>
                <a:xfrm>
                  <a:off x="7688326" y="5643578"/>
                  <a:ext cx="4555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K</a:t>
                  </a:r>
                  <a:r>
                    <a:rPr lang="en-US" baseline="30000" dirty="0" smtClean="0"/>
                    <a:t>+</a:t>
                  </a:r>
                  <a:endParaRPr lang="en-US" baseline="30000" dirty="0"/>
                </a:p>
              </p:txBody>
            </p:sp>
            <p:sp>
              <p:nvSpPr>
                <p:cNvPr id="37" name="TextBox 222"/>
                <p:cNvSpPr txBox="1"/>
                <p:nvPr/>
              </p:nvSpPr>
              <p:spPr>
                <a:xfrm>
                  <a:off x="7688326" y="5143512"/>
                  <a:ext cx="46519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+mn-lt"/>
                      <a:cs typeface="Arial Bar" pitchFamily="34" charset="0"/>
                    </a:rPr>
                    <a:t>D</a:t>
                  </a:r>
                  <a:r>
                    <a:rPr lang="en-US" baseline="30000" dirty="0" smtClean="0"/>
                    <a:t>0</a:t>
                  </a:r>
                  <a:endParaRPr lang="en-US" baseline="30000" dirty="0"/>
                </a:p>
              </p:txBody>
            </p:sp>
            <p:sp>
              <p:nvSpPr>
                <p:cNvPr id="38" name="Oval 223"/>
                <p:cNvSpPr/>
                <p:nvPr/>
              </p:nvSpPr>
              <p:spPr bwMode="auto">
                <a:xfrm>
                  <a:off x="6616756" y="5143512"/>
                  <a:ext cx="142876" cy="142876"/>
                </a:xfrm>
                <a:prstGeom prst="ellipse">
                  <a:avLst/>
                </a:prstGeom>
                <a:solidFill>
                  <a:srgbClr val="00FF0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39" name="TextBox 224"/>
                <p:cNvSpPr txBox="1"/>
                <p:nvPr/>
              </p:nvSpPr>
              <p:spPr>
                <a:xfrm>
                  <a:off x="6331004" y="5243468"/>
                  <a:ext cx="5358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srgbClr val="00FF00"/>
                      </a:solidFill>
                    </a:rPr>
                    <a:t>V</a:t>
                  </a:r>
                  <a:r>
                    <a:rPr lang="en-US" baseline="-25000" dirty="0" err="1" smtClean="0">
                      <a:solidFill>
                        <a:srgbClr val="00FF00"/>
                      </a:solidFill>
                    </a:rPr>
                    <a:t>ub</a:t>
                  </a:r>
                  <a:endParaRPr lang="en-US" baseline="-25000" dirty="0">
                    <a:solidFill>
                      <a:srgbClr val="00FF00"/>
                    </a:solidFill>
                  </a:endParaRPr>
                </a:p>
              </p:txBody>
            </p:sp>
          </p:grpSp>
        </p:grpSp>
        <p:cxnSp>
          <p:nvCxnSpPr>
            <p:cNvPr id="47" name="Connecteur droit 46"/>
            <p:cNvCxnSpPr/>
            <p:nvPr/>
          </p:nvCxnSpPr>
          <p:spPr>
            <a:xfrm>
              <a:off x="7164288" y="2492896"/>
              <a:ext cx="2160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27/07/2011</a:t>
            </a:r>
          </a:p>
        </p:txBody>
      </p:sp>
      <p:sp>
        <p:nvSpPr>
          <p:cNvPr id="1331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J. Chauveau XXXIV SSI</a:t>
            </a:r>
          </a:p>
        </p:txBody>
      </p:sp>
      <p:sp>
        <p:nvSpPr>
          <p:cNvPr id="133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75402F-9FD5-4A77-ABA5-A563350033B0}" type="slidenum">
              <a:rPr lang="fr-FR" smtClean="0"/>
              <a:pPr/>
              <a:t>19</a:t>
            </a:fld>
            <a:endParaRPr lang="fr-FR" smtClean="0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3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Symbol" pitchFamily="18" charset="2"/>
              </a:rPr>
              <a:t>f</a:t>
            </a:r>
            <a:r>
              <a:rPr lang="fr-FR" baseline="-25000" dirty="0" smtClean="0">
                <a:latin typeface="Symbol" pitchFamily="18" charset="2"/>
              </a:rPr>
              <a:t>3</a:t>
            </a:r>
            <a:r>
              <a:rPr lang="fr-FR" dirty="0" smtClean="0">
                <a:latin typeface="Symbol" pitchFamily="18" charset="2"/>
              </a:rPr>
              <a:t>/g</a:t>
            </a:r>
            <a:r>
              <a:rPr lang="fr-FR" dirty="0" smtClean="0"/>
              <a:t> </a:t>
            </a:r>
            <a:r>
              <a:rPr lang="fr-FR" dirty="0" err="1" smtClean="0"/>
              <a:t>methods</a:t>
            </a:r>
            <a:endParaRPr lang="fr-FR" dirty="0" smtClean="0"/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6300192" y="5517232"/>
            <a:ext cx="1637051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dirty="0" err="1" smtClean="0"/>
              <a:t>r</a:t>
            </a:r>
            <a:r>
              <a:rPr lang="fr-FR" sz="2400" baseline="-25000" dirty="0" err="1" smtClean="0"/>
              <a:t>B</a:t>
            </a:r>
            <a:r>
              <a:rPr lang="fr-FR" sz="2400" baseline="0" dirty="0" smtClean="0"/>
              <a:t>, </a:t>
            </a:r>
            <a:r>
              <a:rPr lang="fr-FR" sz="2400" baseline="0" dirty="0">
                <a:latin typeface="Symbol" pitchFamily="18" charset="2"/>
              </a:rPr>
              <a:t>d</a:t>
            </a:r>
            <a:r>
              <a:rPr lang="fr-FR" sz="2400" baseline="-25000" dirty="0"/>
              <a:t>B</a:t>
            </a:r>
            <a:r>
              <a:rPr lang="fr-FR" sz="2400" baseline="0" dirty="0"/>
              <a:t>, </a:t>
            </a:r>
            <a:r>
              <a:rPr lang="fr-FR" sz="2400" baseline="0" dirty="0" err="1" smtClean="0">
                <a:latin typeface="Symbol" pitchFamily="18" charset="2"/>
              </a:rPr>
              <a:t>d</a:t>
            </a:r>
            <a:r>
              <a:rPr lang="fr-FR" sz="2400" baseline="-25000" dirty="0" err="1" smtClean="0"/>
              <a:t>D</a:t>
            </a:r>
            <a:r>
              <a:rPr lang="fr-FR" sz="2400" baseline="0" dirty="0" smtClean="0"/>
              <a:t>, </a:t>
            </a:r>
            <a:r>
              <a:rPr lang="fr-FR" sz="2400" b="1" baseline="0" dirty="0" smtClean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fr-FR" sz="2400" b="1" baseline="-25000" dirty="0" smtClean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3</a:t>
            </a:r>
            <a:endParaRPr lang="fr-FR" sz="2400" b="1" baseline="-25000" dirty="0">
              <a:solidFill>
                <a:srgbClr val="FF0000"/>
              </a:solidFill>
              <a:latin typeface="Symbol" pitchFamily="18" charset="2"/>
              <a:sym typeface="Symbol" pitchFamily="18" charset="2"/>
            </a:endParaRPr>
          </a:p>
        </p:txBody>
      </p:sp>
      <p:pic>
        <p:nvPicPr>
          <p:cNvPr id="1332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971800"/>
            <a:ext cx="3319463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1363" y="1143000"/>
            <a:ext cx="3001962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 Box 10"/>
          <p:cNvSpPr txBox="1">
            <a:spLocks noChangeArrowheads="1"/>
          </p:cNvSpPr>
          <p:nvPr/>
        </p:nvSpPr>
        <p:spPr bwMode="auto">
          <a:xfrm>
            <a:off x="251520" y="1484784"/>
            <a:ext cx="5410200" cy="9255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baseline="0" dirty="0" err="1" smtClean="0">
                <a:solidFill>
                  <a:srgbClr val="FF0000"/>
                </a:solidFill>
              </a:rPr>
              <a:t>Gronau</a:t>
            </a:r>
            <a:r>
              <a:rPr lang="fr-FR" b="1" baseline="0" dirty="0" smtClean="0">
                <a:solidFill>
                  <a:srgbClr val="FF0000"/>
                </a:solidFill>
              </a:rPr>
              <a:t> London Wyler</a:t>
            </a:r>
            <a:r>
              <a:rPr lang="fr-FR" baseline="0" dirty="0" smtClean="0">
                <a:solidFill>
                  <a:srgbClr val="FF0000"/>
                </a:solidFill>
              </a:rPr>
              <a:t>: D</a:t>
            </a:r>
            <a:r>
              <a:rPr lang="fr-FR" dirty="0" smtClean="0">
                <a:solidFill>
                  <a:srgbClr val="FF0000"/>
                </a:solidFill>
                <a:sym typeface="Mathematica1"/>
              </a:rPr>
              <a:t>  </a:t>
            </a:r>
            <a:r>
              <a:rPr lang="fr-FR" baseline="0" dirty="0" smtClean="0">
                <a:solidFill>
                  <a:srgbClr val="FF0000"/>
                </a:solidFill>
                <a:sym typeface="Wingdings" pitchFamily="2" charset="2"/>
              </a:rPr>
              <a:t>CP </a:t>
            </a:r>
            <a:r>
              <a:rPr lang="fr-FR" baseline="0" dirty="0" err="1">
                <a:solidFill>
                  <a:srgbClr val="FF0000"/>
                </a:solidFill>
                <a:sym typeface="Wingdings" pitchFamily="2" charset="2"/>
              </a:rPr>
              <a:t>eigenstates</a:t>
            </a:r>
            <a:endParaRPr lang="fr-FR" baseline="0" dirty="0">
              <a:solidFill>
                <a:srgbClr val="FF0000"/>
              </a:solidFill>
            </a:endParaRPr>
          </a:p>
          <a:p>
            <a:pPr lvl="1"/>
            <a:r>
              <a:rPr lang="fr-FR" baseline="0" dirty="0"/>
              <a:t>R</a:t>
            </a:r>
            <a:r>
              <a:rPr lang="fr-FR" baseline="30000" dirty="0"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fr-FR" baseline="-25000" dirty="0"/>
              <a:t>CP</a:t>
            </a:r>
            <a:r>
              <a:rPr lang="fr-FR" baseline="0" dirty="0"/>
              <a:t>= 1 + r</a:t>
            </a:r>
            <a:r>
              <a:rPr lang="fr-FR" baseline="-25000" dirty="0"/>
              <a:t>B</a:t>
            </a:r>
            <a:r>
              <a:rPr lang="fr-FR" baseline="30000" dirty="0"/>
              <a:t>2</a:t>
            </a:r>
            <a:r>
              <a:rPr lang="fr-FR" baseline="0" dirty="0"/>
              <a:t> ±2r</a:t>
            </a:r>
            <a:r>
              <a:rPr lang="fr-FR" baseline="-25000" dirty="0"/>
              <a:t>B</a:t>
            </a:r>
            <a:r>
              <a:rPr lang="fr-FR" baseline="0" dirty="0"/>
              <a:t>cos(</a:t>
            </a:r>
            <a:r>
              <a:rPr lang="fr-FR" baseline="0" dirty="0">
                <a:latin typeface="Symbol" pitchFamily="18" charset="2"/>
              </a:rPr>
              <a:t>d</a:t>
            </a:r>
            <a:r>
              <a:rPr lang="fr-FR" baseline="-25000" dirty="0"/>
              <a:t>B</a:t>
            </a:r>
            <a:r>
              <a:rPr lang="fr-FR" baseline="0" dirty="0"/>
              <a:t>)cos(φ</a:t>
            </a:r>
            <a:r>
              <a:rPr lang="fr-FR" baseline="-25000" dirty="0"/>
              <a:t>3</a:t>
            </a:r>
            <a:r>
              <a:rPr lang="fr-FR" baseline="0" dirty="0"/>
              <a:t>), </a:t>
            </a:r>
          </a:p>
          <a:p>
            <a:pPr lvl="1"/>
            <a:r>
              <a:rPr lang="fr-FR" baseline="0" dirty="0"/>
              <a:t>A</a:t>
            </a:r>
            <a:r>
              <a:rPr lang="fr-FR" baseline="30000" dirty="0"/>
              <a:t>±</a:t>
            </a:r>
            <a:r>
              <a:rPr lang="fr-FR" baseline="-25000" dirty="0"/>
              <a:t>CP</a:t>
            </a:r>
            <a:r>
              <a:rPr lang="fr-FR" baseline="0" dirty="0"/>
              <a:t>= ±2r</a:t>
            </a:r>
            <a:r>
              <a:rPr lang="fr-FR" baseline="-25000" dirty="0"/>
              <a:t>B</a:t>
            </a:r>
            <a:r>
              <a:rPr lang="fr-FR" baseline="0" dirty="0"/>
              <a:t>sin(</a:t>
            </a:r>
            <a:r>
              <a:rPr lang="fr-FR" baseline="0" dirty="0">
                <a:latin typeface="Symbol" pitchFamily="18" charset="2"/>
              </a:rPr>
              <a:t>d</a:t>
            </a:r>
            <a:r>
              <a:rPr lang="fr-FR" baseline="-25000" dirty="0"/>
              <a:t>B</a:t>
            </a:r>
            <a:r>
              <a:rPr lang="fr-FR" baseline="0" dirty="0"/>
              <a:t>)sin(φ</a:t>
            </a:r>
            <a:r>
              <a:rPr lang="fr-FR" baseline="-25000" dirty="0"/>
              <a:t>3</a:t>
            </a:r>
            <a:r>
              <a:rPr lang="fr-FR" baseline="0" dirty="0"/>
              <a:t>) / R</a:t>
            </a:r>
            <a:r>
              <a:rPr lang="fr-FR" baseline="30000" dirty="0"/>
              <a:t>±</a:t>
            </a:r>
            <a:r>
              <a:rPr lang="fr-FR" baseline="-25000" dirty="0"/>
              <a:t>CP</a:t>
            </a:r>
          </a:p>
        </p:txBody>
      </p:sp>
      <p:sp>
        <p:nvSpPr>
          <p:cNvPr id="13324" name="Text Box 11"/>
          <p:cNvSpPr txBox="1">
            <a:spLocks noChangeArrowheads="1"/>
          </p:cNvSpPr>
          <p:nvPr/>
        </p:nvSpPr>
        <p:spPr bwMode="auto">
          <a:xfrm>
            <a:off x="251520" y="2996952"/>
            <a:ext cx="5410200" cy="92333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baseline="0" dirty="0" smtClean="0">
                <a:solidFill>
                  <a:srgbClr val="FF0000"/>
                </a:solidFill>
              </a:rPr>
              <a:t>Atwood </a:t>
            </a:r>
            <a:r>
              <a:rPr lang="fr-FR" b="1" baseline="0" dirty="0" err="1" smtClean="0">
                <a:solidFill>
                  <a:srgbClr val="FF0000"/>
                </a:solidFill>
              </a:rPr>
              <a:t>Dunietz</a:t>
            </a:r>
            <a:r>
              <a:rPr lang="fr-FR" b="1" baseline="0" dirty="0" smtClean="0">
                <a:solidFill>
                  <a:srgbClr val="FF0000"/>
                </a:solidFill>
              </a:rPr>
              <a:t> </a:t>
            </a:r>
            <a:r>
              <a:rPr lang="fr-FR" b="1" baseline="0" dirty="0" err="1" smtClean="0">
                <a:solidFill>
                  <a:srgbClr val="FF0000"/>
                </a:solidFill>
              </a:rPr>
              <a:t>Soni</a:t>
            </a:r>
            <a:r>
              <a:rPr lang="fr-FR" baseline="0" dirty="0" smtClean="0">
                <a:solidFill>
                  <a:srgbClr val="FF0000"/>
                </a:solidFill>
              </a:rPr>
              <a:t>: </a:t>
            </a:r>
            <a:r>
              <a:rPr lang="fr-FR" baseline="0" dirty="0">
                <a:solidFill>
                  <a:srgbClr val="FF0000"/>
                </a:solidFill>
              </a:rPr>
              <a:t>DCSD(</a:t>
            </a:r>
            <a:r>
              <a:rPr lang="fr-FR" baseline="0" dirty="0" err="1">
                <a:solidFill>
                  <a:srgbClr val="FF0000"/>
                </a:solidFill>
              </a:rPr>
              <a:t>bc</a:t>
            </a:r>
            <a:r>
              <a:rPr lang="fr-FR" baseline="0" dirty="0">
                <a:solidFill>
                  <a:srgbClr val="FF0000"/>
                </a:solidFill>
              </a:rPr>
              <a:t>) + CA(bu) </a:t>
            </a:r>
            <a:r>
              <a:rPr lang="fr-FR" b="1" i="1" baseline="0" dirty="0">
                <a:solidFill>
                  <a:schemeClr val="folHlink"/>
                </a:solidFill>
              </a:rPr>
              <a:t>new </a:t>
            </a:r>
            <a:r>
              <a:rPr lang="fr-FR" b="1" i="1" baseline="0" dirty="0" err="1">
                <a:solidFill>
                  <a:schemeClr val="folHlink"/>
                </a:solidFill>
              </a:rPr>
              <a:t>results</a:t>
            </a:r>
            <a:endParaRPr lang="fr-FR" b="1" i="1" baseline="0" dirty="0">
              <a:solidFill>
                <a:schemeClr val="folHlink"/>
              </a:solidFill>
            </a:endParaRPr>
          </a:p>
          <a:p>
            <a:pPr lvl="1"/>
            <a:r>
              <a:rPr lang="fr-FR" baseline="0" dirty="0"/>
              <a:t>R</a:t>
            </a:r>
            <a:r>
              <a:rPr lang="fr-FR" baseline="-25000" dirty="0"/>
              <a:t>ADS</a:t>
            </a:r>
            <a:r>
              <a:rPr lang="fr-FR" baseline="0" dirty="0"/>
              <a:t> =  r</a:t>
            </a:r>
            <a:r>
              <a:rPr lang="fr-FR" baseline="-25000" dirty="0"/>
              <a:t>B</a:t>
            </a:r>
            <a:r>
              <a:rPr lang="fr-FR" baseline="30000" dirty="0"/>
              <a:t>2</a:t>
            </a:r>
            <a:r>
              <a:rPr lang="fr-FR" baseline="0" dirty="0"/>
              <a:t> + r</a:t>
            </a:r>
            <a:r>
              <a:rPr lang="fr-FR" baseline="-25000" dirty="0"/>
              <a:t>D</a:t>
            </a:r>
            <a:r>
              <a:rPr lang="fr-FR" baseline="30000" dirty="0"/>
              <a:t>2</a:t>
            </a:r>
            <a:r>
              <a:rPr lang="fr-FR" baseline="0" dirty="0"/>
              <a:t> + 2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B</a:t>
            </a:r>
            <a:r>
              <a:rPr lang="fr-FR" baseline="0" dirty="0" smtClean="0"/>
              <a:t>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D</a:t>
            </a:r>
            <a:r>
              <a:rPr lang="fr-FR" baseline="0" dirty="0" smtClean="0"/>
              <a:t> cos(</a:t>
            </a:r>
            <a:r>
              <a:rPr lang="fr-FR" dirty="0" smtClean="0">
                <a:latin typeface="Symbol" pitchFamily="18" charset="2"/>
              </a:rPr>
              <a:t>d</a:t>
            </a:r>
            <a:r>
              <a:rPr lang="fr-FR" baseline="-25000" dirty="0" smtClean="0"/>
              <a:t>B </a:t>
            </a:r>
            <a:r>
              <a:rPr lang="fr-FR" baseline="0" dirty="0" smtClean="0"/>
              <a:t>+</a:t>
            </a:r>
            <a:r>
              <a:rPr lang="fr-FR" dirty="0" smtClean="0">
                <a:latin typeface="Symbol" pitchFamily="18" charset="2"/>
              </a:rPr>
              <a:t> </a:t>
            </a:r>
            <a:r>
              <a:rPr lang="fr-FR" dirty="0" err="1" smtClean="0">
                <a:latin typeface="Symbol" pitchFamily="18" charset="2"/>
              </a:rPr>
              <a:t>d</a:t>
            </a:r>
            <a:r>
              <a:rPr lang="fr-FR" baseline="-25000" dirty="0" err="1" smtClean="0"/>
              <a:t>D</a:t>
            </a:r>
            <a:r>
              <a:rPr lang="fr-FR" baseline="0" dirty="0" smtClean="0"/>
              <a:t>) </a:t>
            </a:r>
            <a:r>
              <a:rPr lang="fr-FR" baseline="0" dirty="0"/>
              <a:t>cos(φ</a:t>
            </a:r>
            <a:r>
              <a:rPr lang="fr-FR" baseline="-25000" dirty="0"/>
              <a:t>3</a:t>
            </a:r>
            <a:r>
              <a:rPr lang="fr-FR" baseline="0" dirty="0"/>
              <a:t>), </a:t>
            </a:r>
          </a:p>
          <a:p>
            <a:pPr lvl="1"/>
            <a:r>
              <a:rPr lang="fr-FR" baseline="0" dirty="0"/>
              <a:t>A</a:t>
            </a:r>
            <a:r>
              <a:rPr lang="fr-FR" baseline="-25000" dirty="0"/>
              <a:t>ADS</a:t>
            </a:r>
            <a:r>
              <a:rPr lang="fr-FR" baseline="0" dirty="0"/>
              <a:t> = 2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B</a:t>
            </a:r>
            <a:r>
              <a:rPr lang="fr-FR" dirty="0" smtClean="0"/>
              <a:t> </a:t>
            </a:r>
            <a:r>
              <a:rPr lang="fr-FR" dirty="0" err="1" smtClean="0"/>
              <a:t>r</a:t>
            </a:r>
            <a:r>
              <a:rPr lang="fr-FR" baseline="-25000" dirty="0" err="1" smtClean="0"/>
              <a:t>D</a:t>
            </a:r>
            <a:r>
              <a:rPr lang="fr-FR" baseline="0" dirty="0" smtClean="0"/>
              <a:t> sin(</a:t>
            </a:r>
            <a:r>
              <a:rPr lang="fr-FR" dirty="0" smtClean="0">
                <a:latin typeface="Symbol" pitchFamily="18" charset="2"/>
              </a:rPr>
              <a:t>d</a:t>
            </a:r>
            <a:r>
              <a:rPr lang="fr-FR" baseline="-25000" dirty="0" smtClean="0"/>
              <a:t>B </a:t>
            </a:r>
            <a:r>
              <a:rPr lang="fr-FR" baseline="0" dirty="0" smtClean="0"/>
              <a:t>+</a:t>
            </a:r>
            <a:r>
              <a:rPr lang="fr-FR" dirty="0" smtClean="0">
                <a:latin typeface="Symbol" pitchFamily="18" charset="2"/>
              </a:rPr>
              <a:t> </a:t>
            </a:r>
            <a:r>
              <a:rPr lang="fr-FR" dirty="0" err="1" smtClean="0">
                <a:latin typeface="Symbol" pitchFamily="18" charset="2"/>
              </a:rPr>
              <a:t>d</a:t>
            </a:r>
            <a:r>
              <a:rPr lang="fr-FR" baseline="-25000" dirty="0" err="1" smtClean="0"/>
              <a:t>D</a:t>
            </a:r>
            <a:r>
              <a:rPr lang="fr-FR" baseline="0" dirty="0" smtClean="0"/>
              <a:t>) </a:t>
            </a:r>
            <a:r>
              <a:rPr lang="fr-FR" baseline="0" dirty="0"/>
              <a:t>sin(φ</a:t>
            </a:r>
            <a:r>
              <a:rPr lang="fr-FR" baseline="-25000" dirty="0"/>
              <a:t>3</a:t>
            </a:r>
            <a:r>
              <a:rPr lang="fr-FR" baseline="0" dirty="0"/>
              <a:t>) / R</a:t>
            </a:r>
            <a:r>
              <a:rPr lang="fr-FR" baseline="-25000" dirty="0"/>
              <a:t>ADS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365104"/>
            <a:ext cx="5410200" cy="1219200"/>
          </a:xfrm>
          <a:ln w="28575">
            <a:solidFill>
              <a:srgbClr val="00B050"/>
            </a:solidFill>
          </a:ln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sz="1800" b="1" dirty="0" err="1" smtClean="0">
                <a:solidFill>
                  <a:srgbClr val="FF0000"/>
                </a:solidFill>
              </a:rPr>
              <a:t>Giri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Grossman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Soffer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Zupan</a:t>
            </a:r>
            <a:r>
              <a:rPr lang="fr-FR" sz="1800" dirty="0" smtClean="0">
                <a:solidFill>
                  <a:srgbClr val="FF0000"/>
                </a:solidFill>
              </a:rPr>
              <a:t>:  Dalitz 3-body D </a:t>
            </a:r>
            <a:r>
              <a:rPr lang="fr-FR" sz="1800" dirty="0" err="1" smtClean="0">
                <a:solidFill>
                  <a:srgbClr val="FF0000"/>
                </a:solidFill>
              </a:rPr>
              <a:t>decays</a:t>
            </a:r>
            <a:r>
              <a:rPr lang="fr-FR" sz="1800" dirty="0" smtClean="0"/>
              <a:t> </a:t>
            </a:r>
            <a:r>
              <a:rPr lang="fr-FR" sz="1800" b="1" i="1" dirty="0" smtClean="0">
                <a:solidFill>
                  <a:schemeClr val="folHlink"/>
                </a:solidFill>
              </a:rPr>
              <a:t>new </a:t>
            </a:r>
            <a:r>
              <a:rPr lang="fr-FR" sz="1800" b="1" i="1" dirty="0" err="1" smtClean="0">
                <a:solidFill>
                  <a:schemeClr val="folHlink"/>
                </a:solidFill>
              </a:rPr>
              <a:t>results</a:t>
            </a:r>
            <a:endParaRPr lang="fr-FR" sz="1800" b="1" dirty="0" smtClean="0">
              <a:solidFill>
                <a:schemeClr val="folHlink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fr-FR" sz="1800" dirty="0" smtClean="0"/>
              <a:t>x</a:t>
            </a:r>
            <a:r>
              <a:rPr lang="fr-FR" sz="1800" baseline="30000" dirty="0" smtClean="0"/>
              <a:t>+</a:t>
            </a:r>
            <a:r>
              <a:rPr lang="fr-FR" sz="1800" dirty="0" smtClean="0"/>
              <a:t> = </a:t>
            </a:r>
            <a:r>
              <a:rPr lang="fr-FR" sz="1800" dirty="0" err="1" smtClean="0"/>
              <a:t>r</a:t>
            </a:r>
            <a:r>
              <a:rPr lang="fr-FR" sz="1800" baseline="-25000" dirty="0" err="1" smtClean="0"/>
              <a:t>B</a:t>
            </a:r>
            <a:r>
              <a:rPr lang="fr-FR" sz="1800" dirty="0" smtClean="0"/>
              <a:t> cos(</a:t>
            </a:r>
            <a:r>
              <a:rPr lang="fr-FR" sz="1600" dirty="0" smtClean="0">
                <a:latin typeface="Symbol" pitchFamily="18" charset="2"/>
              </a:rPr>
              <a:t>d</a:t>
            </a:r>
            <a:r>
              <a:rPr lang="fr-FR" sz="1800" baseline="-25000" dirty="0" smtClean="0"/>
              <a:t>B</a:t>
            </a:r>
            <a:r>
              <a:rPr lang="fr-FR" sz="1800" dirty="0" smtClean="0"/>
              <a:t>+φ</a:t>
            </a:r>
            <a:r>
              <a:rPr lang="fr-FR" sz="1800" baseline="-25000" dirty="0" smtClean="0"/>
              <a:t>3</a:t>
            </a:r>
            <a:r>
              <a:rPr lang="fr-FR" sz="1800" dirty="0" smtClean="0"/>
              <a:t> ) y</a:t>
            </a:r>
            <a:r>
              <a:rPr lang="fr-FR" sz="1800" baseline="30000" dirty="0" smtClean="0"/>
              <a:t>+</a:t>
            </a:r>
            <a:r>
              <a:rPr lang="fr-FR" sz="1800" dirty="0" smtClean="0"/>
              <a:t> = </a:t>
            </a:r>
            <a:r>
              <a:rPr lang="fr-FR" sz="1800" dirty="0" err="1" smtClean="0"/>
              <a:t>r</a:t>
            </a:r>
            <a:r>
              <a:rPr lang="fr-FR" sz="1800" baseline="-25000" dirty="0" err="1" smtClean="0"/>
              <a:t>B</a:t>
            </a:r>
            <a:r>
              <a:rPr lang="fr-FR" sz="1800" dirty="0" smtClean="0"/>
              <a:t> sin(</a:t>
            </a:r>
            <a:r>
              <a:rPr lang="fr-FR" sz="1600" dirty="0" smtClean="0">
                <a:latin typeface="Symbol" pitchFamily="18" charset="2"/>
              </a:rPr>
              <a:t>d</a:t>
            </a:r>
            <a:r>
              <a:rPr lang="fr-FR" sz="1800" baseline="-25000" dirty="0" smtClean="0"/>
              <a:t>B</a:t>
            </a:r>
            <a:r>
              <a:rPr lang="fr-FR" sz="1800" dirty="0" smtClean="0"/>
              <a:t>+φ</a:t>
            </a:r>
            <a:r>
              <a:rPr lang="fr-FR" sz="1800" baseline="-25000" dirty="0" smtClean="0"/>
              <a:t>3</a:t>
            </a:r>
            <a:r>
              <a:rPr lang="fr-FR" sz="1800" dirty="0" smtClean="0"/>
              <a:t> )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fr-FR" sz="1800" dirty="0" smtClean="0"/>
              <a:t> x</a:t>
            </a:r>
            <a:r>
              <a:rPr lang="fr-FR" sz="1800" baseline="30000" dirty="0" smtClean="0"/>
              <a:t>−</a:t>
            </a:r>
            <a:r>
              <a:rPr lang="fr-FR" sz="1800" dirty="0" smtClean="0"/>
              <a:t> = </a:t>
            </a:r>
            <a:r>
              <a:rPr lang="fr-FR" sz="1800" dirty="0" err="1" smtClean="0"/>
              <a:t>r</a:t>
            </a:r>
            <a:r>
              <a:rPr lang="fr-FR" sz="1800" baseline="-25000" dirty="0" err="1" smtClean="0"/>
              <a:t>B</a:t>
            </a:r>
            <a:r>
              <a:rPr lang="fr-FR" sz="1800" dirty="0" smtClean="0"/>
              <a:t> cos(</a:t>
            </a:r>
            <a:r>
              <a:rPr lang="fr-FR" sz="1600" dirty="0" smtClean="0">
                <a:latin typeface="Symbol" pitchFamily="18" charset="2"/>
              </a:rPr>
              <a:t>d</a:t>
            </a:r>
            <a:r>
              <a:rPr lang="fr-FR" sz="1800" baseline="-25000" dirty="0" smtClean="0"/>
              <a:t>B</a:t>
            </a:r>
            <a:r>
              <a:rPr lang="fr-FR" sz="1800" dirty="0" smtClean="0"/>
              <a:t>−φ</a:t>
            </a:r>
            <a:r>
              <a:rPr lang="fr-FR" sz="1800" baseline="-25000" dirty="0" smtClean="0"/>
              <a:t>3</a:t>
            </a:r>
            <a:r>
              <a:rPr lang="fr-FR" sz="1800" dirty="0" smtClean="0"/>
              <a:t> ) y− = </a:t>
            </a:r>
            <a:r>
              <a:rPr lang="fr-FR" sz="1800" dirty="0" err="1" smtClean="0"/>
              <a:t>r</a:t>
            </a:r>
            <a:r>
              <a:rPr lang="fr-FR" sz="1800" baseline="-25000" dirty="0" err="1" smtClean="0"/>
              <a:t>B</a:t>
            </a:r>
            <a:r>
              <a:rPr lang="fr-FR" sz="1800" dirty="0" smtClean="0"/>
              <a:t> sin( </a:t>
            </a:r>
            <a:r>
              <a:rPr lang="fr-FR" sz="1800" dirty="0" smtClean="0">
                <a:latin typeface="Symbol" pitchFamily="18" charset="2"/>
              </a:rPr>
              <a:t>d</a:t>
            </a:r>
            <a:r>
              <a:rPr lang="fr-FR" sz="1800" baseline="-25000" dirty="0" smtClean="0"/>
              <a:t>B</a:t>
            </a:r>
            <a:r>
              <a:rPr lang="fr-FR" sz="1800" dirty="0" smtClean="0"/>
              <a:t>−φ</a:t>
            </a:r>
            <a:r>
              <a:rPr lang="fr-FR" sz="1800" baseline="-25000" dirty="0" smtClean="0"/>
              <a:t>3</a:t>
            </a:r>
            <a:r>
              <a:rPr lang="fr-FR" sz="1800" dirty="0" smtClean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1800" dirty="0" err="1" smtClean="0"/>
              <a:t>Benefits</a:t>
            </a:r>
            <a:r>
              <a:rPr lang="fr-FR" sz="1800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</a:t>
            </a:r>
            <a:r>
              <a:rPr lang="fr-FR" sz="1800" dirty="0" err="1" smtClean="0"/>
              <a:t>charm</a:t>
            </a:r>
            <a:r>
              <a:rPr lang="fr-FR" sz="1800" dirty="0" smtClean="0"/>
              <a:t> </a:t>
            </a:r>
            <a:r>
              <a:rPr lang="fr-FR" sz="1800" dirty="0" err="1" smtClean="0"/>
              <a:t>measurements</a:t>
            </a:r>
            <a:r>
              <a:rPr lang="fr-FR" sz="1800" dirty="0" smtClean="0"/>
              <a:t> (CLEO-c)</a:t>
            </a: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725144"/>
            <a:ext cx="2247900" cy="714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Context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 algn="ctr">
              <a:buNone/>
            </a:pPr>
            <a:r>
              <a:rPr lang="en-US" sz="2800" dirty="0" smtClean="0"/>
              <a:t>Motivation for the B factories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500" dirty="0" smtClean="0">
                <a:solidFill>
                  <a:srgbClr val="3399FF"/>
                </a:solidFill>
              </a:rPr>
              <a:t>The BABAR Physics Book SLAC-R-504 (1998)</a:t>
            </a:r>
          </a:p>
          <a:p>
            <a:pPr lvl="1"/>
            <a:r>
              <a:rPr lang="en-US" sz="2000" dirty="0" smtClean="0"/>
              <a:t>Primary goal:</a:t>
            </a:r>
          </a:p>
          <a:p>
            <a:pPr lvl="1">
              <a:buFontTx/>
              <a:buNone/>
            </a:pPr>
            <a:r>
              <a:rPr lang="en-US" sz="2000" dirty="0" smtClean="0"/>
              <a:t>	To test the </a:t>
            </a:r>
            <a:r>
              <a:rPr lang="en-US" sz="2000" dirty="0" err="1" smtClean="0"/>
              <a:t>Cabibbo</a:t>
            </a:r>
            <a:r>
              <a:rPr lang="en-US" sz="2000" dirty="0" smtClean="0"/>
              <a:t>-Kobayashi-</a:t>
            </a:r>
            <a:r>
              <a:rPr lang="en-US" sz="2000" dirty="0" err="1" smtClean="0"/>
              <a:t>Maskawa</a:t>
            </a:r>
            <a:r>
              <a:rPr lang="en-US" sz="2000" dirty="0" smtClean="0"/>
              <a:t> model for CP Violation ( </a:t>
            </a:r>
            <a:r>
              <a:rPr lang="en-US" sz="2000" i="1" dirty="0" smtClean="0"/>
              <a:t>K</a:t>
            </a:r>
            <a:r>
              <a:rPr lang="en-US" sz="2000" dirty="0" smtClean="0"/>
              <a:t> </a:t>
            </a:r>
            <a:r>
              <a:rPr lang="en-US" sz="2000" dirty="0" err="1" smtClean="0"/>
              <a:t>vs</a:t>
            </a:r>
            <a:r>
              <a:rPr lang="en-US" sz="2000" dirty="0" smtClean="0"/>
              <a:t> </a:t>
            </a:r>
            <a:r>
              <a:rPr lang="en-US" sz="2000" i="1" dirty="0" smtClean="0"/>
              <a:t>B</a:t>
            </a:r>
            <a:r>
              <a:rPr lang="en-US" sz="2000" dirty="0" smtClean="0"/>
              <a:t>) </a:t>
            </a:r>
          </a:p>
          <a:p>
            <a:pPr lvl="1">
              <a:buFontTx/>
              <a:buNone/>
            </a:pPr>
            <a:r>
              <a:rPr lang="en-US" sz="2000" dirty="0" smtClean="0"/>
              <a:t>	</a:t>
            </a:r>
            <a:r>
              <a:rPr lang="en-US" sz="2000" dirty="0" err="1" smtClean="0"/>
              <a:t>Overconstrain</a:t>
            </a:r>
            <a:r>
              <a:rPr lang="en-US" sz="2000" dirty="0" smtClean="0"/>
              <a:t> the </a:t>
            </a:r>
            <a:r>
              <a:rPr lang="en-US" sz="2000" dirty="0" err="1" smtClean="0"/>
              <a:t>Unitarity</a:t>
            </a:r>
            <a:r>
              <a:rPr lang="en-US" sz="2000" dirty="0" smtClean="0"/>
              <a:t> Triangle, the “UT” (sides, angles)</a:t>
            </a:r>
          </a:p>
          <a:p>
            <a:pPr lvl="2"/>
            <a:r>
              <a:rPr lang="en-US" sz="2000" dirty="0" smtClean="0"/>
              <a:t> Does it close ?</a:t>
            </a:r>
          </a:p>
          <a:p>
            <a:pPr lvl="2"/>
            <a:r>
              <a:rPr lang="en-US" sz="2000" dirty="0" smtClean="0"/>
              <a:t> Is there New Physics Beyond the Standard Model? </a:t>
            </a:r>
          </a:p>
          <a:p>
            <a:pPr lvl="2">
              <a:buNone/>
            </a:pPr>
            <a:r>
              <a:rPr lang="en-US" sz="2000" dirty="0" smtClean="0"/>
              <a:t>	(CKM not enough for A(baryon))</a:t>
            </a:r>
          </a:p>
          <a:p>
            <a:pPr lvl="1"/>
            <a:r>
              <a:rPr lang="en-US" sz="2000" dirty="0" smtClean="0"/>
              <a:t>Other goals</a:t>
            </a:r>
          </a:p>
          <a:p>
            <a:pPr lvl="1" algn="ctr">
              <a:buNone/>
            </a:pPr>
            <a:endParaRPr lang="en-US" dirty="0" smtClean="0"/>
          </a:p>
          <a:p>
            <a:pPr lvl="1" algn="ctr">
              <a:buNone/>
            </a:pPr>
            <a:r>
              <a:rPr lang="en-US" dirty="0" smtClean="0"/>
              <a:t>What now ?</a:t>
            </a:r>
          </a:p>
          <a:p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dirty="0" smtClean="0"/>
              <a:t>The angle </a:t>
            </a:r>
            <a:r>
              <a:rPr lang="fr-FR" dirty="0" smtClean="0">
                <a:latin typeface="Symbol" pitchFamily="18" charset="2"/>
              </a:rPr>
              <a:t>g/f</a:t>
            </a:r>
            <a:r>
              <a:rPr lang="fr-FR" baseline="-25000" dirty="0" smtClean="0">
                <a:latin typeface="Symbol" pitchFamily="18" charset="2"/>
              </a:rPr>
              <a:t>3</a:t>
            </a:r>
            <a:r>
              <a:rPr lang="fr-FR" dirty="0" smtClean="0"/>
              <a:t> (GGSZ)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/>
          </a:p>
        </p:txBody>
      </p:sp>
      <p:grpSp>
        <p:nvGrpSpPr>
          <p:cNvPr id="34" name="Groupe 33"/>
          <p:cNvGrpSpPr/>
          <p:nvPr/>
        </p:nvGrpSpPr>
        <p:grpSpPr>
          <a:xfrm>
            <a:off x="395536" y="3068961"/>
            <a:ext cx="8460432" cy="646331"/>
            <a:chOff x="683568" y="2780927"/>
            <a:chExt cx="8460432" cy="828764"/>
          </a:xfrm>
        </p:grpSpPr>
        <p:sp>
          <p:nvSpPr>
            <p:cNvPr id="10" name="ZoneTexte 9"/>
            <p:cNvSpPr txBox="1"/>
            <p:nvPr/>
          </p:nvSpPr>
          <p:spPr>
            <a:xfrm>
              <a:off x="683568" y="2780927"/>
              <a:ext cx="8460432" cy="82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fr-FR" dirty="0" smtClean="0"/>
                <a:t> </a:t>
              </a:r>
              <a:r>
                <a:rPr lang="fr-FR" dirty="0" err="1" smtClean="0"/>
                <a:t>Measure</a:t>
              </a:r>
              <a:r>
                <a:rPr lang="fr-FR" dirty="0" smtClean="0"/>
                <a:t> Dalitz plot </a:t>
              </a:r>
              <a:r>
                <a:rPr lang="fr-FR" dirty="0" err="1" smtClean="0"/>
                <a:t>from</a:t>
              </a:r>
              <a:r>
                <a:rPr lang="fr-FR" dirty="0" smtClean="0"/>
                <a:t> D*</a:t>
              </a:r>
              <a:r>
                <a:rPr lang="fr-FR" baseline="30000" dirty="0" smtClean="0"/>
                <a:t>+</a:t>
              </a:r>
              <a:r>
                <a:rPr lang="fr-FR" dirty="0" smtClean="0">
                  <a:sym typeface="Mathematica1"/>
                </a:rPr>
                <a:t></a:t>
              </a:r>
              <a:r>
                <a:rPr lang="fr-FR" dirty="0" smtClean="0"/>
                <a:t> </a:t>
              </a:r>
              <a:r>
                <a:rPr lang="fr-FR" dirty="0" err="1" smtClean="0"/>
                <a:t>D</a:t>
              </a:r>
              <a:r>
                <a:rPr lang="fr-FR" dirty="0" err="1" smtClean="0">
                  <a:latin typeface="Symbol" pitchFamily="18" charset="2"/>
                </a:rPr>
                <a:t>p</a:t>
              </a:r>
              <a:r>
                <a:rPr lang="fr-FR" baseline="30000" dirty="0" smtClean="0">
                  <a:latin typeface="Symbol" pitchFamily="18" charset="2"/>
                </a:rPr>
                <a:t>+</a:t>
              </a:r>
              <a:r>
                <a:rPr lang="fr-FR" dirty="0" smtClean="0"/>
                <a:t> in the </a:t>
              </a:r>
              <a:r>
                <a:rPr lang="fr-FR" dirty="0" err="1" smtClean="0"/>
                <a:t>same</a:t>
              </a:r>
              <a:r>
                <a:rPr lang="fr-FR" dirty="0" smtClean="0"/>
                <a:t> data </a:t>
              </a:r>
              <a:r>
                <a:rPr lang="fr-FR" dirty="0" err="1" smtClean="0"/>
                <a:t>sample</a:t>
              </a:r>
              <a:r>
                <a:rPr lang="fr-FR" dirty="0" smtClean="0"/>
                <a:t> </a:t>
              </a:r>
              <a:r>
                <a:rPr lang="fr-FR" dirty="0" err="1" smtClean="0"/>
                <a:t>with</a:t>
              </a:r>
              <a:endParaRPr lang="fr-FR" dirty="0" smtClean="0"/>
            </a:p>
            <a:p>
              <a:pPr>
                <a:buFont typeface="Arial" pitchFamily="34" charset="0"/>
                <a:buChar char="•"/>
              </a:pPr>
              <a:r>
                <a:rPr lang="fr-FR" dirty="0" smtClean="0"/>
                <a:t> Dalitz plot model to </a:t>
              </a:r>
              <a:r>
                <a:rPr lang="fr-FR" dirty="0" err="1" smtClean="0"/>
                <a:t>describe</a:t>
              </a:r>
              <a:r>
                <a:rPr lang="fr-FR" dirty="0" smtClean="0"/>
                <a:t> the </a:t>
              </a:r>
              <a:r>
                <a:rPr lang="fr-FR" dirty="0" err="1" smtClean="0">
                  <a:latin typeface="Symbol" pitchFamily="18" charset="2"/>
                </a:rPr>
                <a:t>d</a:t>
              </a:r>
              <a:r>
                <a:rPr lang="fr-FR" baseline="-25000" dirty="0" err="1" smtClean="0"/>
                <a:t>D</a:t>
              </a:r>
              <a:r>
                <a:rPr lang="fr-FR" dirty="0" smtClean="0"/>
                <a:t>(s</a:t>
              </a:r>
              <a:r>
                <a:rPr lang="fr-FR" baseline="-25000" dirty="0" smtClean="0"/>
                <a:t>+</a:t>
              </a:r>
              <a:r>
                <a:rPr lang="fr-FR" dirty="0" smtClean="0"/>
                <a:t>,s</a:t>
              </a:r>
              <a:r>
                <a:rPr lang="fr-FR" baseline="-25000" dirty="0" smtClean="0"/>
                <a:t>-</a:t>
              </a:r>
              <a:r>
                <a:rPr lang="fr-FR" dirty="0" smtClean="0"/>
                <a:t>) phase motion </a:t>
              </a:r>
              <a:r>
                <a:rPr lang="fr-FR" dirty="0" err="1" smtClean="0"/>
                <a:t>brings</a:t>
              </a:r>
              <a:r>
                <a:rPr lang="fr-FR" dirty="0" smtClean="0"/>
                <a:t> dominant </a:t>
              </a:r>
              <a:r>
                <a:rPr lang="fr-FR" dirty="0" err="1" smtClean="0"/>
                <a:t>systematics</a:t>
              </a:r>
              <a:endParaRPr lang="fr-FR" dirty="0" smtClean="0"/>
            </a:p>
          </p:txBody>
        </p:sp>
        <p:pic>
          <p:nvPicPr>
            <p:cNvPr id="11162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20272" y="2873259"/>
              <a:ext cx="1398636" cy="335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ZoneTexte 32"/>
          <p:cNvSpPr txBox="1"/>
          <p:nvPr/>
        </p:nvSpPr>
        <p:spPr>
          <a:xfrm>
            <a:off x="7812360" y="278092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-</a:t>
            </a:r>
            <a:endParaRPr lang="fr-FR" baseline="-25000" dirty="0"/>
          </a:p>
        </p:txBody>
      </p:sp>
      <p:sp>
        <p:nvSpPr>
          <p:cNvPr id="35" name="Rectangle 34"/>
          <p:cNvSpPr/>
          <p:nvPr/>
        </p:nvSpPr>
        <p:spPr>
          <a:xfrm>
            <a:off x="467544" y="1196752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Assuming</a:t>
            </a:r>
            <a:r>
              <a:rPr lang="fr-FR" dirty="0" smtClean="0"/>
              <a:t> no CPV in D </a:t>
            </a:r>
            <a:r>
              <a:rPr lang="fr-FR" dirty="0" err="1" smtClean="0"/>
              <a:t>decays</a:t>
            </a:r>
            <a:r>
              <a:rPr lang="fr-FR" dirty="0" smtClean="0"/>
              <a:t> and </a:t>
            </a:r>
            <a:r>
              <a:rPr lang="fr-FR" dirty="0" err="1" smtClean="0"/>
              <a:t>neglecting</a:t>
            </a:r>
            <a:r>
              <a:rPr lang="fr-FR" dirty="0" smtClean="0"/>
              <a:t> D </a:t>
            </a:r>
            <a:r>
              <a:rPr lang="fr-FR" dirty="0" err="1" smtClean="0"/>
              <a:t>mixing</a:t>
            </a:r>
            <a:r>
              <a:rPr lang="fr-FR" dirty="0" smtClean="0"/>
              <a:t>,</a:t>
            </a:r>
            <a:endParaRPr lang="fr-FR" dirty="0"/>
          </a:p>
        </p:txBody>
      </p:sp>
      <p:grpSp>
        <p:nvGrpSpPr>
          <p:cNvPr id="46" name="Groupe 45"/>
          <p:cNvGrpSpPr/>
          <p:nvPr/>
        </p:nvGrpSpPr>
        <p:grpSpPr>
          <a:xfrm>
            <a:off x="971601" y="3717032"/>
            <a:ext cx="7067871" cy="2781300"/>
            <a:chOff x="971601" y="3717032"/>
            <a:chExt cx="7067871" cy="2781300"/>
          </a:xfrm>
        </p:grpSpPr>
        <p:grpSp>
          <p:nvGrpSpPr>
            <p:cNvPr id="39" name="Groupe 38"/>
            <p:cNvGrpSpPr/>
            <p:nvPr/>
          </p:nvGrpSpPr>
          <p:grpSpPr>
            <a:xfrm>
              <a:off x="971601" y="3717032"/>
              <a:ext cx="7022206" cy="2781300"/>
              <a:chOff x="971601" y="3717032"/>
              <a:chExt cx="7022206" cy="2781300"/>
            </a:xfrm>
          </p:grpSpPr>
          <p:sp>
            <p:nvSpPr>
              <p:cNvPr id="12" name="ZoneTexte 11"/>
              <p:cNvSpPr txBox="1"/>
              <p:nvPr/>
            </p:nvSpPr>
            <p:spPr>
              <a:xfrm rot="16200000">
                <a:off x="537443" y="4871269"/>
                <a:ext cx="1237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HFAG-2010</a:t>
                </a:r>
                <a:endParaRPr lang="fr-FR" dirty="0"/>
              </a:p>
            </p:txBody>
          </p:sp>
          <p:pic>
            <p:nvPicPr>
              <p:cNvPr id="11162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59632" y="3717032"/>
                <a:ext cx="6734175" cy="278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1" name="Picture 3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52320" y="3861048"/>
              <a:ext cx="401304" cy="32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Rectangle 69"/>
            <p:cNvSpPr>
              <a:spLocks noChangeArrowheads="1"/>
            </p:cNvSpPr>
            <p:nvPr/>
          </p:nvSpPr>
          <p:spPr bwMode="auto">
            <a:xfrm>
              <a:off x="5220072" y="4077072"/>
              <a:ext cx="2819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1400" baseline="0" dirty="0">
                  <a:solidFill>
                    <a:srgbClr val="4AACB4"/>
                  </a:solidFill>
                </a:rPr>
                <a:t>Phys. </a:t>
              </a:r>
              <a:r>
                <a:rPr lang="fr-FR" sz="1400" baseline="0" dirty="0" err="1">
                  <a:solidFill>
                    <a:srgbClr val="4AACB4"/>
                  </a:solidFill>
                </a:rPr>
                <a:t>Rev</a:t>
              </a:r>
              <a:r>
                <a:rPr lang="fr-FR" sz="1400" baseline="0" dirty="0">
                  <a:solidFill>
                    <a:srgbClr val="4AACB4"/>
                  </a:solidFill>
                </a:rPr>
                <a:t>. D 81, 112002 (2010)</a:t>
              </a:r>
            </a:p>
          </p:txBody>
        </p:sp>
        <p:sp>
          <p:nvSpPr>
            <p:cNvPr id="44" name="Rectangle 11"/>
            <p:cNvSpPr>
              <a:spLocks noChangeArrowheads="1"/>
            </p:cNvSpPr>
            <p:nvPr/>
          </p:nvSpPr>
          <p:spPr bwMode="auto">
            <a:xfrm>
              <a:off x="2555776" y="4077072"/>
              <a:ext cx="2664296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FR" sz="1400" baseline="0" dirty="0" smtClean="0">
                  <a:solidFill>
                    <a:srgbClr val="4AACB4"/>
                  </a:solidFill>
                </a:rPr>
                <a:t>PRL 105, 121801 (2010)</a:t>
              </a:r>
              <a:endParaRPr lang="fr-FR" sz="1400" baseline="0" dirty="0">
                <a:solidFill>
                  <a:srgbClr val="4AACB4"/>
                </a:solidFill>
              </a:endParaRPr>
            </a:p>
          </p:txBody>
        </p:sp>
        <p:pic>
          <p:nvPicPr>
            <p:cNvPr id="45" name="Picture 11" descr="BaBar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63404" y="3861048"/>
              <a:ext cx="321765" cy="448637"/>
            </a:xfrm>
            <a:prstGeom prst="rect">
              <a:avLst/>
            </a:prstGeom>
            <a:noFill/>
          </p:spPr>
        </p:pic>
      </p:grpSp>
      <p:grpSp>
        <p:nvGrpSpPr>
          <p:cNvPr id="40" name="Groupe 39"/>
          <p:cNvGrpSpPr/>
          <p:nvPr/>
        </p:nvGrpSpPr>
        <p:grpSpPr>
          <a:xfrm>
            <a:off x="395536" y="1412776"/>
            <a:ext cx="7754069" cy="1737484"/>
            <a:chOff x="395536" y="1412776"/>
            <a:chExt cx="7754069" cy="1737484"/>
          </a:xfrm>
        </p:grpSpPr>
        <p:pic>
          <p:nvPicPr>
            <p:cNvPr id="14029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91880" y="1556792"/>
              <a:ext cx="4657725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e 24"/>
            <p:cNvGrpSpPr/>
            <p:nvPr/>
          </p:nvGrpSpPr>
          <p:grpSpPr>
            <a:xfrm>
              <a:off x="4139158" y="1629594"/>
              <a:ext cx="1152922" cy="1296938"/>
              <a:chOff x="4139158" y="1341562"/>
              <a:chExt cx="1152922" cy="1296938"/>
            </a:xfrm>
          </p:grpSpPr>
          <p:cxnSp>
            <p:nvCxnSpPr>
              <p:cNvPr id="18" name="Connecteur droit avec flèche 17"/>
              <p:cNvCxnSpPr/>
              <p:nvPr/>
            </p:nvCxnSpPr>
            <p:spPr>
              <a:xfrm>
                <a:off x="4139952" y="2636912"/>
                <a:ext cx="115212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/>
              <p:cNvCxnSpPr/>
              <p:nvPr/>
            </p:nvCxnSpPr>
            <p:spPr>
              <a:xfrm rot="5400000" flipH="1" flipV="1">
                <a:off x="3491880" y="1988840"/>
                <a:ext cx="1296144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25"/>
            <p:cNvGrpSpPr/>
            <p:nvPr/>
          </p:nvGrpSpPr>
          <p:grpSpPr>
            <a:xfrm>
              <a:off x="6660232" y="1628800"/>
              <a:ext cx="1152922" cy="1296938"/>
              <a:chOff x="4139158" y="1341562"/>
              <a:chExt cx="1152922" cy="1296938"/>
            </a:xfrm>
          </p:grpSpPr>
          <p:cxnSp>
            <p:nvCxnSpPr>
              <p:cNvPr id="27" name="Connecteur droit avec flèche 26"/>
              <p:cNvCxnSpPr/>
              <p:nvPr/>
            </p:nvCxnSpPr>
            <p:spPr>
              <a:xfrm>
                <a:off x="4139952" y="2636912"/>
                <a:ext cx="115212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rot="5400000" flipH="1" flipV="1">
                <a:off x="3491880" y="1988840"/>
                <a:ext cx="1296144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ZoneTexte 28"/>
            <p:cNvSpPr txBox="1"/>
            <p:nvPr/>
          </p:nvSpPr>
          <p:spPr>
            <a:xfrm>
              <a:off x="5220072" y="2780928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baseline="-25000" dirty="0" smtClean="0"/>
                <a:t>+</a:t>
              </a:r>
              <a:endParaRPr lang="fr-FR" baseline="-250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732240" y="1412776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baseline="-25000" dirty="0" smtClean="0"/>
                <a:t>+</a:t>
              </a:r>
              <a:endParaRPr lang="fr-FR" baseline="-250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211960" y="1412776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</a:t>
              </a:r>
              <a:r>
                <a:rPr lang="fr-FR" baseline="-25000" dirty="0" smtClean="0"/>
                <a:t>-</a:t>
              </a:r>
              <a:endParaRPr lang="fr-FR" baseline="-25000" dirty="0"/>
            </a:p>
          </p:txBody>
        </p:sp>
        <p:pic>
          <p:nvPicPr>
            <p:cNvPr id="111617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536" y="2060848"/>
              <a:ext cx="31146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 smtClean="0"/>
              <a:t>New GGSZ </a:t>
            </a:r>
            <a:r>
              <a:rPr lang="fr-FR" dirty="0" err="1" smtClean="0"/>
              <a:t>result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8254" y="2636912"/>
            <a:ext cx="5085746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28600"/>
            <a:ext cx="8382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611560" y="13407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J. </a:t>
            </a:r>
            <a:r>
              <a:rPr lang="fr-FR" dirty="0" err="1" smtClean="0">
                <a:solidFill>
                  <a:schemeClr val="accent1"/>
                </a:solidFill>
              </a:rPr>
              <a:t>Dalseno</a:t>
            </a:r>
            <a:r>
              <a:rPr lang="fr-FR" dirty="0" smtClean="0">
                <a:solidFill>
                  <a:schemeClr val="accent1"/>
                </a:solidFill>
              </a:rPr>
              <a:t> (Belle) EPS 2011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00808"/>
            <a:ext cx="3197094" cy="310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4895528" y="1484784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to </a:t>
            </a:r>
            <a:r>
              <a:rPr lang="fr-FR" dirty="0" err="1" smtClean="0"/>
              <a:t>remove</a:t>
            </a:r>
            <a:r>
              <a:rPr lang="fr-FR" dirty="0" smtClean="0"/>
              <a:t> model </a:t>
            </a:r>
            <a:r>
              <a:rPr lang="fr-FR" dirty="0" err="1" smtClean="0"/>
              <a:t>systematics</a:t>
            </a:r>
            <a:r>
              <a:rPr lang="fr-FR" dirty="0" smtClean="0"/>
              <a:t>, use  optimal </a:t>
            </a:r>
            <a:r>
              <a:rPr lang="fr-FR" dirty="0" err="1" smtClean="0"/>
              <a:t>binning</a:t>
            </a:r>
            <a:r>
              <a:rPr lang="fr-FR" dirty="0" smtClean="0"/>
              <a:t> in the Dalitz plot (DP)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Uses the CLEO (</a:t>
            </a:r>
            <a:r>
              <a:rPr lang="fr-FR" dirty="0" err="1" smtClean="0"/>
              <a:t>eventually</a:t>
            </a:r>
            <a:r>
              <a:rPr lang="fr-FR" dirty="0" smtClean="0"/>
              <a:t> BES-III) quantum </a:t>
            </a:r>
            <a:r>
              <a:rPr lang="fr-FR" dirty="0" err="1" smtClean="0"/>
              <a:t>correlation</a:t>
            </a:r>
            <a:r>
              <a:rPr lang="fr-FR" dirty="0" smtClean="0"/>
              <a:t> in e+e- </a:t>
            </a:r>
            <a:r>
              <a:rPr lang="fr-FR" dirty="0" smtClean="0">
                <a:sym typeface="Wingdings" pitchFamily="2" charset="2"/>
              </a:rPr>
              <a:t> DD </a:t>
            </a:r>
            <a:r>
              <a:rPr lang="fr-FR" dirty="0" err="1" smtClean="0">
                <a:sym typeface="Wingdings" pitchFamily="2" charset="2"/>
              </a:rPr>
              <a:t>at</a:t>
            </a:r>
            <a:r>
              <a:rPr lang="fr-FR" dirty="0" smtClean="0">
                <a:sym typeface="Wingdings" pitchFamily="2" charset="2"/>
              </a:rPr>
              <a:t> Psi ‘’</a:t>
            </a:r>
            <a:endParaRPr lang="fr-FR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5221644" y="908720"/>
            <a:ext cx="3922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accent1"/>
                </a:solidFill>
              </a:rPr>
              <a:t>Giri</a:t>
            </a:r>
            <a:r>
              <a:rPr lang="fr-FR" sz="1400" dirty="0" smtClean="0">
                <a:solidFill>
                  <a:schemeClr val="accent1"/>
                </a:solidFill>
              </a:rPr>
              <a:t>, </a:t>
            </a:r>
            <a:r>
              <a:rPr lang="fr-FR" sz="1400" dirty="0" err="1" smtClean="0">
                <a:solidFill>
                  <a:schemeClr val="accent1"/>
                </a:solidFill>
              </a:rPr>
              <a:t>Grossman</a:t>
            </a:r>
            <a:r>
              <a:rPr lang="fr-FR" sz="1400" dirty="0" smtClean="0">
                <a:solidFill>
                  <a:schemeClr val="accent1"/>
                </a:solidFill>
              </a:rPr>
              <a:t>, </a:t>
            </a:r>
            <a:r>
              <a:rPr lang="fr-FR" sz="1400" dirty="0" err="1" smtClean="0">
                <a:solidFill>
                  <a:schemeClr val="accent1"/>
                </a:solidFill>
              </a:rPr>
              <a:t>Soffer</a:t>
            </a:r>
            <a:r>
              <a:rPr lang="fr-FR" sz="1400" dirty="0" smtClean="0">
                <a:solidFill>
                  <a:schemeClr val="accent1"/>
                </a:solidFill>
              </a:rPr>
              <a:t>, </a:t>
            </a:r>
            <a:r>
              <a:rPr lang="fr-FR" sz="1400" dirty="0" err="1" smtClean="0">
                <a:solidFill>
                  <a:schemeClr val="accent1"/>
                </a:solidFill>
              </a:rPr>
              <a:t>Zupan</a:t>
            </a:r>
            <a:r>
              <a:rPr lang="fr-FR" sz="1400" dirty="0" smtClean="0">
                <a:solidFill>
                  <a:schemeClr val="accent1"/>
                </a:solidFill>
              </a:rPr>
              <a:t>, PRD 68 05418 (2003)</a:t>
            </a:r>
          </a:p>
          <a:p>
            <a:r>
              <a:rPr lang="fr-FR" sz="1400" dirty="0" smtClean="0">
                <a:solidFill>
                  <a:schemeClr val="accent1"/>
                </a:solidFill>
              </a:rPr>
              <a:t>A. </a:t>
            </a:r>
            <a:r>
              <a:rPr lang="fr-FR" sz="1400" dirty="0" err="1" smtClean="0">
                <a:solidFill>
                  <a:schemeClr val="accent1"/>
                </a:solidFill>
              </a:rPr>
              <a:t>Bondar</a:t>
            </a:r>
            <a:r>
              <a:rPr lang="fr-FR" sz="1400" dirty="0" smtClean="0">
                <a:solidFill>
                  <a:schemeClr val="accent1"/>
                </a:solidFill>
              </a:rPr>
              <a:t>, Y </a:t>
            </a:r>
            <a:r>
              <a:rPr lang="fr-FR" sz="1400" dirty="0" err="1" smtClean="0">
                <a:solidFill>
                  <a:schemeClr val="accent1"/>
                </a:solidFill>
              </a:rPr>
              <a:t>Poluetkov</a:t>
            </a:r>
            <a:r>
              <a:rPr lang="fr-FR" sz="1400" dirty="0" smtClean="0">
                <a:solidFill>
                  <a:schemeClr val="accent1"/>
                </a:solidFill>
              </a:rPr>
              <a:t>, PRD70, 072003 (2004)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932040" y="5013176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DP </a:t>
            </a:r>
            <a:r>
              <a:rPr lang="fr-FR" dirty="0" err="1" smtClean="0"/>
              <a:t>systematics</a:t>
            </a:r>
            <a:r>
              <a:rPr lang="fr-FR" dirty="0" smtClean="0"/>
              <a:t> </a:t>
            </a:r>
            <a:r>
              <a:rPr lang="fr-FR" dirty="0" err="1" smtClean="0"/>
              <a:t>reduced</a:t>
            </a:r>
            <a:r>
              <a:rPr lang="fr-FR" dirty="0" smtClean="0"/>
              <a:t> by one </a:t>
            </a:r>
            <a:r>
              <a:rPr lang="fr-FR" dirty="0" err="1" smtClean="0"/>
              <a:t>half</a:t>
            </a: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lose</a:t>
            </a:r>
            <a:r>
              <a:rPr lang="fr-FR" dirty="0" smtClean="0"/>
              <a:t> </a:t>
            </a:r>
            <a:r>
              <a:rPr lang="fr-FR" dirty="0" err="1" smtClean="0"/>
              <a:t>statistical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r>
              <a:rPr lang="fr-FR" dirty="0" smtClean="0"/>
              <a:t>, 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irrelevant</a:t>
            </a:r>
            <a:r>
              <a:rPr lang="fr-FR" dirty="0" smtClean="0"/>
              <a:t> for 10 ab</a:t>
            </a:r>
            <a:r>
              <a:rPr lang="fr-FR" baseline="30000" dirty="0" smtClean="0"/>
              <a:t>-1</a:t>
            </a:r>
            <a:r>
              <a:rPr lang="fr-FR" dirty="0" smtClean="0"/>
              <a:t> </a:t>
            </a:r>
            <a:r>
              <a:rPr lang="fr-FR" dirty="0" err="1" smtClean="0"/>
              <a:t>samples</a:t>
            </a:r>
            <a:endParaRPr lang="fr-FR" dirty="0" smtClean="0"/>
          </a:p>
        </p:txBody>
      </p:sp>
      <p:grpSp>
        <p:nvGrpSpPr>
          <p:cNvPr id="20" name="Groupe 19"/>
          <p:cNvGrpSpPr/>
          <p:nvPr/>
        </p:nvGrpSpPr>
        <p:grpSpPr>
          <a:xfrm>
            <a:off x="179514" y="5013176"/>
            <a:ext cx="4474838" cy="1304925"/>
            <a:chOff x="179514" y="5013176"/>
            <a:chExt cx="4474838" cy="1304925"/>
          </a:xfrm>
        </p:grpSpPr>
        <p:pic>
          <p:nvPicPr>
            <p:cNvPr id="8192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9552" y="5013176"/>
              <a:ext cx="41148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ZoneTexte 18"/>
            <p:cNvSpPr txBox="1"/>
            <p:nvPr/>
          </p:nvSpPr>
          <p:spPr>
            <a:xfrm rot="16200000">
              <a:off x="-264230" y="5456920"/>
              <a:ext cx="1256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rgbClr val="FF0000"/>
                  </a:solidFill>
                </a:rPr>
                <a:t>Preliminary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51520" y="249289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(s</a:t>
            </a:r>
            <a:r>
              <a:rPr lang="fr-FR" baseline="-25000" dirty="0" smtClean="0"/>
              <a:t>+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419872" y="4437112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(s</a:t>
            </a:r>
            <a:r>
              <a:rPr lang="fr-FR" baseline="-25000" dirty="0" smtClean="0"/>
              <a:t>-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angle </a:t>
            </a:r>
            <a:r>
              <a:rPr lang="fr-FR" dirty="0" smtClean="0">
                <a:latin typeface="Symbol" pitchFamily="18" charset="2"/>
              </a:rPr>
              <a:t>g/f</a:t>
            </a:r>
            <a:r>
              <a:rPr lang="fr-FR" baseline="-25000" dirty="0" smtClean="0">
                <a:latin typeface="Symbol" pitchFamily="18" charset="2"/>
              </a:rPr>
              <a:t>3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  <p:pic>
        <p:nvPicPr>
          <p:cNvPr id="7" name="Image 6" descr="gamm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772816"/>
            <a:ext cx="3962784" cy="289330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91680" y="2492896"/>
            <a:ext cx="1327608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fr-FR" b="1" dirty="0" smtClean="0">
                <a:solidFill>
                  <a:srgbClr val="FF0000"/>
                </a:solidFill>
              </a:rPr>
              <a:t> = (71 </a:t>
            </a:r>
            <a:r>
              <a:rPr lang="fr-FR" b="1" baseline="30000" dirty="0" smtClean="0">
                <a:solidFill>
                  <a:srgbClr val="FF0000"/>
                </a:solidFill>
              </a:rPr>
              <a:t>+21 </a:t>
            </a:r>
            <a:r>
              <a:rPr lang="fr-FR" b="1" dirty="0" smtClean="0">
                <a:solidFill>
                  <a:srgbClr val="FF0000"/>
                </a:solidFill>
              </a:rPr>
              <a:t>)</a:t>
            </a:r>
            <a:r>
              <a:rPr lang="fr-FR" b="1" baseline="30000" dirty="0" smtClean="0">
                <a:solidFill>
                  <a:srgbClr val="FF0000"/>
                </a:solidFill>
              </a:rPr>
              <a:t>0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            </a:t>
            </a:r>
            <a:r>
              <a:rPr lang="fr-FR" b="1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fr-FR" b="1" baseline="30000" dirty="0" smtClean="0">
                <a:solidFill>
                  <a:srgbClr val="FF0000"/>
                </a:solidFill>
              </a:rPr>
              <a:t>25</a:t>
            </a:r>
            <a:endParaRPr lang="fr-FR" b="1" dirty="0" smtClean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9" y="3861048"/>
            <a:ext cx="4104456" cy="1477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The </a:t>
            </a:r>
            <a:r>
              <a:rPr lang="fr-FR" dirty="0" err="1" smtClean="0"/>
              <a:t>only</a:t>
            </a:r>
            <a:r>
              <a:rPr lang="fr-FR" dirty="0" smtClean="0"/>
              <a:t> angle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   </a:t>
            </a:r>
          </a:p>
          <a:p>
            <a:r>
              <a:rPr lang="fr-FR" dirty="0" smtClean="0"/>
              <a:t>  </a:t>
            </a:r>
            <a:r>
              <a:rPr lang="fr-FR" dirty="0" err="1" smtClean="0"/>
              <a:t>precision</a:t>
            </a:r>
            <a:r>
              <a:rPr lang="fr-FR" dirty="0" smtClean="0"/>
              <a:t> </a:t>
            </a:r>
            <a:r>
              <a:rPr lang="fr-FR" dirty="0" err="1" smtClean="0"/>
              <a:t>worse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the fit.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Great expectations </a:t>
            </a:r>
            <a:r>
              <a:rPr lang="fr-FR" dirty="0" err="1" smtClean="0"/>
              <a:t>from</a:t>
            </a:r>
            <a:r>
              <a:rPr lang="fr-FR" dirty="0" smtClean="0"/>
              <a:t> LHCb.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Recall</a:t>
            </a:r>
            <a:r>
              <a:rPr lang="fr-FR" dirty="0" smtClean="0"/>
              <a:t>, </a:t>
            </a:r>
            <a:r>
              <a:rPr lang="fr-FR" i="1" dirty="0" smtClean="0"/>
              <a:t>pure </a:t>
            </a:r>
            <a:r>
              <a:rPr lang="fr-FR" i="1" dirty="0" err="1" smtClean="0"/>
              <a:t>tree</a:t>
            </a:r>
            <a:r>
              <a:rPr lang="fr-FR" i="1" dirty="0" smtClean="0"/>
              <a:t> </a:t>
            </a:r>
            <a:r>
              <a:rPr lang="fr-FR" dirty="0" err="1" smtClean="0"/>
              <a:t>processes</a:t>
            </a:r>
            <a:r>
              <a:rPr lang="fr-FR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a date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27/07/2011</a:t>
            </a:r>
          </a:p>
        </p:txBody>
      </p:sp>
      <p:sp>
        <p:nvSpPr>
          <p:cNvPr id="19459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J. Chauveau XXXIV SSI</a:t>
            </a:r>
          </a:p>
        </p:txBody>
      </p:sp>
      <p:sp>
        <p:nvSpPr>
          <p:cNvPr id="1946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137216-0279-4118-B1DD-3CCCC0F89C96}" type="slidenum">
              <a:rPr lang="fr-FR" smtClean="0"/>
              <a:pPr/>
              <a:t>23</a:t>
            </a:fld>
            <a:endParaRPr lang="fr-FR" smtClean="0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/>
              <a:t>The </a:t>
            </a:r>
            <a:r>
              <a:rPr lang="fr-FR" dirty="0" err="1" smtClean="0"/>
              <a:t>sides</a:t>
            </a:r>
            <a:endParaRPr lang="fr-FR" dirty="0" smtClean="0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609600" y="2133600"/>
            <a:ext cx="3475038" cy="2819400"/>
            <a:chOff x="384" y="1344"/>
            <a:chExt cx="2189" cy="1776"/>
          </a:xfrm>
        </p:grpSpPr>
        <p:sp>
          <p:nvSpPr>
            <p:cNvPr id="19479" name="Rectangle 40" descr="Woven mat"/>
            <p:cNvSpPr>
              <a:spLocks noChangeArrowheads="1"/>
            </p:cNvSpPr>
            <p:nvPr/>
          </p:nvSpPr>
          <p:spPr bwMode="auto">
            <a:xfrm rot="1078396">
              <a:off x="384" y="2256"/>
              <a:ext cx="2112" cy="864"/>
            </a:xfrm>
            <a:prstGeom prst="rect">
              <a:avLst/>
            </a:prstGeom>
            <a:blipFill dpi="0" rotWithShape="1">
              <a:blip r:embed="rId3" cstate="print">
                <a:alphaModFix amt="47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576" y="1344"/>
              <a:ext cx="1997" cy="1736"/>
              <a:chOff x="576" y="1632"/>
              <a:chExt cx="1997" cy="1736"/>
            </a:xfrm>
          </p:grpSpPr>
          <p:sp>
            <p:nvSpPr>
              <p:cNvPr id="19481" name="Line 5"/>
              <p:cNvSpPr>
                <a:spLocks noChangeAspect="1" noChangeShapeType="1"/>
              </p:cNvSpPr>
              <p:nvPr/>
            </p:nvSpPr>
            <p:spPr bwMode="auto">
              <a:xfrm>
                <a:off x="576" y="2562"/>
                <a:ext cx="8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2" name="Line 6"/>
              <p:cNvSpPr>
                <a:spLocks noChangeAspect="1" noChangeShapeType="1"/>
              </p:cNvSpPr>
              <p:nvPr/>
            </p:nvSpPr>
            <p:spPr bwMode="auto">
              <a:xfrm>
                <a:off x="1449" y="2562"/>
                <a:ext cx="668" cy="2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" name="Group 7"/>
              <p:cNvGrpSpPr>
                <a:grpSpLocks noChangeAspect="1"/>
              </p:cNvGrpSpPr>
              <p:nvPr/>
            </p:nvGrpSpPr>
            <p:grpSpPr bwMode="auto">
              <a:xfrm rot="-2706572">
                <a:off x="1347" y="2275"/>
                <a:ext cx="568" cy="157"/>
                <a:chOff x="288" y="2592"/>
                <a:chExt cx="5184" cy="864"/>
              </a:xfrm>
            </p:grpSpPr>
            <p:sp>
              <p:nvSpPr>
                <p:cNvPr id="19497" name="Freeform 8"/>
                <p:cNvSpPr>
                  <a:spLocks noChangeAspect="1"/>
                </p:cNvSpPr>
                <p:nvPr/>
              </p:nvSpPr>
              <p:spPr bwMode="auto">
                <a:xfrm>
                  <a:off x="288" y="2592"/>
                  <a:ext cx="1728" cy="864"/>
                </a:xfrm>
                <a:custGeom>
                  <a:avLst/>
                  <a:gdLst>
                    <a:gd name="T0" fmla="*/ 0 w 1728"/>
                    <a:gd name="T1" fmla="*/ 432 h 864"/>
                    <a:gd name="T2" fmla="*/ 432 w 1728"/>
                    <a:gd name="T3" fmla="*/ 0 h 864"/>
                    <a:gd name="T4" fmla="*/ 864 w 1728"/>
                    <a:gd name="T5" fmla="*/ 432 h 864"/>
                    <a:gd name="T6" fmla="*/ 1296 w 1728"/>
                    <a:gd name="T7" fmla="*/ 864 h 864"/>
                    <a:gd name="T8" fmla="*/ 1728 w 1728"/>
                    <a:gd name="T9" fmla="*/ 432 h 8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8"/>
                    <a:gd name="T16" fmla="*/ 0 h 864"/>
                    <a:gd name="T17" fmla="*/ 1728 w 1728"/>
                    <a:gd name="T18" fmla="*/ 864 h 8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8" h="864">
                      <a:moveTo>
                        <a:pt x="0" y="432"/>
                      </a:moveTo>
                      <a:cubicBezTo>
                        <a:pt x="144" y="216"/>
                        <a:pt x="288" y="0"/>
                        <a:pt x="432" y="0"/>
                      </a:cubicBezTo>
                      <a:cubicBezTo>
                        <a:pt x="576" y="0"/>
                        <a:pt x="720" y="288"/>
                        <a:pt x="864" y="432"/>
                      </a:cubicBezTo>
                      <a:cubicBezTo>
                        <a:pt x="1008" y="576"/>
                        <a:pt x="1152" y="864"/>
                        <a:pt x="1296" y="864"/>
                      </a:cubicBezTo>
                      <a:cubicBezTo>
                        <a:pt x="1440" y="864"/>
                        <a:pt x="1656" y="504"/>
                        <a:pt x="1728" y="432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498" name="Freeform 9"/>
                <p:cNvSpPr>
                  <a:spLocks noChangeAspect="1"/>
                </p:cNvSpPr>
                <p:nvPr/>
              </p:nvSpPr>
              <p:spPr bwMode="auto">
                <a:xfrm>
                  <a:off x="2016" y="2592"/>
                  <a:ext cx="1728" cy="864"/>
                </a:xfrm>
                <a:custGeom>
                  <a:avLst/>
                  <a:gdLst>
                    <a:gd name="T0" fmla="*/ 0 w 1728"/>
                    <a:gd name="T1" fmla="*/ 432 h 864"/>
                    <a:gd name="T2" fmla="*/ 432 w 1728"/>
                    <a:gd name="T3" fmla="*/ 0 h 864"/>
                    <a:gd name="T4" fmla="*/ 864 w 1728"/>
                    <a:gd name="T5" fmla="*/ 432 h 864"/>
                    <a:gd name="T6" fmla="*/ 1296 w 1728"/>
                    <a:gd name="T7" fmla="*/ 864 h 864"/>
                    <a:gd name="T8" fmla="*/ 1728 w 1728"/>
                    <a:gd name="T9" fmla="*/ 432 h 8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8"/>
                    <a:gd name="T16" fmla="*/ 0 h 864"/>
                    <a:gd name="T17" fmla="*/ 1728 w 1728"/>
                    <a:gd name="T18" fmla="*/ 864 h 8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8" h="864">
                      <a:moveTo>
                        <a:pt x="0" y="432"/>
                      </a:moveTo>
                      <a:cubicBezTo>
                        <a:pt x="144" y="216"/>
                        <a:pt x="288" y="0"/>
                        <a:pt x="432" y="0"/>
                      </a:cubicBezTo>
                      <a:cubicBezTo>
                        <a:pt x="576" y="0"/>
                        <a:pt x="720" y="288"/>
                        <a:pt x="864" y="432"/>
                      </a:cubicBezTo>
                      <a:cubicBezTo>
                        <a:pt x="1008" y="576"/>
                        <a:pt x="1152" y="864"/>
                        <a:pt x="1296" y="864"/>
                      </a:cubicBezTo>
                      <a:cubicBezTo>
                        <a:pt x="1440" y="864"/>
                        <a:pt x="1656" y="504"/>
                        <a:pt x="1728" y="432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499" name="Freeform 10"/>
                <p:cNvSpPr>
                  <a:spLocks noChangeAspect="1"/>
                </p:cNvSpPr>
                <p:nvPr/>
              </p:nvSpPr>
              <p:spPr bwMode="auto">
                <a:xfrm>
                  <a:off x="3744" y="2592"/>
                  <a:ext cx="1728" cy="864"/>
                </a:xfrm>
                <a:custGeom>
                  <a:avLst/>
                  <a:gdLst>
                    <a:gd name="T0" fmla="*/ 0 w 1728"/>
                    <a:gd name="T1" fmla="*/ 432 h 864"/>
                    <a:gd name="T2" fmla="*/ 432 w 1728"/>
                    <a:gd name="T3" fmla="*/ 0 h 864"/>
                    <a:gd name="T4" fmla="*/ 864 w 1728"/>
                    <a:gd name="T5" fmla="*/ 432 h 864"/>
                    <a:gd name="T6" fmla="*/ 1296 w 1728"/>
                    <a:gd name="T7" fmla="*/ 864 h 864"/>
                    <a:gd name="T8" fmla="*/ 1728 w 1728"/>
                    <a:gd name="T9" fmla="*/ 432 h 8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8"/>
                    <a:gd name="T16" fmla="*/ 0 h 864"/>
                    <a:gd name="T17" fmla="*/ 1728 w 1728"/>
                    <a:gd name="T18" fmla="*/ 864 h 8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8" h="864">
                      <a:moveTo>
                        <a:pt x="0" y="432"/>
                      </a:moveTo>
                      <a:cubicBezTo>
                        <a:pt x="144" y="216"/>
                        <a:pt x="288" y="0"/>
                        <a:pt x="432" y="0"/>
                      </a:cubicBezTo>
                      <a:cubicBezTo>
                        <a:pt x="576" y="0"/>
                        <a:pt x="720" y="288"/>
                        <a:pt x="864" y="432"/>
                      </a:cubicBezTo>
                      <a:cubicBezTo>
                        <a:pt x="1008" y="576"/>
                        <a:pt x="1152" y="864"/>
                        <a:pt x="1296" y="864"/>
                      </a:cubicBezTo>
                      <a:cubicBezTo>
                        <a:pt x="1440" y="864"/>
                        <a:pt x="1656" y="504"/>
                        <a:pt x="1728" y="432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9484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605" y="2386"/>
                <a:ext cx="32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baseline="0"/>
                  <a:t>b</a:t>
                </a:r>
              </a:p>
            </p:txBody>
          </p:sp>
          <p:sp>
            <p:nvSpPr>
              <p:cNvPr id="19485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1920" y="2592"/>
                <a:ext cx="57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baseline="0"/>
                  <a:t>c or u</a:t>
                </a:r>
              </a:p>
            </p:txBody>
          </p:sp>
          <p:sp>
            <p:nvSpPr>
              <p:cNvPr id="19486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1787" y="2305"/>
                <a:ext cx="320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baseline="0"/>
                  <a:t>W</a:t>
                </a:r>
                <a:r>
                  <a:rPr lang="fr-FR" sz="2000" baseline="30000">
                    <a:latin typeface="Symbol" pitchFamily="18" charset="2"/>
                  </a:rPr>
                  <a:t>-</a:t>
                </a:r>
                <a:endParaRPr lang="fr-FR" sz="2000" baseline="0">
                  <a:latin typeface="Symbol" pitchFamily="18" charset="2"/>
                </a:endParaRPr>
              </a:p>
            </p:txBody>
          </p:sp>
          <p:sp>
            <p:nvSpPr>
              <p:cNvPr id="19487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845" y="2642"/>
                <a:ext cx="90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fr-FR" sz="2400" b="1" i="1" baseline="0" dirty="0" err="1" smtClean="0">
                    <a:solidFill>
                      <a:srgbClr val="FF0000"/>
                    </a:solidFill>
                  </a:rPr>
                  <a:t>V</a:t>
                </a:r>
                <a:r>
                  <a:rPr lang="fr-FR" sz="2400" b="1" i="1" baseline="-25000" dirty="0" err="1" smtClean="0">
                    <a:solidFill>
                      <a:srgbClr val="FF0000"/>
                    </a:solidFill>
                  </a:rPr>
                  <a:t>cb</a:t>
                </a:r>
                <a:r>
                  <a:rPr lang="fr-FR" sz="2400" b="1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400" b="1" i="1" baseline="0" dirty="0" smtClean="0">
                    <a:solidFill>
                      <a:srgbClr val="FF0000"/>
                    </a:solidFill>
                  </a:rPr>
                  <a:t>or</a:t>
                </a:r>
                <a:r>
                  <a:rPr lang="fr-FR" sz="2400" b="1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2400" b="1" i="1" baseline="0" dirty="0" err="1">
                    <a:solidFill>
                      <a:srgbClr val="FF0000"/>
                    </a:solidFill>
                  </a:rPr>
                  <a:t>V</a:t>
                </a:r>
                <a:r>
                  <a:rPr lang="fr-FR" sz="2400" b="1" i="1" baseline="-25000" dirty="0" err="1">
                    <a:solidFill>
                      <a:srgbClr val="FF0000"/>
                    </a:solidFill>
                  </a:rPr>
                  <a:t>ub</a:t>
                </a:r>
                <a:endParaRPr lang="fr-FR" sz="2400" b="1" i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488" name="Line 15"/>
              <p:cNvSpPr>
                <a:spLocks noChangeAspect="1" noChangeShapeType="1"/>
              </p:cNvSpPr>
              <p:nvPr/>
            </p:nvSpPr>
            <p:spPr bwMode="auto">
              <a:xfrm rot="1327450" flipH="1">
                <a:off x="643" y="2911"/>
                <a:ext cx="1380" cy="20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9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1821" y="1868"/>
                <a:ext cx="639" cy="30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90" name="Line 17"/>
              <p:cNvSpPr>
                <a:spLocks noChangeAspect="1" noChangeShapeType="1"/>
              </p:cNvSpPr>
              <p:nvPr/>
            </p:nvSpPr>
            <p:spPr bwMode="auto">
              <a:xfrm>
                <a:off x="1787" y="1632"/>
                <a:ext cx="34" cy="5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91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2246" y="2007"/>
                <a:ext cx="15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000" baseline="0"/>
                  <a:t>l</a:t>
                </a:r>
              </a:p>
            </p:txBody>
          </p:sp>
          <p:sp>
            <p:nvSpPr>
              <p:cNvPr id="19492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1855" y="1654"/>
                <a:ext cx="1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000" baseline="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19493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1081" y="1868"/>
                <a:ext cx="403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94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1107" y="1805"/>
                <a:ext cx="20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000" baseline="0"/>
                  <a:t>q</a:t>
                </a:r>
              </a:p>
            </p:txBody>
          </p:sp>
          <p:sp>
            <p:nvSpPr>
              <p:cNvPr id="19495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2217" y="2882"/>
                <a:ext cx="35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000" baseline="0"/>
                  <a:t>h/X</a:t>
                </a:r>
              </a:p>
            </p:txBody>
          </p:sp>
          <p:sp>
            <p:nvSpPr>
              <p:cNvPr id="19496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1343" y="3118"/>
                <a:ext cx="33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000" baseline="0"/>
                  <a:t>u,d</a:t>
                </a:r>
              </a:p>
            </p:txBody>
          </p:sp>
        </p:grp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4876800" y="2133600"/>
            <a:ext cx="3178175" cy="2063435"/>
            <a:chOff x="2880" y="720"/>
            <a:chExt cx="2858" cy="1856"/>
          </a:xfrm>
        </p:grpSpPr>
        <p:sp>
          <p:nvSpPr>
            <p:cNvPr id="19465" name="Line 25"/>
            <p:cNvSpPr>
              <a:spLocks noChangeAspect="1" noChangeShapeType="1"/>
            </p:cNvSpPr>
            <p:nvPr/>
          </p:nvSpPr>
          <p:spPr bwMode="auto">
            <a:xfrm>
              <a:off x="2880" y="2047"/>
              <a:ext cx="12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66" name="Line 26"/>
            <p:cNvSpPr>
              <a:spLocks noChangeAspect="1" noChangeShapeType="1"/>
            </p:cNvSpPr>
            <p:nvPr/>
          </p:nvSpPr>
          <p:spPr bwMode="auto">
            <a:xfrm>
              <a:off x="4125" y="2047"/>
              <a:ext cx="954" cy="4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lg" len="lg"/>
              <a:tailEnd type="none" w="lg" len="lg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6" name="Group 27"/>
            <p:cNvGrpSpPr>
              <a:grpSpLocks noChangeAspect="1"/>
            </p:cNvGrpSpPr>
            <p:nvPr/>
          </p:nvGrpSpPr>
          <p:grpSpPr bwMode="auto">
            <a:xfrm rot="-2706572">
              <a:off x="3978" y="1638"/>
              <a:ext cx="811" cy="224"/>
              <a:chOff x="288" y="2592"/>
              <a:chExt cx="5184" cy="864"/>
            </a:xfrm>
          </p:grpSpPr>
          <p:sp>
            <p:nvSpPr>
              <p:cNvPr id="19476" name="Freeform 28"/>
              <p:cNvSpPr>
                <a:spLocks noChangeAspect="1"/>
              </p:cNvSpPr>
              <p:nvPr/>
            </p:nvSpPr>
            <p:spPr bwMode="auto">
              <a:xfrm>
                <a:off x="288" y="2592"/>
                <a:ext cx="1728" cy="864"/>
              </a:xfrm>
              <a:custGeom>
                <a:avLst/>
                <a:gdLst>
                  <a:gd name="T0" fmla="*/ 0 w 1728"/>
                  <a:gd name="T1" fmla="*/ 432 h 864"/>
                  <a:gd name="T2" fmla="*/ 432 w 1728"/>
                  <a:gd name="T3" fmla="*/ 0 h 864"/>
                  <a:gd name="T4" fmla="*/ 864 w 1728"/>
                  <a:gd name="T5" fmla="*/ 432 h 864"/>
                  <a:gd name="T6" fmla="*/ 1296 w 1728"/>
                  <a:gd name="T7" fmla="*/ 864 h 864"/>
                  <a:gd name="T8" fmla="*/ 1728 w 1728"/>
                  <a:gd name="T9" fmla="*/ 432 h 8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864"/>
                  <a:gd name="T17" fmla="*/ 1728 w 1728"/>
                  <a:gd name="T18" fmla="*/ 864 h 8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864">
                    <a:moveTo>
                      <a:pt x="0" y="432"/>
                    </a:moveTo>
                    <a:cubicBezTo>
                      <a:pt x="144" y="216"/>
                      <a:pt x="288" y="0"/>
                      <a:pt x="432" y="0"/>
                    </a:cubicBezTo>
                    <a:cubicBezTo>
                      <a:pt x="576" y="0"/>
                      <a:pt x="720" y="288"/>
                      <a:pt x="864" y="432"/>
                    </a:cubicBezTo>
                    <a:cubicBezTo>
                      <a:pt x="1008" y="576"/>
                      <a:pt x="1152" y="864"/>
                      <a:pt x="1296" y="864"/>
                    </a:cubicBezTo>
                    <a:cubicBezTo>
                      <a:pt x="1440" y="864"/>
                      <a:pt x="1656" y="504"/>
                      <a:pt x="1728" y="43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77" name="Freeform 29"/>
              <p:cNvSpPr>
                <a:spLocks noChangeAspect="1"/>
              </p:cNvSpPr>
              <p:nvPr/>
            </p:nvSpPr>
            <p:spPr bwMode="auto">
              <a:xfrm>
                <a:off x="2016" y="2592"/>
                <a:ext cx="1728" cy="864"/>
              </a:xfrm>
              <a:custGeom>
                <a:avLst/>
                <a:gdLst>
                  <a:gd name="T0" fmla="*/ 0 w 1728"/>
                  <a:gd name="T1" fmla="*/ 432 h 864"/>
                  <a:gd name="T2" fmla="*/ 432 w 1728"/>
                  <a:gd name="T3" fmla="*/ 0 h 864"/>
                  <a:gd name="T4" fmla="*/ 864 w 1728"/>
                  <a:gd name="T5" fmla="*/ 432 h 864"/>
                  <a:gd name="T6" fmla="*/ 1296 w 1728"/>
                  <a:gd name="T7" fmla="*/ 864 h 864"/>
                  <a:gd name="T8" fmla="*/ 1728 w 1728"/>
                  <a:gd name="T9" fmla="*/ 432 h 8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864"/>
                  <a:gd name="T17" fmla="*/ 1728 w 1728"/>
                  <a:gd name="T18" fmla="*/ 864 h 8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864">
                    <a:moveTo>
                      <a:pt x="0" y="432"/>
                    </a:moveTo>
                    <a:cubicBezTo>
                      <a:pt x="144" y="216"/>
                      <a:pt x="288" y="0"/>
                      <a:pt x="432" y="0"/>
                    </a:cubicBezTo>
                    <a:cubicBezTo>
                      <a:pt x="576" y="0"/>
                      <a:pt x="720" y="288"/>
                      <a:pt x="864" y="432"/>
                    </a:cubicBezTo>
                    <a:cubicBezTo>
                      <a:pt x="1008" y="576"/>
                      <a:pt x="1152" y="864"/>
                      <a:pt x="1296" y="864"/>
                    </a:cubicBezTo>
                    <a:cubicBezTo>
                      <a:pt x="1440" y="864"/>
                      <a:pt x="1656" y="504"/>
                      <a:pt x="1728" y="43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78" name="Freeform 30"/>
              <p:cNvSpPr>
                <a:spLocks noChangeAspect="1"/>
              </p:cNvSpPr>
              <p:nvPr/>
            </p:nvSpPr>
            <p:spPr bwMode="auto">
              <a:xfrm>
                <a:off x="3744" y="2592"/>
                <a:ext cx="1728" cy="864"/>
              </a:xfrm>
              <a:custGeom>
                <a:avLst/>
                <a:gdLst>
                  <a:gd name="T0" fmla="*/ 0 w 1728"/>
                  <a:gd name="T1" fmla="*/ 432 h 864"/>
                  <a:gd name="T2" fmla="*/ 432 w 1728"/>
                  <a:gd name="T3" fmla="*/ 0 h 864"/>
                  <a:gd name="T4" fmla="*/ 864 w 1728"/>
                  <a:gd name="T5" fmla="*/ 432 h 864"/>
                  <a:gd name="T6" fmla="*/ 1296 w 1728"/>
                  <a:gd name="T7" fmla="*/ 864 h 864"/>
                  <a:gd name="T8" fmla="*/ 1728 w 1728"/>
                  <a:gd name="T9" fmla="*/ 432 h 8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864"/>
                  <a:gd name="T17" fmla="*/ 1728 w 1728"/>
                  <a:gd name="T18" fmla="*/ 864 h 8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864">
                    <a:moveTo>
                      <a:pt x="0" y="432"/>
                    </a:moveTo>
                    <a:cubicBezTo>
                      <a:pt x="144" y="216"/>
                      <a:pt x="288" y="0"/>
                      <a:pt x="432" y="0"/>
                    </a:cubicBezTo>
                    <a:cubicBezTo>
                      <a:pt x="576" y="0"/>
                      <a:pt x="720" y="288"/>
                      <a:pt x="864" y="432"/>
                    </a:cubicBezTo>
                    <a:cubicBezTo>
                      <a:pt x="1008" y="576"/>
                      <a:pt x="1152" y="864"/>
                      <a:pt x="1296" y="864"/>
                    </a:cubicBezTo>
                    <a:cubicBezTo>
                      <a:pt x="1440" y="864"/>
                      <a:pt x="1656" y="504"/>
                      <a:pt x="1728" y="43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468" name="Text Box 31"/>
            <p:cNvSpPr txBox="1">
              <a:spLocks noChangeAspect="1" noChangeArrowheads="1"/>
            </p:cNvSpPr>
            <p:nvPr/>
          </p:nvSpPr>
          <p:spPr bwMode="auto">
            <a:xfrm>
              <a:off x="2921" y="1795"/>
              <a:ext cx="457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aseline="0"/>
                <a:t>b</a:t>
              </a:r>
            </a:p>
          </p:txBody>
        </p:sp>
        <p:sp>
          <p:nvSpPr>
            <p:cNvPr id="19469" name="Text Box 32"/>
            <p:cNvSpPr txBox="1">
              <a:spLocks noChangeAspect="1" noChangeArrowheads="1"/>
            </p:cNvSpPr>
            <p:nvPr/>
          </p:nvSpPr>
          <p:spPr bwMode="auto">
            <a:xfrm>
              <a:off x="4789" y="2097"/>
              <a:ext cx="635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aseline="0"/>
                <a:t>u</a:t>
              </a:r>
            </a:p>
          </p:txBody>
        </p:sp>
        <p:sp>
          <p:nvSpPr>
            <p:cNvPr id="19470" name="Text Box 33"/>
            <p:cNvSpPr txBox="1">
              <a:spLocks noChangeAspect="1" noChangeArrowheads="1"/>
            </p:cNvSpPr>
            <p:nvPr/>
          </p:nvSpPr>
          <p:spPr bwMode="auto">
            <a:xfrm>
              <a:off x="4607" y="1680"/>
              <a:ext cx="457" cy="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aseline="0"/>
                <a:t>W</a:t>
              </a:r>
              <a:r>
                <a:rPr lang="fr-FR" sz="2000" baseline="30000">
                  <a:latin typeface="Symbol" pitchFamily="18" charset="2"/>
                </a:rPr>
                <a:t>-</a:t>
              </a:r>
              <a:endParaRPr lang="fr-FR" sz="2000" baseline="0">
                <a:latin typeface="Symbol" pitchFamily="18" charset="2"/>
              </a:endParaRPr>
            </a:p>
          </p:txBody>
        </p:sp>
        <p:sp>
          <p:nvSpPr>
            <p:cNvPr id="19471" name="Text Box 34"/>
            <p:cNvSpPr txBox="1">
              <a:spLocks noChangeAspect="1" noChangeArrowheads="1"/>
            </p:cNvSpPr>
            <p:nvPr/>
          </p:nvSpPr>
          <p:spPr bwMode="auto">
            <a:xfrm>
              <a:off x="3648" y="2161"/>
              <a:ext cx="624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 i="1" baseline="0" dirty="0" err="1">
                  <a:solidFill>
                    <a:srgbClr val="FF0000"/>
                  </a:solidFill>
                </a:rPr>
                <a:t>V</a:t>
              </a:r>
              <a:r>
                <a:rPr lang="fr-FR" sz="2400" b="1" i="1" baseline="-25000" dirty="0" err="1">
                  <a:solidFill>
                    <a:srgbClr val="FF0000"/>
                  </a:solidFill>
                </a:rPr>
                <a:t>ub</a:t>
              </a:r>
              <a:endParaRPr lang="fr-FR" sz="2400" b="1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9472" name="Line 35"/>
            <p:cNvSpPr>
              <a:spLocks noChangeAspect="1" noChangeShapeType="1"/>
            </p:cNvSpPr>
            <p:nvPr/>
          </p:nvSpPr>
          <p:spPr bwMode="auto">
            <a:xfrm flipV="1">
              <a:off x="4656" y="1056"/>
              <a:ext cx="91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73" name="Line 36"/>
            <p:cNvSpPr>
              <a:spLocks noChangeAspect="1" noChangeShapeType="1"/>
            </p:cNvSpPr>
            <p:nvPr/>
          </p:nvSpPr>
          <p:spPr bwMode="auto">
            <a:xfrm>
              <a:off x="4608" y="720"/>
              <a:ext cx="48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74" name="Text Box 37"/>
            <p:cNvSpPr txBox="1">
              <a:spLocks noChangeAspect="1" noChangeArrowheads="1"/>
            </p:cNvSpPr>
            <p:nvPr/>
          </p:nvSpPr>
          <p:spPr bwMode="auto">
            <a:xfrm>
              <a:off x="5270" y="1253"/>
              <a:ext cx="468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aseline="0"/>
                <a:t>l(</a:t>
              </a:r>
              <a:r>
                <a:rPr lang="fr-FR" sz="2000" b="1" baseline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  <a:r>
                <a:rPr lang="fr-FR" sz="2000" baseline="0"/>
                <a:t>)</a:t>
              </a:r>
            </a:p>
          </p:txBody>
        </p:sp>
        <p:sp>
          <p:nvSpPr>
            <p:cNvPr id="19475" name="Text Box 38"/>
            <p:cNvSpPr txBox="1">
              <a:spLocks noChangeAspect="1" noChangeArrowheads="1"/>
            </p:cNvSpPr>
            <p:nvPr/>
          </p:nvSpPr>
          <p:spPr bwMode="auto">
            <a:xfrm>
              <a:off x="4704" y="751"/>
              <a:ext cx="35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aseline="0" dirty="0">
                  <a:latin typeface="Symbol" pitchFamily="18" charset="2"/>
                </a:rPr>
                <a:t>n</a:t>
              </a:r>
              <a:r>
                <a:rPr lang="fr-FR" sz="2000" b="1" baseline="-25000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492896"/>
            <a:ext cx="4099560" cy="199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(Semi)</a:t>
            </a:r>
            <a:r>
              <a:rPr lang="fr-FR" dirty="0" err="1" smtClean="0"/>
              <a:t>leptonic</a:t>
            </a:r>
            <a:r>
              <a:rPr lang="fr-FR" baseline="0" dirty="0" smtClean="0"/>
              <a:t> B </a:t>
            </a:r>
            <a:r>
              <a:rPr lang="fr-FR" baseline="0" dirty="0" err="1" smtClean="0"/>
              <a:t>decays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>
          <a:xfrm>
            <a:off x="395536" y="1772816"/>
            <a:ext cx="4176464" cy="45259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|</a:t>
            </a:r>
            <a:r>
              <a:rPr lang="fr-FR" dirty="0" err="1" smtClean="0"/>
              <a:t>Vcb</a:t>
            </a:r>
            <a:r>
              <a:rPr lang="fr-FR" dirty="0" smtClean="0"/>
              <a:t>| (10</a:t>
            </a:r>
            <a:r>
              <a:rPr lang="fr-FR" baseline="30000" dirty="0" smtClean="0"/>
              <a:t>-3</a:t>
            </a:r>
            <a:r>
              <a:rPr lang="fr-FR" dirty="0" smtClean="0"/>
              <a:t>)</a:t>
            </a:r>
          </a:p>
          <a:p>
            <a:pPr lvl="1"/>
            <a:r>
              <a:rPr lang="fr-FR" sz="1900" dirty="0" smtClean="0"/>
              <a:t>Exclusive 38.9 </a:t>
            </a:r>
            <a:r>
              <a:rPr lang="fr-FR" sz="1900" dirty="0" smtClean="0">
                <a:sym typeface="Mathematica1"/>
              </a:rPr>
              <a:t> </a:t>
            </a:r>
            <a:r>
              <a:rPr lang="fr-FR" sz="1900" dirty="0" smtClean="0"/>
              <a:t>1.1</a:t>
            </a:r>
          </a:p>
          <a:p>
            <a:pPr lvl="1"/>
            <a:r>
              <a:rPr lang="fr-FR" sz="1900" dirty="0" smtClean="0"/>
              <a:t>Inclusive 41.9 </a:t>
            </a:r>
            <a:r>
              <a:rPr lang="fr-FR" sz="1900" dirty="0" smtClean="0">
                <a:sym typeface="Mathematica1"/>
              </a:rPr>
              <a:t> </a:t>
            </a:r>
            <a:r>
              <a:rPr lang="fr-FR" sz="1900" dirty="0" smtClean="0"/>
              <a:t>0.7 </a:t>
            </a:r>
          </a:p>
          <a:p>
            <a:pPr lvl="1"/>
            <a:r>
              <a:rPr lang="fr-FR" sz="1900" dirty="0" err="1" smtClean="0"/>
              <a:t>Average</a:t>
            </a:r>
            <a:r>
              <a:rPr lang="fr-FR" sz="1900" dirty="0" smtClean="0"/>
              <a:t>  41.0 </a:t>
            </a:r>
            <a:r>
              <a:rPr lang="fr-FR" sz="1900" dirty="0" smtClean="0">
                <a:sym typeface="Mathematica1"/>
              </a:rPr>
              <a:t> 1.3</a:t>
            </a:r>
            <a:r>
              <a:rPr lang="fr-FR" sz="1900" dirty="0" smtClean="0"/>
              <a:t> </a:t>
            </a:r>
            <a:endParaRPr lang="fr-FR" sz="1900" baseline="30000" dirty="0" smtClean="0"/>
          </a:p>
          <a:p>
            <a:pPr lvl="1">
              <a:buNone/>
            </a:pPr>
            <a:r>
              <a:rPr lang="fr-FR" sz="1900" baseline="30000" dirty="0" smtClean="0"/>
              <a:t>	</a:t>
            </a:r>
            <a:r>
              <a:rPr lang="fr-FR" sz="1900" i="1" dirty="0" err="1" smtClean="0"/>
              <a:t>scale</a:t>
            </a:r>
            <a:r>
              <a:rPr lang="fr-FR" sz="1900" i="1" dirty="0" smtClean="0"/>
              <a:t> factor 2.2</a:t>
            </a:r>
          </a:p>
          <a:p>
            <a:pPr lvl="1"/>
            <a:r>
              <a:rPr lang="fr-FR" sz="1900" dirty="0" smtClean="0"/>
              <a:t>in </a:t>
            </a:r>
            <a:r>
              <a:rPr lang="fr-FR" sz="1900" dirty="0" err="1" smtClean="0"/>
              <a:t>CKMfitter</a:t>
            </a:r>
            <a:r>
              <a:rPr lang="fr-FR" sz="1900" dirty="0" smtClean="0"/>
              <a:t>: 40.89</a:t>
            </a:r>
            <a:r>
              <a:rPr lang="fr-FR" sz="1900" dirty="0" smtClean="0">
                <a:sym typeface="Mathematica1"/>
              </a:rPr>
              <a:t> 0.38 0.59</a:t>
            </a:r>
            <a:endParaRPr lang="fr-FR" sz="1900" dirty="0" smtClean="0"/>
          </a:p>
          <a:p>
            <a:r>
              <a:rPr lang="fr-FR" dirty="0" smtClean="0"/>
              <a:t>|</a:t>
            </a:r>
            <a:r>
              <a:rPr lang="fr-FR" dirty="0" err="1" smtClean="0"/>
              <a:t>Vub</a:t>
            </a:r>
            <a:r>
              <a:rPr lang="fr-FR" dirty="0" smtClean="0"/>
              <a:t>| (10</a:t>
            </a:r>
            <a:r>
              <a:rPr lang="fr-FR" baseline="30000" dirty="0" smtClean="0"/>
              <a:t>-3</a:t>
            </a:r>
            <a:r>
              <a:rPr lang="fr-FR" dirty="0" smtClean="0"/>
              <a:t>)</a:t>
            </a:r>
          </a:p>
          <a:p>
            <a:pPr lvl="1"/>
            <a:r>
              <a:rPr lang="fr-FR" sz="1800" dirty="0" smtClean="0"/>
              <a:t>Exclusive 3.25 </a:t>
            </a:r>
            <a:r>
              <a:rPr lang="fr-FR" sz="1800" dirty="0" smtClean="0">
                <a:sym typeface="Mathematica1"/>
              </a:rPr>
              <a:t> 0.12  0.28</a:t>
            </a:r>
            <a:endParaRPr lang="fr-FR" sz="1800" dirty="0" smtClean="0"/>
          </a:p>
          <a:p>
            <a:pPr lvl="1"/>
            <a:r>
              <a:rPr lang="fr-FR" sz="1800" dirty="0" smtClean="0"/>
              <a:t>Inclusive  4.25 </a:t>
            </a:r>
            <a:r>
              <a:rPr lang="fr-FR" sz="1800" dirty="0" smtClean="0">
                <a:sym typeface="Mathematica1"/>
              </a:rPr>
              <a:t> 0.15  0.20</a:t>
            </a:r>
            <a:endParaRPr lang="fr-FR" sz="1800" dirty="0" smtClean="0"/>
          </a:p>
          <a:p>
            <a:pPr lvl="1"/>
            <a:r>
              <a:rPr lang="fr-FR" sz="1800" dirty="0" err="1" smtClean="0"/>
              <a:t>Average</a:t>
            </a:r>
            <a:r>
              <a:rPr lang="fr-FR" sz="1800" dirty="0" smtClean="0"/>
              <a:t>  3.97 </a:t>
            </a:r>
            <a:r>
              <a:rPr lang="fr-FR" sz="1800" dirty="0" smtClean="0">
                <a:sym typeface="Mathematica1"/>
              </a:rPr>
              <a:t> 0.43</a:t>
            </a:r>
          </a:p>
          <a:p>
            <a:pPr lvl="1">
              <a:buNone/>
            </a:pPr>
            <a:r>
              <a:rPr lang="fr-FR" sz="1800" dirty="0" smtClean="0">
                <a:sym typeface="Mathematica1"/>
              </a:rPr>
              <a:t>	</a:t>
            </a:r>
            <a:r>
              <a:rPr lang="fr-FR" sz="1800" i="1" dirty="0" err="1" smtClean="0">
                <a:sym typeface="Mathematica1"/>
              </a:rPr>
              <a:t>scale</a:t>
            </a:r>
            <a:r>
              <a:rPr lang="fr-FR" sz="1800" i="1" dirty="0" smtClean="0">
                <a:sym typeface="Mathematica1"/>
              </a:rPr>
              <a:t> factor 2.0</a:t>
            </a:r>
            <a:endParaRPr lang="fr-FR" sz="1800" i="1" dirty="0" smtClean="0"/>
          </a:p>
          <a:p>
            <a:pPr lvl="1"/>
            <a:r>
              <a:rPr lang="fr-FR" sz="1800" dirty="0" smtClean="0"/>
              <a:t>In </a:t>
            </a:r>
            <a:r>
              <a:rPr lang="fr-FR" sz="1800" dirty="0" err="1" smtClean="0"/>
              <a:t>CKMfitter</a:t>
            </a:r>
            <a:r>
              <a:rPr lang="fr-FR" sz="1800" dirty="0" smtClean="0"/>
              <a:t>: 3.92 </a:t>
            </a:r>
            <a:r>
              <a:rPr lang="fr-FR" sz="1800" dirty="0" smtClean="0">
                <a:sym typeface="Mathematica1"/>
              </a:rPr>
              <a:t> 0.09  0.45</a:t>
            </a:r>
            <a:endParaRPr lang="fr-FR" sz="180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4648200" y="1772816"/>
            <a:ext cx="4038600" cy="45259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BR (B </a:t>
            </a:r>
            <a:r>
              <a:rPr lang="fr-FR" dirty="0" smtClean="0">
                <a:sym typeface="Mathematica1"/>
              </a:rPr>
              <a:t> </a:t>
            </a:r>
            <a:r>
              <a:rPr lang="fr-FR" dirty="0" err="1" smtClean="0">
                <a:latin typeface="Symbol" pitchFamily="18" charset="2"/>
                <a:sym typeface="Mathematica1"/>
              </a:rPr>
              <a:t>tn</a:t>
            </a:r>
            <a:r>
              <a:rPr lang="fr-FR" baseline="-25000" dirty="0" err="1" smtClean="0">
                <a:latin typeface="Symbol" pitchFamily="18" charset="2"/>
                <a:sym typeface="Mathematica1"/>
              </a:rPr>
              <a:t>t</a:t>
            </a:r>
            <a:r>
              <a:rPr lang="fr-FR" dirty="0" smtClean="0">
                <a:latin typeface="Symbol" pitchFamily="18" charset="2"/>
                <a:sym typeface="Mathematica1"/>
              </a:rPr>
              <a:t>) </a:t>
            </a:r>
            <a:r>
              <a:rPr lang="fr-FR" dirty="0" smtClean="0"/>
              <a:t>(10</a:t>
            </a:r>
            <a:r>
              <a:rPr lang="fr-FR" baseline="30000" dirty="0" smtClean="0"/>
              <a:t>-6</a:t>
            </a:r>
            <a:r>
              <a:rPr lang="fr-FR" dirty="0" smtClean="0"/>
              <a:t>)</a:t>
            </a:r>
            <a:endParaRPr lang="fr-FR" dirty="0" smtClean="0">
              <a:latin typeface="Symbol" pitchFamily="18" charset="2"/>
              <a:sym typeface="Mathematica1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3059832" y="1340768"/>
            <a:ext cx="297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R. </a:t>
            </a:r>
            <a:r>
              <a:rPr lang="fr-FR" dirty="0" err="1" smtClean="0">
                <a:solidFill>
                  <a:schemeClr val="accent1"/>
                </a:solidFill>
              </a:rPr>
              <a:t>Kowalewski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 err="1" smtClean="0">
                <a:solidFill>
                  <a:schemeClr val="accent1"/>
                </a:solidFill>
              </a:rPr>
              <a:t>at</a:t>
            </a:r>
            <a:r>
              <a:rPr lang="fr-FR" dirty="0" smtClean="0">
                <a:solidFill>
                  <a:schemeClr val="accent1"/>
                </a:solidFill>
              </a:rPr>
              <a:t> Beauty 2011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48064" y="501317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 </a:t>
            </a:r>
            <a:r>
              <a:rPr lang="fr-FR" dirty="0" err="1" smtClean="0"/>
              <a:t>CKMfitter</a:t>
            </a:r>
            <a:r>
              <a:rPr lang="fr-FR" dirty="0" smtClean="0"/>
              <a:t>: 168 </a:t>
            </a:r>
            <a:r>
              <a:rPr lang="fr-FR" dirty="0" smtClean="0">
                <a:sym typeface="Mathematica1"/>
              </a:rPr>
              <a:t> 31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7, 2010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J. Chauveau -- Capri Workshop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4539-FA27-4E80-9D9A-CCCD36E5544D}" type="slidenum">
              <a:rPr lang="fr-FR"/>
              <a:pPr/>
              <a:t>25</a:t>
            </a:fld>
            <a:endParaRPr lang="fr-FR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Vub</a:t>
            </a:r>
            <a:r>
              <a:rPr lang="fr-FR" dirty="0"/>
              <a:t>, </a:t>
            </a:r>
            <a:r>
              <a:rPr lang="fr-FR" dirty="0" err="1"/>
              <a:t>Vub</a:t>
            </a:r>
            <a:r>
              <a:rPr lang="fr-FR" dirty="0"/>
              <a:t>/</a:t>
            </a:r>
            <a:r>
              <a:rPr lang="fr-FR" dirty="0" err="1"/>
              <a:t>Vcb</a:t>
            </a:r>
            <a:r>
              <a:rPr lang="fr-FR" dirty="0"/>
              <a:t>, </a:t>
            </a:r>
            <a:r>
              <a:rPr lang="fr-FR" dirty="0" err="1"/>
              <a:t>status</a:t>
            </a:r>
            <a:endParaRPr lang="fr-FR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219200"/>
          </a:xfrm>
        </p:spPr>
        <p:txBody>
          <a:bodyPr/>
          <a:lstStyle/>
          <a:p>
            <a:pPr lvl="1"/>
            <a:r>
              <a:rPr lang="fr-FR" sz="2000" dirty="0"/>
              <a:t>Marginal agreement </a:t>
            </a:r>
            <a:r>
              <a:rPr lang="fr-FR" sz="2000" dirty="0" err="1"/>
              <a:t>between</a:t>
            </a:r>
            <a:r>
              <a:rPr lang="fr-FR" sz="2000" dirty="0"/>
              <a:t> </a:t>
            </a:r>
            <a:r>
              <a:rPr lang="fr-FR" sz="2000" dirty="0" smtClean="0"/>
              <a:t>inclusive </a:t>
            </a:r>
            <a:r>
              <a:rPr lang="fr-FR" sz="2000" dirty="0"/>
              <a:t>and exclusive </a:t>
            </a:r>
            <a:r>
              <a:rPr lang="fr-FR" sz="2000" dirty="0" err="1"/>
              <a:t>measurements</a:t>
            </a:r>
            <a:r>
              <a:rPr lang="fr-FR" sz="2000" dirty="0"/>
              <a:t> </a:t>
            </a:r>
            <a:r>
              <a:rPr lang="fr-FR" sz="2000" dirty="0" err="1"/>
              <a:t>both</a:t>
            </a:r>
            <a:r>
              <a:rPr lang="fr-FR" sz="2000" dirty="0"/>
              <a:t> for </a:t>
            </a:r>
            <a:r>
              <a:rPr lang="fr-FR" sz="2000" dirty="0" err="1"/>
              <a:t>Vub</a:t>
            </a:r>
            <a:r>
              <a:rPr lang="fr-FR" sz="2000" dirty="0"/>
              <a:t> and </a:t>
            </a:r>
            <a:r>
              <a:rPr lang="fr-FR" sz="2000" dirty="0" err="1"/>
              <a:t>Vcb</a:t>
            </a:r>
            <a:endParaRPr lang="fr-FR" sz="2000" dirty="0"/>
          </a:p>
          <a:p>
            <a:pPr lvl="1"/>
            <a:r>
              <a:rPr lang="fr-FR" sz="2000" dirty="0" err="1"/>
              <a:t>Vub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>
                <a:latin typeface="Symbol" pitchFamily="18" charset="2"/>
              </a:rPr>
              <a:t>tn</a:t>
            </a:r>
            <a:r>
              <a:rPr lang="fr-FR" sz="2000" dirty="0"/>
              <a:t> </a:t>
            </a:r>
            <a:r>
              <a:rPr lang="fr-FR" sz="2000" dirty="0" err="1"/>
              <a:t>exceeds</a:t>
            </a:r>
            <a:r>
              <a:rPr lang="fr-FR" sz="2000" dirty="0"/>
              <a:t> </a:t>
            </a:r>
            <a:r>
              <a:rPr lang="fr-FR" sz="2000" dirty="0" err="1"/>
              <a:t>Vub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semileptonics</a:t>
            </a:r>
            <a:endParaRPr lang="fr-FR" sz="2000" dirty="0"/>
          </a:p>
          <a:p>
            <a:endParaRPr lang="fr-FR" dirty="0"/>
          </a:p>
        </p:txBody>
      </p:sp>
      <p:pic>
        <p:nvPicPr>
          <p:cNvPr id="40964" name="Picture 4" descr="belle_rhoeta_small_global_V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819400"/>
            <a:ext cx="7205663" cy="3584575"/>
          </a:xfrm>
          <a:prstGeom prst="rect">
            <a:avLst/>
          </a:prstGeom>
          <a:noFill/>
        </p:spPr>
      </p:pic>
      <p:pic>
        <p:nvPicPr>
          <p:cNvPr id="40965" name="Picture 5" descr="belle_tension_sin2b_Btau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2678113"/>
            <a:ext cx="4800600" cy="4179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fr-FR" dirty="0" smtClean="0"/>
              <a:t>Global CKM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28800"/>
            <a:ext cx="4968552" cy="505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395536" y="141277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CKMfitter</a:t>
            </a:r>
            <a:r>
              <a:rPr lang="fr-FR" dirty="0" smtClean="0"/>
              <a:t>: </a:t>
            </a:r>
            <a:r>
              <a:rPr lang="fr-FR" dirty="0" smtClean="0">
                <a:hlinkClick r:id="rId3"/>
              </a:rPr>
              <a:t>http://ckmfitter.in2p3.fr</a:t>
            </a:r>
            <a:r>
              <a:rPr lang="fr-FR" dirty="0" smtClean="0"/>
              <a:t> ,   </a:t>
            </a:r>
            <a:r>
              <a:rPr lang="fr-FR" dirty="0" err="1" smtClean="0"/>
              <a:t>UTfit</a:t>
            </a:r>
            <a:r>
              <a:rPr lang="fr-FR" dirty="0" smtClean="0"/>
              <a:t>: </a:t>
            </a:r>
            <a:r>
              <a:rPr lang="fr-FR" dirty="0" smtClean="0">
                <a:hlinkClick r:id="rId4"/>
              </a:rPr>
              <a:t>http://www.utfit.org/UTfit/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364088" y="2060848"/>
            <a:ext cx="302433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CKMfitter</a:t>
            </a:r>
            <a:r>
              <a:rPr lang="fr-FR" dirty="0" smtClean="0"/>
              <a:t> Input:</a:t>
            </a:r>
          </a:p>
          <a:p>
            <a:r>
              <a:rPr lang="fr-FR" dirty="0" smtClean="0"/>
              <a:t>|</a:t>
            </a:r>
            <a:r>
              <a:rPr lang="fr-FR" dirty="0" err="1" smtClean="0"/>
              <a:t>Vud</a:t>
            </a:r>
            <a:r>
              <a:rPr lang="fr-FR" dirty="0" smtClean="0"/>
              <a:t>|, |Vus|, |</a:t>
            </a:r>
            <a:r>
              <a:rPr lang="fr-FR" dirty="0" err="1" smtClean="0"/>
              <a:t>Vcb</a:t>
            </a:r>
            <a:r>
              <a:rPr lang="fr-FR" dirty="0" smtClean="0"/>
              <a:t>|, |</a:t>
            </a:r>
            <a:r>
              <a:rPr lang="fr-FR" dirty="0" err="1" smtClean="0"/>
              <a:t>Vub</a:t>
            </a:r>
            <a:r>
              <a:rPr lang="fr-FR" dirty="0" smtClean="0"/>
              <a:t>|,</a:t>
            </a:r>
          </a:p>
          <a:p>
            <a:r>
              <a:rPr lang="fr-FR" dirty="0" smtClean="0"/>
              <a:t>BR(B </a:t>
            </a:r>
            <a:r>
              <a:rPr lang="fr-FR" dirty="0" smtClean="0">
                <a:latin typeface="Symbol" pitchFamily="18" charset="2"/>
                <a:sym typeface="Wingdings" pitchFamily="2" charset="2"/>
              </a:rPr>
              <a:t> </a:t>
            </a:r>
            <a:r>
              <a:rPr lang="fr-FR" dirty="0" err="1" smtClean="0">
                <a:latin typeface="Symbol" pitchFamily="18" charset="2"/>
                <a:sym typeface="Wingdings" pitchFamily="2" charset="2"/>
              </a:rPr>
              <a:t>tn</a:t>
            </a:r>
            <a:r>
              <a:rPr lang="fr-FR" dirty="0" smtClean="0">
                <a:sym typeface="Wingdings" pitchFamily="2" charset="2"/>
              </a:rPr>
              <a:t>)</a:t>
            </a:r>
          </a:p>
          <a:p>
            <a:r>
              <a:rPr lang="fr-FR" dirty="0" err="1" smtClean="0">
                <a:latin typeface="Symbol" pitchFamily="18" charset="2"/>
                <a:sym typeface="Wingdings" pitchFamily="2" charset="2"/>
              </a:rPr>
              <a:t>D</a:t>
            </a:r>
            <a:r>
              <a:rPr lang="fr-FR" dirty="0" err="1" smtClean="0">
                <a:sym typeface="Wingdings" pitchFamily="2" charset="2"/>
              </a:rPr>
              <a:t>md</a:t>
            </a:r>
            <a:r>
              <a:rPr lang="fr-FR" dirty="0" smtClean="0">
                <a:sym typeface="Wingdings" pitchFamily="2" charset="2"/>
              </a:rPr>
              <a:t>, </a:t>
            </a:r>
            <a:r>
              <a:rPr lang="fr-FR" dirty="0" err="1" smtClean="0">
                <a:latin typeface="Symbol" pitchFamily="18" charset="2"/>
                <a:sym typeface="Wingdings" pitchFamily="2" charset="2"/>
              </a:rPr>
              <a:t>D</a:t>
            </a:r>
            <a:r>
              <a:rPr lang="fr-FR" dirty="0" err="1" smtClean="0">
                <a:sym typeface="Wingdings" pitchFamily="2" charset="2"/>
              </a:rPr>
              <a:t>ms</a:t>
            </a:r>
            <a:r>
              <a:rPr lang="fr-FR" dirty="0" smtClean="0">
                <a:sym typeface="Wingdings" pitchFamily="2" charset="2"/>
              </a:rPr>
              <a:t>, </a:t>
            </a:r>
            <a:r>
              <a:rPr lang="fr-FR" dirty="0" err="1" smtClean="0">
                <a:latin typeface="Symbol" pitchFamily="18" charset="2"/>
                <a:sym typeface="Wingdings" pitchFamily="2" charset="2"/>
              </a:rPr>
              <a:t>e</a:t>
            </a:r>
            <a:r>
              <a:rPr lang="fr-FR" dirty="0" err="1" smtClean="0">
                <a:sym typeface="Wingdings" pitchFamily="2" charset="2"/>
              </a:rPr>
              <a:t>K</a:t>
            </a:r>
            <a:r>
              <a:rPr lang="fr-FR" dirty="0" smtClean="0">
                <a:sym typeface="Wingdings" pitchFamily="2" charset="2"/>
              </a:rPr>
              <a:t>, sin2</a:t>
            </a:r>
            <a:r>
              <a:rPr lang="fr-FR" dirty="0" smtClean="0">
                <a:latin typeface="Symbol" pitchFamily="18" charset="2"/>
                <a:sym typeface="Wingdings" pitchFamily="2" charset="2"/>
              </a:rPr>
              <a:t>b, a, g</a:t>
            </a:r>
            <a:r>
              <a:rPr lang="fr-FR" dirty="0" smtClean="0">
                <a:sym typeface="Wingdings" pitchFamily="2" charset="2"/>
              </a:rPr>
              <a:t>.</a:t>
            </a:r>
            <a:endParaRPr lang="fr-FR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180920"/>
            <a:ext cx="4211960" cy="71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32240" y="3501008"/>
            <a:ext cx="2218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>
                <a:hlinkClick r:id="rId6"/>
              </a:rPr>
              <a:t>arXiv</a:t>
            </a:r>
            <a:r>
              <a:rPr lang="fr-FR" sz="1400" dirty="0" smtClean="0">
                <a:hlinkClick r:id="rId6"/>
              </a:rPr>
              <a:t>:1106.4041v1</a:t>
            </a:r>
            <a:r>
              <a:rPr lang="fr-FR" sz="1400" dirty="0" smtClean="0"/>
              <a:t> [hep-ph]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364088" y="350100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CL=95,45%</a:t>
            </a:r>
          </a:p>
          <a:p>
            <a:r>
              <a:rPr lang="fr-FR" dirty="0" smtClean="0"/>
              <a:t>SM p-value </a:t>
            </a:r>
            <a:r>
              <a:rPr lang="fr-FR" dirty="0" smtClean="0">
                <a:sym typeface="Mathematica1"/>
              </a:rPr>
              <a:t>3.3% (or 2.1</a:t>
            </a:r>
            <a:r>
              <a:rPr lang="fr-FR" dirty="0" smtClean="0">
                <a:latin typeface="Symbol" pitchFamily="18" charset="2"/>
                <a:sym typeface="Mathematica1"/>
              </a:rPr>
              <a:t>s</a:t>
            </a:r>
            <a:r>
              <a:rPr lang="fr-FR" dirty="0" smtClean="0">
                <a:sym typeface="Mathematica1"/>
              </a:rPr>
              <a:t>)</a:t>
            </a:r>
            <a:endParaRPr lang="fr-FR" dirty="0"/>
          </a:p>
        </p:txBody>
      </p:sp>
      <p:grpSp>
        <p:nvGrpSpPr>
          <p:cNvPr id="21" name="Groupe 20"/>
          <p:cNvGrpSpPr/>
          <p:nvPr/>
        </p:nvGrpSpPr>
        <p:grpSpPr>
          <a:xfrm>
            <a:off x="5004048" y="3501008"/>
            <a:ext cx="4032448" cy="2917488"/>
            <a:chOff x="5004048" y="3501008"/>
            <a:chExt cx="4032448" cy="2917488"/>
          </a:xfrm>
        </p:grpSpPr>
        <p:sp>
          <p:nvSpPr>
            <p:cNvPr id="14" name="Rectangle 13"/>
            <p:cNvSpPr/>
            <p:nvPr/>
          </p:nvSpPr>
          <p:spPr>
            <a:xfrm>
              <a:off x="5004048" y="3501008"/>
              <a:ext cx="4032448" cy="136815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004048" y="4941168"/>
              <a:ext cx="4032448" cy="1477328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fr-FR" dirty="0" smtClean="0"/>
                <a:t> acceptable </a:t>
              </a:r>
              <a:r>
                <a:rPr lang="fr-FR" dirty="0" err="1" smtClean="0"/>
                <a:t>consistency</a:t>
              </a:r>
              <a:endParaRPr lang="fr-FR" dirty="0" smtClean="0"/>
            </a:p>
            <a:p>
              <a:pPr>
                <a:buFont typeface="Arial" pitchFamily="34" charset="0"/>
                <a:buChar char="•"/>
              </a:pPr>
              <a:r>
                <a:rPr lang="fr-FR" dirty="0" smtClean="0"/>
                <a:t> </a:t>
              </a:r>
              <a:r>
                <a:rPr lang="fr-FR" dirty="0" err="1" smtClean="0"/>
                <a:t>there</a:t>
              </a:r>
              <a:r>
                <a:rPr lang="fr-FR" dirty="0" smtClean="0"/>
                <a:t> are </a:t>
              </a:r>
              <a:r>
                <a:rPr lang="fr-FR" i="1" dirty="0" smtClean="0"/>
                <a:t>tensions</a:t>
              </a:r>
            </a:p>
            <a:p>
              <a:pPr>
                <a:buFont typeface="Arial" pitchFamily="34" charset="0"/>
                <a:buChar char="•"/>
              </a:pPr>
              <a:r>
                <a:rPr lang="fr-FR" dirty="0" smtClean="0"/>
                <a:t> Look for New </a:t>
              </a:r>
              <a:r>
                <a:rPr lang="fr-FR" dirty="0" err="1" smtClean="0"/>
                <a:t>Physics</a:t>
              </a:r>
              <a:r>
                <a:rPr lang="fr-FR" dirty="0" smtClean="0"/>
                <a:t> </a:t>
              </a:r>
            </a:p>
            <a:p>
              <a:r>
                <a:rPr lang="fr-FR" dirty="0" smtClean="0"/>
                <a:t>   in quantum fluctuation </a:t>
              </a:r>
              <a:r>
                <a:rPr lang="fr-FR" dirty="0" err="1" smtClean="0"/>
                <a:t>processes</a:t>
              </a:r>
              <a:r>
                <a:rPr lang="fr-FR" dirty="0" smtClean="0"/>
                <a:t> </a:t>
              </a:r>
            </a:p>
            <a:p>
              <a:r>
                <a:rPr lang="fr-FR" dirty="0" smtClean="0"/>
                <a:t>   </a:t>
              </a:r>
              <a:r>
                <a:rPr lang="fr-FR" dirty="0" err="1" smtClean="0"/>
                <a:t>aka</a:t>
              </a:r>
              <a:r>
                <a:rPr lang="fr-FR" dirty="0" smtClean="0"/>
                <a:t> </a:t>
              </a:r>
              <a:r>
                <a:rPr lang="fr-FR" b="1" i="1" dirty="0" err="1" smtClean="0">
                  <a:solidFill>
                    <a:srgbClr val="FF0000"/>
                  </a:solidFill>
                </a:rPr>
                <a:t>loops</a:t>
              </a:r>
              <a:endParaRPr lang="fr-FR" b="1" i="1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1475656" y="26064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Where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is</a:t>
            </a:r>
            <a:r>
              <a:rPr lang="fr-FR" dirty="0" smtClean="0">
                <a:solidFill>
                  <a:srgbClr val="FF0000"/>
                </a:solidFill>
              </a:rPr>
              <a:t> the new </a:t>
            </a:r>
            <a:r>
              <a:rPr lang="fr-FR" dirty="0" err="1" smtClean="0">
                <a:solidFill>
                  <a:srgbClr val="FF0000"/>
                </a:solidFill>
              </a:rPr>
              <a:t>physics</a:t>
            </a:r>
            <a:r>
              <a:rPr lang="fr-FR" dirty="0" smtClean="0">
                <a:solidFill>
                  <a:srgbClr val="FF0000"/>
                </a:solidFill>
              </a:rPr>
              <a:t>? 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5004048" y="3501008"/>
            <a:ext cx="3960440" cy="1836042"/>
            <a:chOff x="4644008" y="476672"/>
            <a:chExt cx="3960440" cy="1836042"/>
          </a:xfrm>
        </p:grpSpPr>
        <p:sp>
          <p:nvSpPr>
            <p:cNvPr id="18" name="ZoneTexte 17"/>
            <p:cNvSpPr txBox="1"/>
            <p:nvPr/>
          </p:nvSpPr>
          <p:spPr>
            <a:xfrm>
              <a:off x="4644008" y="835386"/>
              <a:ext cx="3960440" cy="1477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fr-FR" dirty="0" smtClean="0"/>
                <a:t> </a:t>
              </a:r>
              <a:r>
                <a:rPr lang="fr-FR" b="1" i="1" dirty="0" smtClean="0">
                  <a:solidFill>
                    <a:srgbClr val="FF0000"/>
                  </a:solidFill>
                </a:rPr>
                <a:t>Pure </a:t>
              </a:r>
              <a:r>
                <a:rPr lang="fr-FR" b="1" i="1" dirty="0" err="1" smtClean="0">
                  <a:solidFill>
                    <a:srgbClr val="FF0000"/>
                  </a:solidFill>
                </a:rPr>
                <a:t>tree</a:t>
              </a:r>
              <a:r>
                <a:rPr lang="fr-FR" b="1" i="1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/>
                <a:t>processes</a:t>
              </a:r>
              <a:r>
                <a:rPr lang="fr-FR" dirty="0" smtClean="0"/>
                <a:t> to </a:t>
              </a:r>
              <a:r>
                <a:rPr lang="fr-FR" dirty="0" err="1" smtClean="0"/>
                <a:t>determine</a:t>
              </a:r>
              <a:r>
                <a:rPr lang="fr-FR" dirty="0" smtClean="0"/>
                <a:t> the SM </a:t>
              </a:r>
              <a:r>
                <a:rPr lang="fr-FR" dirty="0" err="1" smtClean="0"/>
                <a:t>parameters</a:t>
              </a:r>
              <a:r>
                <a:rPr lang="fr-FR" dirty="0" smtClean="0"/>
                <a:t>. </a:t>
              </a:r>
              <a:r>
                <a:rPr lang="fr-FR" b="1" dirty="0" smtClean="0">
                  <a:latin typeface="Symbol" pitchFamily="18" charset="2"/>
                </a:rPr>
                <a:t>g</a:t>
              </a:r>
              <a:r>
                <a:rPr lang="fr-FR" b="1" dirty="0" smtClean="0"/>
                <a:t>!</a:t>
              </a:r>
            </a:p>
            <a:p>
              <a:pPr>
                <a:buFont typeface="Arial" pitchFamily="34" charset="0"/>
                <a:buChar char="•"/>
              </a:pPr>
              <a:r>
                <a:rPr lang="fr-FR" dirty="0" smtClean="0"/>
                <a:t> </a:t>
              </a:r>
              <a:r>
                <a:rPr lang="fr-FR" b="1" i="1" dirty="0" err="1" smtClean="0">
                  <a:solidFill>
                    <a:srgbClr val="FF0000"/>
                  </a:solidFill>
                </a:rPr>
                <a:t>loops</a:t>
              </a:r>
              <a:r>
                <a:rPr lang="fr-FR" dirty="0" smtClean="0"/>
                <a:t> (</a:t>
              </a:r>
              <a:r>
                <a:rPr lang="fr-FR" dirty="0" err="1" smtClean="0"/>
                <a:t>mixing</a:t>
              </a:r>
              <a:r>
                <a:rPr lang="fr-FR" dirty="0" smtClean="0"/>
                <a:t>, FCNC (</a:t>
              </a:r>
              <a:r>
                <a:rPr lang="fr-FR" dirty="0" err="1" smtClean="0"/>
                <a:t>penguins</a:t>
              </a:r>
              <a:r>
                <a:rPr lang="fr-FR" dirty="0" smtClean="0"/>
                <a:t>)) to </a:t>
              </a:r>
              <a:r>
                <a:rPr lang="fr-FR" dirty="0" err="1" smtClean="0"/>
                <a:t>determine</a:t>
              </a:r>
              <a:r>
                <a:rPr lang="fr-FR" dirty="0" smtClean="0"/>
                <a:t> </a:t>
              </a:r>
              <a:r>
                <a:rPr lang="fr-FR" dirty="0" err="1" smtClean="0"/>
                <a:t>same</a:t>
              </a:r>
              <a:r>
                <a:rPr lang="fr-FR" dirty="0" smtClean="0"/>
                <a:t> </a:t>
              </a:r>
              <a:r>
                <a:rPr lang="fr-FR" dirty="0" err="1" smtClean="0"/>
                <a:t>parameters</a:t>
              </a:r>
              <a:r>
                <a:rPr lang="fr-FR" dirty="0" smtClean="0"/>
                <a:t> and look if </a:t>
              </a:r>
              <a:r>
                <a:rPr lang="fr-FR" dirty="0" err="1" smtClean="0"/>
                <a:t>they</a:t>
              </a:r>
              <a:r>
                <a:rPr lang="fr-FR" dirty="0" smtClean="0"/>
                <a:t> are </a:t>
              </a:r>
              <a:r>
                <a:rPr lang="fr-FR" dirty="0" err="1" smtClean="0"/>
                <a:t>different</a:t>
              </a:r>
              <a:r>
                <a:rPr lang="fr-FR" dirty="0" smtClean="0"/>
                <a:t>.</a:t>
              </a:r>
              <a:endParaRPr lang="fr-FR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644008" y="476672"/>
              <a:ext cx="396044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Roadmap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Loops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0928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 </a:t>
            </a:r>
            <a:r>
              <a:rPr lang="fr-FR" dirty="0" err="1" smtClean="0"/>
              <a:t>Charmless</a:t>
            </a:r>
            <a:r>
              <a:rPr lang="fr-FR" dirty="0" smtClean="0"/>
              <a:t> </a:t>
            </a:r>
            <a:r>
              <a:rPr lang="fr-FR" dirty="0" err="1" smtClean="0"/>
              <a:t>hadronic</a:t>
            </a:r>
            <a:r>
              <a:rPr lang="fr-FR" dirty="0" smtClean="0"/>
              <a:t> B </a:t>
            </a:r>
            <a:r>
              <a:rPr lang="fr-FR" dirty="0" err="1" smtClean="0"/>
              <a:t>decays</a:t>
            </a:r>
            <a:r>
              <a:rPr lang="fr-FR" dirty="0" smtClean="0"/>
              <a:t> (gluonic </a:t>
            </a:r>
            <a:r>
              <a:rPr lang="fr-FR" dirty="0" err="1" smtClean="0"/>
              <a:t>Penguins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 3-body  </a:t>
            </a:r>
            <a:r>
              <a:rPr lang="fr-FR" dirty="0" err="1" smtClean="0"/>
              <a:t>e.g</a:t>
            </a:r>
            <a:r>
              <a:rPr lang="fr-FR" dirty="0" smtClean="0"/>
              <a:t>. B </a:t>
            </a:r>
            <a:r>
              <a:rPr lang="fr-FR" dirty="0" smtClean="0">
                <a:sym typeface="Mathematica1"/>
              </a:rPr>
              <a:t> PPP</a:t>
            </a:r>
          </a:p>
          <a:p>
            <a:pPr lvl="1"/>
            <a:r>
              <a:rPr lang="fr-FR" dirty="0" smtClean="0">
                <a:sym typeface="Mathematica1"/>
              </a:rPr>
              <a:t> quasi 2-body </a:t>
            </a:r>
            <a:r>
              <a:rPr lang="fr-FR" dirty="0" err="1" smtClean="0">
                <a:sym typeface="Mathematica1"/>
              </a:rPr>
              <a:t>like</a:t>
            </a:r>
            <a:r>
              <a:rPr lang="fr-FR" dirty="0" smtClean="0">
                <a:sym typeface="Mathematica1"/>
              </a:rPr>
              <a:t> B  VV, </a:t>
            </a:r>
            <a:r>
              <a:rPr lang="fr-FR" dirty="0" err="1" smtClean="0">
                <a:sym typeface="Mathematica1"/>
              </a:rPr>
              <a:t>polarization</a:t>
            </a:r>
            <a:r>
              <a:rPr lang="fr-FR" dirty="0" smtClean="0">
                <a:sym typeface="Mathematica1"/>
              </a:rPr>
              <a:t> puzzle</a:t>
            </a:r>
          </a:p>
          <a:p>
            <a:pPr lvl="1"/>
            <a:r>
              <a:rPr lang="fr-FR" dirty="0" smtClean="0">
                <a:sym typeface="Mathematica1"/>
              </a:rPr>
              <a:t> final states </a:t>
            </a:r>
            <a:r>
              <a:rPr lang="fr-FR" dirty="0" err="1" smtClean="0">
                <a:sym typeface="Mathematica1"/>
              </a:rPr>
              <a:t>with</a:t>
            </a:r>
            <a:r>
              <a:rPr lang="fr-FR" dirty="0" smtClean="0">
                <a:sym typeface="Mathematica1"/>
              </a:rPr>
              <a:t> </a:t>
            </a:r>
            <a:r>
              <a:rPr lang="fr-FR" dirty="0" err="1" smtClean="0">
                <a:sym typeface="Mathematica1"/>
              </a:rPr>
              <a:t>even</a:t>
            </a:r>
            <a:r>
              <a:rPr lang="fr-FR" dirty="0" smtClean="0">
                <a:sym typeface="Mathematica1"/>
              </a:rPr>
              <a:t> more </a:t>
            </a:r>
            <a:r>
              <a:rPr lang="fr-FR" dirty="0" err="1" smtClean="0">
                <a:sym typeface="Mathematica1"/>
              </a:rPr>
              <a:t>multiplicity</a:t>
            </a:r>
            <a:r>
              <a:rPr lang="fr-FR" dirty="0" smtClean="0">
                <a:sym typeface="Mathematica1"/>
              </a:rPr>
              <a:t> </a:t>
            </a:r>
          </a:p>
          <a:p>
            <a:pPr lvl="1">
              <a:buNone/>
            </a:pPr>
            <a:r>
              <a:rPr lang="fr-FR" dirty="0" smtClean="0">
                <a:sym typeface="Mathematica1"/>
              </a:rPr>
              <a:t>		</a:t>
            </a:r>
            <a:r>
              <a:rPr lang="fr-FR" b="1" i="1" dirty="0" smtClean="0">
                <a:sym typeface="Mathematica1"/>
              </a:rPr>
              <a:t>An </a:t>
            </a:r>
            <a:r>
              <a:rPr lang="fr-FR" b="1" i="1" dirty="0" err="1" smtClean="0">
                <a:sym typeface="Mathematica1"/>
              </a:rPr>
              <a:t>example</a:t>
            </a:r>
            <a:r>
              <a:rPr lang="fr-FR" b="1" i="1" dirty="0" smtClean="0">
                <a:sym typeface="Mathematica1"/>
              </a:rPr>
              <a:t> </a:t>
            </a:r>
            <a:r>
              <a:rPr lang="fr-FR" b="1" i="1" dirty="0" err="1" smtClean="0">
                <a:sym typeface="Mathematica1"/>
              </a:rPr>
              <a:t>is</a:t>
            </a:r>
            <a:r>
              <a:rPr lang="fr-FR" b="1" i="1" dirty="0" smtClean="0">
                <a:sym typeface="Mathematica1"/>
              </a:rPr>
              <a:t> </a:t>
            </a:r>
            <a:r>
              <a:rPr lang="fr-FR" b="1" i="1" dirty="0" smtClean="0">
                <a:solidFill>
                  <a:srgbClr val="00B050"/>
                </a:solidFill>
              </a:rPr>
              <a:t>B</a:t>
            </a:r>
            <a:r>
              <a:rPr lang="fr-FR" b="1" i="1" dirty="0" smtClean="0">
                <a:solidFill>
                  <a:srgbClr val="00B050"/>
                </a:solidFill>
                <a:sym typeface="Mathematica1"/>
              </a:rPr>
              <a:t></a:t>
            </a:r>
            <a:r>
              <a:rPr lang="fr-FR" b="1" i="1" dirty="0" err="1" smtClean="0">
                <a:solidFill>
                  <a:srgbClr val="00B050"/>
                </a:solidFill>
                <a:latin typeface="Symbol" pitchFamily="18" charset="2"/>
              </a:rPr>
              <a:t>ff</a:t>
            </a:r>
            <a:r>
              <a:rPr lang="fr-FR" b="1" i="1" dirty="0" err="1" smtClean="0">
                <a:solidFill>
                  <a:srgbClr val="00B050"/>
                </a:solidFill>
              </a:rPr>
              <a:t>K</a:t>
            </a:r>
            <a:endParaRPr lang="fr-FR" b="1" i="1" dirty="0" smtClean="0">
              <a:solidFill>
                <a:srgbClr val="00B050"/>
              </a:solidFill>
              <a:sym typeface="Mathematica1"/>
            </a:endParaRPr>
          </a:p>
          <a:p>
            <a:r>
              <a:rPr lang="fr-FR" dirty="0" smtClean="0">
                <a:sym typeface="Mathematica1"/>
              </a:rPr>
              <a:t> Rare radiative </a:t>
            </a:r>
            <a:r>
              <a:rPr lang="fr-FR" dirty="0" err="1" smtClean="0">
                <a:sym typeface="Mathematica1"/>
              </a:rPr>
              <a:t>decays</a:t>
            </a:r>
            <a:r>
              <a:rPr lang="fr-FR" dirty="0" smtClean="0">
                <a:sym typeface="Mathematica1"/>
              </a:rPr>
              <a:t> (EW </a:t>
            </a:r>
            <a:r>
              <a:rPr lang="fr-FR" dirty="0" err="1" smtClean="0">
                <a:sym typeface="Mathematica1"/>
              </a:rPr>
              <a:t>Penguins</a:t>
            </a:r>
            <a:r>
              <a:rPr lang="fr-FR" dirty="0" smtClean="0">
                <a:sym typeface="Mathematica1"/>
              </a:rPr>
              <a:t>)</a:t>
            </a:r>
          </a:p>
          <a:p>
            <a:pPr>
              <a:buNone/>
            </a:pPr>
            <a:endParaRPr lang="fr-FR" dirty="0" smtClean="0">
              <a:sym typeface="Mathematica1"/>
            </a:endParaRPr>
          </a:p>
          <a:p>
            <a:pPr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 </a:t>
            </a:r>
            <a:r>
              <a:rPr lang="fr-FR" dirty="0" smtClean="0">
                <a:sym typeface="Mathematica1"/>
              </a:rPr>
              <a:t> </a:t>
            </a:r>
            <a:r>
              <a:rPr lang="fr-FR" dirty="0" smtClean="0">
                <a:latin typeface="Symbol" pitchFamily="18" charset="2"/>
                <a:sym typeface="Mathematica1"/>
              </a:rPr>
              <a:t>f f</a:t>
            </a:r>
            <a:r>
              <a:rPr lang="fr-FR" dirty="0" smtClean="0">
                <a:sym typeface="Mathematica1"/>
              </a:rPr>
              <a:t> K (1)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28</a:t>
            </a:fld>
            <a:endParaRPr lang="fr-BE"/>
          </a:p>
        </p:txBody>
      </p:sp>
      <p:grpSp>
        <p:nvGrpSpPr>
          <p:cNvPr id="14" name="Groupe 13"/>
          <p:cNvGrpSpPr/>
          <p:nvPr/>
        </p:nvGrpSpPr>
        <p:grpSpPr>
          <a:xfrm>
            <a:off x="1547664" y="1556792"/>
            <a:ext cx="5904656" cy="2376264"/>
            <a:chOff x="611560" y="1556792"/>
            <a:chExt cx="4337645" cy="1128713"/>
          </a:xfrm>
        </p:grpSpPr>
        <p:pic>
          <p:nvPicPr>
            <p:cNvPr id="819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1556792"/>
              <a:ext cx="2862263" cy="109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91880" y="1556792"/>
              <a:ext cx="1457325" cy="112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9" descr="BaBar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152400"/>
            <a:ext cx="668338" cy="931863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1115616" y="4005064"/>
            <a:ext cx="7128792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SM </a:t>
            </a:r>
            <a:r>
              <a:rPr lang="fr-FR" dirty="0" err="1" smtClean="0"/>
              <a:t>physics</a:t>
            </a:r>
            <a:r>
              <a:rPr lang="fr-FR" dirty="0" smtClean="0"/>
              <a:t> in the </a:t>
            </a:r>
            <a:r>
              <a:rPr lang="fr-FR" dirty="0" err="1" smtClean="0"/>
              <a:t>two</a:t>
            </a:r>
            <a:r>
              <a:rPr lang="fr-FR" dirty="0" smtClean="0"/>
              <a:t>  </a:t>
            </a:r>
            <a:r>
              <a:rPr lang="fr-FR" dirty="0" err="1" smtClean="0"/>
              <a:t>diagrams</a:t>
            </a:r>
            <a:r>
              <a:rPr lang="fr-FR" dirty="0" smtClean="0"/>
              <a:t>,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considered</a:t>
            </a:r>
            <a:r>
              <a:rPr lang="fr-FR" dirty="0" smtClean="0"/>
              <a:t> a single </a:t>
            </a:r>
            <a:r>
              <a:rPr lang="fr-FR" dirty="0" err="1" smtClean="0"/>
              <a:t>weak</a:t>
            </a:r>
            <a:r>
              <a:rPr lang="fr-FR" dirty="0" smtClean="0"/>
              <a:t> </a:t>
            </a:r>
          </a:p>
          <a:p>
            <a:r>
              <a:rPr lang="fr-FR" dirty="0" smtClean="0"/>
              <a:t>   amplitude, </a:t>
            </a:r>
            <a:r>
              <a:rPr lang="fr-FR" dirty="0" err="1" smtClean="0"/>
              <a:t>hence</a:t>
            </a:r>
            <a:r>
              <a:rPr lang="fr-FR" dirty="0" smtClean="0"/>
              <a:t> no CP-</a:t>
            </a:r>
            <a:r>
              <a:rPr lang="fr-FR" dirty="0" err="1" smtClean="0"/>
              <a:t>asymmetry</a:t>
            </a:r>
            <a:r>
              <a:rPr lang="fr-FR" dirty="0" smtClean="0"/>
              <a:t> </a:t>
            </a:r>
            <a:r>
              <a:rPr lang="fr-FR" dirty="0" err="1" smtClean="0"/>
              <a:t>predicted</a:t>
            </a:r>
            <a:r>
              <a:rPr lang="fr-FR" dirty="0" smtClean="0"/>
              <a:t> by the SM.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A ‘New </a:t>
            </a:r>
            <a:r>
              <a:rPr lang="fr-FR" dirty="0" err="1" smtClean="0"/>
              <a:t>Physics</a:t>
            </a:r>
            <a:r>
              <a:rPr lang="fr-FR" dirty="0" smtClean="0"/>
              <a:t>’ </a:t>
            </a:r>
            <a:r>
              <a:rPr lang="fr-FR" dirty="0" err="1" smtClean="0"/>
              <a:t>diagram</a:t>
            </a:r>
            <a:r>
              <a:rPr lang="fr-FR" dirty="0" smtClean="0"/>
              <a:t> </a:t>
            </a:r>
            <a:r>
              <a:rPr lang="fr-FR" dirty="0" err="1" smtClean="0"/>
              <a:t>may</a:t>
            </a:r>
            <a:r>
              <a:rPr lang="fr-FR" dirty="0" smtClean="0"/>
              <a:t> carry a non trivial phase, </a:t>
            </a:r>
            <a:r>
              <a:rPr lang="fr-FR" dirty="0" err="1" smtClean="0"/>
              <a:t>models</a:t>
            </a:r>
            <a:r>
              <a:rPr lang="fr-FR" dirty="0" smtClean="0"/>
              <a:t> </a:t>
            </a:r>
            <a:r>
              <a:rPr lang="fr-FR" dirty="0" err="1" smtClean="0"/>
              <a:t>predict</a:t>
            </a:r>
            <a:r>
              <a:rPr lang="fr-FR" dirty="0" smtClean="0"/>
              <a:t> </a:t>
            </a:r>
          </a:p>
          <a:p>
            <a:r>
              <a:rPr lang="fr-FR" i="1" dirty="0" smtClean="0"/>
              <a:t>   A</a:t>
            </a:r>
            <a:r>
              <a:rPr lang="fr-FR" i="1" baseline="-25000" dirty="0" smtClean="0"/>
              <a:t>CP</a:t>
            </a:r>
            <a:r>
              <a:rPr lang="fr-FR" i="1" dirty="0" smtClean="0"/>
              <a:t> </a:t>
            </a:r>
            <a:r>
              <a:rPr lang="fr-FR" dirty="0" smtClean="0"/>
              <a:t>as </a:t>
            </a:r>
            <a:r>
              <a:rPr lang="fr-FR" dirty="0" err="1" smtClean="0"/>
              <a:t>high</a:t>
            </a:r>
            <a:r>
              <a:rPr lang="fr-FR" dirty="0" smtClean="0"/>
              <a:t> as 40% [</a:t>
            </a:r>
            <a:r>
              <a:rPr lang="fr-FR" sz="1400" dirty="0" smtClean="0">
                <a:solidFill>
                  <a:schemeClr val="accent1"/>
                </a:solidFill>
              </a:rPr>
              <a:t>M. </a:t>
            </a:r>
            <a:r>
              <a:rPr lang="fr-FR" sz="1400" dirty="0" err="1" smtClean="0">
                <a:solidFill>
                  <a:schemeClr val="accent1"/>
                </a:solidFill>
              </a:rPr>
              <a:t>Hazumi</a:t>
            </a:r>
            <a:r>
              <a:rPr lang="fr-FR" sz="1400" dirty="0" smtClean="0">
                <a:solidFill>
                  <a:schemeClr val="accent1"/>
                </a:solidFill>
              </a:rPr>
              <a:t> PLB583, 285 (2004</a:t>
            </a:r>
            <a:r>
              <a:rPr lang="fr-FR" dirty="0" smtClean="0">
                <a:solidFill>
                  <a:schemeClr val="accent1"/>
                </a:solidFill>
              </a:rPr>
              <a:t>)</a:t>
            </a:r>
            <a:r>
              <a:rPr lang="fr-FR" dirty="0" smtClean="0"/>
              <a:t>]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187624" y="5301208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This </a:t>
            </a:r>
            <a:r>
              <a:rPr lang="fr-FR" dirty="0" err="1" smtClean="0"/>
              <a:t>analysis</a:t>
            </a:r>
            <a:r>
              <a:rPr lang="fr-FR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</a:t>
            </a:r>
            <a:r>
              <a:rPr lang="fr-FR" dirty="0" err="1" smtClean="0"/>
              <a:t>measure</a:t>
            </a:r>
            <a:r>
              <a:rPr lang="fr-FR" dirty="0" smtClean="0"/>
              <a:t> the B</a:t>
            </a:r>
            <a:r>
              <a:rPr lang="fr-FR" baseline="30000" dirty="0" smtClean="0"/>
              <a:t>+</a:t>
            </a:r>
            <a:r>
              <a:rPr lang="fr-FR" dirty="0" smtClean="0"/>
              <a:t> and B</a:t>
            </a:r>
            <a:r>
              <a:rPr lang="fr-FR" baseline="30000" dirty="0" smtClean="0"/>
              <a:t>0</a:t>
            </a:r>
            <a:r>
              <a:rPr lang="fr-FR" dirty="0" smtClean="0"/>
              <a:t> </a:t>
            </a:r>
            <a:r>
              <a:rPr lang="fr-FR" dirty="0" err="1" smtClean="0"/>
              <a:t>branching</a:t>
            </a:r>
            <a:r>
              <a:rPr lang="fr-FR" dirty="0" smtClean="0"/>
              <a:t> fractions </a:t>
            </a:r>
            <a:r>
              <a:rPr lang="fr-FR" dirty="0" err="1" smtClean="0"/>
              <a:t>below</a:t>
            </a:r>
            <a:r>
              <a:rPr lang="fr-FR" dirty="0" smtClean="0"/>
              <a:t> and </a:t>
            </a:r>
            <a:r>
              <a:rPr lang="fr-FR" dirty="0" err="1" smtClean="0"/>
              <a:t>under</a:t>
            </a:r>
            <a:r>
              <a:rPr lang="fr-FR" dirty="0" smtClean="0"/>
              <a:t> the </a:t>
            </a:r>
            <a:r>
              <a:rPr lang="fr-FR" dirty="0" err="1" smtClean="0">
                <a:latin typeface="Symbol" pitchFamily="18" charset="2"/>
              </a:rPr>
              <a:t>h</a:t>
            </a:r>
            <a:r>
              <a:rPr lang="fr-FR" baseline="-25000" dirty="0" err="1" smtClean="0"/>
              <a:t>c</a:t>
            </a:r>
            <a:endParaRPr lang="fr-FR" baseline="-25000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</a:t>
            </a:r>
            <a:r>
              <a:rPr lang="fr-FR" dirty="0" err="1" smtClean="0"/>
              <a:t>measure</a:t>
            </a:r>
            <a:r>
              <a:rPr lang="fr-FR" dirty="0" smtClean="0"/>
              <a:t> the </a:t>
            </a:r>
            <a:r>
              <a:rPr lang="fr-FR" dirty="0" err="1" smtClean="0"/>
              <a:t>corresponding</a:t>
            </a:r>
            <a:r>
              <a:rPr lang="fr-FR" dirty="0" smtClean="0"/>
              <a:t> CP-</a:t>
            </a:r>
            <a:r>
              <a:rPr lang="fr-FR" dirty="0" err="1" smtClean="0"/>
              <a:t>asymmetries</a:t>
            </a: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 </a:t>
            </a:r>
            <a:r>
              <a:rPr lang="fr-FR" dirty="0" err="1" smtClean="0"/>
              <a:t>understand</a:t>
            </a:r>
            <a:r>
              <a:rPr lang="fr-FR" dirty="0" smtClean="0"/>
              <a:t> the partial </a:t>
            </a:r>
            <a:r>
              <a:rPr lang="fr-FR" dirty="0" err="1" smtClean="0"/>
              <a:t>waves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8964613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48C41-C60B-4F23-8D2C-C45929465903}" type="slidenum">
              <a:rPr lang="fr-FR"/>
              <a:pPr/>
              <a:t>29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52596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CP-violation (CPV) and the CKM model</a:t>
            </a:r>
          </a:p>
          <a:p>
            <a:r>
              <a:rPr lang="fr-FR" dirty="0" smtClean="0"/>
              <a:t> The B </a:t>
            </a:r>
            <a:r>
              <a:rPr lang="fr-FR" dirty="0" err="1" smtClean="0"/>
              <a:t>factories</a:t>
            </a:r>
            <a:endParaRPr lang="fr-FR" dirty="0" smtClean="0"/>
          </a:p>
          <a:p>
            <a:r>
              <a:rPr lang="fr-FR" dirty="0" smtClean="0"/>
              <a:t> The angles of the UT (</a:t>
            </a:r>
            <a:r>
              <a:rPr lang="fr-FR" dirty="0" err="1" smtClean="0"/>
              <a:t>hadronic</a:t>
            </a:r>
            <a:r>
              <a:rPr lang="fr-FR" dirty="0" smtClean="0"/>
              <a:t> B </a:t>
            </a:r>
            <a:r>
              <a:rPr lang="fr-FR" dirty="0" err="1" smtClean="0"/>
              <a:t>decays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 </a:t>
            </a:r>
            <a:r>
              <a:rPr lang="fr-FR" dirty="0" smtClean="0">
                <a:latin typeface="Symbol" pitchFamily="18" charset="2"/>
              </a:rPr>
              <a:t>b/f</a:t>
            </a:r>
            <a:r>
              <a:rPr lang="fr-FR" baseline="-25000" dirty="0" smtClean="0">
                <a:latin typeface="Symbol" pitchFamily="18" charset="2"/>
              </a:rPr>
              <a:t>1</a:t>
            </a:r>
            <a:r>
              <a:rPr lang="fr-FR" dirty="0" smtClean="0">
                <a:latin typeface="Symbol" pitchFamily="18" charset="2"/>
              </a:rPr>
              <a:t> </a:t>
            </a:r>
          </a:p>
          <a:p>
            <a:pPr lvl="1"/>
            <a:r>
              <a:rPr lang="fr-FR" dirty="0" smtClean="0">
                <a:latin typeface="Symbol" pitchFamily="18" charset="2"/>
              </a:rPr>
              <a:t> g/f</a:t>
            </a:r>
            <a:r>
              <a:rPr lang="fr-FR" baseline="-25000" dirty="0" smtClean="0">
                <a:latin typeface="Symbol" pitchFamily="18" charset="2"/>
              </a:rPr>
              <a:t>3</a:t>
            </a:r>
          </a:p>
          <a:p>
            <a:r>
              <a:rPr lang="fr-FR" dirty="0" smtClean="0"/>
              <a:t> The </a:t>
            </a:r>
            <a:r>
              <a:rPr lang="fr-FR" dirty="0" err="1" smtClean="0"/>
              <a:t>sides</a:t>
            </a:r>
            <a:r>
              <a:rPr lang="fr-FR" dirty="0" smtClean="0"/>
              <a:t> (</a:t>
            </a:r>
            <a:r>
              <a:rPr lang="fr-FR" dirty="0" err="1" smtClean="0"/>
              <a:t>semileptonic</a:t>
            </a:r>
            <a:r>
              <a:rPr lang="fr-FR" dirty="0" smtClean="0"/>
              <a:t>/</a:t>
            </a:r>
            <a:r>
              <a:rPr lang="fr-FR" dirty="0" err="1" smtClean="0"/>
              <a:t>leptonic</a:t>
            </a:r>
            <a:r>
              <a:rPr lang="fr-FR" dirty="0" smtClean="0"/>
              <a:t>) B </a:t>
            </a:r>
            <a:r>
              <a:rPr lang="fr-FR" dirty="0" err="1" smtClean="0"/>
              <a:t>decays</a:t>
            </a:r>
            <a:endParaRPr lang="fr-FR" dirty="0" smtClean="0"/>
          </a:p>
          <a:p>
            <a:r>
              <a:rPr lang="fr-FR" dirty="0" smtClean="0"/>
              <a:t>Rare </a:t>
            </a:r>
            <a:r>
              <a:rPr lang="fr-FR" dirty="0" err="1" smtClean="0"/>
              <a:t>hadronic</a:t>
            </a:r>
            <a:r>
              <a:rPr lang="fr-FR" dirty="0" smtClean="0"/>
              <a:t>/radiative B </a:t>
            </a:r>
            <a:r>
              <a:rPr lang="fr-FR" dirty="0" err="1" smtClean="0"/>
              <a:t>decays</a:t>
            </a:r>
            <a:endParaRPr lang="fr-FR" dirty="0" smtClean="0"/>
          </a:p>
          <a:p>
            <a:r>
              <a:rPr lang="fr-FR" dirty="0" err="1" smtClean="0"/>
              <a:t>Search</a:t>
            </a:r>
            <a:r>
              <a:rPr lang="fr-FR" dirty="0" smtClean="0"/>
              <a:t> for CPV in </a:t>
            </a:r>
            <a:r>
              <a:rPr lang="fr-FR" dirty="0" err="1" smtClean="0"/>
              <a:t>charm</a:t>
            </a:r>
            <a:r>
              <a:rPr lang="fr-FR" dirty="0" smtClean="0"/>
              <a:t> and </a:t>
            </a:r>
            <a:r>
              <a:rPr lang="fr-FR" dirty="0" smtClean="0">
                <a:latin typeface="Symbol" pitchFamily="18" charset="2"/>
              </a:rPr>
              <a:t>t</a:t>
            </a:r>
            <a:r>
              <a:rPr lang="fr-FR" dirty="0" smtClean="0"/>
              <a:t> </a:t>
            </a:r>
            <a:r>
              <a:rPr lang="fr-FR" dirty="0" err="1" smtClean="0"/>
              <a:t>decays</a:t>
            </a:r>
            <a:endParaRPr lang="fr-FR" dirty="0" smtClean="0"/>
          </a:p>
          <a:p>
            <a:r>
              <a:rPr lang="fr-FR" dirty="0" smtClean="0"/>
              <a:t>Outlook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grpSp>
        <p:nvGrpSpPr>
          <p:cNvPr id="16" name="Groupe 15"/>
          <p:cNvGrpSpPr/>
          <p:nvPr/>
        </p:nvGrpSpPr>
        <p:grpSpPr>
          <a:xfrm>
            <a:off x="6732240" y="2924944"/>
            <a:ext cx="2039341" cy="1809492"/>
            <a:chOff x="6732240" y="2924944"/>
            <a:chExt cx="2039341" cy="1809492"/>
          </a:xfrm>
        </p:grpSpPr>
        <p:sp>
          <p:nvSpPr>
            <p:cNvPr id="12" name="ZoneTexte 11"/>
            <p:cNvSpPr txBox="1"/>
            <p:nvPr/>
          </p:nvSpPr>
          <p:spPr>
            <a:xfrm>
              <a:off x="6732240" y="2924944"/>
              <a:ext cx="2039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B050"/>
                  </a:solidFill>
                </a:rPr>
                <a:t>B </a:t>
              </a:r>
              <a:r>
                <a:rPr lang="fr-FR" b="1" dirty="0" smtClean="0">
                  <a:solidFill>
                    <a:srgbClr val="00B050"/>
                  </a:solidFill>
                  <a:sym typeface="Mathematica1"/>
                </a:rPr>
                <a:t></a:t>
              </a:r>
              <a:r>
                <a:rPr lang="fr-FR" b="1" dirty="0" err="1" smtClean="0">
                  <a:solidFill>
                    <a:srgbClr val="00B050"/>
                  </a:solidFill>
                </a:rPr>
                <a:t>charmonium</a:t>
              </a:r>
              <a:r>
                <a:rPr lang="fr-FR" b="1" dirty="0" smtClean="0">
                  <a:solidFill>
                    <a:srgbClr val="00B050"/>
                  </a:solidFill>
                </a:rPr>
                <a:t> K</a:t>
              </a:r>
              <a:r>
                <a:rPr lang="fr-FR" b="1" baseline="30000" dirty="0" smtClean="0">
                  <a:solidFill>
                    <a:srgbClr val="00B050"/>
                  </a:solidFill>
                </a:rPr>
                <a:t>0</a:t>
              </a:r>
              <a:endParaRPr lang="fr-FR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732240" y="3356992"/>
              <a:ext cx="1707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B050"/>
                  </a:solidFill>
                </a:rPr>
                <a:t>B</a:t>
              </a:r>
              <a:r>
                <a:rPr lang="fr-FR" b="1" baseline="30000" dirty="0" smtClean="0">
                  <a:solidFill>
                    <a:srgbClr val="00B050"/>
                  </a:solidFill>
                  <a:sym typeface="Mathematica1"/>
                </a:rPr>
                <a:t></a:t>
              </a:r>
              <a:r>
                <a:rPr lang="fr-FR" b="1" dirty="0" smtClean="0">
                  <a:solidFill>
                    <a:srgbClr val="00B050"/>
                  </a:solidFill>
                </a:rPr>
                <a:t> </a:t>
              </a:r>
              <a:r>
                <a:rPr lang="fr-FR" b="1" dirty="0" smtClean="0">
                  <a:solidFill>
                    <a:srgbClr val="00B050"/>
                  </a:solidFill>
                  <a:sym typeface="Mathematica1"/>
                </a:rPr>
                <a:t>(</a:t>
              </a:r>
              <a:r>
                <a:rPr lang="fr-FR" b="1" dirty="0" smtClean="0">
                  <a:solidFill>
                    <a:srgbClr val="00B050"/>
                  </a:solidFill>
                </a:rPr>
                <a:t>D or D) K</a:t>
              </a:r>
              <a:r>
                <a:rPr lang="fr-FR" b="1" baseline="30000" dirty="0" smtClean="0">
                  <a:solidFill>
                    <a:srgbClr val="00B050"/>
                  </a:solidFill>
                  <a:sym typeface="Mathematica1"/>
                </a:rPr>
                <a:t></a:t>
              </a:r>
              <a:endParaRPr lang="fr-FR" b="1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732240" y="4365104"/>
              <a:ext cx="934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B050"/>
                  </a:solidFill>
                </a:rPr>
                <a:t>B </a:t>
              </a:r>
              <a:r>
                <a:rPr lang="fr-FR" b="1" dirty="0" smtClean="0">
                  <a:solidFill>
                    <a:srgbClr val="00B050"/>
                  </a:solidFill>
                  <a:sym typeface="Mathematica1"/>
                </a:rPr>
                <a:t></a:t>
              </a:r>
              <a:r>
                <a:rPr lang="fr-FR" b="1" dirty="0" err="1" smtClean="0">
                  <a:solidFill>
                    <a:srgbClr val="00B050"/>
                  </a:solidFill>
                  <a:latin typeface="Symbol" pitchFamily="18" charset="2"/>
                  <a:sym typeface="Mathematica1"/>
                </a:rPr>
                <a:t>ff</a:t>
              </a:r>
              <a:r>
                <a:rPr lang="fr-FR" b="1" dirty="0" err="1" smtClean="0">
                  <a:solidFill>
                    <a:srgbClr val="00B050"/>
                  </a:solidFill>
                </a:rPr>
                <a:t>K</a:t>
              </a:r>
              <a:endParaRPr lang="fr-FR" b="1" baseline="300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 </a:t>
            </a:r>
            <a:r>
              <a:rPr lang="fr-FR" dirty="0" smtClean="0">
                <a:sym typeface="Mathematica1"/>
              </a:rPr>
              <a:t> </a:t>
            </a:r>
            <a:r>
              <a:rPr lang="fr-FR" dirty="0" smtClean="0">
                <a:latin typeface="Symbol" pitchFamily="18" charset="2"/>
                <a:sym typeface="Mathematica1"/>
              </a:rPr>
              <a:t>f f</a:t>
            </a:r>
            <a:r>
              <a:rPr lang="fr-FR" dirty="0" smtClean="0">
                <a:sym typeface="Mathematica1"/>
              </a:rPr>
              <a:t> K (2)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6763680" cy="300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23528" y="1268760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Signal:  B to five kaons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backgrounds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peaking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B </a:t>
            </a:r>
            <a:r>
              <a:rPr lang="fr-FR" dirty="0" err="1" smtClean="0"/>
              <a:t>decays</a:t>
            </a:r>
            <a:endParaRPr lang="fr-FR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continuum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51520" y="2996952"/>
            <a:ext cx="85689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dirty="0" err="1" smtClean="0"/>
              <a:t>multivariate</a:t>
            </a:r>
            <a:r>
              <a:rPr lang="fr-FR" dirty="0" smtClean="0"/>
              <a:t> techniques to </a:t>
            </a:r>
            <a:r>
              <a:rPr lang="fr-FR" dirty="0" err="1" smtClean="0"/>
              <a:t>fight</a:t>
            </a:r>
            <a:r>
              <a:rPr lang="fr-FR" dirty="0" smtClean="0"/>
              <a:t> the </a:t>
            </a:r>
            <a:r>
              <a:rPr lang="fr-FR" dirty="0" err="1" smtClean="0"/>
              <a:t>contimuum</a:t>
            </a:r>
            <a:r>
              <a:rPr lang="fr-FR" dirty="0" smtClean="0"/>
              <a:t> background. </a:t>
            </a:r>
            <a:r>
              <a:rPr lang="fr-FR" dirty="0" err="1" smtClean="0"/>
              <a:t>Here</a:t>
            </a:r>
            <a:r>
              <a:rPr lang="fr-FR" dirty="0" smtClean="0"/>
              <a:t>: a Fisher discriminant</a:t>
            </a:r>
            <a:endParaRPr lang="fr-FR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221088"/>
            <a:ext cx="2411730" cy="157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BaBar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668338" cy="931863"/>
          </a:xfrm>
          <a:prstGeom prst="rect">
            <a:avLst/>
          </a:prstGeom>
          <a:noFill/>
        </p:spPr>
      </p:pic>
      <p:grpSp>
        <p:nvGrpSpPr>
          <p:cNvPr id="15" name="Groupe 14"/>
          <p:cNvGrpSpPr/>
          <p:nvPr/>
        </p:nvGrpSpPr>
        <p:grpSpPr>
          <a:xfrm>
            <a:off x="3707904" y="1196752"/>
            <a:ext cx="3986783" cy="1729358"/>
            <a:chOff x="3707904" y="1196752"/>
            <a:chExt cx="3986783" cy="1729358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79912" y="1268760"/>
              <a:ext cx="3914775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3707904" y="1196752"/>
              <a:ext cx="3960440" cy="3693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cxnSp>
        <p:nvCxnSpPr>
          <p:cNvPr id="17" name="Connecteur droit 16"/>
          <p:cNvCxnSpPr/>
          <p:nvPr/>
        </p:nvCxnSpPr>
        <p:spPr>
          <a:xfrm rot="5400000">
            <a:off x="3059832" y="2276872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3203848" y="2060848"/>
            <a:ext cx="43204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rot="5400000">
            <a:off x="1691680" y="2636912"/>
            <a:ext cx="7200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8028384" y="1556792"/>
            <a:ext cx="3600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8028384" y="2204864"/>
            <a:ext cx="36004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2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8028384" y="1916832"/>
            <a:ext cx="3600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028384" y="2564904"/>
            <a:ext cx="36004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8028384" y="1196752"/>
            <a:ext cx="3600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</a:t>
            </a:r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7352950" y="1485697"/>
            <a:ext cx="258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Zones  in (m</a:t>
            </a:r>
            <a:r>
              <a:rPr lang="fr-FR" baseline="-25000" dirty="0" smtClean="0">
                <a:latin typeface="Symbol" pitchFamily="18" charset="2"/>
              </a:rPr>
              <a:t>f</a:t>
            </a:r>
            <a:r>
              <a:rPr lang="fr-FR" baseline="-25000" dirty="0" smtClean="0"/>
              <a:t>1</a:t>
            </a:r>
            <a:r>
              <a:rPr lang="fr-FR" dirty="0" smtClean="0"/>
              <a:t>, m</a:t>
            </a:r>
            <a:r>
              <a:rPr lang="fr-FR" baseline="-25000" dirty="0" smtClean="0">
                <a:latin typeface="Symbol" pitchFamily="18" charset="2"/>
              </a:rPr>
              <a:t>f</a:t>
            </a:r>
            <a:r>
              <a:rPr lang="fr-FR" baseline="-25000" dirty="0" smtClean="0"/>
              <a:t>2</a:t>
            </a:r>
            <a:r>
              <a:rPr lang="fr-FR" dirty="0" smtClean="0"/>
              <a:t>) plane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6804248" y="3789040"/>
            <a:ext cx="217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Signal       continuum</a:t>
            </a:r>
            <a:endParaRPr lang="fr-FR" dirty="0"/>
          </a:p>
        </p:txBody>
      </p:sp>
      <p:cxnSp>
        <p:nvCxnSpPr>
          <p:cNvPr id="34" name="Connecteur droit avec flèche 33"/>
          <p:cNvCxnSpPr/>
          <p:nvPr/>
        </p:nvCxnSpPr>
        <p:spPr>
          <a:xfrm rot="16200000" flipH="1">
            <a:off x="7164288" y="4149080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rot="5400000">
            <a:off x="8028384" y="4365104"/>
            <a:ext cx="64807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 smtClean="0"/>
              <a:t>B </a:t>
            </a:r>
            <a:r>
              <a:rPr lang="fr-FR" dirty="0" smtClean="0">
                <a:sym typeface="Mathematica1"/>
              </a:rPr>
              <a:t> </a:t>
            </a:r>
            <a:r>
              <a:rPr lang="fr-FR" dirty="0" smtClean="0">
                <a:latin typeface="Symbol" pitchFamily="18" charset="2"/>
                <a:sym typeface="Mathematica1"/>
              </a:rPr>
              <a:t>f f</a:t>
            </a:r>
            <a:r>
              <a:rPr lang="fr-FR" dirty="0" smtClean="0">
                <a:sym typeface="Mathematica1"/>
              </a:rPr>
              <a:t> K (3)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843808" y="6309320"/>
            <a:ext cx="2895600" cy="365125"/>
          </a:xfrm>
        </p:spPr>
        <p:txBody>
          <a:bodyPr/>
          <a:lstStyle/>
          <a:p>
            <a:r>
              <a:rPr lang="fr-BE" dirty="0" smtClean="0"/>
              <a:t>J. Chauveau XXXIV SSI</a:t>
            </a:r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16216" y="6309320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2286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861048"/>
            <a:ext cx="2976563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4087" y="1052736"/>
            <a:ext cx="3109913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052736"/>
            <a:ext cx="29813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429000"/>
            <a:ext cx="47910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57192"/>
            <a:ext cx="55435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323528" y="6021288"/>
            <a:ext cx="293330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i="1" baseline="-25000" dirty="0" smtClean="0"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~0 consistent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SM</a:t>
            </a:r>
          </a:p>
        </p:txBody>
      </p:sp>
      <p:pic>
        <p:nvPicPr>
          <p:cNvPr id="15" name="Picture 9" descr="BaBar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00" y="152400"/>
            <a:ext cx="668338" cy="931863"/>
          </a:xfrm>
          <a:prstGeom prst="rect">
            <a:avLst/>
          </a:prstGeom>
          <a:noFill/>
        </p:spPr>
      </p:pic>
      <p:grpSp>
        <p:nvGrpSpPr>
          <p:cNvPr id="18" name="Groupe 17"/>
          <p:cNvGrpSpPr/>
          <p:nvPr/>
        </p:nvGrpSpPr>
        <p:grpSpPr>
          <a:xfrm>
            <a:off x="0" y="4725144"/>
            <a:ext cx="5457081" cy="424433"/>
            <a:chOff x="0" y="4509120"/>
            <a:chExt cx="5457081" cy="424433"/>
          </a:xfrm>
        </p:grpSpPr>
        <p:pic>
          <p:nvPicPr>
            <p:cNvPr id="82952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75856" y="4509120"/>
              <a:ext cx="2181225" cy="424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ZoneTexte 16"/>
            <p:cNvSpPr txBox="1"/>
            <p:nvPr/>
          </p:nvSpPr>
          <p:spPr>
            <a:xfrm>
              <a:off x="0" y="4509120"/>
              <a:ext cx="3672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fr-FR" sz="2000" i="1" baseline="-25000" dirty="0" smtClean="0">
                  <a:latin typeface="Times New Roman" pitchFamily="18" charset="0"/>
                  <a:cs typeface="Times New Roman" pitchFamily="18" charset="0"/>
                </a:rPr>
                <a:t>CP</a:t>
              </a:r>
              <a:r>
                <a:rPr lang="fr-FR" sz="20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2000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fr-FR" sz="2000" i="1" dirty="0" err="1" smtClean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fr-FR" sz="2000" i="1" baseline="-25000" dirty="0" err="1" smtClean="0">
                  <a:latin typeface="Symbol" pitchFamily="18" charset="2"/>
                  <a:cs typeface="Times New Roman" pitchFamily="18" charset="0"/>
                </a:rPr>
                <a:t>ff</a:t>
              </a:r>
              <a:r>
                <a:rPr lang="fr-FR" sz="2000" dirty="0" smtClean="0">
                  <a:latin typeface="Times New Roman" pitchFamily="18" charset="0"/>
                  <a:cs typeface="Times New Roman" pitchFamily="18" charset="0"/>
                </a:rPr>
                <a:t> in [2.94, 3.02] </a:t>
              </a:r>
              <a:r>
                <a:rPr lang="fr-FR" sz="2000" dirty="0" err="1" smtClean="0">
                  <a:latin typeface="Times New Roman" pitchFamily="18" charset="0"/>
                  <a:cs typeface="Times New Roman" pitchFamily="18" charset="0"/>
                </a:rPr>
                <a:t>GeV</a:t>
              </a:r>
              <a:r>
                <a:rPr lang="fr-FR" sz="2000" dirty="0" smtClean="0">
                  <a:latin typeface="Times New Roman" pitchFamily="18" charset="0"/>
                  <a:cs typeface="Times New Roman" pitchFamily="18" charset="0"/>
                </a:rPr>
                <a:t>) =</a:t>
              </a:r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fr-FR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6876256" y="573325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Symbol" pitchFamily="18" charset="2"/>
              </a:rPr>
              <a:t>h</a:t>
            </a:r>
            <a:r>
              <a:rPr lang="fr-FR" baseline="-25000" dirty="0" err="1" smtClean="0"/>
              <a:t>c</a:t>
            </a:r>
            <a:endParaRPr lang="fr-FR" baseline="-25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452320" y="573325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itchFamily="18" charset="2"/>
              </a:rPr>
              <a:t>c</a:t>
            </a:r>
            <a:r>
              <a:rPr lang="fr-FR" baseline="-25000" dirty="0" smtClean="0"/>
              <a:t>c</a:t>
            </a:r>
            <a:endParaRPr lang="fr-FR" baseline="-25000" dirty="0"/>
          </a:p>
        </p:txBody>
      </p:sp>
      <p:cxnSp>
        <p:nvCxnSpPr>
          <p:cNvPr id="22" name="Connecteur droit 21"/>
          <p:cNvCxnSpPr/>
          <p:nvPr/>
        </p:nvCxnSpPr>
        <p:spPr>
          <a:xfrm>
            <a:off x="0" y="4653136"/>
            <a:ext cx="550810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7584" y="4221088"/>
            <a:ext cx="4718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000" i="1" baseline="-25000" dirty="0" smtClean="0"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i="1" baseline="-25000" dirty="0" err="1" smtClean="0">
                <a:latin typeface="Symbol" pitchFamily="18" charset="2"/>
                <a:cs typeface="Times New Roman" pitchFamily="18" charset="0"/>
              </a:rPr>
              <a:t>ff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&lt;2.85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) = -0.10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Mathematica1"/>
              </a:rPr>
              <a:t> 0.08  0.02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084168" y="476672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accent1"/>
                </a:solidFill>
              </a:rPr>
              <a:t>PRD84, 012001 (2011)</a:t>
            </a:r>
            <a:endParaRPr lang="fr-FR" sz="1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Search</a:t>
            </a:r>
            <a:r>
              <a:rPr lang="fr-FR" dirty="0" smtClean="0"/>
              <a:t> for CPV in </a:t>
            </a:r>
            <a:r>
              <a:rPr lang="fr-FR" dirty="0" smtClean="0">
                <a:latin typeface="Symbol" pitchFamily="18" charset="2"/>
              </a:rPr>
              <a:t>t</a:t>
            </a:r>
            <a:r>
              <a:rPr lang="fr-FR" dirty="0" smtClean="0"/>
              <a:t>/</a:t>
            </a:r>
            <a:r>
              <a:rPr lang="fr-FR" dirty="0" err="1" smtClean="0"/>
              <a:t>charm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err="1" smtClean="0"/>
              <a:t>Charm</a:t>
            </a:r>
            <a:endParaRPr lang="fr-FR" dirty="0" smtClean="0"/>
          </a:p>
          <a:p>
            <a:pPr lvl="1"/>
            <a:r>
              <a:rPr lang="fr-FR" dirty="0" smtClean="0"/>
              <a:t>D </a:t>
            </a:r>
            <a:r>
              <a:rPr lang="fr-FR" dirty="0" err="1" smtClean="0"/>
              <a:t>mixing</a:t>
            </a:r>
            <a:r>
              <a:rPr lang="fr-FR" dirty="0" smtClean="0"/>
              <a:t> </a:t>
            </a:r>
            <a:r>
              <a:rPr lang="fr-FR" dirty="0" err="1" smtClean="0"/>
              <a:t>established</a:t>
            </a:r>
            <a:endParaRPr lang="fr-FR" dirty="0" smtClean="0"/>
          </a:p>
          <a:p>
            <a:pPr lvl="1"/>
            <a:r>
              <a:rPr lang="fr-FR" dirty="0" smtClean="0"/>
              <a:t> Is CPV </a:t>
            </a:r>
            <a:r>
              <a:rPr lang="fr-FR" dirty="0" err="1" smtClean="0"/>
              <a:t>next</a:t>
            </a:r>
            <a:r>
              <a:rPr lang="fr-FR" dirty="0" smtClean="0"/>
              <a:t>?</a:t>
            </a:r>
          </a:p>
          <a:p>
            <a:pPr lvl="2"/>
            <a:r>
              <a:rPr lang="fr-FR" dirty="0" smtClean="0"/>
              <a:t>In </a:t>
            </a:r>
            <a:r>
              <a:rPr lang="fr-FR" dirty="0" err="1" smtClean="0"/>
              <a:t>mixing</a:t>
            </a:r>
            <a:r>
              <a:rPr lang="fr-FR" dirty="0" smtClean="0"/>
              <a:t>?</a:t>
            </a:r>
          </a:p>
          <a:p>
            <a:pPr lvl="2"/>
            <a:r>
              <a:rPr lang="fr-FR" dirty="0" smtClean="0"/>
              <a:t>In </a:t>
            </a:r>
            <a:r>
              <a:rPr lang="fr-FR" dirty="0" err="1" smtClean="0"/>
              <a:t>decay</a:t>
            </a:r>
            <a:r>
              <a:rPr lang="fr-FR" dirty="0" smtClean="0"/>
              <a:t>?</a:t>
            </a:r>
          </a:p>
          <a:p>
            <a:pPr lvl="1"/>
            <a:r>
              <a:rPr lang="fr-FR" dirty="0" err="1" smtClean="0"/>
              <a:t>Huge</a:t>
            </a:r>
            <a:r>
              <a:rPr lang="fr-FR" dirty="0" smtClean="0"/>
              <a:t> </a:t>
            </a:r>
            <a:r>
              <a:rPr lang="fr-FR" dirty="0" err="1" smtClean="0"/>
              <a:t>statistics</a:t>
            </a:r>
            <a:r>
              <a:rPr lang="fr-FR" dirty="0" smtClean="0"/>
              <a:t> and favorable S/B in </a:t>
            </a:r>
            <a:r>
              <a:rPr lang="fr-FR" dirty="0" err="1" smtClean="0"/>
              <a:t>decays</a:t>
            </a:r>
            <a:endParaRPr lang="fr-FR" dirty="0" smtClean="0"/>
          </a:p>
          <a:p>
            <a:pPr lvl="2"/>
            <a:r>
              <a:rPr lang="fr-FR" dirty="0" smtClean="0"/>
              <a:t>2-body</a:t>
            </a:r>
          </a:p>
          <a:p>
            <a:pPr lvl="2"/>
            <a:r>
              <a:rPr lang="fr-FR" dirty="0" smtClean="0"/>
              <a:t>3-body</a:t>
            </a:r>
          </a:p>
          <a:p>
            <a:pPr lvl="2"/>
            <a:r>
              <a:rPr lang="fr-FR" dirty="0" smtClean="0"/>
              <a:t>Triple </a:t>
            </a: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 smtClean="0"/>
              <a:t>asymmetries</a:t>
            </a:r>
            <a:endParaRPr lang="fr-FR" dirty="0" smtClean="0"/>
          </a:p>
          <a:p>
            <a:pPr lvl="2"/>
            <a:r>
              <a:rPr lang="fr-FR" dirty="0" smtClean="0"/>
              <a:t>Rare </a:t>
            </a:r>
            <a:r>
              <a:rPr lang="fr-FR" dirty="0" err="1" smtClean="0"/>
              <a:t>decays</a:t>
            </a:r>
            <a:endParaRPr lang="fr-FR" dirty="0" smtClean="0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116832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Taus</a:t>
            </a:r>
          </a:p>
          <a:p>
            <a:pPr lvl="1">
              <a:buNone/>
            </a:pPr>
            <a:r>
              <a:rPr lang="fr-FR" dirty="0" err="1" smtClean="0"/>
              <a:t>Recent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 by Belle and BABAR of</a:t>
            </a:r>
          </a:p>
          <a:p>
            <a:pPr lvl="1">
              <a:buNone/>
            </a:pPr>
            <a:r>
              <a:rPr lang="fr-FR" dirty="0" smtClean="0"/>
              <a:t>	</a:t>
            </a:r>
            <a:r>
              <a:rPr lang="fr-FR" i="1" dirty="0" smtClean="0"/>
              <a:t>A</a:t>
            </a:r>
            <a:r>
              <a:rPr lang="fr-FR" i="1" baseline="-25000" dirty="0" smtClean="0"/>
              <a:t>CP</a:t>
            </a:r>
            <a:r>
              <a:rPr lang="fr-FR" dirty="0" smtClean="0"/>
              <a:t> in </a:t>
            </a:r>
            <a:r>
              <a:rPr lang="fr-FR" i="1" dirty="0" smtClean="0">
                <a:latin typeface="Symbol" pitchFamily="18" charset="2"/>
              </a:rPr>
              <a:t>t</a:t>
            </a:r>
            <a:r>
              <a:rPr lang="fr-FR" i="1" dirty="0" smtClean="0">
                <a:sym typeface="Mathematica1"/>
              </a:rPr>
              <a:t></a:t>
            </a:r>
            <a:r>
              <a:rPr lang="fr-FR" i="1" dirty="0" err="1" smtClean="0">
                <a:sym typeface="Mathematica1"/>
              </a:rPr>
              <a:t>K</a:t>
            </a:r>
            <a:r>
              <a:rPr lang="fr-FR" i="1" baseline="-25000" dirty="0" err="1" smtClean="0">
                <a:sym typeface="Mathematica1"/>
              </a:rPr>
              <a:t>s</a:t>
            </a:r>
            <a:r>
              <a:rPr lang="fr-FR" i="1" dirty="0" smtClean="0">
                <a:sym typeface="Mathematica1"/>
              </a:rPr>
              <a:t> </a:t>
            </a:r>
            <a:r>
              <a:rPr lang="fr-FR" i="1" dirty="0" smtClean="0">
                <a:latin typeface="Symbol" pitchFamily="18" charset="2"/>
                <a:sym typeface="Mathematica1"/>
              </a:rPr>
              <a:t>p n</a:t>
            </a:r>
            <a:r>
              <a:rPr lang="fr-FR" i="1" baseline="-25000" dirty="0" smtClean="0">
                <a:latin typeface="Symbol" pitchFamily="18" charset="2"/>
                <a:sym typeface="Mathematica1"/>
              </a:rPr>
              <a:t>t</a:t>
            </a:r>
            <a:endParaRPr lang="fr-FR" i="1" baseline="-25000" dirty="0" smtClean="0">
              <a:latin typeface="Symbol" pitchFamily="18" charset="2"/>
            </a:endParaRPr>
          </a:p>
          <a:p>
            <a:pPr lvl="1">
              <a:buNone/>
            </a:pPr>
            <a:endParaRPr lang="fr-FR" sz="1800" dirty="0" smtClean="0">
              <a:sym typeface="Mathematica1"/>
            </a:endParaRPr>
          </a:p>
          <a:p>
            <a:pPr lvl="1"/>
            <a:endParaRPr lang="fr-FR" sz="1800" dirty="0" smtClean="0"/>
          </a:p>
          <a:p>
            <a:pPr lvl="1">
              <a:buNone/>
            </a:pPr>
            <a:r>
              <a:rPr lang="fr-FR" sz="1800" dirty="0" smtClean="0"/>
              <a:t>     </a:t>
            </a:r>
            <a:endParaRPr lang="fr-FR" sz="18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971600" y="494116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Nothing</a:t>
            </a:r>
            <a:r>
              <a:rPr lang="fr-FR" dirty="0" smtClean="0"/>
              <a:t> </a:t>
            </a:r>
            <a:r>
              <a:rPr lang="fr-FR" dirty="0" err="1" smtClean="0"/>
              <a:t>significant</a:t>
            </a:r>
            <a:r>
              <a:rPr lang="fr-FR" dirty="0" smtClean="0"/>
              <a:t> </a:t>
            </a:r>
            <a:r>
              <a:rPr lang="fr-FR" dirty="0" err="1" smtClean="0"/>
              <a:t>yet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Bs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1334" y="3388478"/>
            <a:ext cx="45719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e 17"/>
          <p:cNvGrpSpPr/>
          <p:nvPr/>
        </p:nvGrpSpPr>
        <p:grpSpPr>
          <a:xfrm>
            <a:off x="5444721" y="2852936"/>
            <a:ext cx="3312367" cy="1729782"/>
            <a:chOff x="5444721" y="2852936"/>
            <a:chExt cx="3312367" cy="1729782"/>
          </a:xfrm>
        </p:grpSpPr>
        <p:pic>
          <p:nvPicPr>
            <p:cNvPr id="8397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4721" y="2924944"/>
              <a:ext cx="1578623" cy="1657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2280" y="2852936"/>
              <a:ext cx="1664808" cy="16748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4" name="ZoneTexte 13"/>
          <p:cNvSpPr txBox="1"/>
          <p:nvPr/>
        </p:nvSpPr>
        <p:spPr>
          <a:xfrm>
            <a:off x="395536" y="1412776"/>
            <a:ext cx="48965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Hadron </a:t>
            </a:r>
            <a:r>
              <a:rPr lang="fr-FR" dirty="0" err="1" smtClean="0"/>
              <a:t>colliders</a:t>
            </a:r>
            <a:r>
              <a:rPr lang="fr-FR" dirty="0" smtClean="0"/>
              <a:t> </a:t>
            </a:r>
            <a:r>
              <a:rPr lang="fr-FR" dirty="0" err="1" smtClean="0"/>
              <a:t>experiments</a:t>
            </a:r>
            <a:r>
              <a:rPr lang="fr-FR" dirty="0" smtClean="0"/>
              <a:t> have the </a:t>
            </a:r>
            <a:r>
              <a:rPr lang="fr-FR" dirty="0" err="1" smtClean="0"/>
              <a:t>lead</a:t>
            </a:r>
            <a:r>
              <a:rPr lang="fr-FR" dirty="0" smtClean="0"/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i="1" dirty="0" smtClean="0"/>
              <a:t>B</a:t>
            </a:r>
            <a:r>
              <a:rPr lang="fr-FR" i="1" baseline="-25000" dirty="0" smtClean="0"/>
              <a:t>s</a:t>
            </a:r>
            <a:r>
              <a:rPr lang="fr-FR" dirty="0" smtClean="0"/>
              <a:t> </a:t>
            </a:r>
            <a:r>
              <a:rPr lang="fr-FR" dirty="0" err="1" smtClean="0"/>
              <a:t>mixing</a:t>
            </a:r>
            <a:endParaRPr lang="fr-FR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i="1" dirty="0" err="1" smtClean="0"/>
              <a:t>A</a:t>
            </a:r>
            <a:r>
              <a:rPr lang="fr-FR" i="1" baseline="-25000" dirty="0" err="1" smtClean="0"/>
              <a:t>sl</a:t>
            </a:r>
            <a:endParaRPr lang="fr-FR" i="1" baseline="-25000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i="1" dirty="0" smtClean="0"/>
              <a:t>B</a:t>
            </a:r>
            <a:r>
              <a:rPr lang="fr-FR" i="1" baseline="-25000" dirty="0" smtClean="0"/>
              <a:t>s</a:t>
            </a:r>
            <a:r>
              <a:rPr lang="fr-FR" i="1" dirty="0" smtClean="0">
                <a:sym typeface="Mathematica1"/>
              </a:rPr>
              <a:t></a:t>
            </a:r>
            <a:r>
              <a:rPr lang="fr-FR" i="1" dirty="0" smtClean="0"/>
              <a:t>J/</a:t>
            </a:r>
            <a:r>
              <a:rPr lang="fr-FR" i="1" dirty="0" smtClean="0">
                <a:sym typeface="Mathematica1"/>
              </a:rPr>
              <a:t>  </a:t>
            </a:r>
          </a:p>
          <a:p>
            <a:pPr lvl="1"/>
            <a:r>
              <a:rPr lang="fr-FR" dirty="0" smtClean="0">
                <a:sym typeface="Mathematica1"/>
              </a:rPr>
              <a:t>    </a:t>
            </a:r>
            <a:r>
              <a:rPr lang="fr-FR" i="1" dirty="0" smtClean="0">
                <a:sym typeface="Mathematica1"/>
              </a:rPr>
              <a:t>bccs </a:t>
            </a:r>
            <a:r>
              <a:rPr lang="fr-FR" dirty="0" err="1" smtClean="0">
                <a:sym typeface="Mathematica1"/>
              </a:rPr>
              <a:t>similar</a:t>
            </a:r>
            <a:r>
              <a:rPr lang="fr-FR" dirty="0" smtClean="0">
                <a:sym typeface="Mathematica1"/>
              </a:rPr>
              <a:t> to </a:t>
            </a:r>
            <a:r>
              <a:rPr lang="fr-FR" i="1" dirty="0" smtClean="0">
                <a:sym typeface="Mathematica1"/>
              </a:rPr>
              <a:t>B</a:t>
            </a:r>
            <a:r>
              <a:rPr lang="fr-FR" i="1" baseline="-25000" dirty="0" smtClean="0">
                <a:sym typeface="Mathematica1"/>
              </a:rPr>
              <a:t>d</a:t>
            </a:r>
            <a:r>
              <a:rPr lang="fr-FR" i="1" dirty="0" smtClean="0"/>
              <a:t> </a:t>
            </a:r>
            <a:r>
              <a:rPr lang="fr-FR" i="1" dirty="0" smtClean="0">
                <a:sym typeface="Mathematica1"/>
              </a:rPr>
              <a:t> </a:t>
            </a:r>
            <a:r>
              <a:rPr lang="fr-FR" i="1" dirty="0" smtClean="0"/>
              <a:t>J/</a:t>
            </a:r>
            <a:r>
              <a:rPr lang="fr-FR" i="1" dirty="0" smtClean="0">
                <a:sym typeface="Mathematica1"/>
              </a:rPr>
              <a:t></a:t>
            </a:r>
            <a:r>
              <a:rPr lang="fr-FR" i="1" dirty="0" err="1" smtClean="0">
                <a:sym typeface="Mathematica1"/>
              </a:rPr>
              <a:t>K</a:t>
            </a:r>
            <a:r>
              <a:rPr lang="fr-FR" i="1" baseline="-25000" dirty="0" err="1" smtClean="0">
                <a:sym typeface="Mathematica1"/>
              </a:rPr>
              <a:t>s</a:t>
            </a:r>
            <a:r>
              <a:rPr lang="fr-FR" dirty="0" smtClean="0">
                <a:sym typeface="Mathematica1"/>
              </a:rPr>
              <a:t>, but </a:t>
            </a:r>
            <a:r>
              <a:rPr lang="fr-FR" i="1" dirty="0" smtClean="0">
                <a:sym typeface="Mathematica1"/>
              </a:rPr>
              <a:t>B  VV   </a:t>
            </a:r>
          </a:p>
          <a:p>
            <a:pPr lvl="1"/>
            <a:r>
              <a:rPr lang="fr-FR" dirty="0" smtClean="0">
                <a:sym typeface="Mathematica1"/>
              </a:rPr>
              <a:t>    </a:t>
            </a:r>
            <a:r>
              <a:rPr lang="fr-FR" dirty="0" err="1" smtClean="0">
                <a:sym typeface="Mathematica1"/>
              </a:rPr>
              <a:t>hence</a:t>
            </a:r>
            <a:r>
              <a:rPr lang="fr-FR" dirty="0" smtClean="0">
                <a:sym typeface="Mathematica1"/>
              </a:rPr>
              <a:t> spin </a:t>
            </a:r>
            <a:r>
              <a:rPr lang="fr-FR" dirty="0" err="1" smtClean="0">
                <a:sym typeface="Mathematica1"/>
              </a:rPr>
              <a:t>complexity</a:t>
            </a:r>
            <a:r>
              <a:rPr lang="fr-FR" dirty="0" smtClean="0">
                <a:sym typeface="Mathematica1"/>
              </a:rPr>
              <a:t>. 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>
                <a:sym typeface="Mathematica1"/>
              </a:rPr>
              <a:t> </a:t>
            </a:r>
            <a:r>
              <a:rPr lang="fr-FR" i="1" dirty="0" smtClean="0"/>
              <a:t>B</a:t>
            </a:r>
            <a:r>
              <a:rPr lang="fr-FR" i="1" baseline="-25000" dirty="0" smtClean="0"/>
              <a:t>s</a:t>
            </a:r>
            <a:r>
              <a:rPr lang="fr-FR" i="1" dirty="0" smtClean="0">
                <a:sym typeface="Mathematica1"/>
              </a:rPr>
              <a:t></a:t>
            </a:r>
            <a:r>
              <a:rPr lang="fr-FR" i="1" dirty="0" smtClean="0"/>
              <a:t>J/</a:t>
            </a:r>
            <a:r>
              <a:rPr lang="fr-FR" i="1" dirty="0" smtClean="0">
                <a:sym typeface="Mathematica1"/>
              </a:rPr>
              <a:t> f</a:t>
            </a:r>
            <a:r>
              <a:rPr lang="fr-FR" i="1" baseline="30000" dirty="0" smtClean="0">
                <a:sym typeface="Mathematica1"/>
              </a:rPr>
              <a:t>0</a:t>
            </a:r>
            <a:r>
              <a:rPr lang="fr-FR" dirty="0" smtClean="0">
                <a:sym typeface="Mathematica1"/>
              </a:rPr>
              <a:t> more tractable. </a:t>
            </a:r>
            <a:endParaRPr lang="fr-FR" dirty="0" smtClean="0"/>
          </a:p>
          <a:p>
            <a:pPr lvl="1"/>
            <a:endParaRPr lang="fr-FR" dirty="0" smtClean="0">
              <a:sym typeface="Mathematica1"/>
            </a:endParaRPr>
          </a:p>
          <a:p>
            <a:pPr lvl="1"/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Belle (and BABAR) </a:t>
            </a:r>
            <a:r>
              <a:rPr lang="fr-FR" dirty="0" err="1" smtClean="0"/>
              <a:t>ran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the Y(4S)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i="1" dirty="0" err="1" smtClean="0"/>
              <a:t>f</a:t>
            </a:r>
            <a:r>
              <a:rPr lang="fr-FR" i="1" baseline="-25000" dirty="0" err="1" smtClean="0"/>
              <a:t>s</a:t>
            </a:r>
            <a:r>
              <a:rPr lang="fr-FR" dirty="0" smtClean="0"/>
              <a:t>: </a:t>
            </a:r>
            <a:r>
              <a:rPr lang="fr-FR" i="1" dirty="0" smtClean="0"/>
              <a:t>B</a:t>
            </a:r>
            <a:r>
              <a:rPr lang="fr-FR" i="1" baseline="-25000" dirty="0" smtClean="0"/>
              <a:t>s </a:t>
            </a:r>
            <a:r>
              <a:rPr lang="fr-FR" dirty="0" smtClean="0"/>
              <a:t>fraction in continuum  (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semileptonic</a:t>
            </a:r>
            <a:r>
              <a:rPr lang="fr-FR" dirty="0" smtClean="0"/>
              <a:t> </a:t>
            </a:r>
            <a:r>
              <a:rPr lang="fr-FR" dirty="0" err="1" smtClean="0"/>
              <a:t>decays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BABAR),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i="1" dirty="0" smtClean="0"/>
              <a:t>B</a:t>
            </a:r>
            <a:r>
              <a:rPr lang="fr-FR" i="1" baseline="-25000" dirty="0" smtClean="0"/>
              <a:t>s</a:t>
            </a:r>
            <a:r>
              <a:rPr lang="fr-FR" i="1" dirty="0" smtClean="0">
                <a:sym typeface="Mathematica1"/>
              </a:rPr>
              <a:t></a:t>
            </a:r>
            <a:r>
              <a:rPr lang="fr-FR" i="1" dirty="0" smtClean="0"/>
              <a:t>J/</a:t>
            </a:r>
            <a:r>
              <a:rPr lang="fr-FR" i="1" dirty="0" smtClean="0">
                <a:sym typeface="Mathematica1"/>
              </a:rPr>
              <a:t> f</a:t>
            </a:r>
            <a:r>
              <a:rPr lang="fr-FR" i="1" baseline="30000" dirty="0" smtClean="0">
                <a:sym typeface="Mathematica1"/>
              </a:rPr>
              <a:t>0 </a:t>
            </a:r>
            <a:r>
              <a:rPr lang="fr-FR" dirty="0" smtClean="0"/>
              <a:t>(</a:t>
            </a:r>
            <a:r>
              <a:rPr lang="fr-FR" dirty="0" err="1" smtClean="0"/>
              <a:t>seen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Belle) </a:t>
            </a:r>
            <a:endParaRPr lang="fr-FR" dirty="0"/>
          </a:p>
        </p:txBody>
      </p:sp>
      <p:pic>
        <p:nvPicPr>
          <p:cNvPr id="15" name="Image 14" descr="CDF-Bsmix-orig-ampscan_wsys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980728"/>
            <a:ext cx="2513437" cy="1806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6286" y="3771238"/>
            <a:ext cx="63522" cy="6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e 11"/>
          <p:cNvGrpSpPr/>
          <p:nvPr/>
        </p:nvGrpSpPr>
        <p:grpSpPr>
          <a:xfrm>
            <a:off x="5724128" y="4725144"/>
            <a:ext cx="3116673" cy="1687728"/>
            <a:chOff x="1208251" y="1148477"/>
            <a:chExt cx="6820133" cy="5232851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08251" y="1148477"/>
              <a:ext cx="3270532" cy="52328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92627" y="3573016"/>
              <a:ext cx="3435757" cy="26993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64635" y="1268760"/>
              <a:ext cx="2903562" cy="2520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9" name="Picture 3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4725144"/>
            <a:ext cx="401304" cy="32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1" descr="BaBar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4293096"/>
            <a:ext cx="321765" cy="448637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323528" y="3861048"/>
            <a:ext cx="4752528" cy="13681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outlook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The </a:t>
            </a:r>
            <a:r>
              <a:rPr lang="fr-FR" sz="2000" dirty="0" err="1" smtClean="0"/>
              <a:t>wealth</a:t>
            </a:r>
            <a:r>
              <a:rPr lang="fr-FR" sz="2000" dirty="0" smtClean="0"/>
              <a:t> of the B </a:t>
            </a:r>
            <a:r>
              <a:rPr lang="fr-FR" sz="2000" dirty="0" err="1" smtClean="0"/>
              <a:t>factory</a:t>
            </a:r>
            <a:r>
              <a:rPr lang="fr-FR" sz="2000" dirty="0" smtClean="0"/>
              <a:t> </a:t>
            </a:r>
            <a:r>
              <a:rPr lang="fr-FR" sz="2000" dirty="0" err="1" smtClean="0"/>
              <a:t>results</a:t>
            </a:r>
            <a:r>
              <a:rPr lang="fr-FR" sz="2000" dirty="0" smtClean="0"/>
              <a:t> </a:t>
            </a:r>
            <a:r>
              <a:rPr lang="fr-FR" sz="2000" dirty="0" err="1" smtClean="0"/>
              <a:t>were</a:t>
            </a:r>
            <a:r>
              <a:rPr lang="fr-FR" sz="2000" dirty="0" smtClean="0"/>
              <a:t> </a:t>
            </a:r>
            <a:r>
              <a:rPr lang="fr-FR" sz="2000" dirty="0" err="1" smtClean="0"/>
              <a:t>key</a:t>
            </a:r>
            <a:r>
              <a:rPr lang="fr-FR" sz="2000" dirty="0" smtClean="0"/>
              <a:t> to </a:t>
            </a:r>
            <a:r>
              <a:rPr lang="fr-FR" sz="2000" dirty="0" err="1" smtClean="0"/>
              <a:t>establish</a:t>
            </a:r>
            <a:r>
              <a:rPr lang="fr-FR" sz="2000" dirty="0" smtClean="0"/>
              <a:t> the CKM model as the dominant </a:t>
            </a:r>
            <a:r>
              <a:rPr lang="fr-FR" sz="2000" dirty="0" err="1" smtClean="0"/>
              <a:t>mechanism</a:t>
            </a:r>
            <a:r>
              <a:rPr lang="fr-FR" sz="2000" dirty="0" smtClean="0"/>
              <a:t> of all </a:t>
            </a:r>
            <a:r>
              <a:rPr lang="fr-FR" sz="2000" dirty="0" err="1" smtClean="0"/>
              <a:t>observed</a:t>
            </a:r>
            <a:r>
              <a:rPr lang="fr-FR" sz="2000" dirty="0" smtClean="0"/>
              <a:t> CP-violation. </a:t>
            </a:r>
          </a:p>
          <a:p>
            <a:r>
              <a:rPr lang="fr-FR" sz="2000" dirty="0" smtClean="0"/>
              <a:t>CP and CKM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</a:t>
            </a:r>
            <a:r>
              <a:rPr lang="fr-FR" sz="2000" dirty="0" err="1" smtClean="0"/>
              <a:t>results</a:t>
            </a:r>
            <a:r>
              <a:rPr lang="fr-FR" sz="2000" dirty="0" smtClean="0"/>
              <a:t> are </a:t>
            </a:r>
            <a:r>
              <a:rPr lang="fr-FR" sz="2000" dirty="0" err="1" smtClean="0"/>
              <a:t>only</a:t>
            </a:r>
            <a:r>
              <a:rPr lang="fr-FR" sz="2000" dirty="0" smtClean="0"/>
              <a:t> one part of the B </a:t>
            </a:r>
            <a:r>
              <a:rPr lang="fr-FR" sz="2000" dirty="0" err="1" smtClean="0"/>
              <a:t>factory</a:t>
            </a:r>
            <a:r>
              <a:rPr lang="fr-FR" sz="2000" dirty="0" smtClean="0"/>
              <a:t> </a:t>
            </a:r>
            <a:r>
              <a:rPr lang="fr-FR" sz="2000" dirty="0" err="1" smtClean="0"/>
              <a:t>harvest</a:t>
            </a:r>
            <a:r>
              <a:rPr lang="fr-FR" sz="2000" dirty="0" smtClean="0"/>
              <a:t>.</a:t>
            </a:r>
          </a:p>
          <a:p>
            <a:r>
              <a:rPr lang="fr-FR" sz="2000" dirty="0" smtClean="0"/>
              <a:t> e+e- clean </a:t>
            </a:r>
            <a:r>
              <a:rPr lang="fr-FR" sz="2000" dirty="0" err="1" smtClean="0"/>
              <a:t>environment</a:t>
            </a:r>
            <a:r>
              <a:rPr lang="fr-FR" sz="2000" dirty="0" smtClean="0"/>
              <a:t> </a:t>
            </a:r>
            <a:r>
              <a:rPr lang="fr-FR" sz="2000" dirty="0" err="1" smtClean="0"/>
              <a:t>enables</a:t>
            </a:r>
            <a:r>
              <a:rPr lang="fr-FR" sz="2000" dirty="0" smtClean="0"/>
              <a:t> to </a:t>
            </a:r>
            <a:r>
              <a:rPr lang="fr-FR" sz="2000" dirty="0" err="1" smtClean="0"/>
              <a:t>perform</a:t>
            </a:r>
            <a:r>
              <a:rPr lang="fr-FR" sz="2000" dirty="0" smtClean="0"/>
              <a:t> </a:t>
            </a:r>
            <a:r>
              <a:rPr lang="fr-FR" sz="2000" dirty="0" err="1" smtClean="0"/>
              <a:t>quite</a:t>
            </a:r>
            <a:r>
              <a:rPr lang="fr-FR" sz="2000" dirty="0" smtClean="0"/>
              <a:t> </a:t>
            </a:r>
            <a:r>
              <a:rPr lang="fr-FR" sz="2000" dirty="0" err="1" smtClean="0"/>
              <a:t>involved</a:t>
            </a:r>
            <a:r>
              <a:rPr lang="fr-FR" sz="2000" dirty="0" smtClean="0"/>
              <a:t>  analyses.</a:t>
            </a:r>
          </a:p>
          <a:p>
            <a:r>
              <a:rPr lang="fr-FR" sz="2000" dirty="0" smtClean="0"/>
              <a:t>There are </a:t>
            </a:r>
            <a:r>
              <a:rPr lang="fr-FR" sz="2000" dirty="0" err="1" smtClean="0"/>
              <a:t>still</a:t>
            </a:r>
            <a:r>
              <a:rPr lang="fr-FR" sz="2000" dirty="0" smtClean="0"/>
              <a:t> </a:t>
            </a:r>
            <a:r>
              <a:rPr lang="fr-FR" sz="2000" dirty="0" err="1" smtClean="0"/>
              <a:t>many</a:t>
            </a:r>
            <a:r>
              <a:rPr lang="fr-FR" sz="2000" dirty="0" smtClean="0"/>
              <a:t> analyses in </a:t>
            </a:r>
            <a:r>
              <a:rPr lang="fr-FR" sz="2000" dirty="0" err="1" smtClean="0"/>
              <a:t>progress</a:t>
            </a:r>
            <a:endParaRPr lang="fr-FR" sz="2000" dirty="0" smtClean="0"/>
          </a:p>
          <a:p>
            <a:pPr lvl="1"/>
            <a:r>
              <a:rPr lang="fr-FR" sz="1600" dirty="0" smtClean="0"/>
              <a:t>BABAR and BELLE </a:t>
            </a:r>
            <a:r>
              <a:rPr lang="fr-FR" sz="1600" dirty="0" err="1" smtClean="0"/>
              <a:t>collaborate</a:t>
            </a:r>
            <a:r>
              <a:rPr lang="fr-FR" sz="1600" dirty="0" smtClean="0"/>
              <a:t> to </a:t>
            </a:r>
            <a:r>
              <a:rPr lang="fr-FR" sz="1600" dirty="0" err="1" smtClean="0"/>
              <a:t>produce</a:t>
            </a:r>
            <a:r>
              <a:rPr lang="fr-FR" sz="1600" dirty="0" smtClean="0"/>
              <a:t> the PBF book to document ‘</a:t>
            </a:r>
            <a:r>
              <a:rPr lang="fr-FR" sz="1600" dirty="0" err="1" smtClean="0"/>
              <a:t>legacy</a:t>
            </a:r>
            <a:r>
              <a:rPr lang="fr-FR" sz="1600" dirty="0" smtClean="0"/>
              <a:t>’ analyses,</a:t>
            </a:r>
          </a:p>
          <a:p>
            <a:pPr lvl="1"/>
            <a:r>
              <a:rPr lang="fr-FR" sz="1600" dirty="0" smtClean="0"/>
              <a:t> LTDA effort </a:t>
            </a:r>
            <a:r>
              <a:rPr lang="fr-FR" sz="1600" dirty="0" err="1" smtClean="0"/>
              <a:t>developped</a:t>
            </a:r>
            <a:r>
              <a:rPr lang="fr-FR" sz="1600" dirty="0" smtClean="0"/>
              <a:t> to </a:t>
            </a:r>
            <a:r>
              <a:rPr lang="fr-FR" sz="1600" dirty="0" err="1" smtClean="0"/>
              <a:t>keep</a:t>
            </a:r>
            <a:r>
              <a:rPr lang="fr-FR" sz="1600" dirty="0" smtClean="0"/>
              <a:t> BABAR </a:t>
            </a:r>
            <a:r>
              <a:rPr lang="fr-FR" sz="1600" dirty="0" err="1" smtClean="0"/>
              <a:t>dataset</a:t>
            </a:r>
            <a:r>
              <a:rPr lang="fr-FR" sz="1600" dirty="0" smtClean="0"/>
              <a:t> usable in the (far) future.</a:t>
            </a:r>
          </a:p>
          <a:p>
            <a:r>
              <a:rPr lang="fr-FR" sz="2000" dirty="0" err="1" smtClean="0"/>
              <a:t>Now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the time for </a:t>
            </a:r>
            <a:r>
              <a:rPr lang="fr-FR" sz="2000" i="1" dirty="0" smtClean="0"/>
              <a:t>b</a:t>
            </a:r>
            <a:r>
              <a:rPr lang="fr-FR" sz="2000" dirty="0" smtClean="0"/>
              <a:t> </a:t>
            </a:r>
            <a:r>
              <a:rPr lang="fr-FR" sz="2000" dirty="0" err="1" smtClean="0"/>
              <a:t>physics</a:t>
            </a:r>
            <a:r>
              <a:rPr lang="fr-FR" sz="2000" dirty="0" smtClean="0"/>
              <a:t> </a:t>
            </a:r>
            <a:r>
              <a:rPr lang="fr-FR" sz="2000" dirty="0" err="1" smtClean="0"/>
              <a:t>at</a:t>
            </a:r>
            <a:r>
              <a:rPr lang="fr-FR" sz="2000" dirty="0" smtClean="0"/>
              <a:t> hadron </a:t>
            </a:r>
            <a:r>
              <a:rPr lang="fr-FR" sz="2000" dirty="0" err="1" smtClean="0"/>
              <a:t>colliders</a:t>
            </a:r>
            <a:r>
              <a:rPr lang="fr-FR" sz="2000" dirty="0" smtClean="0"/>
              <a:t>.</a:t>
            </a:r>
          </a:p>
          <a:p>
            <a:r>
              <a:rPr lang="fr-FR" sz="2000" dirty="0" smtClean="0"/>
              <a:t> </a:t>
            </a:r>
            <a:r>
              <a:rPr lang="fr-FR" sz="2000" dirty="0" err="1" smtClean="0"/>
              <a:t>What</a:t>
            </a:r>
            <a:r>
              <a:rPr lang="fr-FR" sz="2000" dirty="0" smtClean="0"/>
              <a:t> ‘New </a:t>
            </a:r>
            <a:r>
              <a:rPr lang="fr-FR" sz="2000" dirty="0" err="1" smtClean="0"/>
              <a:t>Physics</a:t>
            </a:r>
            <a:r>
              <a:rPr lang="fr-FR" sz="2000" dirty="0" smtClean="0"/>
              <a:t>’ </a:t>
            </a:r>
            <a:r>
              <a:rPr lang="fr-FR" sz="2000" dirty="0" err="1" smtClean="0"/>
              <a:t>at</a:t>
            </a:r>
            <a:r>
              <a:rPr lang="fr-FR" sz="2000" dirty="0" smtClean="0"/>
              <a:t> the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</a:t>
            </a:r>
            <a:r>
              <a:rPr lang="fr-FR" sz="2000" dirty="0" err="1" smtClean="0"/>
              <a:t>frontier</a:t>
            </a:r>
            <a:r>
              <a:rPr lang="fr-FR" sz="2000" dirty="0" smtClean="0"/>
              <a:t> (if </a:t>
            </a:r>
            <a:r>
              <a:rPr lang="fr-FR" sz="2000" dirty="0" err="1" smtClean="0"/>
              <a:t>any</a:t>
            </a:r>
            <a:r>
              <a:rPr lang="fr-FR" sz="2000" dirty="0" smtClean="0"/>
              <a:t>…), or </a:t>
            </a:r>
            <a:r>
              <a:rPr lang="fr-FR" sz="2000" dirty="0" err="1" smtClean="0"/>
              <a:t>above</a:t>
            </a:r>
            <a:r>
              <a:rPr lang="fr-FR" sz="2000" dirty="0" smtClean="0"/>
              <a:t>? </a:t>
            </a:r>
          </a:p>
          <a:p>
            <a:pPr lvl="1"/>
            <a:r>
              <a:rPr lang="fr-FR" sz="1600" dirty="0" err="1" smtClean="0"/>
              <a:t>What</a:t>
            </a:r>
            <a:r>
              <a:rPr lang="fr-FR" sz="1600" dirty="0" smtClean="0"/>
              <a:t> impact on the </a:t>
            </a:r>
            <a:r>
              <a:rPr lang="fr-FR" sz="1600" dirty="0" err="1" smtClean="0"/>
              <a:t>flavor</a:t>
            </a:r>
            <a:r>
              <a:rPr lang="fr-FR" sz="1600" dirty="0" smtClean="0"/>
              <a:t> </a:t>
            </a:r>
            <a:r>
              <a:rPr lang="fr-FR" sz="1600" dirty="0" err="1" smtClean="0"/>
              <a:t>problem</a:t>
            </a:r>
            <a:r>
              <a:rPr lang="fr-FR" sz="1600" dirty="0" smtClean="0"/>
              <a:t>? </a:t>
            </a:r>
          </a:p>
          <a:p>
            <a:pPr lvl="1"/>
            <a:r>
              <a:rPr lang="fr-FR" sz="1600" dirty="0" err="1" smtClean="0"/>
              <a:t>Current</a:t>
            </a:r>
            <a:r>
              <a:rPr lang="fr-FR" sz="1600" dirty="0" smtClean="0"/>
              <a:t> </a:t>
            </a:r>
            <a:r>
              <a:rPr lang="fr-FR" sz="1600" dirty="0" err="1" smtClean="0"/>
              <a:t>phenomenology</a:t>
            </a:r>
            <a:r>
              <a:rPr lang="fr-FR" sz="1600" dirty="0" smtClean="0"/>
              <a:t> </a:t>
            </a:r>
            <a:r>
              <a:rPr lang="fr-FR" sz="1600" dirty="0" err="1" smtClean="0"/>
              <a:t>implies</a:t>
            </a:r>
            <a:r>
              <a:rPr lang="fr-FR" sz="1600" dirty="0" smtClean="0"/>
              <a:t> a non </a:t>
            </a:r>
            <a:r>
              <a:rPr lang="fr-FR" sz="1600" dirty="0" err="1" smtClean="0"/>
              <a:t>generic</a:t>
            </a:r>
            <a:r>
              <a:rPr lang="fr-FR" sz="1600" dirty="0" smtClean="0"/>
              <a:t> NP </a:t>
            </a:r>
            <a:r>
              <a:rPr lang="fr-FR" sz="1600" dirty="0" err="1" smtClean="0"/>
              <a:t>flavor</a:t>
            </a:r>
            <a:r>
              <a:rPr lang="fr-FR" sz="1600" dirty="0" smtClean="0"/>
              <a:t> </a:t>
            </a:r>
            <a:r>
              <a:rPr lang="fr-FR" sz="1600" dirty="0" err="1" smtClean="0"/>
              <a:t>sector</a:t>
            </a:r>
            <a:r>
              <a:rPr lang="fr-FR" sz="1600" dirty="0" smtClean="0"/>
              <a:t>.</a:t>
            </a:r>
          </a:p>
          <a:p>
            <a:r>
              <a:rPr lang="fr-FR" sz="2000" dirty="0" smtClean="0"/>
              <a:t>New e+e- </a:t>
            </a:r>
            <a:r>
              <a:rPr lang="fr-FR" sz="2000" dirty="0" err="1" smtClean="0"/>
              <a:t>colliders</a:t>
            </a:r>
            <a:r>
              <a:rPr lang="fr-FR" sz="2000" dirty="0" smtClean="0"/>
              <a:t> are </a:t>
            </a:r>
            <a:r>
              <a:rPr lang="fr-FR" sz="2000" dirty="0" err="1" smtClean="0"/>
              <a:t>approved</a:t>
            </a:r>
            <a:r>
              <a:rPr lang="fr-FR" sz="2000" dirty="0" smtClean="0"/>
              <a:t> to </a:t>
            </a:r>
            <a:r>
              <a:rPr lang="fr-FR" sz="2000" dirty="0" err="1" smtClean="0"/>
              <a:t>collect</a:t>
            </a:r>
            <a:r>
              <a:rPr lang="fr-FR" sz="2000" dirty="0" smtClean="0"/>
              <a:t> </a:t>
            </a:r>
            <a:r>
              <a:rPr lang="fr-FR" sz="2000" dirty="0" err="1" smtClean="0"/>
              <a:t>datasets</a:t>
            </a:r>
            <a:r>
              <a:rPr lang="fr-FR" sz="2000" dirty="0" smtClean="0"/>
              <a:t> 50-100 </a:t>
            </a:r>
            <a:r>
              <a:rPr lang="fr-FR" sz="2000" dirty="0" err="1" smtClean="0"/>
              <a:t>bigger</a:t>
            </a:r>
            <a:r>
              <a:rPr lang="fr-FR" sz="2000" dirty="0" smtClean="0"/>
              <a:t>.  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fr-FR" dirty="0" smtClean="0"/>
              <a:t>Backup </a:t>
            </a:r>
            <a:r>
              <a:rPr lang="fr-FR" dirty="0" err="1" smtClean="0"/>
              <a:t>slides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22F-7B7B-43EE-9D2F-F401609B5829}" type="slidenum">
              <a:rPr lang="fr-FR"/>
              <a:pPr/>
              <a:t>36</a:t>
            </a:fld>
            <a:endParaRPr lang="fr-FR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3272" cy="7159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BABAR </a:t>
            </a:r>
            <a:r>
              <a:rPr lang="en-US" sz="4000" dirty="0" err="1" smtClean="0"/>
              <a:t>TopCite</a:t>
            </a:r>
            <a:r>
              <a:rPr lang="en-US" sz="4000" dirty="0" smtClean="0"/>
              <a:t> </a:t>
            </a:r>
            <a:r>
              <a:rPr lang="en-US" sz="4000" dirty="0"/>
              <a:t>100+ </a:t>
            </a:r>
            <a:r>
              <a:rPr lang="en-US" sz="4000" dirty="0" smtClean="0"/>
              <a:t>References (May 2010)</a:t>
            </a:r>
            <a:endParaRPr lang="en-US" sz="4000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5135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The BABAR Physics Book SLAC-R-504 (1998)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3399FF"/>
                </a:solidFill>
              </a:rPr>
              <a:t>BABAR detector: Nucl.Instrum.Meth.A479:1-116,2002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HFAG: </a:t>
            </a:r>
            <a:r>
              <a:rPr lang="en-US" sz="1600" dirty="0">
                <a:hlinkClick r:id="rId3"/>
              </a:rPr>
              <a:t>http://www.slac.stanford.edu/xorg/hfag/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CPV in B decay: 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Discovery Phys.Rev.Lett.87:091801,2001 (BABAR), - 091802 - (Belle)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Long paper Phys.Rev.D66:032003,2002</a:t>
            </a:r>
            <a:r>
              <a:rPr lang="en-US" sz="1600" dirty="0"/>
              <a:t>. </a:t>
            </a:r>
            <a:endParaRPr lang="en-US" sz="1600" dirty="0">
              <a:solidFill>
                <a:srgbClr val="3399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Charmless 2-body: Phys.Rev.Lett.89:281802,2002.</a:t>
            </a:r>
          </a:p>
          <a:p>
            <a:pPr>
              <a:lnSpc>
                <a:spcPct val="90000"/>
              </a:lnSpc>
            </a:pPr>
            <a:r>
              <a:rPr lang="en-US" sz="1600" i="1" dirty="0">
                <a:solidFill>
                  <a:srgbClr val="3399FF"/>
                </a:solidFill>
              </a:rPr>
              <a:t>D</a:t>
            </a:r>
            <a:r>
              <a:rPr lang="en-US" sz="1600" dirty="0">
                <a:solidFill>
                  <a:srgbClr val="3399FF"/>
                </a:solidFill>
              </a:rPr>
              <a:t>s0*(2317)</a:t>
            </a:r>
            <a:r>
              <a:rPr lang="en-US" sz="1600" baseline="30000" dirty="0">
                <a:solidFill>
                  <a:srgbClr val="3399FF"/>
                </a:solidFill>
              </a:rPr>
              <a:t>+: </a:t>
            </a:r>
            <a:r>
              <a:rPr lang="en-US" sz="1600" dirty="0">
                <a:solidFill>
                  <a:srgbClr val="3399FF"/>
                </a:solidFill>
              </a:rPr>
              <a:t>Phys.Rev.Lett.90:242001,2003.</a:t>
            </a:r>
            <a:r>
              <a:rPr lang="en-US" sz="16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Polarization puzzle in B</a:t>
            </a:r>
            <a:r>
              <a:rPr lang="en-US" sz="1600" dirty="0">
                <a:solidFill>
                  <a:srgbClr val="3399FF"/>
                </a:solidFill>
                <a:cs typeface="Arial" charset="0"/>
              </a:rPr>
              <a:t>→VV: </a:t>
            </a:r>
            <a:r>
              <a:rPr lang="en-US" sz="1600" dirty="0">
                <a:solidFill>
                  <a:srgbClr val="3399FF"/>
                </a:solidFill>
              </a:rPr>
              <a:t>Phys.Rev.Lett.91:171802,2003.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B ---&gt; X(s) l+ l- :Phys.Rev.Lett.93:081802,2004. 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B ---&gt; X(c) l nu and |V(</a:t>
            </a:r>
            <a:r>
              <a:rPr lang="en-US" sz="1600" dirty="0" err="1">
                <a:solidFill>
                  <a:srgbClr val="3399FF"/>
                </a:solidFill>
              </a:rPr>
              <a:t>cb</a:t>
            </a:r>
            <a:r>
              <a:rPr lang="en-US" sz="1600" dirty="0">
                <a:solidFill>
                  <a:srgbClr val="3399FF"/>
                </a:solidFill>
              </a:rPr>
              <a:t>)|: Phys.Rev.Lett.93:011803,2004. 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B- ---&gt; X(3872) K- : Phys.Rev.D71:071103,2005. 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Direct CP in B0 ---&gt; K+ pi-: Phys.Rev.Lett.93:131801,2004.</a:t>
            </a:r>
            <a:endParaRPr lang="en-US" sz="1600" b="1" dirty="0">
              <a:solidFill>
                <a:srgbClr val="3399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Ambiguity-free measurement of </a:t>
            </a:r>
            <a:r>
              <a:rPr lang="en-US" sz="1600" dirty="0" err="1">
                <a:solidFill>
                  <a:srgbClr val="3399FF"/>
                </a:solidFill>
              </a:rPr>
              <a:t>cos</a:t>
            </a:r>
            <a:r>
              <a:rPr lang="en-US" sz="1600" dirty="0">
                <a:solidFill>
                  <a:srgbClr val="3399FF"/>
                </a:solidFill>
              </a:rPr>
              <a:t> 2beta: Phys.Rev.D71:032005,2005</a:t>
            </a:r>
            <a:r>
              <a:rPr lang="en-US" sz="1600" b="1" dirty="0">
                <a:solidFill>
                  <a:srgbClr val="3399FF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</a:rPr>
              <a:t>X(4260): Phys.Rev.Lett.95:142001,2005.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3399FF"/>
                </a:solidFill>
              </a:rPr>
              <a:t> </a:t>
            </a:r>
            <a:r>
              <a:rPr lang="en-US" sz="1600" dirty="0">
                <a:solidFill>
                  <a:srgbClr val="3399FF"/>
                </a:solidFill>
                <a:latin typeface="Symbol" pitchFamily="18" charset="2"/>
              </a:rPr>
              <a:t>t</a:t>
            </a:r>
            <a:r>
              <a:rPr lang="en-US" sz="1600" dirty="0">
                <a:solidFill>
                  <a:srgbClr val="3399FF"/>
                </a:solidFill>
                <a:cs typeface="Arial" charset="0"/>
              </a:rPr>
              <a:t>→e,</a:t>
            </a:r>
            <a:r>
              <a:rPr lang="en-US" sz="1600" dirty="0">
                <a:solidFill>
                  <a:srgbClr val="3399FF"/>
                </a:solidFill>
                <a:latin typeface="Symbol" pitchFamily="18" charset="2"/>
                <a:cs typeface="Arial" charset="0"/>
              </a:rPr>
              <a:t>m+g</a:t>
            </a:r>
            <a:r>
              <a:rPr lang="en-US" sz="1600" dirty="0">
                <a:solidFill>
                  <a:srgbClr val="3399FF"/>
                </a:solidFill>
                <a:cs typeface="Arial" charset="0"/>
              </a:rPr>
              <a:t>:</a:t>
            </a:r>
            <a:r>
              <a:rPr lang="en-US" sz="1600" dirty="0">
                <a:solidFill>
                  <a:srgbClr val="3399FF"/>
                </a:solidFill>
              </a:rPr>
              <a:t>Phys.Rev.Lett.96:041801,2006, Phys.Rev.Lett.95:041802,2005.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399FF"/>
                </a:solidFill>
                <a:cs typeface="Arial" charset="0"/>
              </a:rPr>
              <a:t>D mixing: </a:t>
            </a:r>
            <a:r>
              <a:rPr lang="en-US" sz="1600" dirty="0">
                <a:solidFill>
                  <a:srgbClr val="3399FF"/>
                </a:solidFill>
              </a:rPr>
              <a:t>Phys.Rev.Lett.98:211802,2007</a:t>
            </a:r>
            <a:r>
              <a:rPr lang="en-US" sz="1800" dirty="0">
                <a:solidFill>
                  <a:srgbClr val="3399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ED60-2D58-4E10-9FB1-3E43987B20A4}" type="slidenum">
              <a:rPr lang="fr-FR"/>
              <a:pPr/>
              <a:t>37</a:t>
            </a:fld>
            <a:endParaRPr lang="fr-FR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685800" y="5791200"/>
            <a:ext cx="803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http://www-public.slac.stanford.edu/babar/Poster/slac_nobel_poster_2008.pdf</a:t>
            </a:r>
            <a:endParaRPr lang="en-US"/>
          </a:p>
        </p:txBody>
      </p:sp>
      <p:pic>
        <p:nvPicPr>
          <p:cNvPr id="99333" name="Picture 5" descr="PhotoMaskaw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09600"/>
            <a:ext cx="1543050" cy="2162175"/>
          </a:xfrm>
          <a:prstGeom prst="rect">
            <a:avLst/>
          </a:prstGeom>
          <a:noFill/>
        </p:spPr>
      </p:pic>
      <p:pic>
        <p:nvPicPr>
          <p:cNvPr id="99334" name="Picture 6" descr="PhotoKobayash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609600"/>
            <a:ext cx="1543050" cy="2162175"/>
          </a:xfrm>
          <a:prstGeom prst="rect">
            <a:avLst/>
          </a:prstGeom>
          <a:noFill/>
        </p:spPr>
      </p:pic>
      <p:pic>
        <p:nvPicPr>
          <p:cNvPr id="99335" name="Picture 7" descr="Nicola_Cabibb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838200"/>
            <a:ext cx="1409700" cy="1647825"/>
          </a:xfrm>
          <a:prstGeom prst="rect">
            <a:avLst/>
          </a:prstGeom>
          <a:noFill/>
        </p:spPr>
      </p:pic>
      <p:pic>
        <p:nvPicPr>
          <p:cNvPr id="99337" name="Picture 9" descr="PEPII-KEKB_s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048000"/>
            <a:ext cx="2366963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25/8/07 XIII-Lomonosov</a:t>
            </a:r>
            <a:endParaRPr lang="fr-FR"/>
          </a:p>
        </p:txBody>
      </p:sp>
      <p:sp>
        <p:nvSpPr>
          <p:cNvPr id="26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J.Chauveau CPV in B and CKM </a:t>
            </a:r>
          </a:p>
        </p:txBody>
      </p:sp>
      <p:sp>
        <p:nvSpPr>
          <p:cNvPr id="2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EC22-8DFD-4DEB-BE9B-25CF75F0509C}" type="slidenum">
              <a:rPr lang="fr-FR"/>
              <a:pPr/>
              <a:t>38</a:t>
            </a:fld>
            <a:endParaRPr lang="fr-FR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z="3600" b="1">
                <a:solidFill>
                  <a:schemeClr val="accent2"/>
                </a:solidFill>
              </a:rPr>
              <a:t>Amplitude structure in the SM</a:t>
            </a:r>
            <a:endParaRPr lang="fr-FR" sz="3600" b="1">
              <a:solidFill>
                <a:schemeClr val="accent2"/>
              </a:solidFill>
            </a:endParaRPr>
          </a:p>
        </p:txBody>
      </p:sp>
      <p:pic>
        <p:nvPicPr>
          <p:cNvPr id="71683" name="Picture 3" descr="tre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3224213" cy="2362200"/>
          </a:xfrm>
          <a:prstGeom prst="rect">
            <a:avLst/>
          </a:prstGeom>
          <a:noFill/>
        </p:spPr>
      </p:pic>
      <p:pic>
        <p:nvPicPr>
          <p:cNvPr id="71685" name="Picture 5" descr="peng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990600"/>
            <a:ext cx="3810000" cy="2200275"/>
          </a:xfrm>
          <a:prstGeom prst="rect">
            <a:avLst/>
          </a:prstGeom>
          <a:noFill/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1219200" y="914400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</a:t>
            </a:r>
            <a:endParaRPr lang="fr-FR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4267200" y="990600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P</a:t>
            </a:r>
            <a:endParaRPr lang="fr-FR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7543800" y="1295400"/>
            <a:ext cx="1143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EWP</a:t>
            </a:r>
            <a:endParaRPr lang="fr-FR" sz="32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381000" y="3276600"/>
            <a:ext cx="838200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A</a:t>
            </a:r>
            <a:r>
              <a:rPr lang="en-US" sz="2400" baseline="-25000">
                <a:latin typeface="Times New Roman" pitchFamily="18" charset="0"/>
              </a:rPr>
              <a:t>ccs</a:t>
            </a:r>
            <a:r>
              <a:rPr lang="en-US" sz="2400">
                <a:latin typeface="Times New Roman" pitchFamily="18" charset="0"/>
              </a:rPr>
              <a:t> ~ V</a:t>
            </a:r>
            <a:r>
              <a:rPr lang="en-US" sz="2400" baseline="-25000">
                <a:latin typeface="Times New Roman" pitchFamily="18" charset="0"/>
              </a:rPr>
              <a:t>cb</a:t>
            </a:r>
            <a:r>
              <a:rPr lang="en-US" sz="2400">
                <a:latin typeface="Times New Roman" pitchFamily="18" charset="0"/>
              </a:rPr>
              <a:t> V</a:t>
            </a:r>
            <a:r>
              <a:rPr lang="en-US" sz="2400" baseline="-25000">
                <a:latin typeface="Times New Roman" pitchFamily="18" charset="0"/>
              </a:rPr>
              <a:t>cs</a:t>
            </a:r>
            <a:r>
              <a:rPr lang="en-US" sz="2400">
                <a:latin typeface="Times New Roman" pitchFamily="18" charset="0"/>
              </a:rPr>
              <a:t>*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400" baseline="-25000">
                <a:latin typeface="Times New Roman" pitchFamily="18" charset="0"/>
              </a:rPr>
              <a:t>ccs</a:t>
            </a:r>
            <a:r>
              <a:rPr lang="en-US" sz="2400">
                <a:latin typeface="Times New Roman" pitchFamily="18" charset="0"/>
              </a:rPr>
              <a:t>  + V</a:t>
            </a:r>
            <a:r>
              <a:rPr lang="en-US" sz="2400" baseline="-25000">
                <a:latin typeface="Times New Roman" pitchFamily="18" charset="0"/>
              </a:rPr>
              <a:t>ub</a:t>
            </a:r>
            <a:r>
              <a:rPr lang="en-US" sz="2400">
                <a:latin typeface="Times New Roman" pitchFamily="18" charset="0"/>
              </a:rPr>
              <a:t> V</a:t>
            </a:r>
            <a:r>
              <a:rPr lang="en-US" sz="2400" baseline="-25000">
                <a:latin typeface="Times New Roman" pitchFamily="18" charset="0"/>
              </a:rPr>
              <a:t>us</a:t>
            </a:r>
            <a:r>
              <a:rPr lang="en-US" sz="2400">
                <a:latin typeface="Times New Roman" pitchFamily="18" charset="0"/>
              </a:rPr>
              <a:t>*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en-US" sz="2400" baseline="-25000">
                <a:latin typeface="Times New Roman" pitchFamily="18" charset="0"/>
              </a:rPr>
              <a:t>s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A</a:t>
            </a:r>
            <a:r>
              <a:rPr lang="en-US" sz="2400" baseline="-25000">
                <a:latin typeface="Times New Roman" pitchFamily="18" charset="0"/>
              </a:rPr>
              <a:t>sss</a:t>
            </a:r>
            <a:r>
              <a:rPr lang="en-US" sz="2400">
                <a:latin typeface="Times New Roman" pitchFamily="18" charset="0"/>
              </a:rPr>
              <a:t> ~ V</a:t>
            </a:r>
            <a:r>
              <a:rPr lang="en-US" sz="2400" baseline="-25000">
                <a:latin typeface="Times New Roman" pitchFamily="18" charset="0"/>
              </a:rPr>
              <a:t>cb</a:t>
            </a:r>
            <a:r>
              <a:rPr lang="en-US" sz="2400">
                <a:latin typeface="Times New Roman" pitchFamily="18" charset="0"/>
              </a:rPr>
              <a:t> V</a:t>
            </a:r>
            <a:r>
              <a:rPr lang="en-US" sz="2400" baseline="-25000">
                <a:latin typeface="Times New Roman" pitchFamily="18" charset="0"/>
              </a:rPr>
              <a:t>cs</a:t>
            </a:r>
            <a:r>
              <a:rPr lang="en-US" sz="2400">
                <a:latin typeface="Times New Roman" pitchFamily="18" charset="0"/>
              </a:rPr>
              <a:t>*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en-US" sz="2400">
                <a:latin typeface="Times New Roman" pitchFamily="18" charset="0"/>
              </a:rPr>
              <a:t>    + V</a:t>
            </a:r>
            <a:r>
              <a:rPr lang="en-US" sz="2400" baseline="-25000">
                <a:latin typeface="Times New Roman" pitchFamily="18" charset="0"/>
              </a:rPr>
              <a:t>ub</a:t>
            </a:r>
            <a:r>
              <a:rPr lang="en-US" sz="2400">
                <a:latin typeface="Times New Roman" pitchFamily="18" charset="0"/>
              </a:rPr>
              <a:t> V</a:t>
            </a:r>
            <a:r>
              <a:rPr lang="en-US" sz="2400" baseline="-25000">
                <a:latin typeface="Times New Roman" pitchFamily="18" charset="0"/>
              </a:rPr>
              <a:t>us</a:t>
            </a:r>
            <a:r>
              <a:rPr lang="en-US" sz="2400">
                <a:latin typeface="Times New Roman" pitchFamily="18" charset="0"/>
              </a:rPr>
              <a:t>*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P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A</a:t>
            </a:r>
            <a:r>
              <a:rPr lang="en-US" sz="2400" baseline="-25000">
                <a:latin typeface="Times New Roman" pitchFamily="18" charset="0"/>
              </a:rPr>
              <a:t>ccd</a:t>
            </a:r>
            <a:r>
              <a:rPr lang="en-US" sz="2400">
                <a:latin typeface="Times New Roman" pitchFamily="18" charset="0"/>
              </a:rPr>
              <a:t> ~ V</a:t>
            </a:r>
            <a:r>
              <a:rPr lang="en-US" sz="2400" baseline="-25000">
                <a:latin typeface="Times New Roman" pitchFamily="18" charset="0"/>
              </a:rPr>
              <a:t>tb</a:t>
            </a:r>
            <a:r>
              <a:rPr lang="en-US" sz="2400">
                <a:latin typeface="Times New Roman" pitchFamily="18" charset="0"/>
              </a:rPr>
              <a:t> V</a:t>
            </a:r>
            <a:r>
              <a:rPr lang="en-US" sz="2400" baseline="-25000">
                <a:latin typeface="Times New Roman" pitchFamily="18" charset="0"/>
              </a:rPr>
              <a:t>td</a:t>
            </a:r>
            <a:r>
              <a:rPr lang="en-US" sz="2400">
                <a:latin typeface="Times New Roman" pitchFamily="18" charset="0"/>
              </a:rPr>
              <a:t>*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en-US" sz="2400">
                <a:latin typeface="Times New Roman" pitchFamily="18" charset="0"/>
              </a:rPr>
              <a:t>  + V</a:t>
            </a:r>
            <a:r>
              <a:rPr lang="en-US" sz="2400" baseline="-25000">
                <a:latin typeface="Times New Roman" pitchFamily="18" charset="0"/>
              </a:rPr>
              <a:t>cb</a:t>
            </a:r>
            <a:r>
              <a:rPr lang="en-US" sz="2400">
                <a:latin typeface="Times New Roman" pitchFamily="18" charset="0"/>
              </a:rPr>
              <a:t> V</a:t>
            </a:r>
            <a:r>
              <a:rPr lang="en-US" sz="2400" baseline="-25000">
                <a:latin typeface="Times New Roman" pitchFamily="18" charset="0"/>
              </a:rPr>
              <a:t>cd</a:t>
            </a:r>
            <a:r>
              <a:rPr lang="en-US" sz="2400">
                <a:latin typeface="Times New Roman" pitchFamily="18" charset="0"/>
              </a:rPr>
              <a:t>*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400" baseline="-25000">
                <a:latin typeface="Times New Roman" pitchFamily="18" charset="0"/>
              </a:rPr>
              <a:t>ccd 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A</a:t>
            </a:r>
            <a:r>
              <a:rPr lang="en-US" sz="2400" baseline="-25000">
                <a:latin typeface="Times New Roman" pitchFamily="18" charset="0"/>
              </a:rPr>
              <a:t>uud</a:t>
            </a:r>
            <a:r>
              <a:rPr lang="en-US" sz="2400">
                <a:latin typeface="Times New Roman" pitchFamily="18" charset="0"/>
              </a:rPr>
              <a:t> ~ V</a:t>
            </a:r>
            <a:r>
              <a:rPr lang="en-US" sz="2400" baseline="-25000">
                <a:latin typeface="Times New Roman" pitchFamily="18" charset="0"/>
              </a:rPr>
              <a:t>tb</a:t>
            </a:r>
            <a:r>
              <a:rPr lang="en-US" sz="2400">
                <a:latin typeface="Times New Roman" pitchFamily="18" charset="0"/>
              </a:rPr>
              <a:t> V</a:t>
            </a:r>
            <a:r>
              <a:rPr lang="en-US" sz="2400" baseline="-25000">
                <a:latin typeface="Times New Roman" pitchFamily="18" charset="0"/>
              </a:rPr>
              <a:t>td</a:t>
            </a:r>
            <a:r>
              <a:rPr lang="en-US" sz="2400">
                <a:latin typeface="Times New Roman" pitchFamily="18" charset="0"/>
              </a:rPr>
              <a:t>*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en-US" sz="2400">
                <a:latin typeface="Times New Roman" pitchFamily="18" charset="0"/>
              </a:rPr>
              <a:t>  + V</a:t>
            </a:r>
            <a:r>
              <a:rPr lang="en-US" sz="2400" baseline="-25000">
                <a:latin typeface="Times New Roman" pitchFamily="18" charset="0"/>
              </a:rPr>
              <a:t>ub</a:t>
            </a:r>
            <a:r>
              <a:rPr lang="en-US" sz="2400">
                <a:latin typeface="Times New Roman" pitchFamily="18" charset="0"/>
              </a:rPr>
              <a:t> V</a:t>
            </a:r>
            <a:r>
              <a:rPr lang="en-US" sz="2400" baseline="-25000">
                <a:latin typeface="Times New Roman" pitchFamily="18" charset="0"/>
              </a:rPr>
              <a:t>ud</a:t>
            </a:r>
            <a:r>
              <a:rPr lang="en-US" sz="2400">
                <a:latin typeface="Times New Roman" pitchFamily="18" charset="0"/>
              </a:rPr>
              <a:t>* 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400" baseline="-25000">
                <a:latin typeface="Times New Roman" pitchFamily="18" charset="0"/>
              </a:rPr>
              <a:t>uud</a:t>
            </a:r>
          </a:p>
          <a:p>
            <a:pPr>
              <a:spcBef>
                <a:spcPct val="50000"/>
              </a:spcBef>
            </a:pPr>
            <a:endParaRPr lang="en-US" sz="2400" baseline="-250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	(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400" baseline="-25000">
                <a:latin typeface="Times New Roman" pitchFamily="18" charset="0"/>
              </a:rPr>
              <a:t>cus</a:t>
            </a:r>
            <a:r>
              <a:rPr lang="en-US" sz="2400">
                <a:latin typeface="Times New Roman" pitchFamily="18" charset="0"/>
              </a:rPr>
              <a:t> +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400" baseline="-25000">
                <a:latin typeface="Times New Roman" pitchFamily="18" charset="0"/>
              </a:rPr>
              <a:t>ucs</a:t>
            </a:r>
            <a:r>
              <a:rPr lang="en-US" sz="2400">
                <a:latin typeface="Times New Roman" pitchFamily="18" charset="0"/>
              </a:rPr>
              <a:t>) </a:t>
            </a:r>
            <a:r>
              <a:rPr lang="en-US" sz="2000">
                <a:latin typeface="Times New Roman" pitchFamily="18" charset="0"/>
              </a:rPr>
              <a:t>common D decay modes</a:t>
            </a:r>
          </a:p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fr-FR" sz="2400">
              <a:latin typeface="Times New Roman" pitchFamily="18" charset="0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1066800" y="3200400"/>
            <a:ext cx="1295400" cy="1143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2819400" y="4343400"/>
            <a:ext cx="1295400" cy="1143000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3048000" y="3200400"/>
            <a:ext cx="1295400" cy="1143000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1066800" y="4343400"/>
            <a:ext cx="1295400" cy="1143000"/>
          </a:xfrm>
          <a:prstGeom prst="ellips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533400" y="2667000"/>
            <a:ext cx="452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sz="2400" b="1" baseline="3000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fr-FR" sz="2400" b="1" baseline="30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4114800" y="2514600"/>
            <a:ext cx="452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Symbol" pitchFamily="18" charset="2"/>
              </a:rPr>
              <a:t>l</a:t>
            </a:r>
            <a:r>
              <a:rPr lang="en-US" sz="2400" b="1" baseline="30000">
                <a:solidFill>
                  <a:schemeClr val="accent1"/>
                </a:solidFill>
                <a:latin typeface="Times New Roman" pitchFamily="18" charset="0"/>
              </a:rPr>
              <a:t>4</a:t>
            </a:r>
            <a:endParaRPr lang="fr-FR" sz="2400" b="1" baseline="3000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457200" y="5638800"/>
            <a:ext cx="452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9900"/>
                </a:solidFill>
                <a:latin typeface="Symbol" pitchFamily="18" charset="2"/>
              </a:rPr>
              <a:t>l</a:t>
            </a:r>
            <a:r>
              <a:rPr lang="en-US" sz="2400" b="1" baseline="30000">
                <a:solidFill>
                  <a:srgbClr val="FF9900"/>
                </a:solidFill>
                <a:latin typeface="Times New Roman" pitchFamily="18" charset="0"/>
              </a:rPr>
              <a:t>3</a:t>
            </a:r>
            <a:endParaRPr lang="fr-FR" sz="2400" b="1" baseline="30000">
              <a:solidFill>
                <a:srgbClr val="FF9900"/>
              </a:solidFill>
              <a:latin typeface="Times New Roman" pitchFamily="18" charset="0"/>
            </a:endParaRPr>
          </a:p>
        </p:txBody>
      </p:sp>
      <p:sp>
        <p:nvSpPr>
          <p:cNvPr id="71697" name="Line 17"/>
          <p:cNvSpPr>
            <a:spLocks noChangeShapeType="1"/>
          </p:cNvSpPr>
          <p:nvPr/>
        </p:nvSpPr>
        <p:spPr bwMode="auto">
          <a:xfrm>
            <a:off x="838200" y="3048000"/>
            <a:ext cx="7620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 flipH="1">
            <a:off x="4038600" y="2895600"/>
            <a:ext cx="152400" cy="3810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 flipV="1">
            <a:off x="914400" y="5410200"/>
            <a:ext cx="2209800" cy="3810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 flipV="1">
            <a:off x="914400" y="5334000"/>
            <a:ext cx="381000" cy="457200"/>
          </a:xfrm>
          <a:prstGeom prst="line">
            <a:avLst/>
          </a:prstGeom>
          <a:noFill/>
          <a:ln w="3175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4800600" y="35814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9900"/>
                </a:solidFill>
                <a:latin typeface="Times New Roman" pitchFamily="18" charset="0"/>
              </a:rPr>
              <a:t>GOLDEN</a:t>
            </a:r>
            <a:endParaRPr lang="fr-FR" sz="2400" b="1">
              <a:solidFill>
                <a:srgbClr val="FF9900"/>
              </a:solidFill>
              <a:latin typeface="Times New Roman" pitchFamily="18" charset="0"/>
            </a:endParaRPr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6248400" y="3276600"/>
            <a:ext cx="28956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Charmonium K</a:t>
            </a:r>
            <a:r>
              <a:rPr lang="en-US" sz="2400" baseline="-25000">
                <a:latin typeface="Times New Roman" pitchFamily="18" charset="0"/>
              </a:rPr>
              <a:t>S,L </a:t>
            </a:r>
            <a:r>
              <a:rPr lang="en-US" sz="2400" b="1">
                <a:solidFill>
                  <a:srgbClr val="FF0000"/>
                </a:solidFill>
                <a:latin typeface="Symbol" pitchFamily="18" charset="2"/>
              </a:rPr>
              <a:t>b</a:t>
            </a:r>
            <a:endParaRPr lang="en-US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latin typeface="Symbol" pitchFamily="18" charset="2"/>
              </a:rPr>
              <a:t>F</a:t>
            </a:r>
            <a:r>
              <a:rPr lang="en-US" sz="2400">
                <a:latin typeface="Times New Roman" pitchFamily="18" charset="0"/>
              </a:rPr>
              <a:t>K</a:t>
            </a:r>
            <a:r>
              <a:rPr lang="en-US" sz="2400" baseline="-25000">
                <a:latin typeface="Times New Roman" pitchFamily="18" charset="0"/>
              </a:rPr>
              <a:t>S		       </a:t>
            </a:r>
            <a:r>
              <a:rPr lang="en-US" sz="2400" b="1">
                <a:solidFill>
                  <a:srgbClr val="FF0000"/>
                </a:solidFill>
                <a:latin typeface="Symbol" pitchFamily="18" charset="2"/>
              </a:rPr>
              <a:t>b</a:t>
            </a:r>
            <a:endParaRPr lang="en-US" sz="2400" baseline="-250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D</a:t>
            </a:r>
            <a:r>
              <a:rPr lang="en-US" sz="2400" baseline="30000">
                <a:latin typeface="Times New Roman" pitchFamily="18" charset="0"/>
              </a:rPr>
              <a:t>+</a:t>
            </a:r>
            <a:r>
              <a:rPr lang="en-US" sz="2400">
                <a:latin typeface="Times New Roman" pitchFamily="18" charset="0"/>
              </a:rPr>
              <a:t>D</a:t>
            </a:r>
            <a:r>
              <a:rPr lang="en-US" sz="2400" baseline="30000">
                <a:latin typeface="Times New Roman" pitchFamily="18" charset="0"/>
              </a:rPr>
              <a:t>-		</a:t>
            </a:r>
            <a:r>
              <a:rPr lang="en-US" sz="2400">
                <a:latin typeface="Times New Roman" pitchFamily="18" charset="0"/>
              </a:rPr>
              <a:t>    </a:t>
            </a:r>
            <a:r>
              <a:rPr 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chemeClr val="tx2"/>
                </a:solidFill>
                <a:latin typeface="Symbol" pitchFamily="18" charset="2"/>
              </a:rPr>
              <a:t>b+f</a:t>
            </a:r>
            <a:endParaRPr lang="en-US" sz="2400" baseline="3000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latin typeface="Symbol" pitchFamily="18" charset="2"/>
              </a:rPr>
              <a:t>p</a:t>
            </a:r>
            <a:r>
              <a:rPr lang="en-US" sz="2400" baseline="30000">
                <a:latin typeface="Times New Roman" pitchFamily="18" charset="0"/>
              </a:rPr>
              <a:t>+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en-US" sz="2400">
                <a:latin typeface="Symbol" pitchFamily="18" charset="2"/>
              </a:rPr>
              <a:t>p</a:t>
            </a:r>
            <a:r>
              <a:rPr lang="en-US" sz="2400" baseline="30000">
                <a:latin typeface="Times New Roman" pitchFamily="18" charset="0"/>
              </a:rPr>
              <a:t>-		</a:t>
            </a:r>
            <a:r>
              <a:rPr lang="en-US" sz="2400">
                <a:latin typeface="Times New Roman" pitchFamily="18" charset="0"/>
              </a:rPr>
              <a:t>     </a:t>
            </a:r>
            <a:r>
              <a:rPr lang="en-US" sz="2400" b="1">
                <a:solidFill>
                  <a:srgbClr val="FF3300"/>
                </a:solidFill>
                <a:latin typeface="Symbol" pitchFamily="18" charset="2"/>
              </a:rPr>
              <a:t>a</a:t>
            </a:r>
            <a:r>
              <a:rPr lang="en-US" sz="2400" b="1" baseline="-25000">
                <a:latin typeface="Times New Roman" pitchFamily="18" charset="0"/>
              </a:rPr>
              <a:t>eff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71703" name="Text Box 23"/>
          <p:cNvSpPr txBox="1">
            <a:spLocks noChangeArrowheads="1"/>
          </p:cNvSpPr>
          <p:nvPr/>
        </p:nvSpPr>
        <p:spPr bwMode="auto">
          <a:xfrm>
            <a:off x="7391400" y="1905000"/>
            <a:ext cx="1752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Cabibbo and color suppression</a:t>
            </a:r>
            <a:endParaRPr lang="fr-FR" sz="2000" b="1">
              <a:latin typeface="Times New Roman" pitchFamily="18" charset="0"/>
            </a:endParaRPr>
          </a:p>
        </p:txBody>
      </p:sp>
      <p:sp>
        <p:nvSpPr>
          <p:cNvPr id="71704" name="Text Box 24"/>
          <p:cNvSpPr txBox="1">
            <a:spLocks noChangeArrowheads="1"/>
          </p:cNvSpPr>
          <p:nvPr/>
        </p:nvSpPr>
        <p:spPr bwMode="auto">
          <a:xfrm>
            <a:off x="6248400" y="58531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DK		</a:t>
            </a:r>
            <a:r>
              <a:rPr lang="en-US" sz="2400">
                <a:latin typeface="Symbol" pitchFamily="18" charset="2"/>
              </a:rPr>
              <a:t>     </a:t>
            </a:r>
            <a:r>
              <a:rPr lang="en-US" sz="2400" b="1">
                <a:solidFill>
                  <a:srgbClr val="FF3300"/>
                </a:solidFill>
                <a:latin typeface="Symbol" pitchFamily="18" charset="2"/>
              </a:rPr>
              <a:t>g</a:t>
            </a:r>
            <a:endParaRPr lang="fr-FR" sz="24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>
            <a:off x="8594725" y="392271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/>
              <a:t>eff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25/8/07 XIII-Lomonosov</a:t>
            </a:r>
            <a:endParaRPr lang="fr-FR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J.Chauveau CPV in B and CKM </a:t>
            </a:r>
          </a:p>
        </p:txBody>
      </p:sp>
      <p:sp>
        <p:nvSpPr>
          <p:cNvPr id="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A560-D88C-461F-93DA-A89A9031C94C}" type="slidenum">
              <a:rPr lang="fr-FR"/>
              <a:pPr/>
              <a:t>39</a:t>
            </a:fld>
            <a:endParaRPr lang="fr-FR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FR"/>
              <a:t>b → qq-bar s (penguin)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304800" y="4343400"/>
            <a:ext cx="83962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00"/>
              <a:t> Loop diagrams with same weak phase as ccbar s in SM</a:t>
            </a:r>
          </a:p>
          <a:p>
            <a:pPr>
              <a:buFontTx/>
              <a:buChar char="•"/>
            </a:pPr>
            <a:r>
              <a:rPr lang="fr-FR" sz="2400"/>
              <a:t> new physics in loops ?</a:t>
            </a:r>
          </a:p>
          <a:p>
            <a:pPr>
              <a:buFontTx/>
              <a:buChar char="•"/>
            </a:pPr>
            <a:r>
              <a:rPr lang="fr-FR" sz="2400"/>
              <a:t> New results available, in particular from amplitude analyses</a:t>
            </a:r>
          </a:p>
        </p:txBody>
      </p:sp>
      <p:pic>
        <p:nvPicPr>
          <p:cNvPr id="128004" name="Picture 4" descr="peng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76400"/>
            <a:ext cx="3810000" cy="2200275"/>
          </a:xfrm>
          <a:prstGeom prst="rect">
            <a:avLst/>
          </a:prstGeom>
          <a:noFill/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2984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FF33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23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24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65D5-5315-4137-A375-FD1BD926C833}" type="slidenum">
              <a:rPr lang="fr-FR"/>
              <a:pPr/>
              <a:t>4</a:t>
            </a:fld>
            <a:endParaRPr lang="fr-FR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CP violation in (B) meson decay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8077200" cy="3124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b="1" dirty="0"/>
              <a:t>At least 2 amplitudes for CP violation to occur. </a:t>
            </a:r>
          </a:p>
          <a:p>
            <a:pPr>
              <a:buFontTx/>
              <a:buNone/>
            </a:pPr>
            <a:r>
              <a:rPr lang="en-US" sz="2400" b="1" dirty="0"/>
              <a:t>3 types of CP violation: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Direct</a:t>
            </a:r>
            <a:r>
              <a:rPr lang="en-US" sz="2400" b="1" dirty="0"/>
              <a:t>	charged and neutral B	strong phases 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In mixing</a:t>
            </a:r>
            <a:r>
              <a:rPr lang="en-US" sz="2400" b="1" dirty="0"/>
              <a:t>			</a:t>
            </a:r>
            <a:r>
              <a:rPr lang="en-US" sz="2400" b="1" dirty="0" smtClean="0"/>
              <a:t>neutral </a:t>
            </a:r>
            <a:r>
              <a:rPr lang="en-US" sz="2400" b="1" dirty="0"/>
              <a:t>	suppressed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In the interference</a:t>
            </a:r>
            <a:r>
              <a:rPr lang="en-US" sz="2400" b="1" dirty="0"/>
              <a:t> 	</a:t>
            </a:r>
            <a:r>
              <a:rPr lang="en-US" sz="2400" b="1" dirty="0" smtClean="0"/>
              <a:t>neutral </a:t>
            </a:r>
            <a:r>
              <a:rPr lang="en-US" sz="2400" b="1" dirty="0"/>
              <a:t>	</a:t>
            </a:r>
            <a:r>
              <a:rPr lang="en-US" sz="2400" b="1" dirty="0">
                <a:solidFill>
                  <a:srgbClr val="FF9900"/>
                </a:solidFill>
              </a:rPr>
              <a:t>golden modes</a:t>
            </a:r>
            <a:r>
              <a:rPr lang="en-US" sz="2400" b="1" dirty="0"/>
              <a:t> </a:t>
            </a:r>
          </a:p>
          <a:p>
            <a:pPr>
              <a:buFontTx/>
              <a:buNone/>
            </a:pPr>
            <a:r>
              <a:rPr lang="en-US" sz="2400" b="1" dirty="0"/>
              <a:t>	</a:t>
            </a:r>
            <a:r>
              <a:rPr lang="en-US" sz="2400" b="1" dirty="0">
                <a:solidFill>
                  <a:schemeClr val="accent2"/>
                </a:solidFill>
              </a:rPr>
              <a:t>between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accent2"/>
                </a:solidFill>
              </a:rPr>
              <a:t>mixing and decay		</a:t>
            </a:r>
            <a:r>
              <a:rPr lang="en-US" sz="2400" b="1" dirty="0"/>
              <a:t>+ others.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</a:p>
          <a:p>
            <a:r>
              <a:rPr lang="en-US" sz="2400" dirty="0"/>
              <a:t>One or several types.</a:t>
            </a:r>
            <a:endParaRPr lang="fr-FR" sz="2400" dirty="0"/>
          </a:p>
        </p:txBody>
      </p:sp>
      <p:grpSp>
        <p:nvGrpSpPr>
          <p:cNvPr id="25" name="Groupe 24"/>
          <p:cNvGrpSpPr/>
          <p:nvPr/>
        </p:nvGrpSpPr>
        <p:grpSpPr>
          <a:xfrm>
            <a:off x="1447800" y="4191000"/>
            <a:ext cx="6273800" cy="1862138"/>
            <a:chOff x="1447800" y="4191000"/>
            <a:chExt cx="6273800" cy="1862138"/>
          </a:xfrm>
        </p:grpSpPr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5867400" y="4191000"/>
              <a:ext cx="1854200" cy="1862138"/>
              <a:chOff x="3696" y="2640"/>
              <a:chExt cx="1168" cy="1173"/>
            </a:xfrm>
          </p:grpSpPr>
          <p:sp>
            <p:nvSpPr>
              <p:cNvPr id="46086" name="Oval 6"/>
              <p:cNvSpPr>
                <a:spLocks noChangeAspect="1" noChangeArrowheads="1"/>
              </p:cNvSpPr>
              <p:nvPr/>
            </p:nvSpPr>
            <p:spPr bwMode="auto">
              <a:xfrm>
                <a:off x="3712" y="2640"/>
                <a:ext cx="302" cy="302"/>
              </a:xfrm>
              <a:prstGeom prst="ellipse">
                <a:avLst/>
              </a:prstGeom>
              <a:solidFill>
                <a:srgbClr val="FFFF99">
                  <a:alpha val="5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graphicFrame>
            <p:nvGraphicFramePr>
              <p:cNvPr id="46087" name="Object 7"/>
              <p:cNvGraphicFramePr>
                <a:graphicFrameLocks noChangeAspect="1"/>
              </p:cNvGraphicFramePr>
              <p:nvPr/>
            </p:nvGraphicFramePr>
            <p:xfrm>
              <a:off x="3710" y="2665"/>
              <a:ext cx="305" cy="266"/>
            </p:xfrm>
            <a:graphic>
              <a:graphicData uri="http://schemas.openxmlformats.org/presentationml/2006/ole">
                <p:oleObj spid="_x0000_s4099" name="Equation" r:id="rId4" imgW="482400" imgH="419040" progId="Equation.3">
                  <p:embed/>
                </p:oleObj>
              </a:graphicData>
            </a:graphic>
          </p:graphicFrame>
          <p:sp>
            <p:nvSpPr>
              <p:cNvPr id="46089" name="Oval 9"/>
              <p:cNvSpPr>
                <a:spLocks noChangeAspect="1" noChangeArrowheads="1"/>
              </p:cNvSpPr>
              <p:nvPr/>
            </p:nvSpPr>
            <p:spPr bwMode="auto">
              <a:xfrm>
                <a:off x="3696" y="3511"/>
                <a:ext cx="302" cy="302"/>
              </a:xfrm>
              <a:prstGeom prst="ellipse">
                <a:avLst/>
              </a:prstGeom>
              <a:solidFill>
                <a:srgbClr val="FFFF99">
                  <a:alpha val="50000"/>
                </a:srgb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graphicFrame>
            <p:nvGraphicFramePr>
              <p:cNvPr id="46090" name="Object 10"/>
              <p:cNvGraphicFramePr>
                <a:graphicFrameLocks noChangeAspect="1"/>
              </p:cNvGraphicFramePr>
              <p:nvPr/>
            </p:nvGraphicFramePr>
            <p:xfrm>
              <a:off x="3699" y="3545"/>
              <a:ext cx="321" cy="266"/>
            </p:xfrm>
            <a:graphic>
              <a:graphicData uri="http://schemas.openxmlformats.org/presentationml/2006/ole">
                <p:oleObj spid="_x0000_s4100" name="Equation" r:id="rId5" imgW="507960" imgH="419040" progId="Equation.3">
                  <p:embed/>
                </p:oleObj>
              </a:graphicData>
            </a:graphic>
          </p:graphicFrame>
          <p:graphicFrame>
            <p:nvGraphicFramePr>
              <p:cNvPr id="46091" name="Object 11"/>
              <p:cNvGraphicFramePr>
                <a:graphicFrameLocks noChangeAspect="1"/>
              </p:cNvGraphicFramePr>
              <p:nvPr/>
            </p:nvGraphicFramePr>
            <p:xfrm>
              <a:off x="4616" y="3119"/>
              <a:ext cx="248" cy="201"/>
            </p:xfrm>
            <a:graphic>
              <a:graphicData uri="http://schemas.openxmlformats.org/presentationml/2006/ole">
                <p:oleObj spid="_x0000_s4101" name="Equation" r:id="rId6" imgW="393480" imgH="317160" progId="Equation.3">
                  <p:embed/>
                </p:oleObj>
              </a:graphicData>
            </a:graphic>
          </p:graphicFrame>
          <p:sp>
            <p:nvSpPr>
              <p:cNvPr id="46092" name="Line 12"/>
              <p:cNvSpPr>
                <a:spLocks noChangeShapeType="1"/>
              </p:cNvSpPr>
              <p:nvPr/>
            </p:nvSpPr>
            <p:spPr bwMode="auto">
              <a:xfrm>
                <a:off x="3865" y="2892"/>
                <a:ext cx="0" cy="675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093" name="Line 13"/>
              <p:cNvSpPr>
                <a:spLocks noChangeShapeType="1"/>
              </p:cNvSpPr>
              <p:nvPr/>
            </p:nvSpPr>
            <p:spPr bwMode="auto">
              <a:xfrm>
                <a:off x="3972" y="2829"/>
                <a:ext cx="650" cy="345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094" name="Line 14"/>
              <p:cNvSpPr>
                <a:spLocks noChangeShapeType="1"/>
              </p:cNvSpPr>
              <p:nvPr/>
            </p:nvSpPr>
            <p:spPr bwMode="auto">
              <a:xfrm flipV="1">
                <a:off x="3980" y="3269"/>
                <a:ext cx="642" cy="363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096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4029" y="2989"/>
                <a:ext cx="351" cy="351"/>
              </a:xfrm>
              <a:prstGeom prst="sun">
                <a:avLst>
                  <a:gd name="adj" fmla="val 23611"/>
                </a:avLst>
              </a:prstGeom>
              <a:solidFill>
                <a:srgbClr val="FFCC0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097" name="Text Box 17"/>
              <p:cNvSpPr txBox="1">
                <a:spLocks noChangeArrowheads="1"/>
              </p:cNvSpPr>
              <p:nvPr/>
            </p:nvSpPr>
            <p:spPr bwMode="auto">
              <a:xfrm>
                <a:off x="4049" y="3070"/>
                <a:ext cx="300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i="1">
                    <a:latin typeface="Times" pitchFamily="18" charset="0"/>
                  </a:rPr>
                  <a:t>CP</a:t>
                </a:r>
                <a:endParaRPr lang="fr-FR" b="1" i="1">
                  <a:latin typeface="Times" pitchFamily="18" charset="0"/>
                </a:endParaRPr>
              </a:p>
            </p:txBody>
          </p:sp>
          <p:sp>
            <p:nvSpPr>
              <p:cNvPr id="46098" name="Line 18"/>
              <p:cNvSpPr>
                <a:spLocks noChangeShapeType="1"/>
              </p:cNvSpPr>
              <p:nvPr/>
            </p:nvSpPr>
            <p:spPr bwMode="auto">
              <a:xfrm flipV="1">
                <a:off x="4138" y="3092"/>
                <a:ext cx="141" cy="143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099" name="Text Box 19"/>
              <p:cNvSpPr txBox="1">
                <a:spLocks noChangeArrowheads="1"/>
              </p:cNvSpPr>
              <p:nvPr/>
            </p:nvSpPr>
            <p:spPr bwMode="auto">
              <a:xfrm rot="5400000">
                <a:off x="3672" y="3149"/>
                <a:ext cx="573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b="1" dirty="0">
                    <a:solidFill>
                      <a:schemeClr val="bg2"/>
                    </a:solidFill>
                    <a:latin typeface="Georgia" pitchFamily="18" charset="0"/>
                  </a:rPr>
                  <a:t>mixing</a:t>
                </a:r>
                <a:endParaRPr lang="fr-FR" sz="1600" b="1" dirty="0">
                  <a:solidFill>
                    <a:schemeClr val="bg2"/>
                  </a:solidFill>
                  <a:latin typeface="Georgia" pitchFamily="18" charset="0"/>
                </a:endParaRPr>
              </a:p>
            </p:txBody>
          </p:sp>
          <p:sp>
            <p:nvSpPr>
              <p:cNvPr id="46100" name="Text Box 20"/>
              <p:cNvSpPr txBox="1">
                <a:spLocks noChangeArrowheads="1"/>
              </p:cNvSpPr>
              <p:nvPr/>
            </p:nvSpPr>
            <p:spPr bwMode="auto">
              <a:xfrm rot="19920000">
                <a:off x="4005" y="3281"/>
                <a:ext cx="438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003C00"/>
                    </a:solidFill>
                    <a:latin typeface="Georgia" pitchFamily="18" charset="0"/>
                  </a:rPr>
                  <a:t>decay</a:t>
                </a:r>
                <a:endParaRPr lang="fr-FR" sz="1600">
                  <a:solidFill>
                    <a:srgbClr val="003C00"/>
                  </a:solidFill>
                  <a:latin typeface="Georgia" pitchFamily="18" charset="0"/>
                </a:endParaRPr>
              </a:p>
            </p:txBody>
          </p:sp>
          <p:graphicFrame>
            <p:nvGraphicFramePr>
              <p:cNvPr id="46101" name="Object 21"/>
              <p:cNvGraphicFramePr>
                <a:graphicFrameLocks noChangeAspect="1"/>
              </p:cNvGraphicFramePr>
              <p:nvPr/>
            </p:nvGraphicFramePr>
            <p:xfrm>
              <a:off x="4248" y="2791"/>
              <a:ext cx="480" cy="303"/>
            </p:xfrm>
            <a:graphic>
              <a:graphicData uri="http://schemas.openxmlformats.org/presentationml/2006/ole">
                <p:oleObj spid="_x0000_s4102" name="Equation" r:id="rId7" imgW="380880" imgH="241200" progId="Equation.3">
                  <p:embed/>
                </p:oleObj>
              </a:graphicData>
            </a:graphic>
          </p:graphicFrame>
          <p:graphicFrame>
            <p:nvGraphicFramePr>
              <p:cNvPr id="46102" name="Object 22"/>
              <p:cNvGraphicFramePr>
                <a:graphicFrameLocks noChangeAspect="1"/>
              </p:cNvGraphicFramePr>
              <p:nvPr/>
            </p:nvGraphicFramePr>
            <p:xfrm>
              <a:off x="4248" y="3385"/>
              <a:ext cx="523" cy="349"/>
            </p:xfrm>
            <a:graphic>
              <a:graphicData uri="http://schemas.openxmlformats.org/presentationml/2006/ole">
                <p:oleObj spid="_x0000_s4103" name="Equation" r:id="rId8" imgW="380880" imgH="253800" progId="Equation.3">
                  <p:embed/>
                </p:oleObj>
              </a:graphicData>
            </a:graphic>
          </p:graphicFrame>
        </p:grpSp>
        <p:graphicFrame>
          <p:nvGraphicFramePr>
            <p:cNvPr id="46151" name="Object 71"/>
            <p:cNvGraphicFramePr>
              <a:graphicFrameLocks noChangeAspect="1"/>
            </p:cNvGraphicFramePr>
            <p:nvPr/>
          </p:nvGraphicFramePr>
          <p:xfrm>
            <a:off x="1447800" y="4876800"/>
            <a:ext cx="3581400" cy="514350"/>
          </p:xfrm>
          <a:graphic>
            <a:graphicData uri="http://schemas.openxmlformats.org/presentationml/2006/ole">
              <p:oleObj spid="_x0000_s4098" name="Equation" r:id="rId9" imgW="2298600" imgH="33012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52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53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6C216-9E47-457C-8248-2A6FF2205B21}" type="slidenum">
              <a:rPr lang="fr-FR"/>
              <a:pPr/>
              <a:t>40</a:t>
            </a:fld>
            <a:endParaRPr lang="fr-FR"/>
          </a:p>
        </p:txBody>
      </p:sp>
      <p:sp>
        <p:nvSpPr>
          <p:cNvPr id="169986" name="AutoShape 2"/>
          <p:cNvSpPr>
            <a:spLocks noChangeArrowheads="1"/>
          </p:cNvSpPr>
          <p:nvPr/>
        </p:nvSpPr>
        <p:spPr bwMode="auto">
          <a:xfrm flipH="1">
            <a:off x="3302000" y="152400"/>
            <a:ext cx="3505200" cy="1905000"/>
          </a:xfrm>
          <a:prstGeom prst="leftArrowCallout">
            <a:avLst>
              <a:gd name="adj1" fmla="val 54176"/>
              <a:gd name="adj2" fmla="val 50000"/>
              <a:gd name="adj3" fmla="val 27327"/>
              <a:gd name="adj4" fmla="val 79167"/>
            </a:avLst>
          </a:prstGeom>
          <a:solidFill>
            <a:srgbClr val="FFFF99">
              <a:alpha val="50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9987" name="AutoShape 3"/>
          <p:cNvSpPr>
            <a:spLocks noChangeArrowheads="1"/>
          </p:cNvSpPr>
          <p:nvPr/>
        </p:nvSpPr>
        <p:spPr bwMode="auto">
          <a:xfrm rot="16200000" flipV="1">
            <a:off x="3211513" y="2178050"/>
            <a:ext cx="1778000" cy="1587500"/>
          </a:xfrm>
          <a:prstGeom prst="leftArrowCallout">
            <a:avLst>
              <a:gd name="adj1" fmla="val 49657"/>
              <a:gd name="adj2" fmla="val 45894"/>
              <a:gd name="adj3" fmla="val 13653"/>
              <a:gd name="adj4" fmla="val 79940"/>
            </a:avLst>
          </a:prstGeom>
          <a:solidFill>
            <a:srgbClr val="FFFF99">
              <a:alpha val="50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9988" name="Line 4"/>
          <p:cNvSpPr>
            <a:spLocks noChangeShapeType="1"/>
          </p:cNvSpPr>
          <p:nvPr/>
        </p:nvSpPr>
        <p:spPr bwMode="auto">
          <a:xfrm>
            <a:off x="1498600" y="1871663"/>
            <a:ext cx="1971675" cy="32067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9989" name="AutoShape 5"/>
          <p:cNvSpPr>
            <a:spLocks noChangeArrowheads="1"/>
          </p:cNvSpPr>
          <p:nvPr/>
        </p:nvSpPr>
        <p:spPr bwMode="auto">
          <a:xfrm rot="16200000" flipV="1">
            <a:off x="5233194" y="1778794"/>
            <a:ext cx="2132012" cy="2743200"/>
          </a:xfrm>
          <a:prstGeom prst="leftArrowCallout">
            <a:avLst>
              <a:gd name="adj1" fmla="val 63893"/>
              <a:gd name="adj2" fmla="val 59050"/>
              <a:gd name="adj3" fmla="val 12190"/>
              <a:gd name="adj4" fmla="val 79940"/>
            </a:avLst>
          </a:prstGeom>
          <a:solidFill>
            <a:srgbClr val="FFFF99">
              <a:alpha val="50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9990" name="Line 6"/>
          <p:cNvSpPr>
            <a:spLocks noChangeShapeType="1"/>
          </p:cNvSpPr>
          <p:nvPr/>
        </p:nvSpPr>
        <p:spPr bwMode="auto">
          <a:xfrm>
            <a:off x="4775200" y="2393950"/>
            <a:ext cx="0" cy="1076325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9991" name="Line 7"/>
          <p:cNvSpPr>
            <a:spLocks noChangeShapeType="1"/>
          </p:cNvSpPr>
          <p:nvPr/>
        </p:nvSpPr>
        <p:spPr bwMode="auto">
          <a:xfrm>
            <a:off x="3470275" y="3317875"/>
            <a:ext cx="13144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69992" name="Object 8"/>
          <p:cNvGraphicFramePr>
            <a:graphicFrameLocks noChangeAspect="1"/>
          </p:cNvGraphicFramePr>
          <p:nvPr/>
        </p:nvGraphicFramePr>
        <p:xfrm>
          <a:off x="3913188" y="2970213"/>
          <a:ext cx="420687" cy="346075"/>
        </p:xfrm>
        <a:graphic>
          <a:graphicData uri="http://schemas.openxmlformats.org/presentationml/2006/ole">
            <p:oleObj spid="_x0000_s2050" name="Equation" r:id="rId4" imgW="419040" imgH="342720" progId="Equation.3">
              <p:embed/>
            </p:oleObj>
          </a:graphicData>
        </a:graphic>
      </p:graphicFrame>
      <p:graphicFrame>
        <p:nvGraphicFramePr>
          <p:cNvPr id="169993" name="Object 9"/>
          <p:cNvGraphicFramePr>
            <a:graphicFrameLocks noChangeAspect="1"/>
          </p:cNvGraphicFramePr>
          <p:nvPr/>
        </p:nvGraphicFramePr>
        <p:xfrm>
          <a:off x="2695575" y="2122488"/>
          <a:ext cx="503238" cy="455612"/>
        </p:xfrm>
        <a:graphic>
          <a:graphicData uri="http://schemas.openxmlformats.org/presentationml/2006/ole">
            <p:oleObj spid="_x0000_s2051" name="Equation" r:id="rId5" imgW="507960" imgH="457200" progId="Equation.3">
              <p:embed/>
            </p:oleObj>
          </a:graphicData>
        </a:graphic>
      </p:graphicFrame>
      <p:graphicFrame>
        <p:nvGraphicFramePr>
          <p:cNvPr id="169994" name="Object 10"/>
          <p:cNvGraphicFramePr>
            <a:graphicFrameLocks noChangeAspect="1"/>
          </p:cNvGraphicFramePr>
          <p:nvPr/>
        </p:nvGraphicFramePr>
        <p:xfrm>
          <a:off x="1779588" y="1916113"/>
          <a:ext cx="301625" cy="365125"/>
        </p:xfrm>
        <a:graphic>
          <a:graphicData uri="http://schemas.openxmlformats.org/presentationml/2006/ole">
            <p:oleObj spid="_x0000_s2052" name="Equation" r:id="rId6" imgW="304560" imgH="368280" progId="Equation.3">
              <p:embed/>
            </p:oleObj>
          </a:graphicData>
        </a:graphic>
      </p:graphicFrame>
      <p:graphicFrame>
        <p:nvGraphicFramePr>
          <p:cNvPr id="169995" name="Object 11"/>
          <p:cNvGraphicFramePr>
            <a:graphicFrameLocks noChangeAspect="1"/>
          </p:cNvGraphicFramePr>
          <p:nvPr/>
        </p:nvGraphicFramePr>
        <p:xfrm>
          <a:off x="739775" y="1914525"/>
          <a:ext cx="301625" cy="363538"/>
        </p:xfrm>
        <a:graphic>
          <a:graphicData uri="http://schemas.openxmlformats.org/presentationml/2006/ole">
            <p:oleObj spid="_x0000_s2053" name="Equation" r:id="rId7" imgW="304560" imgH="368280" progId="Equation.3">
              <p:embed/>
            </p:oleObj>
          </a:graphicData>
        </a:graphic>
      </p:graphicFrame>
      <p:graphicFrame>
        <p:nvGraphicFramePr>
          <p:cNvPr id="169996" name="Object 12"/>
          <p:cNvGraphicFramePr>
            <a:graphicFrameLocks noChangeAspect="1"/>
          </p:cNvGraphicFramePr>
          <p:nvPr/>
        </p:nvGraphicFramePr>
        <p:xfrm>
          <a:off x="1031875" y="1422400"/>
          <a:ext cx="758825" cy="355600"/>
        </p:xfrm>
        <a:graphic>
          <a:graphicData uri="http://schemas.openxmlformats.org/presentationml/2006/ole">
            <p:oleObj spid="_x0000_s2054" name="Equation" r:id="rId8" imgW="761760" imgH="355320" progId="Equation.3">
              <p:embed/>
            </p:oleObj>
          </a:graphicData>
        </a:graphic>
      </p:graphicFrame>
      <p:sp>
        <p:nvSpPr>
          <p:cNvPr id="169997" name="Line 13"/>
          <p:cNvSpPr>
            <a:spLocks noChangeShapeType="1"/>
          </p:cNvSpPr>
          <p:nvPr/>
        </p:nvSpPr>
        <p:spPr bwMode="auto">
          <a:xfrm>
            <a:off x="4757738" y="2393950"/>
            <a:ext cx="1371600" cy="304800"/>
          </a:xfrm>
          <a:prstGeom prst="line">
            <a:avLst/>
          </a:prstGeom>
          <a:noFill/>
          <a:ln w="38100">
            <a:solidFill>
              <a:srgbClr val="B2B2B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69998" name="Object 14"/>
          <p:cNvGraphicFramePr>
            <a:graphicFrameLocks noChangeAspect="1"/>
          </p:cNvGraphicFramePr>
          <p:nvPr/>
        </p:nvGraphicFramePr>
        <p:xfrm>
          <a:off x="6946900" y="3286125"/>
          <a:ext cx="301625" cy="366713"/>
        </p:xfrm>
        <a:graphic>
          <a:graphicData uri="http://schemas.openxmlformats.org/presentationml/2006/ole">
            <p:oleObj spid="_x0000_s2055" name="Equation" r:id="rId9" imgW="304560" imgH="368280" progId="Equation.3">
              <p:embed/>
            </p:oleObj>
          </a:graphicData>
        </a:graphic>
      </p:graphicFrame>
      <p:sp>
        <p:nvSpPr>
          <p:cNvPr id="169999" name="Line 15"/>
          <p:cNvSpPr>
            <a:spLocks noChangeShapeType="1"/>
          </p:cNvSpPr>
          <p:nvPr/>
        </p:nvSpPr>
        <p:spPr bwMode="auto">
          <a:xfrm>
            <a:off x="6142038" y="2698750"/>
            <a:ext cx="990600" cy="38100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0000" name="Line 16"/>
          <p:cNvSpPr>
            <a:spLocks noChangeShapeType="1"/>
          </p:cNvSpPr>
          <p:nvPr/>
        </p:nvSpPr>
        <p:spPr bwMode="auto">
          <a:xfrm flipV="1">
            <a:off x="6142038" y="2622550"/>
            <a:ext cx="1219200" cy="762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70001" name="Object 17"/>
          <p:cNvGraphicFramePr>
            <a:graphicFrameLocks noChangeAspect="1"/>
          </p:cNvGraphicFramePr>
          <p:nvPr/>
        </p:nvGraphicFramePr>
        <p:xfrm>
          <a:off x="7183438" y="2876550"/>
          <a:ext cx="411162" cy="361950"/>
        </p:xfrm>
        <a:graphic>
          <a:graphicData uri="http://schemas.openxmlformats.org/presentationml/2006/ole">
            <p:oleObj spid="_x0000_s2056" name="Equation" r:id="rId10" imgW="406080" imgH="355320" progId="Equation.3">
              <p:embed/>
            </p:oleObj>
          </a:graphicData>
        </a:graphic>
      </p:graphicFrame>
      <p:sp>
        <p:nvSpPr>
          <p:cNvPr id="170002" name="Line 18"/>
          <p:cNvSpPr>
            <a:spLocks noChangeShapeType="1"/>
          </p:cNvSpPr>
          <p:nvPr/>
        </p:nvSpPr>
        <p:spPr bwMode="auto">
          <a:xfrm flipV="1">
            <a:off x="4767263" y="2189163"/>
            <a:ext cx="1295400" cy="2286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0003" name="Line 19"/>
          <p:cNvSpPr>
            <a:spLocks noChangeShapeType="1"/>
          </p:cNvSpPr>
          <p:nvPr/>
        </p:nvSpPr>
        <p:spPr bwMode="auto">
          <a:xfrm>
            <a:off x="4770438" y="2422525"/>
            <a:ext cx="2105025" cy="11239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70004" name="Object 20"/>
          <p:cNvGraphicFramePr>
            <a:graphicFrameLocks noChangeAspect="1"/>
          </p:cNvGraphicFramePr>
          <p:nvPr/>
        </p:nvGraphicFramePr>
        <p:xfrm>
          <a:off x="2720975" y="1171575"/>
          <a:ext cx="473075" cy="387350"/>
        </p:xfrm>
        <a:graphic>
          <a:graphicData uri="http://schemas.openxmlformats.org/presentationml/2006/ole">
            <p:oleObj spid="_x0000_s2057" name="Equation" r:id="rId11" imgW="482400" imgH="393480" progId="Equation.3">
              <p:embed/>
            </p:oleObj>
          </a:graphicData>
        </a:graphic>
      </p:graphicFrame>
      <p:sp>
        <p:nvSpPr>
          <p:cNvPr id="170005" name="Line 21"/>
          <p:cNvSpPr>
            <a:spLocks noChangeShapeType="1"/>
          </p:cNvSpPr>
          <p:nvPr/>
        </p:nvSpPr>
        <p:spPr bwMode="auto">
          <a:xfrm flipV="1">
            <a:off x="6153150" y="2222500"/>
            <a:ext cx="1090613" cy="471488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0006" name="Text Box 22"/>
          <p:cNvSpPr txBox="1">
            <a:spLocks noChangeArrowheads="1"/>
          </p:cNvSpPr>
          <p:nvPr/>
        </p:nvSpPr>
        <p:spPr bwMode="auto">
          <a:xfrm>
            <a:off x="5194300" y="4254500"/>
            <a:ext cx="2247900" cy="457200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/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B-Flavor Tagging</a:t>
            </a:r>
            <a:endParaRPr lang="fr-FR" b="1" dirty="0">
              <a:solidFill>
                <a:schemeClr val="bg1"/>
              </a:solidFill>
            </a:endParaRPr>
          </a:p>
        </p:txBody>
      </p:sp>
      <p:graphicFrame>
        <p:nvGraphicFramePr>
          <p:cNvPr id="170007" name="Object 23"/>
          <p:cNvGraphicFramePr>
            <a:graphicFrameLocks noChangeAspect="1"/>
          </p:cNvGraphicFramePr>
          <p:nvPr/>
        </p:nvGraphicFramePr>
        <p:xfrm>
          <a:off x="2906713" y="3903663"/>
          <a:ext cx="1908175" cy="333375"/>
        </p:xfrm>
        <a:graphic>
          <a:graphicData uri="http://schemas.openxmlformats.org/presentationml/2006/ole">
            <p:oleObj spid="_x0000_s2058" name="Equation" r:id="rId12" imgW="2133360" imgH="330120" progId="Equation.3">
              <p:embed/>
            </p:oleObj>
          </a:graphicData>
        </a:graphic>
      </p:graphicFrame>
      <p:sp>
        <p:nvSpPr>
          <p:cNvPr id="170008" name="Line 24"/>
          <p:cNvSpPr>
            <a:spLocks noChangeShapeType="1"/>
          </p:cNvSpPr>
          <p:nvPr/>
        </p:nvSpPr>
        <p:spPr bwMode="auto">
          <a:xfrm flipH="1">
            <a:off x="322263" y="1866900"/>
            <a:ext cx="1114425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70009" name="Picture 25" descr="bantib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5788" y="2393950"/>
            <a:ext cx="199231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0010" name="Line 26"/>
          <p:cNvSpPr>
            <a:spLocks noChangeShapeType="1"/>
          </p:cNvSpPr>
          <p:nvPr/>
        </p:nvSpPr>
        <p:spPr bwMode="auto">
          <a:xfrm flipV="1">
            <a:off x="1498600" y="1565275"/>
            <a:ext cx="1981200" cy="304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0011" name="Line 27"/>
          <p:cNvSpPr>
            <a:spLocks noChangeShapeType="1"/>
          </p:cNvSpPr>
          <p:nvPr/>
        </p:nvSpPr>
        <p:spPr bwMode="auto">
          <a:xfrm flipH="1">
            <a:off x="1447800" y="1870075"/>
            <a:ext cx="8382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0012" name="Freeform 28"/>
          <p:cNvSpPr>
            <a:spLocks/>
          </p:cNvSpPr>
          <p:nvPr/>
        </p:nvSpPr>
        <p:spPr bwMode="auto">
          <a:xfrm>
            <a:off x="3481388" y="2098675"/>
            <a:ext cx="1270000" cy="330200"/>
          </a:xfrm>
          <a:custGeom>
            <a:avLst/>
            <a:gdLst/>
            <a:ahLst/>
            <a:cxnLst>
              <a:cxn ang="0">
                <a:pos x="8" y="61"/>
              </a:cxn>
              <a:cxn ang="0">
                <a:pos x="14" y="65"/>
              </a:cxn>
              <a:cxn ang="0">
                <a:pos x="92" y="13"/>
              </a:cxn>
              <a:cxn ang="0">
                <a:pos x="170" y="142"/>
              </a:cxn>
              <a:cxn ang="0">
                <a:pos x="290" y="67"/>
              </a:cxn>
              <a:cxn ang="0">
                <a:pos x="380" y="169"/>
              </a:cxn>
              <a:cxn ang="0">
                <a:pos x="476" y="124"/>
              </a:cxn>
              <a:cxn ang="0">
                <a:pos x="560" y="190"/>
              </a:cxn>
              <a:cxn ang="0">
                <a:pos x="624" y="163"/>
              </a:cxn>
              <a:cxn ang="0">
                <a:pos x="664" y="179"/>
              </a:cxn>
              <a:cxn ang="0">
                <a:pos x="800" y="208"/>
              </a:cxn>
            </a:cxnLst>
            <a:rect l="0" t="0" r="r" b="b"/>
            <a:pathLst>
              <a:path w="800" h="208">
                <a:moveTo>
                  <a:pt x="8" y="61"/>
                </a:moveTo>
                <a:cubicBezTo>
                  <a:pt x="9" y="61"/>
                  <a:pt x="0" y="73"/>
                  <a:pt x="14" y="65"/>
                </a:cubicBezTo>
                <a:cubicBezTo>
                  <a:pt x="28" y="57"/>
                  <a:pt x="66" y="0"/>
                  <a:pt x="92" y="13"/>
                </a:cubicBezTo>
                <a:cubicBezTo>
                  <a:pt x="118" y="26"/>
                  <a:pt x="137" y="133"/>
                  <a:pt x="170" y="142"/>
                </a:cubicBezTo>
                <a:cubicBezTo>
                  <a:pt x="203" y="151"/>
                  <a:pt x="255" y="63"/>
                  <a:pt x="290" y="67"/>
                </a:cubicBezTo>
                <a:cubicBezTo>
                  <a:pt x="325" y="71"/>
                  <a:pt x="349" y="160"/>
                  <a:pt x="380" y="169"/>
                </a:cubicBezTo>
                <a:cubicBezTo>
                  <a:pt x="411" y="178"/>
                  <a:pt x="446" y="121"/>
                  <a:pt x="476" y="124"/>
                </a:cubicBezTo>
                <a:cubicBezTo>
                  <a:pt x="506" y="127"/>
                  <a:pt x="535" y="184"/>
                  <a:pt x="560" y="190"/>
                </a:cubicBezTo>
                <a:cubicBezTo>
                  <a:pt x="585" y="196"/>
                  <a:pt x="607" y="165"/>
                  <a:pt x="624" y="163"/>
                </a:cubicBezTo>
                <a:cubicBezTo>
                  <a:pt x="641" y="161"/>
                  <a:pt x="635" y="172"/>
                  <a:pt x="664" y="179"/>
                </a:cubicBezTo>
                <a:cubicBezTo>
                  <a:pt x="693" y="186"/>
                  <a:pt x="772" y="202"/>
                  <a:pt x="800" y="208"/>
                </a:cubicBezTo>
              </a:path>
            </a:pathLst>
          </a:custGeom>
          <a:noFill/>
          <a:ln w="38100" cap="flat">
            <a:solidFill>
              <a:schemeClr val="bg2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0013" name="Line 29"/>
          <p:cNvSpPr>
            <a:spLocks noChangeShapeType="1"/>
          </p:cNvSpPr>
          <p:nvPr/>
        </p:nvSpPr>
        <p:spPr bwMode="auto">
          <a:xfrm>
            <a:off x="3479800" y="1574800"/>
            <a:ext cx="0" cy="1895475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0014" name="Text Box 30"/>
          <p:cNvSpPr txBox="1">
            <a:spLocks noChangeArrowheads="1"/>
          </p:cNvSpPr>
          <p:nvPr/>
        </p:nvSpPr>
        <p:spPr bwMode="auto">
          <a:xfrm>
            <a:off x="6858000" y="762000"/>
            <a:ext cx="2019300" cy="749300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Exclusive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B Meson Reconstruction</a:t>
            </a:r>
            <a:endParaRPr lang="fr-FR" b="1">
              <a:solidFill>
                <a:schemeClr val="bg1"/>
              </a:solidFill>
            </a:endParaRPr>
          </a:p>
        </p:txBody>
      </p:sp>
      <p:graphicFrame>
        <p:nvGraphicFramePr>
          <p:cNvPr id="170015" name="Object 31"/>
          <p:cNvGraphicFramePr>
            <a:graphicFrameLocks noChangeAspect="1"/>
          </p:cNvGraphicFramePr>
          <p:nvPr/>
        </p:nvGraphicFramePr>
        <p:xfrm>
          <a:off x="5027613" y="596900"/>
          <a:ext cx="320675" cy="398463"/>
        </p:xfrm>
        <a:graphic>
          <a:graphicData uri="http://schemas.openxmlformats.org/presentationml/2006/ole">
            <p:oleObj spid="_x0000_s2059" name="Equation" r:id="rId14" imgW="330120" imgH="406080" progId="Equation.3">
              <p:embed/>
            </p:oleObj>
          </a:graphicData>
        </a:graphic>
      </p:graphicFrame>
      <p:sp>
        <p:nvSpPr>
          <p:cNvPr id="170016" name="Line 32"/>
          <p:cNvSpPr>
            <a:spLocks noChangeShapeType="1"/>
          </p:cNvSpPr>
          <p:nvPr/>
        </p:nvSpPr>
        <p:spPr bwMode="auto">
          <a:xfrm>
            <a:off x="4957763" y="1444625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0017" name="Line 33"/>
          <p:cNvSpPr>
            <a:spLocks noChangeShapeType="1"/>
          </p:cNvSpPr>
          <p:nvPr/>
        </p:nvSpPr>
        <p:spPr bwMode="auto">
          <a:xfrm flipV="1">
            <a:off x="4932363" y="1063625"/>
            <a:ext cx="11430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70018" name="Object 34"/>
          <p:cNvGraphicFramePr>
            <a:graphicFrameLocks noChangeAspect="1"/>
          </p:cNvGraphicFramePr>
          <p:nvPr/>
        </p:nvGraphicFramePr>
        <p:xfrm>
          <a:off x="5626100" y="1511300"/>
          <a:ext cx="320675" cy="360363"/>
        </p:xfrm>
        <a:graphic>
          <a:graphicData uri="http://schemas.openxmlformats.org/presentationml/2006/ole">
            <p:oleObj spid="_x0000_s2060" name="Equation" r:id="rId15" imgW="317160" imgH="355320" progId="Equation.3">
              <p:embed/>
            </p:oleObj>
          </a:graphicData>
        </a:graphic>
      </p:graphicFrame>
      <p:sp>
        <p:nvSpPr>
          <p:cNvPr id="170019" name="Line 35"/>
          <p:cNvSpPr>
            <a:spLocks noChangeShapeType="1"/>
          </p:cNvSpPr>
          <p:nvPr/>
        </p:nvSpPr>
        <p:spPr bwMode="auto">
          <a:xfrm flipV="1">
            <a:off x="3475038" y="1441450"/>
            <a:ext cx="1452562" cy="123825"/>
          </a:xfrm>
          <a:prstGeom prst="line">
            <a:avLst/>
          </a:prstGeom>
          <a:noFill/>
          <a:ln w="38100">
            <a:solidFill>
              <a:srgbClr val="CC99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70020" name="Object 36"/>
          <p:cNvGraphicFramePr>
            <a:graphicFrameLocks noChangeAspect="1"/>
          </p:cNvGraphicFramePr>
          <p:nvPr/>
        </p:nvGraphicFramePr>
        <p:xfrm>
          <a:off x="4786313" y="1454150"/>
          <a:ext cx="365125" cy="428625"/>
        </p:xfrm>
        <a:graphic>
          <a:graphicData uri="http://schemas.openxmlformats.org/presentationml/2006/ole">
            <p:oleObj spid="_x0000_s2061" name="Equation" r:id="rId16" imgW="368280" imgH="431640" progId="Equation.3">
              <p:embed/>
            </p:oleObj>
          </a:graphicData>
        </a:graphic>
      </p:graphicFrame>
      <p:sp>
        <p:nvSpPr>
          <p:cNvPr id="170021" name="Line 37"/>
          <p:cNvSpPr>
            <a:spLocks noChangeShapeType="1"/>
          </p:cNvSpPr>
          <p:nvPr/>
        </p:nvSpPr>
        <p:spPr bwMode="auto">
          <a:xfrm flipV="1">
            <a:off x="3454400" y="533400"/>
            <a:ext cx="1296988" cy="1016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0022" name="Line 38"/>
          <p:cNvSpPr>
            <a:spLocks noChangeShapeType="1"/>
          </p:cNvSpPr>
          <p:nvPr/>
        </p:nvSpPr>
        <p:spPr bwMode="auto">
          <a:xfrm flipV="1">
            <a:off x="3475038" y="931863"/>
            <a:ext cx="1443037" cy="620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70023" name="Object 39"/>
          <p:cNvGraphicFramePr>
            <a:graphicFrameLocks noChangeAspect="1"/>
          </p:cNvGraphicFramePr>
          <p:nvPr/>
        </p:nvGraphicFramePr>
        <p:xfrm>
          <a:off x="3708400" y="549275"/>
          <a:ext cx="420688" cy="331788"/>
        </p:xfrm>
        <a:graphic>
          <a:graphicData uri="http://schemas.openxmlformats.org/presentationml/2006/ole">
            <p:oleObj spid="_x0000_s2062" name="Equation" r:id="rId17" imgW="419040" imgH="330120" progId="Equation.3">
              <p:embed/>
            </p:oleObj>
          </a:graphicData>
        </a:graphic>
      </p:graphicFrame>
      <p:graphicFrame>
        <p:nvGraphicFramePr>
          <p:cNvPr id="170024" name="Object 40"/>
          <p:cNvGraphicFramePr>
            <a:graphicFrameLocks noChangeAspect="1"/>
          </p:cNvGraphicFramePr>
          <p:nvPr/>
        </p:nvGraphicFramePr>
        <p:xfrm>
          <a:off x="5834063" y="674688"/>
          <a:ext cx="320675" cy="360362"/>
        </p:xfrm>
        <a:graphic>
          <a:graphicData uri="http://schemas.openxmlformats.org/presentationml/2006/ole">
            <p:oleObj spid="_x0000_s2063" name="Equation" r:id="rId18" imgW="317160" imgH="355320" progId="Equation.3">
              <p:embed/>
            </p:oleObj>
          </a:graphicData>
        </a:graphic>
      </p:graphicFrame>
      <p:graphicFrame>
        <p:nvGraphicFramePr>
          <p:cNvPr id="170025" name="Object 41"/>
          <p:cNvGraphicFramePr>
            <a:graphicFrameLocks noChangeAspect="1"/>
          </p:cNvGraphicFramePr>
          <p:nvPr/>
        </p:nvGraphicFramePr>
        <p:xfrm>
          <a:off x="4810125" y="182563"/>
          <a:ext cx="311150" cy="401637"/>
        </p:xfrm>
        <a:graphic>
          <a:graphicData uri="http://schemas.openxmlformats.org/presentationml/2006/ole">
            <p:oleObj spid="_x0000_s2064" name="Equation" r:id="rId19" imgW="317160" imgH="406080" progId="Equation.3">
              <p:embed/>
            </p:oleObj>
          </a:graphicData>
        </a:graphic>
      </p:graphicFrame>
      <p:sp>
        <p:nvSpPr>
          <p:cNvPr id="170026" name="Rectangle 42"/>
          <p:cNvSpPr>
            <a:spLocks noChangeArrowheads="1"/>
          </p:cNvSpPr>
          <p:nvPr/>
        </p:nvSpPr>
        <p:spPr bwMode="auto">
          <a:xfrm>
            <a:off x="271463" y="190500"/>
            <a:ext cx="2740025" cy="838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en-US" sz="3200" b="1">
                <a:solidFill>
                  <a:srgbClr val="0001F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Experimental Technique</a:t>
            </a:r>
            <a:endParaRPr lang="fr-FR" sz="3200" b="1">
              <a:solidFill>
                <a:srgbClr val="0001F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671513" y="5054600"/>
            <a:ext cx="7805737" cy="444500"/>
            <a:chOff x="663" y="3184"/>
            <a:chExt cx="4917" cy="280"/>
          </a:xfrm>
        </p:grpSpPr>
        <p:graphicFrame>
          <p:nvGraphicFramePr>
            <p:cNvPr id="170028" name="Object 44"/>
            <p:cNvGraphicFramePr>
              <a:graphicFrameLocks noChangeAspect="1"/>
            </p:cNvGraphicFramePr>
            <p:nvPr/>
          </p:nvGraphicFramePr>
          <p:xfrm>
            <a:off x="663" y="3192"/>
            <a:ext cx="928" cy="272"/>
          </p:xfrm>
          <a:graphic>
            <a:graphicData uri="http://schemas.openxmlformats.org/presentationml/2006/ole">
              <p:oleObj spid="_x0000_s2066" name="Equation" r:id="rId20" imgW="1473120" imgH="431640" progId="Equation.3">
                <p:embed/>
              </p:oleObj>
            </a:graphicData>
          </a:graphic>
        </p:graphicFrame>
        <p:sp>
          <p:nvSpPr>
            <p:cNvPr id="170029" name="Text Box 45"/>
            <p:cNvSpPr txBox="1">
              <a:spLocks noChangeArrowheads="1"/>
            </p:cNvSpPr>
            <p:nvPr/>
          </p:nvSpPr>
          <p:spPr bwMode="auto">
            <a:xfrm>
              <a:off x="1566" y="3184"/>
              <a:ext cx="401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dirty="0"/>
                <a:t>(flavor </a:t>
              </a:r>
              <a:r>
                <a:rPr lang="en-US" sz="2200" dirty="0" err="1"/>
                <a:t>eigenstates</a:t>
              </a:r>
              <a:r>
                <a:rPr lang="en-US" sz="2200" dirty="0"/>
                <a:t>)          lifetime, mixing analyses</a:t>
              </a:r>
              <a:endParaRPr lang="fr-FR" sz="2200" dirty="0"/>
            </a:p>
          </p:txBody>
        </p:sp>
        <p:sp>
          <p:nvSpPr>
            <p:cNvPr id="170030" name="AutoShape 46"/>
            <p:cNvSpPr>
              <a:spLocks noChangeArrowheads="1"/>
            </p:cNvSpPr>
            <p:nvPr/>
          </p:nvSpPr>
          <p:spPr bwMode="auto">
            <a:xfrm>
              <a:off x="3283" y="3277"/>
              <a:ext cx="184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671513" y="5494338"/>
            <a:ext cx="6251575" cy="431800"/>
            <a:chOff x="1047" y="3565"/>
            <a:chExt cx="3938" cy="272"/>
          </a:xfrm>
        </p:grpSpPr>
        <p:graphicFrame>
          <p:nvGraphicFramePr>
            <p:cNvPr id="170032" name="Object 48"/>
            <p:cNvGraphicFramePr>
              <a:graphicFrameLocks noChangeAspect="1"/>
            </p:cNvGraphicFramePr>
            <p:nvPr/>
          </p:nvGraphicFramePr>
          <p:xfrm>
            <a:off x="1047" y="3565"/>
            <a:ext cx="888" cy="272"/>
          </p:xfrm>
          <a:graphic>
            <a:graphicData uri="http://schemas.openxmlformats.org/presentationml/2006/ole">
              <p:oleObj spid="_x0000_s2065" name="Equation" r:id="rId21" imgW="1409400" imgH="431640" progId="Equation.3">
                <p:embed/>
              </p:oleObj>
            </a:graphicData>
          </a:graphic>
        </p:graphicFrame>
        <p:sp>
          <p:nvSpPr>
            <p:cNvPr id="170033" name="Text Box 49"/>
            <p:cNvSpPr txBox="1">
              <a:spLocks noChangeArrowheads="1"/>
            </p:cNvSpPr>
            <p:nvPr/>
          </p:nvSpPr>
          <p:spPr bwMode="auto">
            <a:xfrm>
              <a:off x="1942" y="3568"/>
              <a:ext cx="3043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dirty="0"/>
                <a:t>(CP </a:t>
              </a:r>
              <a:r>
                <a:rPr lang="en-US" sz="2200" dirty="0" err="1"/>
                <a:t>eigenstates</a:t>
              </a:r>
              <a:r>
                <a:rPr lang="en-US" sz="2200" dirty="0"/>
                <a:t>)              CP analysis</a:t>
              </a:r>
              <a:endParaRPr lang="fr-FR" sz="2200" dirty="0"/>
            </a:p>
          </p:txBody>
        </p:sp>
        <p:sp>
          <p:nvSpPr>
            <p:cNvPr id="170034" name="AutoShape 50"/>
            <p:cNvSpPr>
              <a:spLocks noChangeArrowheads="1"/>
            </p:cNvSpPr>
            <p:nvPr/>
          </p:nvSpPr>
          <p:spPr bwMode="auto">
            <a:xfrm>
              <a:off x="3667" y="3653"/>
              <a:ext cx="184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advTm="6128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angle gamma (ADS)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/>
          </a:p>
        </p:txBody>
      </p:sp>
      <p:pic>
        <p:nvPicPr>
          <p:cNvPr id="8" name="Picture 11" descr="BaBa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668338" cy="931863"/>
          </a:xfrm>
          <a:prstGeom prst="rect">
            <a:avLst/>
          </a:prstGeom>
          <a:noFill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994" y="2420888"/>
            <a:ext cx="5080978" cy="380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92896"/>
            <a:ext cx="4129955" cy="336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79512" y="1988840"/>
            <a:ext cx="3240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  <a:hlinkClick r:id="rId5"/>
              </a:rPr>
              <a:t>Phys. </a:t>
            </a:r>
            <a:r>
              <a:rPr kumimoji="0" lang="fr-F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  <a:hlinkClick r:id="rId5"/>
              </a:rPr>
              <a:t>Rev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  <a:hlinkClick r:id="rId5"/>
              </a:rPr>
              <a:t>. D 84, 012002 (2011)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56792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7, 2010</a:t>
            </a:r>
          </a:p>
        </p:txBody>
      </p:sp>
      <p:sp>
        <p:nvSpPr>
          <p:cNvPr id="2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J. Chauveau -- Capri Workshop</a:t>
            </a:r>
          </a:p>
        </p:txBody>
      </p:sp>
      <p:sp>
        <p:nvSpPr>
          <p:cNvPr id="2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F6BD-3B61-4967-A792-94BA0C0C4920}" type="slidenum">
              <a:rPr lang="fr-FR"/>
              <a:pPr/>
              <a:t>42</a:t>
            </a:fld>
            <a:endParaRPr lang="fr-FR" dirty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792163"/>
          </a:xfrm>
        </p:spPr>
        <p:txBody>
          <a:bodyPr/>
          <a:lstStyle/>
          <a:p>
            <a:r>
              <a:rPr lang="fr-FR" dirty="0">
                <a:latin typeface="Symbol" pitchFamily="18" charset="2"/>
              </a:rPr>
              <a:t></a:t>
            </a:r>
            <a:r>
              <a:rPr lang="fr-FR" baseline="-25000" dirty="0">
                <a:latin typeface="Symbol" pitchFamily="18" charset="2"/>
              </a:rPr>
              <a:t>3</a:t>
            </a:r>
            <a:r>
              <a:rPr lang="fr-FR" dirty="0">
                <a:latin typeface="Symbol" pitchFamily="18" charset="2"/>
              </a:rPr>
              <a:t>/g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(GGSZ)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838200" y="1447800"/>
            <a:ext cx="1600200" cy="395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u="sng" baseline="0"/>
              <a:t>D</a:t>
            </a:r>
            <a:r>
              <a:rPr lang="fr-FR" baseline="0">
                <a:sym typeface="Wingdings" pitchFamily="2" charset="2"/>
              </a:rPr>
              <a:t> K</a:t>
            </a:r>
            <a:r>
              <a:rPr lang="fr-FR">
                <a:sym typeface="Wingdings" pitchFamily="2" charset="2"/>
              </a:rPr>
              <a:t>s</a:t>
            </a:r>
            <a:r>
              <a:rPr lang="fr-FR" baseline="0">
                <a:sym typeface="Wingdings" pitchFamily="2" charset="2"/>
              </a:rPr>
              <a:t> </a:t>
            </a:r>
            <a:r>
              <a:rPr lang="fr-FR" baseline="0">
                <a:latin typeface="Symbol" pitchFamily="18" charset="2"/>
                <a:sym typeface="Wingdings" pitchFamily="2" charset="2"/>
              </a:rPr>
              <a:t>p</a:t>
            </a:r>
            <a:r>
              <a:rPr lang="fr-FR" baseline="30000">
                <a:sym typeface="Wingdings" pitchFamily="2" charset="2"/>
              </a:rPr>
              <a:t>+</a:t>
            </a:r>
            <a:r>
              <a:rPr lang="fr-FR" baseline="0">
                <a:sym typeface="Wingdings" pitchFamily="2" charset="2"/>
              </a:rPr>
              <a:t> </a:t>
            </a:r>
            <a:r>
              <a:rPr lang="fr-FR" baseline="0">
                <a:latin typeface="Symbol" pitchFamily="18" charset="2"/>
                <a:sym typeface="Wingdings" pitchFamily="2" charset="2"/>
              </a:rPr>
              <a:t>p</a:t>
            </a:r>
            <a:r>
              <a:rPr lang="fr-FR" baseline="30000">
                <a:sym typeface="Wingdings" pitchFamily="2" charset="2"/>
              </a:rPr>
              <a:t>-</a:t>
            </a:r>
            <a:endParaRPr lang="fr-FR" baseline="30000"/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6019800" y="1447800"/>
            <a:ext cx="1600200" cy="395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u="sng" baseline="0"/>
              <a:t>D</a:t>
            </a:r>
            <a:r>
              <a:rPr lang="fr-FR" baseline="0">
                <a:sym typeface="Wingdings" pitchFamily="2" charset="2"/>
              </a:rPr>
              <a:t> K</a:t>
            </a:r>
            <a:r>
              <a:rPr lang="fr-FR">
                <a:sym typeface="Wingdings" pitchFamily="2" charset="2"/>
              </a:rPr>
              <a:t>s</a:t>
            </a:r>
            <a:r>
              <a:rPr lang="fr-FR" baseline="0">
                <a:sym typeface="Wingdings" pitchFamily="2" charset="2"/>
              </a:rPr>
              <a:t> K</a:t>
            </a:r>
            <a:r>
              <a:rPr lang="fr-FR" baseline="30000">
                <a:sym typeface="Wingdings" pitchFamily="2" charset="2"/>
              </a:rPr>
              <a:t>+</a:t>
            </a:r>
            <a:r>
              <a:rPr lang="fr-FR" baseline="0">
                <a:sym typeface="Wingdings" pitchFamily="2" charset="2"/>
              </a:rPr>
              <a:t> K</a:t>
            </a:r>
            <a:r>
              <a:rPr lang="fr-FR" baseline="30000">
                <a:sym typeface="Wingdings" pitchFamily="2" charset="2"/>
              </a:rPr>
              <a:t>-</a:t>
            </a:r>
            <a:endParaRPr lang="fr-FR" baseline="30000"/>
          </a:p>
        </p:txBody>
      </p:sp>
      <p:pic>
        <p:nvPicPr>
          <p:cNvPr id="91145" name="Picture 9" descr="BaBa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152400"/>
            <a:ext cx="668338" cy="931863"/>
          </a:xfrm>
          <a:prstGeom prst="rect">
            <a:avLst/>
          </a:prstGeom>
          <a:noFill/>
        </p:spPr>
      </p:pic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5105400" y="1066800"/>
            <a:ext cx="388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fr-FR" sz="1400" baseline="0" dirty="0" smtClean="0">
                <a:solidFill>
                  <a:srgbClr val="4AACB4"/>
                </a:solidFill>
              </a:rPr>
              <a:t>PRL 105, 121801 (2010)</a:t>
            </a:r>
            <a:endParaRPr lang="fr-FR" sz="1400" baseline="0" dirty="0">
              <a:solidFill>
                <a:srgbClr val="4AACB4"/>
              </a:solidFill>
            </a:endParaRPr>
          </a:p>
        </p:txBody>
      </p:sp>
      <p:pic>
        <p:nvPicPr>
          <p:cNvPr id="9114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905000"/>
            <a:ext cx="39306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5575" y="1905000"/>
            <a:ext cx="3908425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50" name="Text Box 14"/>
          <p:cNvSpPr txBox="1">
            <a:spLocks noChangeArrowheads="1"/>
          </p:cNvSpPr>
          <p:nvPr/>
        </p:nvSpPr>
        <p:spPr bwMode="auto">
          <a:xfrm>
            <a:off x="4343400" y="2133600"/>
            <a:ext cx="530225" cy="395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aseline="0"/>
              <a:t>DK</a:t>
            </a:r>
          </a:p>
        </p:txBody>
      </p:sp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4038600" y="2971800"/>
            <a:ext cx="1149350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aseline="0"/>
              <a:t>D*K</a:t>
            </a:r>
          </a:p>
          <a:p>
            <a:r>
              <a:rPr lang="fr-FR" baseline="0"/>
              <a:t>D*</a:t>
            </a:r>
            <a:r>
              <a:rPr lang="fr-FR" baseline="0">
                <a:sym typeface="Wingdings" pitchFamily="2" charset="2"/>
              </a:rPr>
              <a:t>D</a:t>
            </a:r>
            <a:r>
              <a:rPr lang="fr-FR" baseline="30000">
                <a:sym typeface="Wingdings" pitchFamily="2" charset="2"/>
              </a:rPr>
              <a:t>0</a:t>
            </a:r>
            <a:r>
              <a:rPr lang="fr-FR" baseline="0">
                <a:latin typeface="Symbol" pitchFamily="18" charset="2"/>
                <a:sym typeface="Wingdings" pitchFamily="2" charset="2"/>
              </a:rPr>
              <a:t>p</a:t>
            </a:r>
            <a:r>
              <a:rPr lang="fr-FR" baseline="30000">
                <a:sym typeface="Wingdings" pitchFamily="2" charset="2"/>
              </a:rPr>
              <a:t>0</a:t>
            </a:r>
            <a:endParaRPr lang="fr-FR" baseline="30000"/>
          </a:p>
        </p:txBody>
      </p:sp>
      <p:sp>
        <p:nvSpPr>
          <p:cNvPr id="91152" name="Text Box 16"/>
          <p:cNvSpPr txBox="1">
            <a:spLocks noChangeArrowheads="1"/>
          </p:cNvSpPr>
          <p:nvPr/>
        </p:nvSpPr>
        <p:spPr bwMode="auto">
          <a:xfrm>
            <a:off x="4114800" y="3886200"/>
            <a:ext cx="1033463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aseline="0"/>
              <a:t>D*K</a:t>
            </a:r>
          </a:p>
          <a:p>
            <a:r>
              <a:rPr lang="fr-FR" baseline="0"/>
              <a:t>D*</a:t>
            </a:r>
            <a:r>
              <a:rPr lang="fr-FR" baseline="0">
                <a:sym typeface="Wingdings" pitchFamily="2" charset="2"/>
              </a:rPr>
              <a:t>D</a:t>
            </a:r>
            <a:r>
              <a:rPr lang="fr-FR" baseline="30000">
                <a:sym typeface="Wingdings" pitchFamily="2" charset="2"/>
              </a:rPr>
              <a:t>0</a:t>
            </a:r>
            <a:r>
              <a:rPr lang="fr-FR" baseline="0">
                <a:latin typeface="Symbol" pitchFamily="18" charset="2"/>
                <a:sym typeface="Wingdings" pitchFamily="2" charset="2"/>
              </a:rPr>
              <a:t>g</a:t>
            </a:r>
            <a:endParaRPr lang="fr-FR" baseline="30000"/>
          </a:p>
        </p:txBody>
      </p:sp>
      <p:sp>
        <p:nvSpPr>
          <p:cNvPr id="91153" name="Text Box 17"/>
          <p:cNvSpPr txBox="1">
            <a:spLocks noChangeArrowheads="1"/>
          </p:cNvSpPr>
          <p:nvPr/>
        </p:nvSpPr>
        <p:spPr bwMode="auto">
          <a:xfrm>
            <a:off x="4343400" y="4953000"/>
            <a:ext cx="619125" cy="395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aseline="0"/>
              <a:t>DK*</a:t>
            </a:r>
          </a:p>
        </p:txBody>
      </p:sp>
      <p:sp>
        <p:nvSpPr>
          <p:cNvPr id="91154" name="Text Box 18"/>
          <p:cNvSpPr txBox="1">
            <a:spLocks noChangeArrowheads="1"/>
          </p:cNvSpPr>
          <p:nvPr/>
        </p:nvSpPr>
        <p:spPr bwMode="auto">
          <a:xfrm>
            <a:off x="228600" y="5715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aseline="0"/>
              <a:t>m</a:t>
            </a:r>
            <a:r>
              <a:rPr lang="fr-FR"/>
              <a:t>ES</a:t>
            </a:r>
            <a:endParaRPr lang="fr-FR" baseline="0"/>
          </a:p>
        </p:txBody>
      </p:sp>
      <p:sp>
        <p:nvSpPr>
          <p:cNvPr id="91155" name="Text Box 19"/>
          <p:cNvSpPr txBox="1">
            <a:spLocks noChangeArrowheads="1"/>
          </p:cNvSpPr>
          <p:nvPr/>
        </p:nvSpPr>
        <p:spPr bwMode="auto">
          <a:xfrm>
            <a:off x="1219200" y="5715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aseline="0">
                <a:latin typeface="Symbol" pitchFamily="18" charset="2"/>
              </a:rPr>
              <a:t>D</a:t>
            </a:r>
            <a:r>
              <a:rPr lang="fr-FR" baseline="0"/>
              <a:t>E</a:t>
            </a:r>
          </a:p>
        </p:txBody>
      </p:sp>
      <p:sp>
        <p:nvSpPr>
          <p:cNvPr id="91156" name="Text Box 20"/>
          <p:cNvSpPr txBox="1">
            <a:spLocks noChangeArrowheads="1"/>
          </p:cNvSpPr>
          <p:nvPr/>
        </p:nvSpPr>
        <p:spPr bwMode="auto">
          <a:xfrm>
            <a:off x="2286000" y="5715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aseline="0"/>
              <a:t>s</a:t>
            </a:r>
            <a:r>
              <a:rPr lang="fr-FR">
                <a:latin typeface="Symbol" pitchFamily="18" charset="2"/>
              </a:rPr>
              <a:t>-</a:t>
            </a:r>
            <a:endParaRPr lang="fr-FR" baseline="0"/>
          </a:p>
        </p:txBody>
      </p:sp>
      <p:sp>
        <p:nvSpPr>
          <p:cNvPr id="91158" name="Text Box 22"/>
          <p:cNvSpPr txBox="1">
            <a:spLocks noChangeArrowheads="1"/>
          </p:cNvSpPr>
          <p:nvPr/>
        </p:nvSpPr>
        <p:spPr bwMode="auto">
          <a:xfrm>
            <a:off x="5334000" y="5715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aseline="0"/>
              <a:t>m</a:t>
            </a:r>
            <a:r>
              <a:rPr lang="fr-FR"/>
              <a:t>ES</a:t>
            </a:r>
            <a:endParaRPr lang="fr-FR" baseline="0"/>
          </a:p>
        </p:txBody>
      </p:sp>
      <p:sp>
        <p:nvSpPr>
          <p:cNvPr id="91162" name="Text Box 26"/>
          <p:cNvSpPr txBox="1">
            <a:spLocks noChangeArrowheads="1"/>
          </p:cNvSpPr>
          <p:nvPr/>
        </p:nvSpPr>
        <p:spPr bwMode="auto">
          <a:xfrm>
            <a:off x="6324600" y="5715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aseline="0">
                <a:latin typeface="Symbol" pitchFamily="18" charset="2"/>
              </a:rPr>
              <a:t>D</a:t>
            </a:r>
            <a:r>
              <a:rPr lang="fr-FR" baseline="0"/>
              <a:t>E</a:t>
            </a:r>
          </a:p>
        </p:txBody>
      </p:sp>
      <p:sp>
        <p:nvSpPr>
          <p:cNvPr id="91163" name="Rectangle 27"/>
          <p:cNvSpPr>
            <a:spLocks noChangeArrowheads="1"/>
          </p:cNvSpPr>
          <p:nvPr/>
        </p:nvSpPr>
        <p:spPr bwMode="auto">
          <a:xfrm>
            <a:off x="4384675" y="355123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aseline="0"/>
              <a:t>s-</a:t>
            </a:r>
          </a:p>
        </p:txBody>
      </p:sp>
      <p:sp>
        <p:nvSpPr>
          <p:cNvPr id="91164" name="Text Box 28"/>
          <p:cNvSpPr txBox="1">
            <a:spLocks noChangeArrowheads="1"/>
          </p:cNvSpPr>
          <p:nvPr/>
        </p:nvSpPr>
        <p:spPr bwMode="auto">
          <a:xfrm>
            <a:off x="7467600" y="5715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aseline="0"/>
              <a:t>s</a:t>
            </a:r>
            <a:r>
              <a:rPr lang="fr-FR">
                <a:latin typeface="Symbol" pitchFamily="18" charset="2"/>
              </a:rPr>
              <a:t>-</a:t>
            </a:r>
            <a:endParaRPr lang="fr-FR" baseline="0"/>
          </a:p>
        </p:txBody>
      </p:sp>
      <p:sp>
        <p:nvSpPr>
          <p:cNvPr id="91165" name="Text Box 29"/>
          <p:cNvSpPr txBox="1">
            <a:spLocks noChangeArrowheads="1"/>
          </p:cNvSpPr>
          <p:nvPr/>
        </p:nvSpPr>
        <p:spPr bwMode="auto">
          <a:xfrm>
            <a:off x="3276600" y="5715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aseline="0"/>
              <a:t>s</a:t>
            </a:r>
            <a:r>
              <a:rPr lang="fr-FR">
                <a:latin typeface="Symbol" pitchFamily="18" charset="2"/>
              </a:rPr>
              <a:t>+</a:t>
            </a:r>
            <a:endParaRPr lang="fr-FR" baseline="0"/>
          </a:p>
        </p:txBody>
      </p:sp>
      <p:sp>
        <p:nvSpPr>
          <p:cNvPr id="91166" name="Text Box 30"/>
          <p:cNvSpPr txBox="1">
            <a:spLocks noChangeArrowheads="1"/>
          </p:cNvSpPr>
          <p:nvPr/>
        </p:nvSpPr>
        <p:spPr bwMode="auto">
          <a:xfrm>
            <a:off x="8458200" y="5715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aseline="0"/>
              <a:t>s</a:t>
            </a:r>
            <a:r>
              <a:rPr lang="fr-FR">
                <a:latin typeface="Symbol" pitchFamily="18" charset="2"/>
              </a:rPr>
              <a:t>+</a:t>
            </a:r>
            <a:endParaRPr lang="fr-FR" baseline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7, 2010</a:t>
            </a:r>
          </a:p>
        </p:txBody>
      </p:sp>
      <p:sp>
        <p:nvSpPr>
          <p:cNvPr id="51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J. Chauveau -- Capri Workshop</a:t>
            </a:r>
          </a:p>
        </p:txBody>
      </p:sp>
      <p:sp>
        <p:nvSpPr>
          <p:cNvPr id="52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D18D-866C-44CC-AC91-2DD14105C252}" type="slidenum">
              <a:rPr lang="fr-FR"/>
              <a:pPr/>
              <a:t>43</a:t>
            </a:fld>
            <a:endParaRPr lang="fr-FR"/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225425" y="609600"/>
            <a:ext cx="8918575" cy="3352800"/>
            <a:chOff x="0" y="576"/>
            <a:chExt cx="5618" cy="2112"/>
          </a:xfrm>
        </p:grpSpPr>
        <p:grpSp>
          <p:nvGrpSpPr>
            <p:cNvPr id="3" name="Group 28"/>
            <p:cNvGrpSpPr>
              <a:grpSpLocks noChangeAspect="1"/>
            </p:cNvGrpSpPr>
            <p:nvPr/>
          </p:nvGrpSpPr>
          <p:grpSpPr bwMode="auto">
            <a:xfrm>
              <a:off x="0" y="576"/>
              <a:ext cx="5618" cy="2064"/>
              <a:chOff x="2064" y="293"/>
              <a:chExt cx="9040" cy="3090"/>
            </a:xfrm>
          </p:grpSpPr>
          <p:pic>
            <p:nvPicPr>
              <p:cNvPr id="97289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63" y="720"/>
                <a:ext cx="2797" cy="135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7291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464" y="2112"/>
                <a:ext cx="528" cy="42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7286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064" y="293"/>
                <a:ext cx="9040" cy="309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7295" name="Line 15"/>
              <p:cNvSpPr>
                <a:spLocks noChangeAspect="1" noChangeShapeType="1"/>
              </p:cNvSpPr>
              <p:nvPr/>
            </p:nvSpPr>
            <p:spPr bwMode="auto">
              <a:xfrm>
                <a:off x="4176" y="528"/>
                <a:ext cx="0" cy="20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296" name="Line 16"/>
              <p:cNvSpPr>
                <a:spLocks noChangeAspect="1" noChangeShapeType="1"/>
              </p:cNvSpPr>
              <p:nvPr/>
            </p:nvSpPr>
            <p:spPr bwMode="auto">
              <a:xfrm>
                <a:off x="3168" y="1488"/>
                <a:ext cx="7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297" name="Line 17"/>
              <p:cNvSpPr>
                <a:spLocks noChangeAspect="1" noChangeShapeType="1"/>
              </p:cNvSpPr>
              <p:nvPr/>
            </p:nvSpPr>
            <p:spPr bwMode="auto">
              <a:xfrm>
                <a:off x="6720" y="576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298" name="Line 18"/>
              <p:cNvSpPr>
                <a:spLocks noChangeAspect="1" noChangeShapeType="1"/>
              </p:cNvSpPr>
              <p:nvPr/>
            </p:nvSpPr>
            <p:spPr bwMode="auto">
              <a:xfrm>
                <a:off x="9264" y="57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299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4176" y="576"/>
                <a:ext cx="912" cy="91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00" name="Line 20"/>
              <p:cNvSpPr>
                <a:spLocks noChangeAspect="1" noChangeShapeType="1"/>
              </p:cNvSpPr>
              <p:nvPr/>
            </p:nvSpPr>
            <p:spPr bwMode="auto">
              <a:xfrm rot="12139415" flipV="1">
                <a:off x="5752" y="1285"/>
                <a:ext cx="864" cy="86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01" name="Line 21"/>
              <p:cNvSpPr>
                <a:spLocks noChangeAspect="1" noChangeShapeType="1"/>
              </p:cNvSpPr>
              <p:nvPr/>
            </p:nvSpPr>
            <p:spPr bwMode="auto">
              <a:xfrm rot="20693323" flipV="1">
                <a:off x="9189" y="640"/>
                <a:ext cx="768" cy="76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02" name="Line 22"/>
              <p:cNvSpPr>
                <a:spLocks noChangeAspect="1" noChangeShapeType="1"/>
              </p:cNvSpPr>
              <p:nvPr/>
            </p:nvSpPr>
            <p:spPr bwMode="auto">
              <a:xfrm flipH="1">
                <a:off x="3168" y="1488"/>
                <a:ext cx="1008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03" name="Line 23"/>
              <p:cNvSpPr>
                <a:spLocks noChangeAspect="1" noChangeShapeType="1"/>
              </p:cNvSpPr>
              <p:nvPr/>
            </p:nvSpPr>
            <p:spPr bwMode="auto">
              <a:xfrm rot="12245631" flipH="1">
                <a:off x="6720" y="1488"/>
                <a:ext cx="1008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04" name="Line 24"/>
              <p:cNvSpPr>
                <a:spLocks noChangeAspect="1" noChangeShapeType="1"/>
              </p:cNvSpPr>
              <p:nvPr/>
            </p:nvSpPr>
            <p:spPr bwMode="auto">
              <a:xfrm rot="1510728" flipH="1">
                <a:off x="8256" y="1248"/>
                <a:ext cx="1008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05" name="Freeform 25"/>
              <p:cNvSpPr>
                <a:spLocks noChangeAspect="1"/>
              </p:cNvSpPr>
              <p:nvPr/>
            </p:nvSpPr>
            <p:spPr bwMode="auto">
              <a:xfrm>
                <a:off x="3504" y="848"/>
                <a:ext cx="1152" cy="784"/>
              </a:xfrm>
              <a:custGeom>
                <a:avLst/>
                <a:gdLst/>
                <a:ahLst/>
                <a:cxnLst>
                  <a:cxn ang="0">
                    <a:pos x="1152" y="160"/>
                  </a:cxn>
                  <a:cxn ang="0">
                    <a:pos x="864" y="16"/>
                  </a:cxn>
                  <a:cxn ang="0">
                    <a:pos x="480" y="64"/>
                  </a:cxn>
                  <a:cxn ang="0">
                    <a:pos x="192" y="304"/>
                  </a:cxn>
                  <a:cxn ang="0">
                    <a:pos x="48" y="544"/>
                  </a:cxn>
                  <a:cxn ang="0">
                    <a:pos x="0" y="784"/>
                  </a:cxn>
                </a:cxnLst>
                <a:rect l="0" t="0" r="r" b="b"/>
                <a:pathLst>
                  <a:path w="1152" h="784">
                    <a:moveTo>
                      <a:pt x="1152" y="160"/>
                    </a:moveTo>
                    <a:cubicBezTo>
                      <a:pt x="1064" y="96"/>
                      <a:pt x="976" y="32"/>
                      <a:pt x="864" y="16"/>
                    </a:cubicBezTo>
                    <a:cubicBezTo>
                      <a:pt x="752" y="0"/>
                      <a:pt x="592" y="16"/>
                      <a:pt x="480" y="64"/>
                    </a:cubicBezTo>
                    <a:cubicBezTo>
                      <a:pt x="368" y="112"/>
                      <a:pt x="264" y="224"/>
                      <a:pt x="192" y="304"/>
                    </a:cubicBezTo>
                    <a:cubicBezTo>
                      <a:pt x="120" y="384"/>
                      <a:pt x="80" y="464"/>
                      <a:pt x="48" y="544"/>
                    </a:cubicBezTo>
                    <a:cubicBezTo>
                      <a:pt x="16" y="624"/>
                      <a:pt x="8" y="704"/>
                      <a:pt x="0" y="784"/>
                    </a:cubicBezTo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1"/>
                </a:solidFill>
                <a:prstDash val="dash"/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06" name="Freeform 26"/>
              <p:cNvSpPr>
                <a:spLocks noChangeAspect="1"/>
              </p:cNvSpPr>
              <p:nvPr/>
            </p:nvSpPr>
            <p:spPr bwMode="auto">
              <a:xfrm rot="-19782861" flipH="1" flipV="1">
                <a:off x="5969" y="1213"/>
                <a:ext cx="1488" cy="1296"/>
              </a:xfrm>
              <a:custGeom>
                <a:avLst/>
                <a:gdLst/>
                <a:ahLst/>
                <a:cxnLst>
                  <a:cxn ang="0">
                    <a:pos x="1152" y="160"/>
                  </a:cxn>
                  <a:cxn ang="0">
                    <a:pos x="864" y="16"/>
                  </a:cxn>
                  <a:cxn ang="0">
                    <a:pos x="480" y="64"/>
                  </a:cxn>
                  <a:cxn ang="0">
                    <a:pos x="192" y="304"/>
                  </a:cxn>
                  <a:cxn ang="0">
                    <a:pos x="48" y="544"/>
                  </a:cxn>
                  <a:cxn ang="0">
                    <a:pos x="0" y="784"/>
                  </a:cxn>
                </a:cxnLst>
                <a:rect l="0" t="0" r="r" b="b"/>
                <a:pathLst>
                  <a:path w="1152" h="784">
                    <a:moveTo>
                      <a:pt x="1152" y="160"/>
                    </a:moveTo>
                    <a:cubicBezTo>
                      <a:pt x="1064" y="96"/>
                      <a:pt x="976" y="32"/>
                      <a:pt x="864" y="16"/>
                    </a:cubicBezTo>
                    <a:cubicBezTo>
                      <a:pt x="752" y="0"/>
                      <a:pt x="592" y="16"/>
                      <a:pt x="480" y="64"/>
                    </a:cubicBezTo>
                    <a:cubicBezTo>
                      <a:pt x="368" y="112"/>
                      <a:pt x="264" y="224"/>
                      <a:pt x="192" y="304"/>
                    </a:cubicBezTo>
                    <a:cubicBezTo>
                      <a:pt x="120" y="384"/>
                      <a:pt x="80" y="464"/>
                      <a:pt x="48" y="544"/>
                    </a:cubicBezTo>
                    <a:cubicBezTo>
                      <a:pt x="16" y="624"/>
                      <a:pt x="8" y="704"/>
                      <a:pt x="0" y="784"/>
                    </a:cubicBezTo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1"/>
                </a:solidFill>
                <a:prstDash val="dash"/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07" name="Freeform 27"/>
              <p:cNvSpPr>
                <a:spLocks noChangeAspect="1"/>
              </p:cNvSpPr>
              <p:nvPr/>
            </p:nvSpPr>
            <p:spPr bwMode="auto">
              <a:xfrm>
                <a:off x="8304" y="576"/>
                <a:ext cx="1440" cy="672"/>
              </a:xfrm>
              <a:custGeom>
                <a:avLst/>
                <a:gdLst/>
                <a:ahLst/>
                <a:cxnLst>
                  <a:cxn ang="0">
                    <a:pos x="1152" y="160"/>
                  </a:cxn>
                  <a:cxn ang="0">
                    <a:pos x="864" y="16"/>
                  </a:cxn>
                  <a:cxn ang="0">
                    <a:pos x="480" y="64"/>
                  </a:cxn>
                  <a:cxn ang="0">
                    <a:pos x="192" y="304"/>
                  </a:cxn>
                  <a:cxn ang="0">
                    <a:pos x="48" y="544"/>
                  </a:cxn>
                  <a:cxn ang="0">
                    <a:pos x="0" y="784"/>
                  </a:cxn>
                </a:cxnLst>
                <a:rect l="0" t="0" r="r" b="b"/>
                <a:pathLst>
                  <a:path w="1152" h="784">
                    <a:moveTo>
                      <a:pt x="1152" y="160"/>
                    </a:moveTo>
                    <a:cubicBezTo>
                      <a:pt x="1064" y="96"/>
                      <a:pt x="976" y="32"/>
                      <a:pt x="864" y="16"/>
                    </a:cubicBezTo>
                    <a:cubicBezTo>
                      <a:pt x="752" y="0"/>
                      <a:pt x="592" y="16"/>
                      <a:pt x="480" y="64"/>
                    </a:cubicBezTo>
                    <a:cubicBezTo>
                      <a:pt x="368" y="112"/>
                      <a:pt x="264" y="224"/>
                      <a:pt x="192" y="304"/>
                    </a:cubicBezTo>
                    <a:cubicBezTo>
                      <a:pt x="120" y="384"/>
                      <a:pt x="80" y="464"/>
                      <a:pt x="48" y="544"/>
                    </a:cubicBezTo>
                    <a:cubicBezTo>
                      <a:pt x="16" y="624"/>
                      <a:pt x="8" y="704"/>
                      <a:pt x="0" y="784"/>
                    </a:cubicBezTo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1"/>
                </a:solidFill>
                <a:prstDash val="dash"/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7344" name="Rectangle 64"/>
            <p:cNvSpPr>
              <a:spLocks noChangeArrowheads="1"/>
            </p:cNvSpPr>
            <p:nvPr/>
          </p:nvSpPr>
          <p:spPr bwMode="auto">
            <a:xfrm>
              <a:off x="0" y="2352"/>
              <a:ext cx="5616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1600200" y="728663"/>
            <a:ext cx="5530850" cy="1919287"/>
            <a:chOff x="1008" y="699"/>
            <a:chExt cx="3484" cy="1209"/>
          </a:xfrm>
        </p:grpSpPr>
        <p:sp>
          <p:nvSpPr>
            <p:cNvPr id="97325" name="Text Box 45"/>
            <p:cNvSpPr txBox="1">
              <a:spLocks noChangeArrowheads="1"/>
            </p:cNvSpPr>
            <p:nvPr/>
          </p:nvSpPr>
          <p:spPr bwMode="auto">
            <a:xfrm>
              <a:off x="2938" y="1659"/>
              <a:ext cx="354" cy="2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b="1" baseline="0">
                  <a:solidFill>
                    <a:srgbClr val="FF0000"/>
                  </a:solidFill>
                </a:rPr>
                <a:t>2</a:t>
              </a:r>
              <a:r>
                <a:rPr lang="fr-FR" b="1" baseline="0">
                  <a:solidFill>
                    <a:srgbClr val="FF0000"/>
                  </a:solidFill>
                  <a:sym typeface="Symbol" pitchFamily="18" charset="2"/>
                </a:rPr>
                <a:t></a:t>
              </a:r>
              <a:r>
                <a:rPr lang="fr-FR" b="1">
                  <a:solidFill>
                    <a:srgbClr val="FF0000"/>
                  </a:solidFill>
                  <a:sym typeface="Symbol" pitchFamily="18" charset="2"/>
                </a:rPr>
                <a:t>3</a:t>
              </a:r>
              <a:endParaRPr lang="fr-FR" b="1" baseline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97326" name="Text Box 46"/>
            <p:cNvSpPr txBox="1">
              <a:spLocks noChangeArrowheads="1"/>
            </p:cNvSpPr>
            <p:nvPr/>
          </p:nvSpPr>
          <p:spPr bwMode="auto">
            <a:xfrm>
              <a:off x="1008" y="912"/>
              <a:ext cx="354" cy="2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baseline="0">
                  <a:solidFill>
                    <a:srgbClr val="FF0000"/>
                  </a:solidFill>
                </a:rPr>
                <a:t>2</a:t>
              </a:r>
              <a:r>
                <a:rPr lang="fr-FR" b="1" baseline="0">
                  <a:solidFill>
                    <a:srgbClr val="FF0000"/>
                  </a:solidFill>
                  <a:sym typeface="Symbol" pitchFamily="18" charset="2"/>
                </a:rPr>
                <a:t></a:t>
              </a:r>
              <a:r>
                <a:rPr lang="fr-FR" b="1">
                  <a:solidFill>
                    <a:srgbClr val="FF0000"/>
                  </a:solidFill>
                  <a:sym typeface="Symbol" pitchFamily="18" charset="2"/>
                </a:rPr>
                <a:t>3</a:t>
              </a:r>
              <a:endParaRPr lang="fr-FR" b="1" baseline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97327" name="Text Box 47"/>
            <p:cNvSpPr txBox="1">
              <a:spLocks noChangeArrowheads="1"/>
            </p:cNvSpPr>
            <p:nvPr/>
          </p:nvSpPr>
          <p:spPr bwMode="auto">
            <a:xfrm>
              <a:off x="4138" y="699"/>
              <a:ext cx="354" cy="2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baseline="0">
                  <a:solidFill>
                    <a:srgbClr val="FF0000"/>
                  </a:solidFill>
                </a:rPr>
                <a:t>2</a:t>
              </a:r>
              <a:r>
                <a:rPr lang="fr-FR" b="1" baseline="0">
                  <a:solidFill>
                    <a:srgbClr val="FF0000"/>
                  </a:solidFill>
                  <a:sym typeface="Symbol" pitchFamily="18" charset="2"/>
                </a:rPr>
                <a:t></a:t>
              </a:r>
              <a:r>
                <a:rPr lang="fr-FR" b="1">
                  <a:solidFill>
                    <a:srgbClr val="FF0000"/>
                  </a:solidFill>
                  <a:sym typeface="Symbol" pitchFamily="18" charset="2"/>
                </a:rPr>
                <a:t>3</a:t>
              </a:r>
              <a:endParaRPr lang="fr-FR" b="1" baseline="0">
                <a:solidFill>
                  <a:srgbClr val="FF0000"/>
                </a:solidFill>
                <a:sym typeface="Symbol" pitchFamily="18" charset="2"/>
              </a:endParaRPr>
            </a:p>
          </p:txBody>
        </p:sp>
      </p:grpSp>
      <p:pic>
        <p:nvPicPr>
          <p:cNvPr id="97292" name="Picture 12" descr="BaBar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0" y="152400"/>
            <a:ext cx="668338" cy="9318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>
          <a:xfrm>
            <a:off x="3200400" y="0"/>
            <a:ext cx="1752600" cy="762000"/>
          </a:xfrm>
        </p:spPr>
        <p:txBody>
          <a:bodyPr/>
          <a:lstStyle/>
          <a:p>
            <a:r>
              <a:rPr lang="fr-FR" sz="3600" b="1"/>
              <a:t>GGSZ</a:t>
            </a:r>
          </a:p>
        </p:txBody>
      </p: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609600" y="3429000"/>
            <a:ext cx="8534400" cy="2847975"/>
            <a:chOff x="384" y="2160"/>
            <a:chExt cx="5376" cy="1794"/>
          </a:xfrm>
        </p:grpSpPr>
        <p:pic>
          <p:nvPicPr>
            <p:cNvPr id="97310" name="Picture 3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4" y="3408"/>
              <a:ext cx="528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7309" name="Picture 2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4" y="2160"/>
              <a:ext cx="3696" cy="1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7349" name="Rectangle 69"/>
            <p:cNvSpPr>
              <a:spLocks noChangeArrowheads="1"/>
            </p:cNvSpPr>
            <p:nvPr/>
          </p:nvSpPr>
          <p:spPr bwMode="auto">
            <a:xfrm>
              <a:off x="3984" y="3120"/>
              <a:ext cx="17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1400" baseline="0" dirty="0">
                  <a:solidFill>
                    <a:srgbClr val="4AACB4"/>
                  </a:solidFill>
                </a:rPr>
                <a:t>Phys. </a:t>
              </a:r>
              <a:r>
                <a:rPr lang="fr-FR" sz="1400" baseline="0" dirty="0" err="1">
                  <a:solidFill>
                    <a:srgbClr val="4AACB4"/>
                  </a:solidFill>
                </a:rPr>
                <a:t>Rev</a:t>
              </a:r>
              <a:r>
                <a:rPr lang="fr-FR" sz="1400" baseline="0" dirty="0">
                  <a:solidFill>
                    <a:srgbClr val="4AACB4"/>
                  </a:solidFill>
                </a:rPr>
                <a:t>. D 81, 112002 (2010)</a:t>
              </a:r>
            </a:p>
          </p:txBody>
        </p:sp>
      </p:grpSp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4427984" y="332656"/>
            <a:ext cx="388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fr-FR" sz="1400" baseline="0" dirty="0" smtClean="0">
                <a:solidFill>
                  <a:srgbClr val="4AACB4"/>
                </a:solidFill>
              </a:rPr>
              <a:t>PRL 105, 121801 (2010)</a:t>
            </a:r>
            <a:endParaRPr lang="fr-FR" sz="1400" baseline="0" dirty="0">
              <a:solidFill>
                <a:srgbClr val="4AACB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a date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27/07/2011</a:t>
            </a:r>
          </a:p>
        </p:txBody>
      </p:sp>
      <p:sp>
        <p:nvSpPr>
          <p:cNvPr id="18435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J. Chauveau XXXIV SSI</a:t>
            </a:r>
          </a:p>
        </p:txBody>
      </p:sp>
      <p:sp>
        <p:nvSpPr>
          <p:cNvPr id="1843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F170ECE-0FA6-4067-A9C2-E9C418EEA79F}" type="slidenum">
              <a:rPr lang="fr-FR" smtClean="0"/>
              <a:pPr/>
              <a:t>44</a:t>
            </a:fld>
            <a:endParaRPr lang="fr-FR" smtClean="0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err="1" smtClean="0"/>
              <a:t>Summary</a:t>
            </a:r>
            <a:r>
              <a:rPr lang="fr-FR" dirty="0" smtClean="0"/>
              <a:t> on angles</a:t>
            </a:r>
          </a:p>
        </p:txBody>
      </p:sp>
      <p:pic>
        <p:nvPicPr>
          <p:cNvPr id="18438" name="Picture 4" descr="belle_rhoeta_small_ang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75" y="1636713"/>
            <a:ext cx="7205663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belle_rhoeta_small_glob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8375" y="1636713"/>
            <a:ext cx="7205663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6"/>
          <p:cNvSpPr txBox="1">
            <a:spLocks noChangeArrowheads="1"/>
          </p:cNvSpPr>
          <p:nvPr/>
        </p:nvSpPr>
        <p:spPr bwMode="auto">
          <a:xfrm>
            <a:off x="990600" y="5105400"/>
            <a:ext cx="67818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baseline="0"/>
              <a:t> CP violation established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baseline="0"/>
              <a:t> the angles alone bring a significant constraint on the UT apex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baseline="0"/>
              <a:t> </a:t>
            </a:r>
            <a:r>
              <a:rPr lang="fr-FR" baseline="0">
                <a:latin typeface="Symbol" pitchFamily="18" charset="2"/>
              </a:rPr>
              <a:t>g/f3</a:t>
            </a:r>
            <a:r>
              <a:rPr lang="fr-FR" baseline="0"/>
              <a:t>: more precision needed to bring a constraint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7, 2010</a:t>
            </a: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J. Chauveau -- Capri Workshop</a:t>
            </a:r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F0EDF-B301-4836-BB16-7D6E7AD046B2}" type="slidenum">
              <a:rPr lang="fr-FR"/>
              <a:pPr/>
              <a:t>45</a:t>
            </a:fld>
            <a:endParaRPr lang="fr-FR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Summary on sides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28600" y="1981200"/>
            <a:ext cx="8120063" cy="3508375"/>
            <a:chOff x="144" y="1248"/>
            <a:chExt cx="5115" cy="2210"/>
          </a:xfrm>
        </p:grpSpPr>
        <p:pic>
          <p:nvPicPr>
            <p:cNvPr id="47108" name="Picture 4" descr="belle_rhoeta_small_CPconservi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248"/>
              <a:ext cx="4443" cy="2210"/>
            </a:xfrm>
            <a:prstGeom prst="rect">
              <a:avLst/>
            </a:prstGeom>
            <a:noFill/>
          </p:spPr>
        </p:pic>
        <p:sp>
          <p:nvSpPr>
            <p:cNvPr id="47119" name="Text Box 15"/>
            <p:cNvSpPr txBox="1">
              <a:spLocks noChangeArrowheads="1"/>
            </p:cNvSpPr>
            <p:nvPr/>
          </p:nvSpPr>
          <p:spPr bwMode="auto">
            <a:xfrm>
              <a:off x="144" y="1680"/>
              <a:ext cx="11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aseline="0"/>
                <a:t>CP conserving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8600" y="1981200"/>
            <a:ext cx="8196263" cy="3584575"/>
            <a:chOff x="144" y="1248"/>
            <a:chExt cx="5163" cy="2258"/>
          </a:xfrm>
        </p:grpSpPr>
        <p:pic>
          <p:nvPicPr>
            <p:cNvPr id="47109" name="Picture 5" descr="belle_rhoeta_small_noBtaunu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8" y="1248"/>
              <a:ext cx="4539" cy="2258"/>
            </a:xfrm>
            <a:prstGeom prst="rect">
              <a:avLst/>
            </a:prstGeom>
            <a:noFill/>
          </p:spPr>
        </p:pic>
        <p:sp>
          <p:nvSpPr>
            <p:cNvPr id="47117" name="Text Box 13"/>
            <p:cNvSpPr txBox="1">
              <a:spLocks noChangeArrowheads="1"/>
            </p:cNvSpPr>
            <p:nvPr/>
          </p:nvSpPr>
          <p:spPr bwMode="auto">
            <a:xfrm>
              <a:off x="144" y="2016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aseline="0"/>
                <a:t>w/o </a:t>
              </a:r>
              <a:r>
                <a:rPr lang="fr-FR" baseline="0">
                  <a:latin typeface="Symbol" pitchFamily="18" charset="2"/>
                </a:rPr>
                <a:t>tn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52400" y="1981200"/>
            <a:ext cx="8272463" cy="3584575"/>
            <a:chOff x="96" y="1248"/>
            <a:chExt cx="5211" cy="2258"/>
          </a:xfrm>
        </p:grpSpPr>
        <p:pic>
          <p:nvPicPr>
            <p:cNvPr id="47110" name="Picture 6" descr="belle_rhoeta_small_global_Vu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8" y="1248"/>
              <a:ext cx="4539" cy="2258"/>
            </a:xfrm>
            <a:prstGeom prst="rect">
              <a:avLst/>
            </a:prstGeom>
            <a:noFill/>
          </p:spPr>
        </p:pic>
        <p:sp>
          <p:nvSpPr>
            <p:cNvPr id="47114" name="Text Box 10"/>
            <p:cNvSpPr txBox="1">
              <a:spLocks noChangeArrowheads="1"/>
            </p:cNvSpPr>
            <p:nvPr/>
          </p:nvSpPr>
          <p:spPr bwMode="auto">
            <a:xfrm>
              <a:off x="96" y="2448"/>
              <a:ext cx="96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i="1" baseline="0"/>
                <a:t>sl</a:t>
              </a:r>
              <a:r>
                <a:rPr lang="fr-FR" baseline="0"/>
                <a:t> and </a:t>
              </a:r>
              <a:r>
                <a:rPr lang="fr-FR" baseline="0">
                  <a:latin typeface="Symbol" pitchFamily="18" charset="2"/>
                </a:rPr>
                <a:t>tn</a:t>
              </a:r>
              <a:r>
                <a:rPr lang="fr-FR" baseline="0"/>
                <a:t> separately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12725" y="2019300"/>
            <a:ext cx="8212138" cy="3546475"/>
            <a:chOff x="134" y="1272"/>
            <a:chExt cx="5173" cy="2234"/>
          </a:xfrm>
        </p:grpSpPr>
        <p:pic>
          <p:nvPicPr>
            <p:cNvPr id="47111" name="Picture 7" descr="belle_rhoeta_small_globa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6" y="1272"/>
              <a:ext cx="4491" cy="2234"/>
            </a:xfrm>
            <a:prstGeom prst="rect">
              <a:avLst/>
            </a:prstGeom>
            <a:noFill/>
          </p:spPr>
        </p:pic>
        <p:sp>
          <p:nvSpPr>
            <p:cNvPr id="47112" name="Text Box 8"/>
            <p:cNvSpPr txBox="1">
              <a:spLocks noChangeArrowheads="1"/>
            </p:cNvSpPr>
            <p:nvPr/>
          </p:nvSpPr>
          <p:spPr bwMode="auto">
            <a:xfrm>
              <a:off x="134" y="2903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aseline="0"/>
                <a:t>Vub averaged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753"/>
            <a:ext cx="8532440" cy="2376264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 err="1">
                <a:solidFill>
                  <a:srgbClr val="0000CC"/>
                </a:solidFill>
              </a:rPr>
              <a:t>Semileptonic</a:t>
            </a:r>
            <a:r>
              <a:rPr lang="fr-FR" sz="2000" dirty="0">
                <a:solidFill>
                  <a:srgbClr val="0000CC"/>
                </a:solidFill>
              </a:rPr>
              <a:t> inclusive and exclusive B </a:t>
            </a:r>
            <a:r>
              <a:rPr lang="fr-FR" sz="2000" dirty="0" err="1">
                <a:solidFill>
                  <a:srgbClr val="0000CC"/>
                </a:solidFill>
              </a:rPr>
              <a:t>decays</a:t>
            </a:r>
            <a:endParaRPr lang="fr-FR" sz="2000" dirty="0">
              <a:solidFill>
                <a:srgbClr val="0000CC"/>
              </a:solidFill>
            </a:endParaRPr>
          </a:p>
          <a:p>
            <a:pPr lvl="1"/>
            <a:r>
              <a:rPr lang="fr-FR" sz="2000" dirty="0" err="1"/>
              <a:t>Well</a:t>
            </a:r>
            <a:r>
              <a:rPr lang="fr-FR" sz="2000" dirty="0"/>
              <a:t> </a:t>
            </a:r>
            <a:r>
              <a:rPr lang="fr-FR" sz="2000" dirty="0" err="1"/>
              <a:t>established</a:t>
            </a:r>
            <a:r>
              <a:rPr lang="fr-FR" sz="2000" dirty="0"/>
              <a:t> analyses</a:t>
            </a:r>
          </a:p>
          <a:p>
            <a:pPr lvl="1"/>
            <a:r>
              <a:rPr lang="fr-FR" sz="2000" dirty="0"/>
              <a:t>Can use </a:t>
            </a:r>
            <a:r>
              <a:rPr lang="fr-FR" sz="2000" dirty="0" err="1"/>
              <a:t>recoil</a:t>
            </a:r>
            <a:r>
              <a:rPr lang="fr-FR" sz="2000" dirty="0"/>
              <a:t> </a:t>
            </a:r>
            <a:r>
              <a:rPr lang="fr-FR" sz="2000" dirty="0" err="1"/>
              <a:t>samples</a:t>
            </a:r>
            <a:r>
              <a:rPr lang="fr-FR" sz="2000" dirty="0"/>
              <a:t>  (</a:t>
            </a:r>
            <a:r>
              <a:rPr lang="fr-FR" sz="2000" dirty="0" err="1"/>
              <a:t>hadronic</a:t>
            </a:r>
            <a:r>
              <a:rPr lang="fr-FR" sz="2000" dirty="0"/>
              <a:t> or </a:t>
            </a:r>
            <a:r>
              <a:rPr lang="fr-FR" sz="2000" dirty="0" err="1"/>
              <a:t>semileptonic</a:t>
            </a:r>
            <a:r>
              <a:rPr lang="fr-FR" sz="2000" dirty="0"/>
              <a:t> tags)</a:t>
            </a:r>
          </a:p>
          <a:p>
            <a:pPr lvl="1"/>
            <a:r>
              <a:rPr lang="fr-FR" sz="2000" dirty="0">
                <a:solidFill>
                  <a:srgbClr val="0000CC"/>
                </a:solidFill>
              </a:rPr>
              <a:t>Inclusive</a:t>
            </a:r>
            <a:r>
              <a:rPr lang="fr-FR" sz="2000" dirty="0"/>
              <a:t>: b</a:t>
            </a:r>
            <a:r>
              <a:rPr lang="fr-FR" sz="2000" dirty="0">
                <a:sym typeface="Wingdings" pitchFamily="2" charset="2"/>
              </a:rPr>
              <a:t></a:t>
            </a:r>
            <a:r>
              <a:rPr lang="fr-FR" sz="2000" dirty="0"/>
              <a:t>q l</a:t>
            </a:r>
            <a:r>
              <a:rPr lang="fr-FR" sz="2000" dirty="0">
                <a:latin typeface="Symbol" pitchFamily="18" charset="2"/>
              </a:rPr>
              <a:t>n</a:t>
            </a:r>
            <a:r>
              <a:rPr lang="fr-FR" sz="2000" dirty="0"/>
              <a:t> + QCD corrections+OPE (</a:t>
            </a:r>
            <a:r>
              <a:rPr lang="fr-FR" sz="2000" dirty="0">
                <a:latin typeface="Symbol" pitchFamily="18" charset="2"/>
              </a:rPr>
              <a:t>a</a:t>
            </a:r>
            <a:r>
              <a:rPr lang="fr-FR" sz="2000" baseline="-25000" dirty="0"/>
              <a:t>s</a:t>
            </a:r>
            <a:r>
              <a:rPr lang="fr-FR" sz="2000" dirty="0"/>
              <a:t>, </a:t>
            </a:r>
            <a:r>
              <a:rPr lang="fr-FR" sz="2000" dirty="0">
                <a:latin typeface="Symbol" pitchFamily="18" charset="2"/>
              </a:rPr>
              <a:t>L</a:t>
            </a:r>
            <a:r>
              <a:rPr lang="fr-FR" sz="2000" dirty="0"/>
              <a:t>/m</a:t>
            </a:r>
            <a:r>
              <a:rPr lang="fr-FR" sz="2000" baseline="-25000" dirty="0"/>
              <a:t>b</a:t>
            </a:r>
            <a:r>
              <a:rPr lang="fr-FR" sz="2000" dirty="0"/>
              <a:t>)</a:t>
            </a:r>
          </a:p>
          <a:p>
            <a:pPr lvl="1">
              <a:buFontTx/>
              <a:buNone/>
            </a:pPr>
            <a:r>
              <a:rPr lang="fr-FR" sz="2000" dirty="0"/>
              <a:t>	</a:t>
            </a:r>
            <a:r>
              <a:rPr lang="fr-FR" sz="2000" dirty="0" err="1"/>
              <a:t>also</a:t>
            </a:r>
            <a:r>
              <a:rPr lang="fr-FR" sz="2000" dirty="0"/>
              <a:t> relevant for b</a:t>
            </a:r>
            <a:r>
              <a:rPr lang="fr-FR" sz="2000" dirty="0">
                <a:sym typeface="Wingdings" pitchFamily="2" charset="2"/>
              </a:rPr>
              <a:t> s </a:t>
            </a:r>
            <a:r>
              <a:rPr lang="fr-FR" sz="2000" dirty="0">
                <a:latin typeface="Symbol" pitchFamily="18" charset="2"/>
                <a:sym typeface="Wingdings" pitchFamily="2" charset="2"/>
              </a:rPr>
              <a:t>g</a:t>
            </a:r>
            <a:endParaRPr lang="fr-FR" sz="2000" dirty="0">
              <a:latin typeface="Symbol" pitchFamily="18" charset="2"/>
            </a:endParaRPr>
          </a:p>
          <a:p>
            <a:pPr lvl="1"/>
            <a:r>
              <a:rPr lang="fr-FR" sz="2000" dirty="0">
                <a:solidFill>
                  <a:srgbClr val="0000CC"/>
                </a:solidFill>
              </a:rPr>
              <a:t>Exclusive</a:t>
            </a:r>
            <a:r>
              <a:rPr lang="fr-FR" sz="2000" dirty="0"/>
              <a:t>: </a:t>
            </a:r>
            <a:r>
              <a:rPr lang="fr-FR" sz="2000" dirty="0" err="1"/>
              <a:t>form</a:t>
            </a:r>
            <a:r>
              <a:rPr lang="fr-FR" sz="2000" dirty="0"/>
              <a:t> factor(s) </a:t>
            </a:r>
            <a:r>
              <a:rPr lang="fr-FR" sz="2000" dirty="0" err="1"/>
              <a:t>describing</a:t>
            </a:r>
            <a:r>
              <a:rPr lang="fr-FR" sz="2000" dirty="0"/>
              <a:t> B </a:t>
            </a:r>
            <a:r>
              <a:rPr lang="fr-FR" sz="2000" dirty="0">
                <a:sym typeface="Wingdings" pitchFamily="2" charset="2"/>
              </a:rPr>
              <a:t> l</a:t>
            </a:r>
            <a:r>
              <a:rPr lang="fr-FR" sz="2000" dirty="0">
                <a:latin typeface="Symbol" pitchFamily="18" charset="2"/>
                <a:sym typeface="Wingdings" pitchFamily="2" charset="2"/>
              </a:rPr>
              <a:t>n</a:t>
            </a:r>
            <a:r>
              <a:rPr lang="fr-FR" sz="2000" dirty="0">
                <a:sym typeface="Wingdings" pitchFamily="2" charset="2"/>
              </a:rPr>
              <a:t> hadron </a:t>
            </a:r>
            <a:r>
              <a:rPr lang="fr-FR" sz="2000" dirty="0" smtClean="0">
                <a:sym typeface="Wingdings" pitchFamily="2" charset="2"/>
              </a:rPr>
              <a:t>–</a:t>
            </a:r>
            <a:r>
              <a:rPr lang="fr-FR" sz="2000" dirty="0" smtClean="0"/>
              <a:t> LQCD</a:t>
            </a:r>
          </a:p>
          <a:p>
            <a:pPr lvl="1"/>
            <a:r>
              <a:rPr lang="fr-FR" sz="2000" dirty="0" err="1" smtClean="0"/>
              <a:t>Systematic</a:t>
            </a:r>
            <a:r>
              <a:rPr lang="fr-FR" sz="2000" dirty="0" smtClean="0"/>
              <a:t>  trend </a:t>
            </a:r>
            <a:r>
              <a:rPr lang="fr-FR" sz="2000" dirty="0" err="1" smtClean="0"/>
              <a:t>where</a:t>
            </a:r>
            <a:r>
              <a:rPr lang="fr-FR" sz="2000" dirty="0" smtClean="0"/>
              <a:t> the inclusive </a:t>
            </a:r>
            <a:r>
              <a:rPr lang="fr-FR" sz="2000" dirty="0" err="1" smtClean="0"/>
              <a:t>results</a:t>
            </a:r>
            <a:r>
              <a:rPr lang="fr-FR" sz="2000" dirty="0" smtClean="0"/>
              <a:t> are </a:t>
            </a:r>
            <a:r>
              <a:rPr lang="fr-FR" sz="2000" dirty="0" err="1" smtClean="0"/>
              <a:t>higher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exclusive </a:t>
            </a:r>
            <a:r>
              <a:rPr lang="fr-FR" sz="2000" dirty="0" err="1" smtClean="0"/>
              <a:t>ones</a:t>
            </a:r>
            <a:r>
              <a:rPr lang="fr-FR" sz="2000" dirty="0" smtClean="0"/>
              <a:t>.</a:t>
            </a:r>
            <a:endParaRPr lang="fr-FR" sz="2000" dirty="0"/>
          </a:p>
          <a:p>
            <a:pPr>
              <a:buFontTx/>
              <a:buNone/>
            </a:pPr>
            <a:endParaRPr lang="fr-FR" sz="2000" dirty="0"/>
          </a:p>
        </p:txBody>
      </p:sp>
      <p:sp>
        <p:nvSpPr>
          <p:cNvPr id="4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July 7, 2010</a:t>
            </a:r>
          </a:p>
        </p:txBody>
      </p:sp>
      <p:sp>
        <p:nvSpPr>
          <p:cNvPr id="4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J. Chauveau -- Capri Workshop</a:t>
            </a:r>
          </a:p>
        </p:txBody>
      </p:sp>
      <p:sp>
        <p:nvSpPr>
          <p:cNvPr id="4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AB95-2B0C-4AB5-9BFD-0FF0944675B4}" type="slidenum">
              <a:rPr lang="fr-FR"/>
              <a:pPr/>
              <a:t>46</a:t>
            </a:fld>
            <a:endParaRPr lang="fr-FR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Methods</a:t>
            </a:r>
            <a:endParaRPr lang="fr-FR" dirty="0"/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212725" y="265113"/>
            <a:ext cx="2987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baseline="0" dirty="0"/>
              <a:t>R. </a:t>
            </a:r>
            <a:r>
              <a:rPr lang="fr-FR" baseline="0" dirty="0" err="1" smtClean="0"/>
              <a:t>Kowalewski</a:t>
            </a:r>
            <a:r>
              <a:rPr lang="fr-FR" baseline="0" dirty="0" smtClean="0"/>
              <a:t> Beauty 11</a:t>
            </a:r>
            <a:endParaRPr lang="fr-FR" baseline="0" dirty="0"/>
          </a:p>
        </p:txBody>
      </p:sp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157192"/>
            <a:ext cx="50673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6096000" y="838200"/>
            <a:ext cx="2868613" cy="2225675"/>
            <a:chOff x="3840" y="528"/>
            <a:chExt cx="1807" cy="1402"/>
          </a:xfrm>
        </p:grpSpPr>
        <p:sp>
          <p:nvSpPr>
            <p:cNvPr id="136219" name="Rectangle 27" descr="Woven mat"/>
            <p:cNvSpPr>
              <a:spLocks noChangeArrowheads="1"/>
            </p:cNvSpPr>
            <p:nvPr/>
          </p:nvSpPr>
          <p:spPr bwMode="auto">
            <a:xfrm rot="1078396">
              <a:off x="4032" y="1169"/>
              <a:ext cx="1343" cy="517"/>
            </a:xfrm>
            <a:prstGeom prst="rect">
              <a:avLst/>
            </a:prstGeom>
            <a:blipFill dpi="0" rotWithShape="1">
              <a:blip r:embed="rId4" cstate="print">
                <a:alphaModFix amt="47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6221" name="Line 29"/>
            <p:cNvSpPr>
              <a:spLocks noChangeAspect="1" noChangeShapeType="1"/>
            </p:cNvSpPr>
            <p:nvPr/>
          </p:nvSpPr>
          <p:spPr bwMode="auto">
            <a:xfrm>
              <a:off x="4154" y="1180"/>
              <a:ext cx="55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6222" name="Line 30"/>
            <p:cNvSpPr>
              <a:spLocks noChangeAspect="1" noChangeShapeType="1"/>
            </p:cNvSpPr>
            <p:nvPr/>
          </p:nvSpPr>
          <p:spPr bwMode="auto">
            <a:xfrm>
              <a:off x="4709" y="1180"/>
              <a:ext cx="425" cy="1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3" name="Group 31"/>
            <p:cNvGrpSpPr>
              <a:grpSpLocks noChangeAspect="1"/>
            </p:cNvGrpSpPr>
            <p:nvPr/>
          </p:nvGrpSpPr>
          <p:grpSpPr bwMode="auto">
            <a:xfrm rot="-2706572">
              <a:off x="4655" y="1006"/>
              <a:ext cx="340" cy="99"/>
              <a:chOff x="288" y="2592"/>
              <a:chExt cx="5184" cy="864"/>
            </a:xfrm>
          </p:grpSpPr>
          <p:sp>
            <p:nvSpPr>
              <p:cNvPr id="136224" name="Freeform 32"/>
              <p:cNvSpPr>
                <a:spLocks noChangeAspect="1"/>
              </p:cNvSpPr>
              <p:nvPr/>
            </p:nvSpPr>
            <p:spPr bwMode="auto">
              <a:xfrm>
                <a:off x="288" y="2592"/>
                <a:ext cx="1728" cy="864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432" y="0"/>
                  </a:cxn>
                  <a:cxn ang="0">
                    <a:pos x="864" y="432"/>
                  </a:cxn>
                  <a:cxn ang="0">
                    <a:pos x="1296" y="864"/>
                  </a:cxn>
                  <a:cxn ang="0">
                    <a:pos x="1728" y="432"/>
                  </a:cxn>
                </a:cxnLst>
                <a:rect l="0" t="0" r="r" b="b"/>
                <a:pathLst>
                  <a:path w="1728" h="864">
                    <a:moveTo>
                      <a:pt x="0" y="432"/>
                    </a:moveTo>
                    <a:cubicBezTo>
                      <a:pt x="144" y="216"/>
                      <a:pt x="288" y="0"/>
                      <a:pt x="432" y="0"/>
                    </a:cubicBezTo>
                    <a:cubicBezTo>
                      <a:pt x="576" y="0"/>
                      <a:pt x="720" y="288"/>
                      <a:pt x="864" y="432"/>
                    </a:cubicBezTo>
                    <a:cubicBezTo>
                      <a:pt x="1008" y="576"/>
                      <a:pt x="1152" y="864"/>
                      <a:pt x="1296" y="864"/>
                    </a:cubicBezTo>
                    <a:cubicBezTo>
                      <a:pt x="1440" y="864"/>
                      <a:pt x="1656" y="504"/>
                      <a:pt x="1728" y="43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225" name="Freeform 33"/>
              <p:cNvSpPr>
                <a:spLocks noChangeAspect="1"/>
              </p:cNvSpPr>
              <p:nvPr/>
            </p:nvSpPr>
            <p:spPr bwMode="auto">
              <a:xfrm>
                <a:off x="2016" y="2592"/>
                <a:ext cx="1728" cy="864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432" y="0"/>
                  </a:cxn>
                  <a:cxn ang="0">
                    <a:pos x="864" y="432"/>
                  </a:cxn>
                  <a:cxn ang="0">
                    <a:pos x="1296" y="864"/>
                  </a:cxn>
                  <a:cxn ang="0">
                    <a:pos x="1728" y="432"/>
                  </a:cxn>
                </a:cxnLst>
                <a:rect l="0" t="0" r="r" b="b"/>
                <a:pathLst>
                  <a:path w="1728" h="864">
                    <a:moveTo>
                      <a:pt x="0" y="432"/>
                    </a:moveTo>
                    <a:cubicBezTo>
                      <a:pt x="144" y="216"/>
                      <a:pt x="288" y="0"/>
                      <a:pt x="432" y="0"/>
                    </a:cubicBezTo>
                    <a:cubicBezTo>
                      <a:pt x="576" y="0"/>
                      <a:pt x="720" y="288"/>
                      <a:pt x="864" y="432"/>
                    </a:cubicBezTo>
                    <a:cubicBezTo>
                      <a:pt x="1008" y="576"/>
                      <a:pt x="1152" y="864"/>
                      <a:pt x="1296" y="864"/>
                    </a:cubicBezTo>
                    <a:cubicBezTo>
                      <a:pt x="1440" y="864"/>
                      <a:pt x="1656" y="504"/>
                      <a:pt x="1728" y="43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226" name="Freeform 34"/>
              <p:cNvSpPr>
                <a:spLocks noChangeAspect="1"/>
              </p:cNvSpPr>
              <p:nvPr/>
            </p:nvSpPr>
            <p:spPr bwMode="auto">
              <a:xfrm>
                <a:off x="3744" y="2592"/>
                <a:ext cx="1728" cy="864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432" y="0"/>
                  </a:cxn>
                  <a:cxn ang="0">
                    <a:pos x="864" y="432"/>
                  </a:cxn>
                  <a:cxn ang="0">
                    <a:pos x="1296" y="864"/>
                  </a:cxn>
                  <a:cxn ang="0">
                    <a:pos x="1728" y="432"/>
                  </a:cxn>
                </a:cxnLst>
                <a:rect l="0" t="0" r="r" b="b"/>
                <a:pathLst>
                  <a:path w="1728" h="864">
                    <a:moveTo>
                      <a:pt x="0" y="432"/>
                    </a:moveTo>
                    <a:cubicBezTo>
                      <a:pt x="144" y="216"/>
                      <a:pt x="288" y="0"/>
                      <a:pt x="432" y="0"/>
                    </a:cubicBezTo>
                    <a:cubicBezTo>
                      <a:pt x="576" y="0"/>
                      <a:pt x="720" y="288"/>
                      <a:pt x="864" y="432"/>
                    </a:cubicBezTo>
                    <a:cubicBezTo>
                      <a:pt x="1008" y="576"/>
                      <a:pt x="1152" y="864"/>
                      <a:pt x="1296" y="864"/>
                    </a:cubicBezTo>
                    <a:cubicBezTo>
                      <a:pt x="1440" y="864"/>
                      <a:pt x="1656" y="504"/>
                      <a:pt x="1728" y="43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6227" name="Text Box 35"/>
            <p:cNvSpPr txBox="1">
              <a:spLocks noChangeAspect="1" noChangeArrowheads="1"/>
            </p:cNvSpPr>
            <p:nvPr/>
          </p:nvSpPr>
          <p:spPr bwMode="auto">
            <a:xfrm>
              <a:off x="3840" y="960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aseline="0"/>
                <a:t>b</a:t>
              </a:r>
            </a:p>
          </p:txBody>
        </p:sp>
        <p:sp>
          <p:nvSpPr>
            <p:cNvPr id="136228" name="Text Box 36"/>
            <p:cNvSpPr txBox="1">
              <a:spLocks noChangeAspect="1" noChangeArrowheads="1"/>
            </p:cNvSpPr>
            <p:nvPr/>
          </p:nvSpPr>
          <p:spPr bwMode="auto">
            <a:xfrm>
              <a:off x="5088" y="1104"/>
              <a:ext cx="55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2000" baseline="0"/>
                <a:t>c or u</a:t>
              </a:r>
            </a:p>
          </p:txBody>
        </p:sp>
        <p:sp>
          <p:nvSpPr>
            <p:cNvPr id="136229" name="Text Box 37"/>
            <p:cNvSpPr txBox="1">
              <a:spLocks noChangeAspect="1" noChangeArrowheads="1"/>
            </p:cNvSpPr>
            <p:nvPr/>
          </p:nvSpPr>
          <p:spPr bwMode="auto">
            <a:xfrm>
              <a:off x="4925" y="1026"/>
              <a:ext cx="20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aseline="0"/>
                <a:t>W</a:t>
              </a:r>
              <a:r>
                <a:rPr lang="fr-FR" sz="2000" baseline="30000">
                  <a:latin typeface="Symbol" pitchFamily="18" charset="2"/>
                </a:rPr>
                <a:t>-</a:t>
              </a:r>
              <a:endParaRPr lang="fr-FR" sz="2000" baseline="0">
                <a:latin typeface="Symbol" pitchFamily="18" charset="2"/>
              </a:endParaRPr>
            </a:p>
          </p:txBody>
        </p:sp>
        <p:sp>
          <p:nvSpPr>
            <p:cNvPr id="136230" name="Text Box 38"/>
            <p:cNvSpPr txBox="1">
              <a:spLocks noChangeAspect="1" noChangeArrowheads="1"/>
            </p:cNvSpPr>
            <p:nvPr/>
          </p:nvSpPr>
          <p:spPr bwMode="auto">
            <a:xfrm>
              <a:off x="4128" y="1200"/>
              <a:ext cx="9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2000" b="1" i="1" baseline="0" dirty="0" err="1" smtClean="0">
                  <a:solidFill>
                    <a:srgbClr val="FF0000"/>
                  </a:solidFill>
                </a:rPr>
                <a:t>V</a:t>
              </a:r>
              <a:r>
                <a:rPr lang="fr-FR" sz="2000" b="1" i="1" baseline="-25000" dirty="0" err="1" smtClean="0">
                  <a:solidFill>
                    <a:srgbClr val="FF0000"/>
                  </a:solidFill>
                </a:rPr>
                <a:t>cb</a:t>
              </a:r>
              <a:r>
                <a:rPr lang="fr-FR" sz="2000" b="1" i="1" dirty="0" smtClean="0">
                  <a:solidFill>
                    <a:srgbClr val="FF0000"/>
                  </a:solidFill>
                </a:rPr>
                <a:t> </a:t>
              </a:r>
              <a:r>
                <a:rPr lang="fr-FR" sz="2000" b="1" i="1" baseline="0" dirty="0" smtClean="0">
                  <a:solidFill>
                    <a:srgbClr val="FF0000"/>
                  </a:solidFill>
                </a:rPr>
                <a:t>or</a:t>
              </a:r>
              <a:r>
                <a:rPr lang="fr-FR" sz="2000" b="1" i="1" dirty="0" smtClean="0">
                  <a:solidFill>
                    <a:srgbClr val="FF0000"/>
                  </a:solidFill>
                </a:rPr>
                <a:t> </a:t>
              </a:r>
              <a:r>
                <a:rPr lang="fr-FR" sz="2000" b="1" i="1" baseline="0" dirty="0" err="1">
                  <a:solidFill>
                    <a:srgbClr val="FF0000"/>
                  </a:solidFill>
                </a:rPr>
                <a:t>V</a:t>
              </a:r>
              <a:r>
                <a:rPr lang="fr-FR" sz="2000" b="1" i="1" baseline="-25000" dirty="0" err="1">
                  <a:solidFill>
                    <a:srgbClr val="FF0000"/>
                  </a:solidFill>
                </a:rPr>
                <a:t>ub</a:t>
              </a:r>
              <a:endParaRPr lang="fr-FR" sz="2000" b="1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6231" name="Line 39"/>
            <p:cNvSpPr>
              <a:spLocks noChangeAspect="1" noChangeShapeType="1"/>
            </p:cNvSpPr>
            <p:nvPr/>
          </p:nvSpPr>
          <p:spPr bwMode="auto">
            <a:xfrm rot="1327450" flipH="1">
              <a:off x="4176" y="1488"/>
              <a:ext cx="877" cy="12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6232" name="Line 40"/>
            <p:cNvSpPr>
              <a:spLocks noChangeAspect="1" noChangeShapeType="1"/>
            </p:cNvSpPr>
            <p:nvPr/>
          </p:nvSpPr>
          <p:spPr bwMode="auto">
            <a:xfrm flipV="1">
              <a:off x="4946" y="765"/>
              <a:ext cx="40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6233" name="Line 41"/>
            <p:cNvSpPr>
              <a:spLocks noChangeAspect="1" noChangeShapeType="1"/>
            </p:cNvSpPr>
            <p:nvPr/>
          </p:nvSpPr>
          <p:spPr bwMode="auto">
            <a:xfrm>
              <a:off x="4924" y="624"/>
              <a:ext cx="22" cy="3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6234" name="Text Box 42"/>
            <p:cNvSpPr txBox="1">
              <a:spLocks noChangeAspect="1" noChangeArrowheads="1"/>
            </p:cNvSpPr>
            <p:nvPr/>
          </p:nvSpPr>
          <p:spPr bwMode="auto">
            <a:xfrm>
              <a:off x="5216" y="848"/>
              <a:ext cx="1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baseline="0"/>
                <a:t>l</a:t>
              </a:r>
            </a:p>
          </p:txBody>
        </p:sp>
        <p:sp>
          <p:nvSpPr>
            <p:cNvPr id="136235" name="Text Box 43"/>
            <p:cNvSpPr txBox="1">
              <a:spLocks noChangeAspect="1" noChangeArrowheads="1"/>
            </p:cNvSpPr>
            <p:nvPr/>
          </p:nvSpPr>
          <p:spPr bwMode="auto">
            <a:xfrm>
              <a:off x="4944" y="528"/>
              <a:ext cx="19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baseline="0">
                  <a:latin typeface="Symbol" pitchFamily="18" charset="2"/>
                </a:rPr>
                <a:t>n</a:t>
              </a:r>
            </a:p>
          </p:txBody>
        </p:sp>
        <p:sp>
          <p:nvSpPr>
            <p:cNvPr id="136236" name="Line 44"/>
            <p:cNvSpPr>
              <a:spLocks noChangeAspect="1" noChangeShapeType="1"/>
            </p:cNvSpPr>
            <p:nvPr/>
          </p:nvSpPr>
          <p:spPr bwMode="auto">
            <a:xfrm flipV="1">
              <a:off x="4475" y="765"/>
              <a:ext cx="256" cy="2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6237" name="Text Box 45"/>
            <p:cNvSpPr txBox="1">
              <a:spLocks noChangeAspect="1" noChangeArrowheads="1"/>
            </p:cNvSpPr>
            <p:nvPr/>
          </p:nvSpPr>
          <p:spPr bwMode="auto">
            <a:xfrm>
              <a:off x="4368" y="576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baseline="0"/>
                <a:t>q</a:t>
              </a:r>
            </a:p>
          </p:txBody>
        </p:sp>
        <p:sp>
          <p:nvSpPr>
            <p:cNvPr id="136238" name="Text Box 46"/>
            <p:cNvSpPr txBox="1">
              <a:spLocks noChangeAspect="1" noChangeArrowheads="1"/>
            </p:cNvSpPr>
            <p:nvPr/>
          </p:nvSpPr>
          <p:spPr bwMode="auto">
            <a:xfrm>
              <a:off x="5280" y="1584"/>
              <a:ext cx="3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baseline="0"/>
                <a:t>h/X</a:t>
              </a:r>
            </a:p>
          </p:txBody>
        </p:sp>
        <p:sp>
          <p:nvSpPr>
            <p:cNvPr id="136239" name="Text Box 47"/>
            <p:cNvSpPr txBox="1">
              <a:spLocks noChangeAspect="1" noChangeArrowheads="1"/>
            </p:cNvSpPr>
            <p:nvPr/>
          </p:nvSpPr>
          <p:spPr bwMode="auto">
            <a:xfrm>
              <a:off x="4656" y="1680"/>
              <a:ext cx="3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baseline="0"/>
                <a:t>u,d</a:t>
              </a: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6248400" y="4267200"/>
            <a:ext cx="2478088" cy="1731963"/>
            <a:chOff x="3936" y="2688"/>
            <a:chExt cx="1561" cy="1091"/>
          </a:xfrm>
        </p:grpSpPr>
        <p:sp>
          <p:nvSpPr>
            <p:cNvPr id="136241" name="Line 49"/>
            <p:cNvSpPr>
              <a:spLocks noChangeAspect="1" noChangeShapeType="1"/>
            </p:cNvSpPr>
            <p:nvPr/>
          </p:nvSpPr>
          <p:spPr bwMode="auto">
            <a:xfrm>
              <a:off x="3936" y="3468"/>
              <a:ext cx="6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6242" name="Line 50"/>
            <p:cNvSpPr>
              <a:spLocks noChangeAspect="1" noChangeShapeType="1"/>
            </p:cNvSpPr>
            <p:nvPr/>
          </p:nvSpPr>
          <p:spPr bwMode="auto">
            <a:xfrm>
              <a:off x="4578" y="3468"/>
              <a:ext cx="492" cy="2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lg" len="lg"/>
              <a:tailEnd type="none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5" name="Group 51"/>
            <p:cNvGrpSpPr>
              <a:grpSpLocks noChangeAspect="1"/>
            </p:cNvGrpSpPr>
            <p:nvPr/>
          </p:nvGrpSpPr>
          <p:grpSpPr bwMode="auto">
            <a:xfrm rot="-2706572">
              <a:off x="4503" y="3257"/>
              <a:ext cx="418" cy="115"/>
              <a:chOff x="288" y="2592"/>
              <a:chExt cx="5184" cy="864"/>
            </a:xfrm>
          </p:grpSpPr>
          <p:sp>
            <p:nvSpPr>
              <p:cNvPr id="136244" name="Freeform 52"/>
              <p:cNvSpPr>
                <a:spLocks noChangeAspect="1"/>
              </p:cNvSpPr>
              <p:nvPr/>
            </p:nvSpPr>
            <p:spPr bwMode="auto">
              <a:xfrm>
                <a:off x="288" y="2592"/>
                <a:ext cx="1728" cy="864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432" y="0"/>
                  </a:cxn>
                  <a:cxn ang="0">
                    <a:pos x="864" y="432"/>
                  </a:cxn>
                  <a:cxn ang="0">
                    <a:pos x="1296" y="864"/>
                  </a:cxn>
                  <a:cxn ang="0">
                    <a:pos x="1728" y="432"/>
                  </a:cxn>
                </a:cxnLst>
                <a:rect l="0" t="0" r="r" b="b"/>
                <a:pathLst>
                  <a:path w="1728" h="864">
                    <a:moveTo>
                      <a:pt x="0" y="432"/>
                    </a:moveTo>
                    <a:cubicBezTo>
                      <a:pt x="144" y="216"/>
                      <a:pt x="288" y="0"/>
                      <a:pt x="432" y="0"/>
                    </a:cubicBezTo>
                    <a:cubicBezTo>
                      <a:pt x="576" y="0"/>
                      <a:pt x="720" y="288"/>
                      <a:pt x="864" y="432"/>
                    </a:cubicBezTo>
                    <a:cubicBezTo>
                      <a:pt x="1008" y="576"/>
                      <a:pt x="1152" y="864"/>
                      <a:pt x="1296" y="864"/>
                    </a:cubicBezTo>
                    <a:cubicBezTo>
                      <a:pt x="1440" y="864"/>
                      <a:pt x="1656" y="504"/>
                      <a:pt x="1728" y="43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245" name="Freeform 53"/>
              <p:cNvSpPr>
                <a:spLocks noChangeAspect="1"/>
              </p:cNvSpPr>
              <p:nvPr/>
            </p:nvSpPr>
            <p:spPr bwMode="auto">
              <a:xfrm>
                <a:off x="2016" y="2592"/>
                <a:ext cx="1728" cy="864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432" y="0"/>
                  </a:cxn>
                  <a:cxn ang="0">
                    <a:pos x="864" y="432"/>
                  </a:cxn>
                  <a:cxn ang="0">
                    <a:pos x="1296" y="864"/>
                  </a:cxn>
                  <a:cxn ang="0">
                    <a:pos x="1728" y="432"/>
                  </a:cxn>
                </a:cxnLst>
                <a:rect l="0" t="0" r="r" b="b"/>
                <a:pathLst>
                  <a:path w="1728" h="864">
                    <a:moveTo>
                      <a:pt x="0" y="432"/>
                    </a:moveTo>
                    <a:cubicBezTo>
                      <a:pt x="144" y="216"/>
                      <a:pt x="288" y="0"/>
                      <a:pt x="432" y="0"/>
                    </a:cubicBezTo>
                    <a:cubicBezTo>
                      <a:pt x="576" y="0"/>
                      <a:pt x="720" y="288"/>
                      <a:pt x="864" y="432"/>
                    </a:cubicBezTo>
                    <a:cubicBezTo>
                      <a:pt x="1008" y="576"/>
                      <a:pt x="1152" y="864"/>
                      <a:pt x="1296" y="864"/>
                    </a:cubicBezTo>
                    <a:cubicBezTo>
                      <a:pt x="1440" y="864"/>
                      <a:pt x="1656" y="504"/>
                      <a:pt x="1728" y="43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246" name="Freeform 54"/>
              <p:cNvSpPr>
                <a:spLocks noChangeAspect="1"/>
              </p:cNvSpPr>
              <p:nvPr/>
            </p:nvSpPr>
            <p:spPr bwMode="auto">
              <a:xfrm>
                <a:off x="3744" y="2592"/>
                <a:ext cx="1728" cy="864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432" y="0"/>
                  </a:cxn>
                  <a:cxn ang="0">
                    <a:pos x="864" y="432"/>
                  </a:cxn>
                  <a:cxn ang="0">
                    <a:pos x="1296" y="864"/>
                  </a:cxn>
                  <a:cxn ang="0">
                    <a:pos x="1728" y="432"/>
                  </a:cxn>
                </a:cxnLst>
                <a:rect l="0" t="0" r="r" b="b"/>
                <a:pathLst>
                  <a:path w="1728" h="864">
                    <a:moveTo>
                      <a:pt x="0" y="432"/>
                    </a:moveTo>
                    <a:cubicBezTo>
                      <a:pt x="144" y="216"/>
                      <a:pt x="288" y="0"/>
                      <a:pt x="432" y="0"/>
                    </a:cubicBezTo>
                    <a:cubicBezTo>
                      <a:pt x="576" y="0"/>
                      <a:pt x="720" y="288"/>
                      <a:pt x="864" y="432"/>
                    </a:cubicBezTo>
                    <a:cubicBezTo>
                      <a:pt x="1008" y="576"/>
                      <a:pt x="1152" y="864"/>
                      <a:pt x="1296" y="864"/>
                    </a:cubicBezTo>
                    <a:cubicBezTo>
                      <a:pt x="1440" y="864"/>
                      <a:pt x="1656" y="504"/>
                      <a:pt x="1728" y="43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6247" name="Text Box 55"/>
            <p:cNvSpPr txBox="1">
              <a:spLocks noChangeAspect="1" noChangeArrowheads="1"/>
            </p:cNvSpPr>
            <p:nvPr/>
          </p:nvSpPr>
          <p:spPr bwMode="auto">
            <a:xfrm>
              <a:off x="3936" y="3216"/>
              <a:ext cx="2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aseline="0"/>
                <a:t>b</a:t>
              </a:r>
            </a:p>
          </p:txBody>
        </p:sp>
        <p:sp>
          <p:nvSpPr>
            <p:cNvPr id="136248" name="Text Box 56"/>
            <p:cNvSpPr txBox="1">
              <a:spLocks noChangeAspect="1" noChangeArrowheads="1"/>
            </p:cNvSpPr>
            <p:nvPr/>
          </p:nvSpPr>
          <p:spPr bwMode="auto">
            <a:xfrm>
              <a:off x="5184" y="3504"/>
              <a:ext cx="2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aseline="0"/>
                <a:t>u</a:t>
              </a:r>
            </a:p>
          </p:txBody>
        </p:sp>
        <p:sp>
          <p:nvSpPr>
            <p:cNvPr id="136249" name="Text Box 57"/>
            <p:cNvSpPr txBox="1">
              <a:spLocks noChangeAspect="1" noChangeArrowheads="1"/>
            </p:cNvSpPr>
            <p:nvPr/>
          </p:nvSpPr>
          <p:spPr bwMode="auto">
            <a:xfrm>
              <a:off x="4827" y="3279"/>
              <a:ext cx="2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aseline="0"/>
                <a:t>W</a:t>
              </a:r>
              <a:endParaRPr lang="fr-FR" sz="2000" baseline="0">
                <a:latin typeface="Symbol" pitchFamily="18" charset="2"/>
              </a:endParaRPr>
            </a:p>
          </p:txBody>
        </p:sp>
        <p:sp>
          <p:nvSpPr>
            <p:cNvPr id="136250" name="Text Box 58"/>
            <p:cNvSpPr txBox="1">
              <a:spLocks noChangeAspect="1" noChangeArrowheads="1"/>
            </p:cNvSpPr>
            <p:nvPr/>
          </p:nvSpPr>
          <p:spPr bwMode="auto">
            <a:xfrm>
              <a:off x="4332" y="3527"/>
              <a:ext cx="5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000" b="1" i="1" baseline="0" dirty="0" err="1">
                  <a:solidFill>
                    <a:srgbClr val="FF0000"/>
                  </a:solidFill>
                </a:rPr>
                <a:t>V</a:t>
              </a:r>
              <a:r>
                <a:rPr lang="fr-FR" sz="2000" b="1" i="1" baseline="-25000" dirty="0" err="1">
                  <a:solidFill>
                    <a:srgbClr val="FF0000"/>
                  </a:solidFill>
                </a:rPr>
                <a:t>ub</a:t>
              </a:r>
              <a:endParaRPr lang="fr-FR" sz="2000" b="1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6251" name="Line 59"/>
            <p:cNvSpPr>
              <a:spLocks noChangeAspect="1" noChangeShapeType="1"/>
            </p:cNvSpPr>
            <p:nvPr/>
          </p:nvSpPr>
          <p:spPr bwMode="auto">
            <a:xfrm flipV="1">
              <a:off x="4852" y="2957"/>
              <a:ext cx="470" cy="2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6252" name="Line 60"/>
            <p:cNvSpPr>
              <a:spLocks noChangeAspect="1" noChangeShapeType="1"/>
            </p:cNvSpPr>
            <p:nvPr/>
          </p:nvSpPr>
          <p:spPr bwMode="auto">
            <a:xfrm>
              <a:off x="4827" y="2784"/>
              <a:ext cx="25" cy="3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6253" name="Text Box 61"/>
            <p:cNvSpPr txBox="1">
              <a:spLocks noChangeAspect="1" noChangeArrowheads="1"/>
            </p:cNvSpPr>
            <p:nvPr/>
          </p:nvSpPr>
          <p:spPr bwMode="auto">
            <a:xfrm>
              <a:off x="5169" y="3059"/>
              <a:ext cx="3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baseline="0" dirty="0"/>
                <a:t>l(</a:t>
              </a:r>
              <a:r>
                <a:rPr lang="fr-FR" sz="2000" b="1" baseline="0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  <a:r>
                <a:rPr lang="fr-FR" sz="2000" baseline="0" dirty="0"/>
                <a:t>)</a:t>
              </a:r>
            </a:p>
          </p:txBody>
        </p:sp>
        <p:sp>
          <p:nvSpPr>
            <p:cNvPr id="136254" name="Text Box 62"/>
            <p:cNvSpPr txBox="1">
              <a:spLocks noChangeAspect="1" noChangeArrowheads="1"/>
            </p:cNvSpPr>
            <p:nvPr/>
          </p:nvSpPr>
          <p:spPr bwMode="auto">
            <a:xfrm>
              <a:off x="4896" y="2688"/>
              <a:ext cx="24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baseline="0" dirty="0">
                  <a:latin typeface="Symbol" pitchFamily="18" charset="2"/>
                </a:rPr>
                <a:t>n</a:t>
              </a:r>
              <a:r>
                <a:rPr lang="fr-FR" sz="2000" b="1" baseline="-25000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0" y="3861048"/>
            <a:ext cx="60841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00CC"/>
                </a:solidFill>
              </a:rPr>
              <a:t>    </a:t>
            </a:r>
            <a:r>
              <a:rPr lang="fr-FR" sz="2000" dirty="0" err="1" smtClean="0">
                <a:solidFill>
                  <a:srgbClr val="0000CC"/>
                </a:solidFill>
              </a:rPr>
              <a:t>Purely</a:t>
            </a:r>
            <a:r>
              <a:rPr lang="fr-FR" sz="2000" dirty="0" smtClean="0">
                <a:solidFill>
                  <a:srgbClr val="0000CC"/>
                </a:solidFill>
              </a:rPr>
              <a:t> </a:t>
            </a:r>
            <a:r>
              <a:rPr lang="fr-FR" sz="2000" dirty="0" err="1" smtClean="0">
                <a:solidFill>
                  <a:srgbClr val="0000CC"/>
                </a:solidFill>
              </a:rPr>
              <a:t>leptonic</a:t>
            </a:r>
            <a:r>
              <a:rPr lang="fr-FR" sz="2000" dirty="0" smtClean="0">
                <a:solidFill>
                  <a:srgbClr val="0000CC"/>
                </a:solidFill>
              </a:rPr>
              <a:t> B </a:t>
            </a:r>
            <a:r>
              <a:rPr lang="fr-FR" sz="2000" dirty="0" err="1" smtClean="0">
                <a:solidFill>
                  <a:srgbClr val="0000CC"/>
                </a:solidFill>
              </a:rPr>
              <a:t>decays</a:t>
            </a:r>
            <a:r>
              <a:rPr lang="fr-FR" sz="2000" dirty="0" smtClean="0">
                <a:solidFill>
                  <a:srgbClr val="0000CC"/>
                </a:solidFill>
              </a:rPr>
              <a:t> (B </a:t>
            </a:r>
            <a:r>
              <a:rPr lang="fr-FR" sz="2000" dirty="0" smtClean="0">
                <a:solidFill>
                  <a:srgbClr val="0000CC"/>
                </a:solidFill>
                <a:sym typeface="Wingdings" pitchFamily="2" charset="2"/>
              </a:rPr>
              <a:t></a:t>
            </a:r>
            <a:r>
              <a:rPr lang="fr-FR" sz="2000" dirty="0" err="1" smtClean="0">
                <a:solidFill>
                  <a:srgbClr val="0000CC"/>
                </a:solidFill>
                <a:latin typeface="Symbol" pitchFamily="18" charset="2"/>
                <a:sym typeface="Wingdings" pitchFamily="2" charset="2"/>
              </a:rPr>
              <a:t>tn</a:t>
            </a:r>
            <a:r>
              <a:rPr lang="fr-FR" sz="2000" dirty="0" smtClean="0">
                <a:solidFill>
                  <a:srgbClr val="0000CC"/>
                </a:solidFill>
                <a:sym typeface="Wingdings" pitchFamily="2" charset="2"/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>
                <a:sym typeface="Wingdings" pitchFamily="2" charset="2"/>
              </a:rPr>
              <a:t>  </a:t>
            </a:r>
            <a:r>
              <a:rPr lang="fr-FR" dirty="0" err="1" smtClean="0">
                <a:sym typeface="Wingdings" pitchFamily="2" charset="2"/>
              </a:rPr>
              <a:t>Theory</a:t>
            </a:r>
            <a:r>
              <a:rPr lang="fr-FR" dirty="0" smtClean="0">
                <a:sym typeface="Wingdings" pitchFamily="2" charset="2"/>
              </a:rPr>
              <a:t> more </a:t>
            </a:r>
            <a:r>
              <a:rPr lang="fr-FR" dirty="0" err="1" smtClean="0">
                <a:sym typeface="Wingdings" pitchFamily="2" charset="2"/>
              </a:rPr>
              <a:t>straightforward</a:t>
            </a:r>
            <a:r>
              <a:rPr lang="fr-FR" dirty="0" smtClean="0">
                <a:sym typeface="Wingdings" pitchFamily="2" charset="2"/>
              </a:rPr>
              <a:t>, </a:t>
            </a:r>
            <a:r>
              <a:rPr lang="fr-FR" dirty="0" err="1" smtClean="0">
                <a:sym typeface="Wingdings" pitchFamily="2" charset="2"/>
              </a:rPr>
              <a:t>still</a:t>
            </a:r>
            <a:r>
              <a:rPr lang="fr-FR" dirty="0" smtClean="0">
                <a:sym typeface="Wingdings" pitchFamily="2" charset="2"/>
              </a:rPr>
              <a:t> LQCD for </a:t>
            </a:r>
            <a:r>
              <a:rPr lang="fr-FR" dirty="0" err="1" smtClean="0">
                <a:sym typeface="Wingdings" pitchFamily="2" charset="2"/>
              </a:rPr>
              <a:t>f</a:t>
            </a:r>
            <a:r>
              <a:rPr lang="fr-FR" baseline="-25000" dirty="0" err="1" smtClean="0">
                <a:sym typeface="Wingdings" pitchFamily="2" charset="2"/>
              </a:rPr>
              <a:t>B</a:t>
            </a:r>
            <a:endParaRPr lang="fr-FR" baseline="-25000" dirty="0" smtClean="0"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fr-FR" dirty="0" smtClean="0">
                <a:sym typeface="Wingdings" pitchFamily="2" charset="2"/>
              </a:rPr>
              <a:t>  </a:t>
            </a:r>
            <a:r>
              <a:rPr lang="fr-FR" dirty="0" err="1" smtClean="0">
                <a:sym typeface="Wingdings" pitchFamily="2" charset="2"/>
              </a:rPr>
              <a:t>Underconstrained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events</a:t>
            </a:r>
            <a:r>
              <a:rPr lang="fr-FR" dirty="0" smtClean="0">
                <a:sym typeface="Wingdings" pitchFamily="2" charset="2"/>
              </a:rPr>
              <a:t>  </a:t>
            </a:r>
            <a:r>
              <a:rPr lang="fr-FR" dirty="0" err="1" smtClean="0">
                <a:sym typeface="Wingdings" pitchFamily="2" charset="2"/>
              </a:rPr>
              <a:t>tagged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samples</a:t>
            </a:r>
            <a:endParaRPr lang="fr-FR" dirty="0" smtClean="0"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fr-FR" dirty="0" smtClean="0">
                <a:sym typeface="Wingdings" pitchFamily="2" charset="2"/>
              </a:rPr>
              <a:t>  </a:t>
            </a:r>
            <a:r>
              <a:rPr lang="fr-FR" dirty="0" err="1" smtClean="0">
                <a:sym typeface="Wingdings" pitchFamily="2" charset="2"/>
              </a:rPr>
              <a:t>Very</a:t>
            </a:r>
            <a:r>
              <a:rPr lang="fr-FR" dirty="0" smtClean="0">
                <a:sym typeface="Wingdings" pitchFamily="2" charset="2"/>
              </a:rPr>
              <a:t> hard </a:t>
            </a:r>
            <a:r>
              <a:rPr lang="fr-FR" dirty="0" err="1" smtClean="0">
                <a:sym typeface="Wingdings" pitchFamily="2" charset="2"/>
              </a:rPr>
              <a:t>measurements</a:t>
            </a:r>
            <a:endParaRPr lang="fr-FR" dirty="0" smtClean="0">
              <a:sym typeface="Wingdings" pitchFamily="2" charset="2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</a:t>
            </a:r>
            <a:r>
              <a:rPr lang="fr-FR" dirty="0" smtClean="0">
                <a:sym typeface="Mathematica1"/>
              </a:rPr>
              <a:t></a:t>
            </a:r>
            <a:r>
              <a:rPr lang="fr-FR" dirty="0" smtClean="0"/>
              <a:t> K</a:t>
            </a:r>
            <a:r>
              <a:rPr lang="fr-FR" dirty="0" smtClean="0">
                <a:latin typeface="Symbol" pitchFamily="18" charset="2"/>
              </a:rPr>
              <a:t>pp</a:t>
            </a:r>
            <a:r>
              <a:rPr lang="fr-FR" baseline="30000" dirty="0" smtClean="0">
                <a:latin typeface="Symbol" pitchFamily="18" charset="2"/>
              </a:rPr>
              <a:t>0</a:t>
            </a:r>
            <a:endParaRPr lang="fr-FR" baseline="30000" dirty="0">
              <a:latin typeface="Symbol" pitchFamily="18" charset="2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47</a:t>
            </a:fld>
            <a:endParaRPr lang="fr-BE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787640" cy="547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</a:t>
            </a:r>
            <a:r>
              <a:rPr lang="fr-FR" dirty="0" smtClean="0">
                <a:sym typeface="Mathematica1"/>
              </a:rPr>
              <a:t></a:t>
            </a:r>
            <a:r>
              <a:rPr lang="fr-FR" dirty="0" smtClean="0"/>
              <a:t> K</a:t>
            </a:r>
            <a:r>
              <a:rPr lang="fr-FR" dirty="0" smtClean="0">
                <a:latin typeface="Symbol" pitchFamily="18" charset="2"/>
              </a:rPr>
              <a:t>pp</a:t>
            </a:r>
            <a:r>
              <a:rPr lang="fr-FR" baseline="30000" dirty="0" smtClean="0"/>
              <a:t>0</a:t>
            </a:r>
            <a:endParaRPr lang="fr-FR" baseline="300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48</a:t>
            </a:fld>
            <a:endParaRPr lang="fr-BE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40960" cy="609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49</a:t>
            </a:fld>
            <a:endParaRPr lang="fr-BE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75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27/07/2011</a:t>
            </a:r>
          </a:p>
        </p:txBody>
      </p:sp>
      <p:sp>
        <p:nvSpPr>
          <p:cNvPr id="9219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J. Chauveau XXXIV SSI</a:t>
            </a:r>
          </a:p>
        </p:txBody>
      </p:sp>
      <p:sp>
        <p:nvSpPr>
          <p:cNvPr id="922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A93846-948D-4481-9825-42408130F9DD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9221" name="Text Box 16"/>
          <p:cNvSpPr txBox="1">
            <a:spLocks noChangeArrowheads="1"/>
          </p:cNvSpPr>
          <p:nvPr/>
        </p:nvSpPr>
        <p:spPr bwMode="auto">
          <a:xfrm>
            <a:off x="914400" y="1676400"/>
            <a:ext cx="39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aseline="0"/>
              <a:t>d</a:t>
            </a:r>
            <a:r>
              <a:rPr lang="fr-FR" sz="2000"/>
              <a:t>i</a:t>
            </a:r>
            <a:endParaRPr lang="fr-FR" sz="2000" baseline="0"/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38200" y="1295400"/>
            <a:ext cx="2895600" cy="1295400"/>
            <a:chOff x="528" y="864"/>
            <a:chExt cx="1824" cy="816"/>
          </a:xfrm>
        </p:grpSpPr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528" y="864"/>
              <a:ext cx="1532" cy="761"/>
              <a:chOff x="528" y="864"/>
              <a:chExt cx="1532" cy="761"/>
            </a:xfrm>
          </p:grpSpPr>
          <p:sp>
            <p:nvSpPr>
              <p:cNvPr id="9246" name="Line 4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872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47" name="Line 5"/>
              <p:cNvSpPr>
                <a:spLocks noChangeShapeType="1"/>
              </p:cNvSpPr>
              <p:nvPr/>
            </p:nvSpPr>
            <p:spPr bwMode="auto">
              <a:xfrm>
                <a:off x="1392" y="1344"/>
                <a:ext cx="668" cy="2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" name="Group 11"/>
              <p:cNvGrpSpPr>
                <a:grpSpLocks noChangeAspect="1"/>
              </p:cNvGrpSpPr>
              <p:nvPr/>
            </p:nvGrpSpPr>
            <p:grpSpPr bwMode="auto">
              <a:xfrm rot="-2706572">
                <a:off x="1331" y="1069"/>
                <a:ext cx="568" cy="157"/>
                <a:chOff x="288" y="2592"/>
                <a:chExt cx="5184" cy="864"/>
              </a:xfrm>
            </p:grpSpPr>
            <p:sp>
              <p:nvSpPr>
                <p:cNvPr id="9249" name="Freeform 8"/>
                <p:cNvSpPr>
                  <a:spLocks noChangeAspect="1"/>
                </p:cNvSpPr>
                <p:nvPr/>
              </p:nvSpPr>
              <p:spPr bwMode="auto">
                <a:xfrm>
                  <a:off x="288" y="2592"/>
                  <a:ext cx="1728" cy="864"/>
                </a:xfrm>
                <a:custGeom>
                  <a:avLst/>
                  <a:gdLst>
                    <a:gd name="T0" fmla="*/ 0 w 1728"/>
                    <a:gd name="T1" fmla="*/ 432 h 864"/>
                    <a:gd name="T2" fmla="*/ 432 w 1728"/>
                    <a:gd name="T3" fmla="*/ 0 h 864"/>
                    <a:gd name="T4" fmla="*/ 864 w 1728"/>
                    <a:gd name="T5" fmla="*/ 432 h 864"/>
                    <a:gd name="T6" fmla="*/ 1296 w 1728"/>
                    <a:gd name="T7" fmla="*/ 864 h 864"/>
                    <a:gd name="T8" fmla="*/ 1728 w 1728"/>
                    <a:gd name="T9" fmla="*/ 432 h 8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8"/>
                    <a:gd name="T16" fmla="*/ 0 h 864"/>
                    <a:gd name="T17" fmla="*/ 1728 w 1728"/>
                    <a:gd name="T18" fmla="*/ 864 h 8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8" h="864">
                      <a:moveTo>
                        <a:pt x="0" y="432"/>
                      </a:moveTo>
                      <a:cubicBezTo>
                        <a:pt x="144" y="216"/>
                        <a:pt x="288" y="0"/>
                        <a:pt x="432" y="0"/>
                      </a:cubicBezTo>
                      <a:cubicBezTo>
                        <a:pt x="576" y="0"/>
                        <a:pt x="720" y="288"/>
                        <a:pt x="864" y="432"/>
                      </a:cubicBezTo>
                      <a:cubicBezTo>
                        <a:pt x="1008" y="576"/>
                        <a:pt x="1152" y="864"/>
                        <a:pt x="1296" y="864"/>
                      </a:cubicBezTo>
                      <a:cubicBezTo>
                        <a:pt x="1440" y="864"/>
                        <a:pt x="1656" y="504"/>
                        <a:pt x="1728" y="432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50" name="Freeform 9"/>
                <p:cNvSpPr>
                  <a:spLocks noChangeAspect="1"/>
                </p:cNvSpPr>
                <p:nvPr/>
              </p:nvSpPr>
              <p:spPr bwMode="auto">
                <a:xfrm>
                  <a:off x="2016" y="2592"/>
                  <a:ext cx="1728" cy="864"/>
                </a:xfrm>
                <a:custGeom>
                  <a:avLst/>
                  <a:gdLst>
                    <a:gd name="T0" fmla="*/ 0 w 1728"/>
                    <a:gd name="T1" fmla="*/ 432 h 864"/>
                    <a:gd name="T2" fmla="*/ 432 w 1728"/>
                    <a:gd name="T3" fmla="*/ 0 h 864"/>
                    <a:gd name="T4" fmla="*/ 864 w 1728"/>
                    <a:gd name="T5" fmla="*/ 432 h 864"/>
                    <a:gd name="T6" fmla="*/ 1296 w 1728"/>
                    <a:gd name="T7" fmla="*/ 864 h 864"/>
                    <a:gd name="T8" fmla="*/ 1728 w 1728"/>
                    <a:gd name="T9" fmla="*/ 432 h 8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8"/>
                    <a:gd name="T16" fmla="*/ 0 h 864"/>
                    <a:gd name="T17" fmla="*/ 1728 w 1728"/>
                    <a:gd name="T18" fmla="*/ 864 h 8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8" h="864">
                      <a:moveTo>
                        <a:pt x="0" y="432"/>
                      </a:moveTo>
                      <a:cubicBezTo>
                        <a:pt x="144" y="216"/>
                        <a:pt x="288" y="0"/>
                        <a:pt x="432" y="0"/>
                      </a:cubicBezTo>
                      <a:cubicBezTo>
                        <a:pt x="576" y="0"/>
                        <a:pt x="720" y="288"/>
                        <a:pt x="864" y="432"/>
                      </a:cubicBezTo>
                      <a:cubicBezTo>
                        <a:pt x="1008" y="576"/>
                        <a:pt x="1152" y="864"/>
                        <a:pt x="1296" y="864"/>
                      </a:cubicBezTo>
                      <a:cubicBezTo>
                        <a:pt x="1440" y="864"/>
                        <a:pt x="1656" y="504"/>
                        <a:pt x="1728" y="432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251" name="Freeform 10"/>
                <p:cNvSpPr>
                  <a:spLocks noChangeAspect="1"/>
                </p:cNvSpPr>
                <p:nvPr/>
              </p:nvSpPr>
              <p:spPr bwMode="auto">
                <a:xfrm>
                  <a:off x="3744" y="2592"/>
                  <a:ext cx="1728" cy="864"/>
                </a:xfrm>
                <a:custGeom>
                  <a:avLst/>
                  <a:gdLst>
                    <a:gd name="T0" fmla="*/ 0 w 1728"/>
                    <a:gd name="T1" fmla="*/ 432 h 864"/>
                    <a:gd name="T2" fmla="*/ 432 w 1728"/>
                    <a:gd name="T3" fmla="*/ 0 h 864"/>
                    <a:gd name="T4" fmla="*/ 864 w 1728"/>
                    <a:gd name="T5" fmla="*/ 432 h 864"/>
                    <a:gd name="T6" fmla="*/ 1296 w 1728"/>
                    <a:gd name="T7" fmla="*/ 864 h 864"/>
                    <a:gd name="T8" fmla="*/ 1728 w 1728"/>
                    <a:gd name="T9" fmla="*/ 432 h 8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8"/>
                    <a:gd name="T16" fmla="*/ 0 h 864"/>
                    <a:gd name="T17" fmla="*/ 1728 w 1728"/>
                    <a:gd name="T18" fmla="*/ 864 h 8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8" h="864">
                      <a:moveTo>
                        <a:pt x="0" y="432"/>
                      </a:moveTo>
                      <a:cubicBezTo>
                        <a:pt x="144" y="216"/>
                        <a:pt x="288" y="0"/>
                        <a:pt x="432" y="0"/>
                      </a:cubicBezTo>
                      <a:cubicBezTo>
                        <a:pt x="576" y="0"/>
                        <a:pt x="720" y="288"/>
                        <a:pt x="864" y="432"/>
                      </a:cubicBezTo>
                      <a:cubicBezTo>
                        <a:pt x="1008" y="576"/>
                        <a:pt x="1152" y="864"/>
                        <a:pt x="1296" y="864"/>
                      </a:cubicBezTo>
                      <a:cubicBezTo>
                        <a:pt x="1440" y="864"/>
                        <a:pt x="1656" y="504"/>
                        <a:pt x="1728" y="432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9243" name="Text Box 17"/>
            <p:cNvSpPr txBox="1">
              <a:spLocks noChangeArrowheads="1"/>
            </p:cNvSpPr>
            <p:nvPr/>
          </p:nvSpPr>
          <p:spPr bwMode="auto">
            <a:xfrm>
              <a:off x="2064" y="1344"/>
              <a:ext cx="28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aseline="0"/>
                <a:t>u</a:t>
              </a:r>
              <a:r>
                <a:rPr lang="fr-FR" sz="2000"/>
                <a:t>j</a:t>
              </a:r>
              <a:endParaRPr lang="fr-FR" sz="2000" baseline="0"/>
            </a:p>
          </p:txBody>
        </p:sp>
        <p:sp>
          <p:nvSpPr>
            <p:cNvPr id="9244" name="Text Box 18"/>
            <p:cNvSpPr txBox="1">
              <a:spLocks noChangeArrowheads="1"/>
            </p:cNvSpPr>
            <p:nvPr/>
          </p:nvSpPr>
          <p:spPr bwMode="auto">
            <a:xfrm>
              <a:off x="1824" y="1104"/>
              <a:ext cx="4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aseline="0"/>
                <a:t>W</a:t>
              </a:r>
              <a:r>
                <a:rPr lang="fr-FR" sz="2000" baseline="30000">
                  <a:latin typeface="Symbol" pitchFamily="18" charset="2"/>
                </a:rPr>
                <a:t>-</a:t>
              </a:r>
              <a:endParaRPr lang="fr-FR" sz="2000" baseline="0">
                <a:latin typeface="Symbol" pitchFamily="18" charset="2"/>
              </a:endParaRPr>
            </a:p>
          </p:txBody>
        </p:sp>
        <p:sp>
          <p:nvSpPr>
            <p:cNvPr id="9245" name="Text Box 19"/>
            <p:cNvSpPr txBox="1">
              <a:spLocks noChangeArrowheads="1"/>
            </p:cNvSpPr>
            <p:nvPr/>
          </p:nvSpPr>
          <p:spPr bwMode="auto">
            <a:xfrm>
              <a:off x="1248" y="1392"/>
              <a:ext cx="3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i="1" baseline="0">
                  <a:solidFill>
                    <a:srgbClr val="FF0000"/>
                  </a:solidFill>
                </a:rPr>
                <a:t>V</a:t>
              </a:r>
              <a:r>
                <a:rPr lang="fr-FR" sz="2400" b="1" i="1">
                  <a:solidFill>
                    <a:srgbClr val="FF0000"/>
                  </a:solidFill>
                </a:rPr>
                <a:t>ij</a:t>
              </a:r>
              <a:endParaRPr lang="fr-FR" sz="2400" b="1" i="1" baseline="0">
                <a:solidFill>
                  <a:srgbClr val="FF0000"/>
                </a:solidFill>
              </a:endParaRPr>
            </a:p>
          </p:txBody>
        </p:sp>
      </p:grpSp>
      <p:pic>
        <p:nvPicPr>
          <p:cNvPr id="9239" name="Picture 26" descr="ckm-both"/>
          <p:cNvPicPr>
            <a:picLocks noChangeAspect="1" noChangeArrowheads="1"/>
          </p:cNvPicPr>
          <p:nvPr/>
        </p:nvPicPr>
        <p:blipFill>
          <a:blip r:embed="rId3" cstate="print"/>
          <a:srcRect r="69444"/>
          <a:stretch>
            <a:fillRect/>
          </a:stretch>
        </p:blipFill>
        <p:spPr bwMode="auto">
          <a:xfrm>
            <a:off x="5181600" y="1160463"/>
            <a:ext cx="31242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e 39"/>
          <p:cNvGrpSpPr/>
          <p:nvPr/>
        </p:nvGrpSpPr>
        <p:grpSpPr>
          <a:xfrm>
            <a:off x="4495800" y="1196752"/>
            <a:ext cx="4638675" cy="4681761"/>
            <a:chOff x="4495800" y="1196752"/>
            <a:chExt cx="4638675" cy="4681761"/>
          </a:xfrm>
        </p:grpSpPr>
        <p:grpSp>
          <p:nvGrpSpPr>
            <p:cNvPr id="38" name="Groupe 37"/>
            <p:cNvGrpSpPr/>
            <p:nvPr/>
          </p:nvGrpSpPr>
          <p:grpSpPr>
            <a:xfrm>
              <a:off x="6156920" y="1196752"/>
              <a:ext cx="1767880" cy="1317849"/>
              <a:chOff x="6156920" y="1196752"/>
              <a:chExt cx="1767880" cy="1317849"/>
            </a:xfrm>
          </p:grpSpPr>
          <p:sp>
            <p:nvSpPr>
              <p:cNvPr id="9240" name="Rectangle 33"/>
              <p:cNvSpPr>
                <a:spLocks noChangeArrowheads="1"/>
              </p:cNvSpPr>
              <p:nvPr/>
            </p:nvSpPr>
            <p:spPr bwMode="auto">
              <a:xfrm>
                <a:off x="6156920" y="1196752"/>
                <a:ext cx="472480" cy="1317849"/>
              </a:xfrm>
              <a:prstGeom prst="rect">
                <a:avLst/>
              </a:prstGeom>
              <a:solidFill>
                <a:schemeClr val="accent1">
                  <a:alpha val="18823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41" name="Rectangle 34"/>
              <p:cNvSpPr>
                <a:spLocks noChangeArrowheads="1"/>
              </p:cNvSpPr>
              <p:nvPr/>
            </p:nvSpPr>
            <p:spPr bwMode="auto">
              <a:xfrm>
                <a:off x="7452320" y="1196752"/>
                <a:ext cx="472480" cy="1317849"/>
              </a:xfrm>
              <a:prstGeom prst="rect">
                <a:avLst/>
              </a:prstGeom>
              <a:solidFill>
                <a:srgbClr val="FF0000">
                  <a:alpha val="16862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4495800" y="2819400"/>
              <a:ext cx="4638675" cy="3059113"/>
              <a:chOff x="2832" y="1776"/>
              <a:chExt cx="2922" cy="1927"/>
            </a:xfrm>
          </p:grpSpPr>
          <p:grpSp>
            <p:nvGrpSpPr>
              <p:cNvPr id="7" name="Group 39"/>
              <p:cNvGrpSpPr>
                <a:grpSpLocks/>
              </p:cNvGrpSpPr>
              <p:nvPr/>
            </p:nvGrpSpPr>
            <p:grpSpPr bwMode="auto">
              <a:xfrm>
                <a:off x="2832" y="1776"/>
                <a:ext cx="2922" cy="1927"/>
                <a:chOff x="2832" y="1776"/>
                <a:chExt cx="2922" cy="1927"/>
              </a:xfrm>
            </p:grpSpPr>
            <p:grpSp>
              <p:nvGrpSpPr>
                <p:cNvPr id="8" name="Group 24"/>
                <p:cNvGrpSpPr>
                  <a:grpSpLocks/>
                </p:cNvGrpSpPr>
                <p:nvPr/>
              </p:nvGrpSpPr>
              <p:grpSpPr bwMode="auto">
                <a:xfrm>
                  <a:off x="2832" y="1776"/>
                  <a:ext cx="2922" cy="1927"/>
                  <a:chOff x="2736" y="1994"/>
                  <a:chExt cx="2922" cy="1927"/>
                </a:xfrm>
              </p:grpSpPr>
              <p:pic>
                <p:nvPicPr>
                  <p:cNvPr id="9237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736" y="1994"/>
                    <a:ext cx="2922" cy="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238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736" y="2448"/>
                    <a:ext cx="2862" cy="14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923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648" y="2688"/>
                  <a:ext cx="430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3200" b="1" baseline="0" dirty="0">
                      <a:solidFill>
                        <a:srgbClr val="39858B"/>
                      </a:solidFill>
                      <a:latin typeface="Symbol" pitchFamily="18" charset="2"/>
                      <a:sym typeface="Symbol" pitchFamily="18" charset="2"/>
                    </a:rPr>
                    <a:t>/</a:t>
                  </a:r>
                  <a:r>
                    <a:rPr lang="fr-FR" sz="3200" b="1" baseline="-25000" dirty="0">
                      <a:solidFill>
                        <a:srgbClr val="39858B"/>
                      </a:solidFill>
                      <a:latin typeface="Symbol" pitchFamily="18" charset="2"/>
                      <a:sym typeface="Symbol" pitchFamily="18" charset="2"/>
                    </a:rPr>
                    <a:t>2</a:t>
                  </a:r>
                </a:p>
              </p:txBody>
            </p:sp>
            <p:sp>
              <p:nvSpPr>
                <p:cNvPr id="923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560" y="3120"/>
                  <a:ext cx="430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3200" b="1" baseline="0" dirty="0">
                      <a:solidFill>
                        <a:srgbClr val="39858B"/>
                      </a:solidFill>
                      <a:latin typeface="Symbol" pitchFamily="18" charset="2"/>
                      <a:sym typeface="Symbol" pitchFamily="18" charset="2"/>
                    </a:rPr>
                    <a:t>/</a:t>
                  </a:r>
                  <a:r>
                    <a:rPr lang="fr-FR" sz="3200" b="1" baseline="-25000" dirty="0">
                      <a:solidFill>
                        <a:srgbClr val="39858B"/>
                      </a:solidFill>
                      <a:latin typeface="Symbol" pitchFamily="18" charset="2"/>
                      <a:sym typeface="Symbol" pitchFamily="18" charset="2"/>
                    </a:rPr>
                    <a:t>1</a:t>
                  </a:r>
                </a:p>
              </p:txBody>
            </p:sp>
            <p:sp>
              <p:nvSpPr>
                <p:cNvPr id="9236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456" y="3072"/>
                  <a:ext cx="430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3200" b="1" baseline="0" dirty="0">
                      <a:solidFill>
                        <a:srgbClr val="39858B"/>
                      </a:solidFill>
                      <a:latin typeface="Symbol" pitchFamily="18" charset="2"/>
                      <a:sym typeface="Symbol" pitchFamily="18" charset="2"/>
                    </a:rPr>
                    <a:t>/</a:t>
                  </a:r>
                  <a:r>
                    <a:rPr lang="fr-FR" sz="3200" b="1" baseline="-25000" dirty="0">
                      <a:solidFill>
                        <a:srgbClr val="39858B"/>
                      </a:solidFill>
                      <a:latin typeface="Symbol" pitchFamily="18" charset="2"/>
                      <a:sym typeface="Symbol" pitchFamily="18" charset="2"/>
                    </a:rPr>
                    <a:t>3</a:t>
                  </a:r>
                </a:p>
              </p:txBody>
            </p:sp>
          </p:grpSp>
          <p:sp>
            <p:nvSpPr>
              <p:cNvPr id="9232" name="Oval 40"/>
              <p:cNvSpPr>
                <a:spLocks noChangeArrowheads="1"/>
              </p:cNvSpPr>
              <p:nvPr/>
            </p:nvSpPr>
            <p:spPr bwMode="auto">
              <a:xfrm>
                <a:off x="3456" y="254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 baseline="0"/>
              </a:p>
            </p:txBody>
          </p:sp>
        </p:grpSp>
      </p:grpSp>
      <p:sp>
        <p:nvSpPr>
          <p:cNvPr id="9228" name="Rectangle 4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dirty="0" smtClean="0"/>
              <a:t>CKM: the </a:t>
            </a:r>
            <a:r>
              <a:rPr lang="fr-FR" dirty="0" err="1" smtClean="0"/>
              <a:t>matrix</a:t>
            </a:r>
            <a:r>
              <a:rPr lang="fr-FR" dirty="0" smtClean="0"/>
              <a:t> and the triangle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0" y="1412776"/>
            <a:ext cx="5868144" cy="4604147"/>
            <a:chOff x="0" y="1412776"/>
            <a:chExt cx="5868144" cy="4604147"/>
          </a:xfrm>
        </p:grpSpPr>
        <p:pic>
          <p:nvPicPr>
            <p:cNvPr id="9223" name="Picture 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800" y="2971800"/>
              <a:ext cx="2767013" cy="108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2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800" y="3886200"/>
              <a:ext cx="3213100" cy="1100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3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9552" y="4869160"/>
              <a:ext cx="2695575" cy="11477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9230" name="Text Box 46"/>
            <p:cNvSpPr txBox="1">
              <a:spLocks noChangeArrowheads="1"/>
            </p:cNvSpPr>
            <p:nvPr/>
          </p:nvSpPr>
          <p:spPr bwMode="auto">
            <a:xfrm>
              <a:off x="228600" y="2743200"/>
              <a:ext cx="3429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aseline="0" dirty="0" err="1"/>
                <a:t>Wolfenstein</a:t>
              </a:r>
              <a:r>
                <a:rPr lang="en-US" baseline="0" dirty="0"/>
                <a:t> parameterization</a:t>
              </a:r>
            </a:p>
          </p:txBody>
        </p:sp>
        <p:pic>
          <p:nvPicPr>
            <p:cNvPr id="27649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1412776"/>
              <a:ext cx="5868144" cy="97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Rare</a:t>
            </a:r>
            <a:r>
              <a:rPr lang="fr-FR" baseline="0" dirty="0" smtClean="0"/>
              <a:t> radiative </a:t>
            </a:r>
            <a:r>
              <a:rPr lang="fr-FR" baseline="0" dirty="0" err="1" smtClean="0"/>
              <a:t>decays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7107102" cy="53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50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Symbol" pitchFamily="18" charset="2"/>
              </a:rPr>
              <a:t>t</a:t>
            </a:r>
            <a:r>
              <a:rPr lang="fr-FR" dirty="0" smtClean="0"/>
              <a:t> </a:t>
            </a:r>
            <a:r>
              <a:rPr lang="fr-FR" dirty="0" smtClean="0">
                <a:sym typeface="Mathematica1"/>
              </a:rPr>
              <a:t></a:t>
            </a:r>
            <a:r>
              <a:rPr lang="fr-FR" dirty="0" err="1" smtClean="0"/>
              <a:t>Ks</a:t>
            </a:r>
            <a:r>
              <a:rPr lang="fr-FR" dirty="0" smtClean="0"/>
              <a:t> </a:t>
            </a:r>
            <a:r>
              <a:rPr lang="fr-FR" dirty="0" smtClean="0">
                <a:latin typeface="Symbol" pitchFamily="18" charset="2"/>
              </a:rPr>
              <a:t>p nt</a:t>
            </a:r>
            <a:endParaRPr lang="fr-FR" dirty="0">
              <a:latin typeface="Symbol" pitchFamily="18" charset="2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51</a:t>
            </a:fld>
            <a:endParaRPr lang="fr-BE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2062163"/>
            <a:ext cx="52863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2708920"/>
            <a:ext cx="8382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52</a:t>
            </a:fld>
            <a:endParaRPr lang="fr-BE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9525"/>
            <a:ext cx="908685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53</a:t>
            </a:fld>
            <a:endParaRPr lang="fr-BE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38100"/>
            <a:ext cx="905827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J. Chauveau XXXIV SSI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54</a:t>
            </a:fld>
            <a:endParaRPr lang="fr-BE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14288"/>
            <a:ext cx="911542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25/8/07 XIII-Lomonosov</a:t>
            </a:r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J.Chauveau CPV in B and CKM 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582F-2A5B-4C97-84F6-A568D7EC6172}" type="slidenum">
              <a:rPr lang="fr-FR"/>
              <a:pPr/>
              <a:t>6</a:t>
            </a:fld>
            <a:endParaRPr lang="fr-FR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CKM </a:t>
            </a:r>
            <a:r>
              <a:rPr lang="fr-FR" b="1" dirty="0" err="1">
                <a:solidFill>
                  <a:schemeClr val="accent2"/>
                </a:solidFill>
              </a:rPr>
              <a:t>matrix</a:t>
            </a:r>
            <a:r>
              <a:rPr lang="fr-FR" b="1" dirty="0">
                <a:solidFill>
                  <a:schemeClr val="accent2"/>
                </a:solidFill>
              </a:rPr>
              <a:t> and </a:t>
            </a:r>
            <a:r>
              <a:rPr lang="fr-FR" b="1" dirty="0" smtClean="0">
                <a:solidFill>
                  <a:schemeClr val="accent2"/>
                </a:solidFill>
              </a:rPr>
              <a:t>the UT</a:t>
            </a:r>
            <a:endParaRPr lang="fr-FR" b="1" dirty="0">
              <a:solidFill>
                <a:schemeClr val="accent2"/>
              </a:solidFill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565960"/>
            <a:ext cx="5040560" cy="481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763688" y="5589240"/>
            <a:ext cx="288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187624" y="112474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CKMfitter</a:t>
            </a:r>
            <a:r>
              <a:rPr lang="fr-FR" dirty="0" smtClean="0"/>
              <a:t>: </a:t>
            </a:r>
            <a:r>
              <a:rPr lang="fr-FR" dirty="0" smtClean="0">
                <a:hlinkClick r:id="rId4"/>
              </a:rPr>
              <a:t>http://ckmfitter.in2p3.fr</a:t>
            </a:r>
            <a:r>
              <a:rPr lang="fr-FR" dirty="0" smtClean="0"/>
              <a:t> ,   </a:t>
            </a:r>
            <a:r>
              <a:rPr lang="fr-FR" dirty="0" err="1" smtClean="0"/>
              <a:t>UTfit</a:t>
            </a:r>
            <a:r>
              <a:rPr lang="fr-FR" dirty="0" smtClean="0"/>
              <a:t>: </a:t>
            </a:r>
            <a:r>
              <a:rPr lang="fr-FR" dirty="0" smtClean="0">
                <a:hlinkClick r:id="rId5"/>
              </a:rPr>
              <a:t>http://www.utfit.org/UTfit/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27/07/2011</a:t>
            </a:r>
          </a:p>
        </p:txBody>
      </p:sp>
      <p:sp>
        <p:nvSpPr>
          <p:cNvPr id="11267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J. Chauveau XXXIV SSI</a:t>
            </a:r>
          </a:p>
        </p:txBody>
      </p:sp>
      <p:sp>
        <p:nvSpPr>
          <p:cNvPr id="1126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6F2088-A352-4306-A00D-F7019B3EA327}" type="slidenum">
              <a:rPr lang="fr-FR" smtClean="0"/>
              <a:pPr/>
              <a:t>7</a:t>
            </a:fld>
            <a:endParaRPr lang="fr-FR" smtClean="0"/>
          </a:p>
        </p:txBody>
      </p:sp>
      <p:pic>
        <p:nvPicPr>
          <p:cNvPr id="11269" name="Picture 2" descr="lum_day-Bel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861048"/>
            <a:ext cx="4921250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http://www.slac.stanford.edu/BFROOT/detector/online/archive/bbr-nfs01/www/babarrc/LumInt-Run_1-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44925"/>
            <a:ext cx="3048000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1375" y="1219200"/>
            <a:ext cx="22939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5"/>
          <p:cNvSpPr txBox="1">
            <a:spLocks noChangeArrowheads="1"/>
          </p:cNvSpPr>
          <p:nvPr/>
        </p:nvSpPr>
        <p:spPr bwMode="auto">
          <a:xfrm>
            <a:off x="4694312" y="4165848"/>
            <a:ext cx="15240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baseline="0" dirty="0"/>
              <a:t>1031 fb</a:t>
            </a:r>
            <a:r>
              <a:rPr lang="en-US" b="1" baseline="30000" dirty="0"/>
              <a:t>-1</a:t>
            </a:r>
          </a:p>
          <a:p>
            <a:pPr algn="ctr">
              <a:spcBef>
                <a:spcPct val="50000"/>
              </a:spcBef>
            </a:pPr>
            <a:r>
              <a:rPr lang="en-US" b="1" baseline="0" dirty="0"/>
              <a:t>770 M BB</a:t>
            </a:r>
          </a:p>
        </p:txBody>
      </p:sp>
      <p:sp>
        <p:nvSpPr>
          <p:cNvPr id="11273" name="Text Box 6"/>
          <p:cNvSpPr txBox="1">
            <a:spLocks noChangeArrowheads="1"/>
          </p:cNvSpPr>
          <p:nvPr/>
        </p:nvSpPr>
        <p:spPr bwMode="auto">
          <a:xfrm>
            <a:off x="7772400" y="1143000"/>
            <a:ext cx="89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0"/>
              <a:t>BELLE</a:t>
            </a:r>
          </a:p>
        </p:txBody>
      </p:sp>
      <p:sp>
        <p:nvSpPr>
          <p:cNvPr id="11274" name="Text Box 7"/>
          <p:cNvSpPr txBox="1">
            <a:spLocks noChangeArrowheads="1"/>
          </p:cNvSpPr>
          <p:nvPr/>
        </p:nvSpPr>
        <p:spPr bwMode="auto">
          <a:xfrm>
            <a:off x="4937125" y="1179513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0"/>
              <a:t>KEK-B</a:t>
            </a:r>
          </a:p>
        </p:txBody>
      </p:sp>
      <p:pic>
        <p:nvPicPr>
          <p:cNvPr id="1127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57200"/>
            <a:ext cx="8382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6" name="Text Box 9"/>
          <p:cNvSpPr txBox="1">
            <a:spLocks noChangeArrowheads="1"/>
          </p:cNvSpPr>
          <p:nvPr/>
        </p:nvSpPr>
        <p:spPr bwMode="auto">
          <a:xfrm>
            <a:off x="685800" y="5334000"/>
            <a:ext cx="12954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baseline="0"/>
              <a:t>531 fb</a:t>
            </a:r>
            <a:r>
              <a:rPr lang="en-US" b="1" baseline="30000"/>
              <a:t>-1</a:t>
            </a:r>
          </a:p>
          <a:p>
            <a:pPr algn="ctr">
              <a:spcBef>
                <a:spcPct val="50000"/>
              </a:spcBef>
            </a:pPr>
            <a:r>
              <a:rPr lang="en-US" b="1" baseline="0"/>
              <a:t>470 M BB</a:t>
            </a:r>
          </a:p>
        </p:txBody>
      </p:sp>
      <p:pic>
        <p:nvPicPr>
          <p:cNvPr id="1127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1219200"/>
            <a:ext cx="3278187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8" name="Text Box 11"/>
          <p:cNvSpPr txBox="1">
            <a:spLocks noChangeArrowheads="1"/>
          </p:cNvSpPr>
          <p:nvPr/>
        </p:nvSpPr>
        <p:spPr bwMode="auto">
          <a:xfrm>
            <a:off x="0" y="1066800"/>
            <a:ext cx="150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0"/>
              <a:t>SLAC PEP-II</a:t>
            </a:r>
          </a:p>
        </p:txBody>
      </p:sp>
      <p:pic>
        <p:nvPicPr>
          <p:cNvPr id="11279" name="Picture 12" descr="BaBar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228600"/>
            <a:ext cx="668338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 factories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BAD25-3C80-4EE9-A8E8-625EDD0D1FB4}" type="slidenum">
              <a:rPr lang="fr-FR"/>
              <a:pPr/>
              <a:t>8</a:t>
            </a:fld>
            <a:endParaRPr lang="fr-FR"/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PEP-II and BABAR</a:t>
            </a:r>
          </a:p>
        </p:txBody>
      </p:sp>
      <p:pic>
        <p:nvPicPr>
          <p:cNvPr id="167939" name="Picture 3" descr="pepi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2013" y="1089025"/>
            <a:ext cx="5527675" cy="2168525"/>
          </a:xfrm>
          <a:prstGeom prst="rect">
            <a:avLst/>
          </a:prstGeom>
          <a:noFill/>
        </p:spPr>
      </p:pic>
      <p:pic>
        <p:nvPicPr>
          <p:cNvPr id="167940" name="Picture 4" descr="lg-annotated_aeri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313" y="1211263"/>
            <a:ext cx="2565400" cy="2038350"/>
          </a:xfrm>
          <a:prstGeom prst="rect">
            <a:avLst/>
          </a:prstGeom>
          <a:noFill/>
        </p:spPr>
      </p:pic>
      <p:graphicFrame>
        <p:nvGraphicFramePr>
          <p:cNvPr id="167941" name="Object 5"/>
          <p:cNvGraphicFramePr>
            <a:graphicFrameLocks noChangeAspect="1"/>
          </p:cNvGraphicFramePr>
          <p:nvPr/>
        </p:nvGraphicFramePr>
        <p:xfrm>
          <a:off x="395536" y="4509120"/>
          <a:ext cx="2925763" cy="1114425"/>
        </p:xfrm>
        <a:graphic>
          <a:graphicData uri="http://schemas.openxmlformats.org/presentationml/2006/ole">
            <p:oleObj spid="_x0000_s1026" name="Equation" r:id="rId6" imgW="1333440" imgH="507960" progId="Equation.3">
              <p:embed/>
            </p:oleObj>
          </a:graphicData>
        </a:graphic>
      </p:graphicFrame>
      <p:pic>
        <p:nvPicPr>
          <p:cNvPr id="16794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7274" y="4024933"/>
            <a:ext cx="23844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647111" y="4204320"/>
            <a:ext cx="2125663" cy="1981200"/>
            <a:chOff x="4178" y="2160"/>
            <a:chExt cx="1339" cy="1248"/>
          </a:xfrm>
        </p:grpSpPr>
        <p:pic>
          <p:nvPicPr>
            <p:cNvPr id="167944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78" y="2160"/>
              <a:ext cx="1247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7945" name="Rectangle 9"/>
            <p:cNvSpPr>
              <a:spLocks noChangeArrowheads="1"/>
            </p:cNvSpPr>
            <p:nvPr/>
          </p:nvSpPr>
          <p:spPr bwMode="auto">
            <a:xfrm>
              <a:off x="4950" y="2330"/>
              <a:ext cx="567" cy="181"/>
            </a:xfrm>
            <a:prstGeom prst="rect">
              <a:avLst/>
            </a:prstGeom>
            <a:solidFill>
              <a:srgbClr val="FFFF99"/>
            </a:solidFill>
            <a:ln w="15875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900" b="1">
                  <a:solidFill>
                    <a:srgbClr val="3333FF"/>
                  </a:solidFill>
                  <a:latin typeface="Times New Roman" pitchFamily="18" charset="0"/>
                </a:rPr>
                <a:t>ON </a:t>
              </a:r>
              <a:r>
                <a:rPr lang="el-GR" sz="900" b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fr-FR" sz="900" b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(4S) peak</a:t>
              </a:r>
            </a:p>
            <a:p>
              <a:pPr algn="ctr"/>
              <a:r>
                <a:rPr lang="fr-FR" sz="900" b="1">
                  <a:latin typeface="Times New Roman" pitchFamily="18" charset="0"/>
                  <a:cs typeface="Times New Roman" pitchFamily="18" charset="0"/>
                </a:rPr>
                <a:t>√s = 10.58 GeV</a:t>
              </a:r>
            </a:p>
          </p:txBody>
        </p:sp>
        <p:sp>
          <p:nvSpPr>
            <p:cNvPr id="167946" name="Rectangle 10"/>
            <p:cNvSpPr>
              <a:spLocks noChangeArrowheads="1"/>
            </p:cNvSpPr>
            <p:nvPr/>
          </p:nvSpPr>
          <p:spPr bwMode="auto">
            <a:xfrm>
              <a:off x="4354" y="3000"/>
              <a:ext cx="567" cy="181"/>
            </a:xfrm>
            <a:prstGeom prst="rect">
              <a:avLst/>
            </a:prstGeom>
            <a:solidFill>
              <a:srgbClr val="FFFF99"/>
            </a:solidFill>
            <a:ln w="158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900" b="1">
                  <a:solidFill>
                    <a:srgbClr val="3333FF"/>
                  </a:solidFill>
                  <a:latin typeface="Times New Roman" pitchFamily="18" charset="0"/>
                </a:rPr>
                <a:t>OFF</a:t>
              </a:r>
              <a:r>
                <a:rPr lang="fr-FR" sz="900" b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peak</a:t>
              </a:r>
            </a:p>
            <a:p>
              <a:pPr algn="ctr"/>
              <a:r>
                <a:rPr lang="fr-FR" sz="900" b="1">
                  <a:latin typeface="Times New Roman" pitchFamily="18" charset="0"/>
                  <a:cs typeface="Times New Roman" pitchFamily="18" charset="0"/>
                </a:rPr>
                <a:t>√s = 10.54 GeV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3491880" y="3573016"/>
            <a:ext cx="4880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Asymmetric</a:t>
            </a:r>
            <a:r>
              <a:rPr lang="fr-FR" sz="2000" dirty="0" smtClean="0"/>
              <a:t> </a:t>
            </a:r>
            <a:r>
              <a:rPr lang="fr-FR" sz="2000" dirty="0" err="1" smtClean="0"/>
              <a:t>energies</a:t>
            </a:r>
            <a:r>
              <a:rPr lang="fr-FR" sz="2000" dirty="0" smtClean="0"/>
              <a:t>, Y(4S) </a:t>
            </a:r>
            <a:r>
              <a:rPr lang="fr-FR" sz="2000" dirty="0" err="1" smtClean="0"/>
              <a:t>boosted</a:t>
            </a:r>
            <a:r>
              <a:rPr lang="fr-FR" sz="2000" dirty="0" smtClean="0"/>
              <a:t>, </a:t>
            </a:r>
            <a:r>
              <a:rPr lang="fr-FR" sz="2000" dirty="0" err="1" smtClean="0">
                <a:latin typeface="Symbol" pitchFamily="18" charset="2"/>
              </a:rPr>
              <a:t>bg</a:t>
            </a:r>
            <a:r>
              <a:rPr lang="fr-FR" sz="2000" dirty="0" smtClean="0"/>
              <a:t>=0.56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27/07/2011</a:t>
            </a: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Chauveau XXXIV SSI</a:t>
            </a: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617A-7598-4A10-8DAF-393144DE162F}" type="slidenum">
              <a:rPr lang="fr-FR"/>
              <a:pPr/>
              <a:t>9</a:t>
            </a:fld>
            <a:endParaRPr lang="fr-FR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8634413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990600" y="6172200"/>
            <a:ext cx="7696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3399FF"/>
                </a:solidFill>
              </a:rPr>
              <a:t>BABAR Collab. B. Aubert et al., Nucl.Instrum.Meth.A479:1-116,2002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2591</Words>
  <Application>Microsoft Office PowerPoint</Application>
  <PresentationFormat>Affichage à l'écran (4:3)</PresentationFormat>
  <Paragraphs>671</Paragraphs>
  <Slides>54</Slides>
  <Notes>24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6" baseType="lpstr">
      <vt:lpstr>Thème Office</vt:lpstr>
      <vt:lpstr>Equation</vt:lpstr>
      <vt:lpstr>Recent results on CP violation from the B factory experiments</vt:lpstr>
      <vt:lpstr>Context</vt:lpstr>
      <vt:lpstr>Outline</vt:lpstr>
      <vt:lpstr>CP violation in (B) meson decay</vt:lpstr>
      <vt:lpstr>CKM: the matrix and the triangle</vt:lpstr>
      <vt:lpstr>CKM matrix and the UT</vt:lpstr>
      <vt:lpstr>Diapositive 7</vt:lpstr>
      <vt:lpstr>PEP-II and BABAR</vt:lpstr>
      <vt:lpstr>Diapositive 9</vt:lpstr>
      <vt:lpstr>Diapositive 10</vt:lpstr>
      <vt:lpstr>The angles</vt:lpstr>
      <vt:lpstr>Time dependent CP Asymmetries (the angle b/f1)</vt:lpstr>
      <vt:lpstr>B charmonium K0</vt:lpstr>
      <vt:lpstr>b  (c cbar) s</vt:lpstr>
      <vt:lpstr>The angle b (bccs)</vt:lpstr>
      <vt:lpstr>The angle b (bs penguin)</vt:lpstr>
      <vt:lpstr>The angle a/f2</vt:lpstr>
      <vt:lpstr>The angle g/f3</vt:lpstr>
      <vt:lpstr>f3/g methods</vt:lpstr>
      <vt:lpstr>The angle g/f3 (GGSZ)</vt:lpstr>
      <vt:lpstr>New GGSZ result </vt:lpstr>
      <vt:lpstr>The angle g/f3</vt:lpstr>
      <vt:lpstr>The sides</vt:lpstr>
      <vt:lpstr>(Semi)leptonic B decays</vt:lpstr>
      <vt:lpstr>Vub, Vub/Vcb, status</vt:lpstr>
      <vt:lpstr>Global CKM fits</vt:lpstr>
      <vt:lpstr>Loops…</vt:lpstr>
      <vt:lpstr>B  f f K (1)</vt:lpstr>
      <vt:lpstr>Diapositive 29</vt:lpstr>
      <vt:lpstr>B  f f K (2)</vt:lpstr>
      <vt:lpstr>B  f f K (3)</vt:lpstr>
      <vt:lpstr>Search for CPV in t/charm</vt:lpstr>
      <vt:lpstr>The Bs</vt:lpstr>
      <vt:lpstr>Summary and outlook</vt:lpstr>
      <vt:lpstr>Backup slides</vt:lpstr>
      <vt:lpstr>BABAR TopCite 100+ References (May 2010)</vt:lpstr>
      <vt:lpstr>Diapositive 37</vt:lpstr>
      <vt:lpstr>Amplitude structure in the SM</vt:lpstr>
      <vt:lpstr>b → qq-bar s (penguin)</vt:lpstr>
      <vt:lpstr>Diapositive 40</vt:lpstr>
      <vt:lpstr>The angle gamma (ADS)</vt:lpstr>
      <vt:lpstr>3/g results (GGSZ)</vt:lpstr>
      <vt:lpstr>GGSZ</vt:lpstr>
      <vt:lpstr>Summary on angles</vt:lpstr>
      <vt:lpstr>Summary on sides</vt:lpstr>
      <vt:lpstr>Methods</vt:lpstr>
      <vt:lpstr>B Kpp0</vt:lpstr>
      <vt:lpstr>B Kpp0</vt:lpstr>
      <vt:lpstr>Diapositive 49</vt:lpstr>
      <vt:lpstr>Rare radiative decays</vt:lpstr>
      <vt:lpstr>t Ks p nt</vt:lpstr>
      <vt:lpstr>Diapositive 52</vt:lpstr>
      <vt:lpstr>Diapositive 53</vt:lpstr>
      <vt:lpstr>Diapositive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results on CP violation from the B factory experiments</dc:title>
  <dc:creator>Jacques Chauveau</dc:creator>
  <cp:lastModifiedBy>chauveau</cp:lastModifiedBy>
  <cp:revision>247</cp:revision>
  <dcterms:created xsi:type="dcterms:W3CDTF">2011-07-17T04:54:09Z</dcterms:created>
  <dcterms:modified xsi:type="dcterms:W3CDTF">2011-07-28T05:51:28Z</dcterms:modified>
</cp:coreProperties>
</file>