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13" r:id="rId5"/>
    <p:sldId id="414" r:id="rId6"/>
    <p:sldId id="415" r:id="rId7"/>
    <p:sldId id="416" r:id="rId8"/>
    <p:sldId id="417" r:id="rId9"/>
    <p:sldId id="418" r:id="rId10"/>
  </p:sldIdLst>
  <p:sldSz cx="9144000" cy="6858000" type="screen4x3"/>
  <p:notesSz cx="69850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396715"/>
    <a:srgbClr val="BE0000"/>
    <a:srgbClr val="0000CC"/>
    <a:srgbClr val="D2858B"/>
    <a:srgbClr val="981E32"/>
    <a:srgbClr val="FFFFFF"/>
    <a:srgbClr val="C75B12"/>
    <a:srgbClr val="E17000"/>
    <a:srgbClr val="5B8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864" y="-120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2040" y="-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3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307" y="1371600"/>
            <a:ext cx="8108950" cy="5257800"/>
          </a:xfrm>
        </p:spPr>
        <p:txBody>
          <a:bodyPr/>
          <a:lstStyle>
            <a:lvl1pPr marL="365760" indent="-365760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981E32"/>
              </a:buClr>
              <a:buFont typeface="Wingdings" pitchFamily="2" charset="2"/>
              <a:buChar char="§"/>
              <a:defRPr>
                <a:latin typeface="+mn-lt"/>
              </a:defRPr>
            </a:lvl1pPr>
            <a:lvl2pPr marL="731520" indent="-274320">
              <a:lnSpc>
                <a:spcPct val="100000"/>
              </a:lnSpc>
              <a:spcBef>
                <a:spcPts val="480"/>
              </a:spcBef>
              <a:buClr>
                <a:srgbClr val="981E32"/>
              </a:buClr>
              <a:buFont typeface="Georgia" pitchFamily="18" charset="0"/>
              <a:buChar char="»"/>
              <a:defRPr>
                <a:latin typeface="+mn-lt"/>
              </a:defRPr>
            </a:lvl2pPr>
            <a:lvl3pPr marL="1143000" indent="-228600">
              <a:lnSpc>
                <a:spcPct val="100000"/>
              </a:lnSpc>
              <a:spcBef>
                <a:spcPts val="480"/>
              </a:spcBef>
              <a:buClr>
                <a:srgbClr val="981E32"/>
              </a:buClr>
              <a:buFont typeface="Arial" pitchFamily="34" charset="0"/>
              <a:buChar char="•"/>
              <a:defRPr b="0">
                <a:latin typeface="+mn-lt"/>
              </a:defRPr>
            </a:lvl3pPr>
            <a:lvl4pPr marL="1600200">
              <a:lnSpc>
                <a:spcPct val="100000"/>
              </a:lnSpc>
              <a:spcBef>
                <a:spcPts val="430"/>
              </a:spcBef>
              <a:buClr>
                <a:srgbClr val="981E32"/>
              </a:buClr>
              <a:buFont typeface="Georgia" pitchFamily="18" charset="0"/>
              <a:buChar char="▫"/>
              <a:defRPr>
                <a:latin typeface="+mn-lt"/>
              </a:defRPr>
            </a:lvl4pPr>
            <a:lvl5pPr marL="2057400" indent="-228600">
              <a:lnSpc>
                <a:spcPct val="100000"/>
              </a:lnSpc>
              <a:spcBef>
                <a:spcPts val="380"/>
              </a:spcBef>
              <a:buClr>
                <a:srgbClr val="981E32"/>
              </a:buCl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 SSI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8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2014 SSI Challenge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Answer the question: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Place your entry in the pink box by 18:00 Thursday August 14, 2014</a:t>
            </a:r>
          </a:p>
          <a:p>
            <a:r>
              <a:rPr lang="en-US" dirty="0" smtClean="0"/>
              <a:t>Winner will be announced Friday morning August 15</a:t>
            </a:r>
          </a:p>
          <a:p>
            <a:r>
              <a:rPr lang="en-US" dirty="0" smtClean="0"/>
              <a:t>Winner and runners-up will receive a prize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09800"/>
            <a:ext cx="6781800" cy="12003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BE0000"/>
                </a:solidFill>
              </a:rPr>
              <a:t>What would you propose as a next step if five years from now none of the currently planned experiments detect dark matter?</a:t>
            </a:r>
            <a:endParaRPr lang="en-US" sz="2400" dirty="0">
              <a:solidFill>
                <a:srgbClr val="B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5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91" y="141560"/>
            <a:ext cx="8103570" cy="753033"/>
          </a:xfrm>
        </p:spPr>
        <p:txBody>
          <a:bodyPr/>
          <a:lstStyle/>
          <a:p>
            <a:r>
              <a:rPr lang="en-US" sz="3200" dirty="0" smtClean="0"/>
              <a:t>Previous </a:t>
            </a:r>
            <a:r>
              <a:rPr lang="en-US" sz="3200" dirty="0"/>
              <a:t>q</a:t>
            </a:r>
            <a:r>
              <a:rPr lang="en-US" sz="3200" dirty="0" smtClean="0"/>
              <a:t>uestions and Winners: 2013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ucida Sans Unicode" charset="0"/>
                <a:cs typeface="Lucida Sans Unicode" charset="0"/>
              </a:rPr>
              <a:t>What exciting physics will you lecture about at the 2023 SLAC Summer Institute and why</a:t>
            </a:r>
            <a:r>
              <a:rPr lang="en-US" b="1" dirty="0" smtClean="0">
                <a:latin typeface="Lucida Sans Unicode" charset="0"/>
                <a:cs typeface="Lucida Sans Unicode" charset="0"/>
              </a:rPr>
              <a:t>?</a:t>
            </a:r>
          </a:p>
          <a:p>
            <a:endParaRPr lang="en-US" b="1" dirty="0" smtClean="0">
              <a:latin typeface="Lucida Sans Unicode" charset="0"/>
              <a:cs typeface="Lucida Sans Unicode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“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ν’s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: the precision frontier”  A journey through the history of precision neutrino measurements and the new physics we have and can expect to learn along the way</a:t>
            </a:r>
            <a:r>
              <a:rPr lang="en-US" b="1" dirty="0" smtClean="0">
                <a:solidFill>
                  <a:srgbClr val="0000CC"/>
                </a:solidFill>
                <a:latin typeface="Lucida Sans Unicode" charset="0"/>
              </a:rPr>
              <a:t>.</a:t>
            </a:r>
            <a:endParaRPr lang="en-US" b="1" dirty="0">
              <a:solidFill>
                <a:srgbClr val="0000CC"/>
              </a:solidFill>
              <a:latin typeface="Lucida Sans Unicode" charset="0"/>
            </a:endParaRPr>
          </a:p>
          <a:p>
            <a:pPr marL="708660" lvl="1" indent="-342900">
              <a:buFont typeface="Arial"/>
              <a:buChar char="•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How we gained incredible precision on 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ν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 mixing parameters</a:t>
            </a:r>
          </a:p>
          <a:p>
            <a:pPr marL="708660" lvl="1" indent="-342900">
              <a:buFont typeface="Arial"/>
              <a:buChar char="•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How we now have hints for the MH</a:t>
            </a:r>
          </a:p>
          <a:p>
            <a:pPr marL="708660" lvl="1" indent="-342900">
              <a:buFont typeface="Arial"/>
              <a:buChar char="•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How 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IceCube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 has produced precise maps of the 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ν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 sky</a:t>
            </a:r>
          </a:p>
          <a:p>
            <a:pPr marL="708660" lvl="1" indent="-342900">
              <a:buFont typeface="Arial"/>
              <a:buChar char="•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Results from 0νββ decay and overall mass scale</a:t>
            </a:r>
          </a:p>
          <a:p>
            <a:pPr marL="708660" lvl="1" indent="-342900">
              <a:buFont typeface="Arial"/>
              <a:buChar char="•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Sterile 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ν’s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 answer from </a:t>
            </a:r>
            <a:r>
              <a:rPr lang="en-US" b="1" dirty="0" err="1">
                <a:solidFill>
                  <a:srgbClr val="0000CC"/>
                </a:solidFill>
                <a:latin typeface="Lucida Sans Unicode" charset="0"/>
              </a:rPr>
              <a:t>μBooNE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/Cosmic</a:t>
            </a:r>
          </a:p>
          <a:p>
            <a:endParaRPr lang="en-US" b="1" dirty="0">
              <a:latin typeface="Lucida Sans Unicode" charset="0"/>
              <a:cs typeface="Lucida Sans Unicode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3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91" y="141560"/>
            <a:ext cx="8103570" cy="753033"/>
          </a:xfrm>
        </p:spPr>
        <p:txBody>
          <a:bodyPr/>
          <a:lstStyle/>
          <a:p>
            <a:r>
              <a:rPr lang="en-US" sz="3200" dirty="0" smtClean="0"/>
              <a:t>Previous </a:t>
            </a:r>
            <a:r>
              <a:rPr lang="en-US" sz="3200" dirty="0"/>
              <a:t>q</a:t>
            </a:r>
            <a:r>
              <a:rPr lang="en-US" sz="3200" dirty="0" smtClean="0"/>
              <a:t>uestions and Winners: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latin typeface="Lucida Sans Unicode" charset="0"/>
                <a:cs typeface="Lucida Sans Unicode" charset="0"/>
              </a:rPr>
              <a:t>What is the meaning of the discovery of the Higgs boson?  If it is the `Higgs,’ how would you name it?</a:t>
            </a:r>
          </a:p>
          <a:p>
            <a:endParaRPr lang="en-US" dirty="0" smtClean="0"/>
          </a:p>
          <a:p>
            <a:pPr>
              <a:buNone/>
              <a:defRPr/>
            </a:pPr>
            <a:r>
              <a:rPr lang="en-US" sz="2800" b="1" u="sng" dirty="0">
                <a:solidFill>
                  <a:srgbClr val="0000CC"/>
                </a:solidFill>
                <a:latin typeface="Lucida Sans Unicode" charset="0"/>
              </a:rPr>
              <a:t>The Meaning: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To regular people, nothing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To Dr. Peter Higgs, possibility of Nobel prize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To students, no need to remember the various plots according to Higgs mass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To professors, no need to teach the various plots according to Higgs mass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To model builders, no need to produce parameter space to accommodate large range of Higgs mass.</a:t>
            </a:r>
          </a:p>
          <a:p>
            <a:pPr>
              <a:buNone/>
              <a:defRPr/>
            </a:pPr>
            <a:endParaRPr lang="en-US" sz="1050" dirty="0">
              <a:solidFill>
                <a:srgbClr val="0000CC"/>
              </a:solidFill>
              <a:latin typeface="Lucida Sans Unicode" charset="0"/>
            </a:endParaRPr>
          </a:p>
          <a:p>
            <a:pPr>
              <a:buNone/>
              <a:defRPr/>
            </a:pPr>
            <a:r>
              <a:rPr lang="en-US" sz="2800" b="1" u="sng" dirty="0">
                <a:solidFill>
                  <a:srgbClr val="0000CC"/>
                </a:solidFill>
                <a:latin typeface="Lucida Sans Unicode" charset="0"/>
              </a:rPr>
              <a:t>The Name: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 </a:t>
            </a: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I would name it `h’ because: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It has been called “Higgs”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It has been a “Hot” issue for so long time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It has just said “Hello” to us</a:t>
            </a:r>
          </a:p>
          <a:p>
            <a:pPr marL="457200" indent="-457200">
              <a:buFontTx/>
              <a:buAutoNum type="arabicParenBoth"/>
              <a:defRPr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It must by a “Hopeful” particle to peep into future new physics</a:t>
            </a: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9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91" y="141560"/>
            <a:ext cx="8103570" cy="753033"/>
          </a:xfrm>
        </p:spPr>
        <p:txBody>
          <a:bodyPr/>
          <a:lstStyle/>
          <a:p>
            <a:r>
              <a:rPr lang="en-US" sz="3200" dirty="0" smtClean="0"/>
              <a:t>Previous </a:t>
            </a:r>
            <a:r>
              <a:rPr lang="en-US" sz="3200" dirty="0"/>
              <a:t>q</a:t>
            </a:r>
            <a:r>
              <a:rPr lang="en-US" sz="3200" dirty="0" smtClean="0"/>
              <a:t>uestions and Winners: 2011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>
                <a:latin typeface="Lucida Sans Unicode" charset="0"/>
                <a:cs typeface="Lucida Sans Unicode" charset="0"/>
              </a:rPr>
              <a:t>What is the next unexpected discovery about the nature of the universe and what puzzle will it explain</a:t>
            </a:r>
            <a:r>
              <a:rPr lang="en-US" sz="3400" b="1" dirty="0" smtClean="0">
                <a:latin typeface="Lucida Sans Unicode" charset="0"/>
                <a:cs typeface="Lucida Sans Unicode" charset="0"/>
              </a:rPr>
              <a:t>?</a:t>
            </a:r>
          </a:p>
          <a:p>
            <a:endParaRPr lang="en-US" b="1" dirty="0">
              <a:latin typeface="Lucida Sans Unicode" charset="0"/>
              <a:cs typeface="Lucida Sans Unicode" charset="0"/>
            </a:endParaRPr>
          </a:p>
          <a:p>
            <a:pPr>
              <a:buNone/>
            </a:pPr>
            <a:r>
              <a:rPr lang="en-US" b="1" u="sng" dirty="0">
                <a:solidFill>
                  <a:srgbClr val="0000CC"/>
                </a:solidFill>
                <a:latin typeface="Lucida Sans Unicode" charset="0"/>
              </a:rPr>
              <a:t>The Discovery:  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  <a:latin typeface="Lucida Sans Unicode" charset="0"/>
              </a:rPr>
              <a:t>    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Within the next ten years we will unambiguously rule out General Relativity as the correct theory of gravitation on cosmological scales.</a:t>
            </a:r>
          </a:p>
          <a:p>
            <a:pPr>
              <a:buNone/>
            </a:pPr>
            <a:r>
              <a:rPr lang="en-US" b="1" dirty="0">
                <a:solidFill>
                  <a:srgbClr val="0000CC"/>
                </a:solidFill>
                <a:latin typeface="Lucida Sans Unicode" charset="0"/>
              </a:rPr>
              <a:t>The Why:  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Precision measurements of BAO &amp; SN1a together with cosmic shear, galaxy clustering and cluster abundance measurements provide very promising potential  to observe a signature of a deviation of GR on large scales because a joint analysis of these signals is simultaneously sensitive to the growth and expansion history.  The simplest way to conceive of these observables as testing the self-consistency of GR is by parameterizing the effect of the dark energy equation of state on the expansion history as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w</a:t>
            </a:r>
            <a:r>
              <a:rPr lang="en-US" baseline="-25000" dirty="0" err="1">
                <a:solidFill>
                  <a:srgbClr val="0000CC"/>
                </a:solidFill>
                <a:latin typeface="Lucida Sans Unicode" charset="0"/>
              </a:rPr>
              <a:t>d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, and its effect on the growth rate of structure as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w</a:t>
            </a:r>
            <a:r>
              <a:rPr lang="en-US" baseline="-25000" dirty="0" err="1">
                <a:solidFill>
                  <a:srgbClr val="0000CC"/>
                </a:solidFill>
                <a:latin typeface="Lucida Sans Unicode" charset="0"/>
              </a:rPr>
              <a:t>g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.  Percent-level, independent constraints on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w</a:t>
            </a:r>
            <a:r>
              <a:rPr lang="en-US" baseline="-25000" dirty="0" err="1">
                <a:solidFill>
                  <a:srgbClr val="0000CC"/>
                </a:solidFill>
                <a:latin typeface="Lucida Sans Unicode" charset="0"/>
              </a:rPr>
              <a:t>d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and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w</a:t>
            </a:r>
            <a:r>
              <a:rPr lang="en-US" baseline="-25000" dirty="0" err="1">
                <a:solidFill>
                  <a:srgbClr val="0000CC"/>
                </a:solidFill>
                <a:latin typeface="Lucida Sans Unicode" charset="0"/>
              </a:rPr>
              <a:t>g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will become possible within the next 5-10 years, e.g., as surveys such as LSST or Euclid begin to provide exquisitely precise measurements of the positions and shapes of tens of billions of galaxies, allowing these surveys to test the self-consistency of describing the cosmic acceleration with a cosmological constant/vacuum energy density.</a:t>
            </a: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1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91" y="141560"/>
            <a:ext cx="8103570" cy="753033"/>
          </a:xfrm>
        </p:spPr>
        <p:txBody>
          <a:bodyPr/>
          <a:lstStyle/>
          <a:p>
            <a:r>
              <a:rPr lang="en-US" sz="3200" dirty="0" smtClean="0"/>
              <a:t>Previous </a:t>
            </a:r>
            <a:r>
              <a:rPr lang="en-US" sz="3200" dirty="0"/>
              <a:t>q</a:t>
            </a:r>
            <a:r>
              <a:rPr lang="en-US" sz="3200" dirty="0" smtClean="0"/>
              <a:t>uestions and Winners: 2009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>
                <a:latin typeface="Lucida Sans Unicode" charset="0"/>
                <a:cs typeface="Lucida Sans Unicode" charset="0"/>
              </a:rPr>
              <a:t>What is the true revolution that </a:t>
            </a:r>
            <a:r>
              <a:rPr lang="en-US" sz="2800" b="1" dirty="0" smtClean="0">
                <a:latin typeface="Lucida Sans Unicode" charset="0"/>
                <a:cs typeface="Lucida Sans Unicode" charset="0"/>
              </a:rPr>
              <a:t>is realized </a:t>
            </a:r>
            <a:r>
              <a:rPr lang="en-US" sz="2800" b="1" dirty="0">
                <a:latin typeface="Lucida Sans Unicode" charset="0"/>
                <a:cs typeface="Lucida Sans Unicode" charset="0"/>
              </a:rPr>
              <a:t>in Nature?</a:t>
            </a:r>
            <a:r>
              <a:rPr lang="en-US" sz="2800" b="1" dirty="0" smtClean="0">
                <a:latin typeface="Lucida Sans Unicode" charset="0"/>
                <a:cs typeface="Lucida Sans Unicode" charset="0"/>
              </a:rPr>
              <a:t>*</a:t>
            </a:r>
          </a:p>
          <a:p>
            <a:endParaRPr lang="en-US" sz="2800" b="1" dirty="0">
              <a:latin typeface="Lucida Sans Unicode" charset="0"/>
              <a:cs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Although the WIMP miracle has historically motivated our musings on the nature of dark matter, we may be ignoring a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tantilizing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hint from nature right under our noses:  the ratio of baryons to dark matter in the universe is O(1).  This could be (1) a remarkable coincidence; (2) an anthropic selection effect; (3) or more interestingly a clue that the mechanisms for for baryon and dark matter production are related.  I believe that the coming revolution will center on possibility (3).  Accounting for this ratio in theories beyond the model is highly nontrivial.  Indeed, models of </a:t>
            </a:r>
            <a:r>
              <a:rPr lang="en-US" dirty="0" err="1">
                <a:solidFill>
                  <a:srgbClr val="0000CC"/>
                </a:solidFill>
                <a:latin typeface="Lucida Sans Unicode" charset="0"/>
              </a:rPr>
              <a:t>baryogenesis</a:t>
            </a: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and dark matter production are typically unrelated.</a:t>
            </a:r>
          </a:p>
          <a:p>
            <a:pPr>
              <a:buNone/>
            </a:pPr>
            <a:endParaRPr lang="en-US" dirty="0">
              <a:solidFill>
                <a:srgbClr val="0000CC"/>
              </a:solidFill>
              <a:latin typeface="Lucida Sans Unicode" charset="0"/>
            </a:endParaRPr>
          </a:p>
          <a:p>
            <a:pPr>
              <a:buNone/>
            </a:pPr>
            <a:r>
              <a:rPr lang="en-US" dirty="0">
                <a:solidFill>
                  <a:srgbClr val="0000CC"/>
                </a:solidFill>
                <a:latin typeface="Lucida Sans Unicode" charset="0"/>
              </a:rPr>
              <a:t>    I believe that the coming revolution in physics will reveal the origin of this ratio, and that the scenario which nature has chosen has not yet been conceived by any theorist</a:t>
            </a:r>
            <a:endParaRPr lang="en-US" b="1" dirty="0">
              <a:solidFill>
                <a:srgbClr val="0000CC"/>
              </a:solidFill>
              <a:latin typeface="Lucida Sans Unicode" charset="0"/>
              <a:cs typeface="Lucida Sans Unicode" charset="0"/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45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F2AAB47432214CA76FC6A6FA422081" ma:contentTypeVersion="0" ma:contentTypeDescription="Create a new document." ma:contentTypeScope="" ma:versionID="be563ae3f783342254efe52765a899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7BFD3B-1E47-49B9-94F1-5BCCA5C07AAF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6280156-74C5-4360-A6BF-77CFA4D3ED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A762ED-300B-433A-87E0-75DC2D608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711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2014 SSI Contest</vt:lpstr>
      <vt:lpstr>2014 SSI Challenge</vt:lpstr>
      <vt:lpstr>Previous questions and Winners: 2013</vt:lpstr>
      <vt:lpstr>Previous questions and Winners: 2012</vt:lpstr>
      <vt:lpstr>Previous questions and Winners: 2011</vt:lpstr>
      <vt:lpstr>Previous questions and Winners: 2009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2013-02-25T22:07:49Z</cp:lastPrinted>
  <dcterms:created xsi:type="dcterms:W3CDTF">2013-02-25T22:31:47Z</dcterms:created>
  <dcterms:modified xsi:type="dcterms:W3CDTF">2014-08-05T19:21:42Z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0x010100BAF2AAB47432214CA76FC6A6FA422081</vt:lpwstr>
  </property>
</Properties>
</file>