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4" r:id="rId3"/>
    <p:sldId id="262" r:id="rId4"/>
    <p:sldId id="257" r:id="rId5"/>
    <p:sldId id="263" r:id="rId6"/>
    <p:sldId id="260" r:id="rId7"/>
    <p:sldId id="295" r:id="rId8"/>
    <p:sldId id="265" r:id="rId9"/>
    <p:sldId id="289" r:id="rId10"/>
    <p:sldId id="267" r:id="rId11"/>
    <p:sldId id="296" r:id="rId12"/>
    <p:sldId id="273" r:id="rId13"/>
    <p:sldId id="275" r:id="rId14"/>
    <p:sldId id="276" r:id="rId15"/>
    <p:sldId id="280" r:id="rId16"/>
    <p:sldId id="282" r:id="rId17"/>
    <p:sldId id="284" r:id="rId18"/>
    <p:sldId id="285" r:id="rId19"/>
    <p:sldId id="286" r:id="rId20"/>
    <p:sldId id="287" r:id="rId21"/>
    <p:sldId id="288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8040"/>
    <a:srgbClr val="404099"/>
    <a:srgbClr val="C5D2E0"/>
    <a:srgbClr val="E8EDF4"/>
    <a:srgbClr val="A3AAB4"/>
    <a:srgbClr val="C9D4DD"/>
    <a:srgbClr val="C5B925"/>
    <a:srgbClr val="BFBFB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5602" autoAdjust="0"/>
    <p:restoredTop sz="94660" autoAdjust="0"/>
  </p:normalViewPr>
  <p:slideViewPr>
    <p:cSldViewPr snapToGrid="0" snapToObjects="1">
      <p:cViewPr varScale="1">
        <p:scale>
          <a:sx n="78" d="100"/>
          <a:sy n="78" d="100"/>
        </p:scale>
        <p:origin x="-1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ox_bra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97725" y="541338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83F8A-ED27-473D-9B9A-0D9626D75002}" type="datetimeFigureOut">
              <a:rPr lang="en-US"/>
              <a:pPr>
                <a:defRPr/>
              </a:pPr>
              <a:t>7/15/2009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7B1DA-9320-455E-A279-573601CE2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457200" y="1217613"/>
            <a:ext cx="8229600" cy="158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4A24B-B9A1-46F5-98E4-1F794A1A7316}" type="datetimeFigureOut">
              <a:rPr lang="en-US"/>
              <a:pPr>
                <a:defRPr/>
              </a:pPr>
              <a:t>7/15/2009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17250-C7BC-42FE-981D-B3B551884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1FA0-8417-4EA2-80CB-5916AA630B92}" type="datetimeFigureOut">
              <a:rPr lang="en-US"/>
              <a:pPr>
                <a:defRPr/>
              </a:pPr>
              <a:t>7/15/2009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5883A-B797-447D-ABA4-E7F9ECD40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457200" y="1217613"/>
            <a:ext cx="8229600" cy="158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41FB-EAF5-444C-810D-5FCEBDEFD2C8}" type="datetimeFigureOut">
              <a:rPr lang="en-US"/>
              <a:pPr>
                <a:defRPr/>
              </a:pPr>
              <a:t>7/15/2009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AF593-4625-47ED-B835-81F4C807B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95C2C-7CD0-4BC8-B6BE-0B91D8FB37EB}" type="datetimeFigureOut">
              <a:rPr lang="en-US"/>
              <a:pPr>
                <a:defRPr/>
              </a:pPr>
              <a:t>7/15/2009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716B9-EFD6-48EE-882B-6CA7CE960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57200" y="1217613"/>
            <a:ext cx="8229600" cy="158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0DF95-3052-43F2-BC29-01CFE654B84A}" type="datetimeFigureOut">
              <a:rPr lang="en-US"/>
              <a:pPr>
                <a:defRPr/>
              </a:pPr>
              <a:t>7/15/2009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677CE-6083-4487-A02D-104195ECD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 userDrawn="1"/>
        </p:nvCxnSpPr>
        <p:spPr>
          <a:xfrm>
            <a:off x="457200" y="1217613"/>
            <a:ext cx="8229600" cy="158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ED00-2CF6-4B67-B4C5-ECDDFA62C97B}" type="datetimeFigureOut">
              <a:rPr lang="en-US"/>
              <a:pPr>
                <a:defRPr/>
              </a:pPr>
              <a:t>7/15/2009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8763B-0382-406A-868A-60838C3BE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457200" y="1217613"/>
            <a:ext cx="8229600" cy="158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8628-5973-4F5A-B5FD-E5914D809827}" type="datetimeFigureOut">
              <a:rPr lang="en-US"/>
              <a:pPr>
                <a:defRPr/>
              </a:pPr>
              <a:t>7/15/2009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254D1-DFC0-46AC-9B47-5B4508BCD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4A88-52C1-4C3D-9147-4A366BC77196}" type="datetimeFigureOut">
              <a:rPr lang="en-US"/>
              <a:pPr>
                <a:defRPr/>
              </a:pPr>
              <a:t>7/15/2009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2B6B5-7F78-47B2-A8E3-5DD469442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92AFA-06C1-4B7E-AC1E-CD5CF7C5D0DA}" type="datetimeFigureOut">
              <a:rPr lang="en-US"/>
              <a:pPr>
                <a:defRPr/>
              </a:pPr>
              <a:t>7/15/2009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DD81C-87FC-49DD-B8DA-ABE1BFC20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550B7-713D-4DF1-B4D4-6B35F8E04105}" type="datetimeFigureOut">
              <a:rPr lang="en-US"/>
              <a:pPr>
                <a:defRPr/>
              </a:pPr>
              <a:t>7/15/2009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0493F-22D4-4F13-94A5-2BB240522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938BBC-1E0D-4992-BFDF-D72481BA8536}" type="datetimeFigureOut">
              <a:rPr lang="en-US"/>
              <a:pPr>
                <a:defRPr/>
              </a:pPr>
              <a:t>7/15/2009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6A443D-0FA7-42C6-8BB2-057EDF9A3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5" r:id="rId3"/>
    <p:sldLayoutId id="2147483662" r:id="rId4"/>
    <p:sldLayoutId id="2147483663" r:id="rId5"/>
    <p:sldLayoutId id="2147483664" r:id="rId6"/>
    <p:sldLayoutId id="2147483656" r:id="rId7"/>
    <p:sldLayoutId id="2147483657" r:id="rId8"/>
    <p:sldLayoutId id="2147483658" r:id="rId9"/>
    <p:sldLayoutId id="2147483665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35.png"/><Relationship Id="rId10" Type="http://schemas.openxmlformats.org/officeDocument/2006/relationships/image" Target="../media/image54.png"/><Relationship Id="rId4" Type="http://schemas.openxmlformats.org/officeDocument/2006/relationships/image" Target="../media/image32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smtClean="0"/>
              <a:t>Testing astrophysical models for the PAMELA positron excess with cosmic ray nuclei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85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/>
              <a:t>Philipp </a:t>
            </a:r>
            <a:r>
              <a:rPr lang="en-US" sz="1800" dirty="0" err="1" smtClean="0"/>
              <a:t>Mertsch</a:t>
            </a:r>
            <a:endParaRPr lang="en-US" sz="1800" dirty="0" smtClean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/>
              <a:t>Rudolf </a:t>
            </a:r>
            <a:r>
              <a:rPr lang="en-US" sz="1800" dirty="0" err="1" smtClean="0"/>
              <a:t>Peierls</a:t>
            </a:r>
            <a:r>
              <a:rPr lang="en-US" sz="1800" dirty="0" smtClean="0"/>
              <a:t> Centre for Theoretical Physics, University of Oxford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1800" dirty="0" smtClean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 err="1" smtClean="0"/>
              <a:t>TeV</a:t>
            </a:r>
            <a:r>
              <a:rPr lang="en-US" sz="1800" dirty="0" smtClean="0"/>
              <a:t> PA, SLAC, 15 July 2009</a:t>
            </a:r>
            <a:endParaRPr lang="en-US" sz="1800" dirty="0"/>
          </a:p>
        </p:txBody>
      </p:sp>
      <p:pic>
        <p:nvPicPr>
          <p:cNvPr id="13315" name="Picture 5" descr="STFClogo.eps"/>
          <p:cNvPicPr>
            <a:picLocks noChangeAspect="1"/>
          </p:cNvPicPr>
          <p:nvPr/>
        </p:nvPicPr>
        <p:blipFill>
          <a:blip r:embed="rId2"/>
          <a:srcRect b="71548"/>
          <a:stretch>
            <a:fillRect/>
          </a:stretch>
        </p:blipFill>
        <p:spPr bwMode="auto">
          <a:xfrm>
            <a:off x="685800" y="5867400"/>
            <a:ext cx="21955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6fp_EN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0213" y="5676900"/>
            <a:ext cx="1677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Astrophysical Source of     </a:t>
            </a:r>
            <a:r>
              <a:rPr lang="en-US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970463" cy="46783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2000" dirty="0" smtClean="0"/>
              <a:t>Rise in positron fraction could be due to secondary positrons produced during acceleration and accelerated along with primary electrons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Blasi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, arXiv:0903.2794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000" dirty="0" smtClean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2000" dirty="0" smtClean="0"/>
              <a:t>Assuming production of galactic CR in old SNR, PAMELA positron fraction can be fitted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000" dirty="0" smtClean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2000" dirty="0" smtClean="0"/>
              <a:t>This is a general feature of every stochastic acceleration process, i.e. if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dirty="0" smtClean="0">
                <a:solidFill>
                  <a:srgbClr val="7F7F7F"/>
                </a:solidFill>
                <a:latin typeface="American Typewriter"/>
                <a:cs typeface="American Typewriter"/>
              </a:rPr>
              <a:t>D. </a:t>
            </a:r>
            <a:r>
              <a:rPr lang="en-US" sz="1400" dirty="0" err="1" smtClean="0">
                <a:solidFill>
                  <a:srgbClr val="7F7F7F"/>
                </a:solidFill>
                <a:latin typeface="American Typewriter"/>
                <a:cs typeface="American Typewriter"/>
              </a:rPr>
              <a:t>Eichler</a:t>
            </a:r>
            <a:r>
              <a:rPr lang="en-US" sz="1400" dirty="0" smtClean="0">
                <a:solidFill>
                  <a:srgbClr val="7F7F7F"/>
                </a:solidFill>
                <a:latin typeface="American Typewriter"/>
                <a:cs typeface="American Typewriter"/>
              </a:rPr>
              <a:t>, </a:t>
            </a:r>
            <a:r>
              <a:rPr lang="en-US" sz="1400" dirty="0" err="1" smtClean="0">
                <a:solidFill>
                  <a:srgbClr val="7F7F7F"/>
                </a:solidFill>
                <a:latin typeface="American Typewriter"/>
                <a:cs typeface="American Typewriter"/>
              </a:rPr>
              <a:t>Astrophys</a:t>
            </a:r>
            <a:r>
              <a:rPr lang="en-US" sz="1400" dirty="0" smtClean="0">
                <a:solidFill>
                  <a:srgbClr val="7F7F7F"/>
                </a:solidFill>
                <a:latin typeface="American Typewriter"/>
                <a:cs typeface="American Typewriter"/>
              </a:rPr>
              <a:t>. J. 237, 809 (1980)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R.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Cowsik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,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ApJ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 241, 1195 (1980)</a:t>
            </a:r>
          </a:p>
        </p:txBody>
      </p:sp>
      <p:pic>
        <p:nvPicPr>
          <p:cNvPr id="27651" name="Picture 3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5488" y="500063"/>
            <a:ext cx="5715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 descr="comic-strip-0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8038" y="1447800"/>
            <a:ext cx="2201862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5025" y="4833938"/>
            <a:ext cx="12573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DSA with Secondaries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362200"/>
          </a:xfrm>
        </p:spPr>
        <p:txBody>
          <a:bodyPr/>
          <a:lstStyle/>
          <a:p>
            <a:pPr marL="3175" indent="-3175">
              <a:buFont typeface="Arial" charset="0"/>
              <a:buNone/>
            </a:pPr>
            <a:r>
              <a:rPr lang="en-US" sz="2000" smtClean="0"/>
              <a:t>Acceleration determined by compression ratio:</a:t>
            </a:r>
          </a:p>
          <a:p>
            <a:pPr marL="3175" indent="-3175">
              <a:buFont typeface="Arial" charset="0"/>
              <a:buNone/>
            </a:pPr>
            <a:endParaRPr lang="en-US" sz="2000" smtClean="0"/>
          </a:p>
          <a:p>
            <a:pPr marL="3175" indent="-3175">
              <a:buFont typeface="Arial" charset="0"/>
              <a:buNone/>
            </a:pPr>
            <a:endParaRPr lang="en-US" sz="2000" smtClean="0"/>
          </a:p>
          <a:p>
            <a:pPr marL="3175" indent="-3175">
              <a:buFont typeface="Arial" charset="0"/>
              <a:buNone/>
            </a:pPr>
            <a:r>
              <a:rPr lang="en-US" sz="2000" smtClean="0"/>
              <a:t>Solve transport equation,</a:t>
            </a:r>
          </a:p>
          <a:p>
            <a:pPr marL="3175" indent="-3175">
              <a:buFont typeface="Arial" charset="0"/>
              <a:buNone/>
            </a:pPr>
            <a:endParaRPr lang="en-US" sz="2000" smtClean="0"/>
          </a:p>
          <a:p>
            <a:pPr marL="3175" indent="-3175">
              <a:buFont typeface="Arial" charset="0"/>
              <a:buNone/>
            </a:pPr>
            <a:endParaRPr lang="en-US" sz="2000" smtClean="0"/>
          </a:p>
          <a:p>
            <a:pPr marL="3175" indent="-3175">
              <a:buFont typeface="Arial" charset="0"/>
              <a:buNone/>
            </a:pPr>
            <a:endParaRPr lang="en-US" sz="2000" smtClean="0"/>
          </a:p>
        </p:txBody>
      </p:sp>
      <p:pic>
        <p:nvPicPr>
          <p:cNvPr id="29699" name="Picture 3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700" y="1914525"/>
            <a:ext cx="1524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9"/>
          <p:cNvSpPr txBox="1">
            <a:spLocks noChangeArrowheads="1"/>
          </p:cNvSpPr>
          <p:nvPr/>
        </p:nvSpPr>
        <p:spPr bwMode="auto">
          <a:xfrm>
            <a:off x="457200" y="4124325"/>
            <a:ext cx="822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Solution:</a:t>
            </a:r>
          </a:p>
        </p:txBody>
      </p:sp>
      <p:sp>
        <p:nvSpPr>
          <p:cNvPr id="29701" name="TextBox 10"/>
          <p:cNvSpPr txBox="1">
            <a:spLocks noChangeArrowheads="1"/>
          </p:cNvSpPr>
          <p:nvPr/>
        </p:nvSpPr>
        <p:spPr bwMode="auto">
          <a:xfrm>
            <a:off x="457200" y="5051425"/>
            <a:ext cx="822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where</a:t>
            </a:r>
          </a:p>
        </p:txBody>
      </p:sp>
      <p:pic>
        <p:nvPicPr>
          <p:cNvPr id="29702" name="Picture 15" descr="DSA-02b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0825" y="1350963"/>
            <a:ext cx="37846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>
            <a:spLocks noChangeAspect="1"/>
          </p:cNvSpPr>
          <p:nvPr/>
        </p:nvSpPr>
        <p:spPr>
          <a:xfrm>
            <a:off x="6985000" y="2057400"/>
            <a:ext cx="120600" cy="120599"/>
          </a:xfrm>
          <a:prstGeom prst="ellipse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7423200" y="2177999"/>
            <a:ext cx="120600" cy="120599"/>
          </a:xfrm>
          <a:prstGeom prst="ellipse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7045300" y="2434472"/>
            <a:ext cx="120600" cy="120599"/>
          </a:xfrm>
          <a:prstGeom prst="ellipse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7251800" y="2886558"/>
            <a:ext cx="120600" cy="120599"/>
          </a:xfrm>
          <a:prstGeom prst="ellipse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7045300" y="3227127"/>
            <a:ext cx="120600" cy="120599"/>
          </a:xfrm>
          <a:prstGeom prst="ellipse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7197700" y="2586872"/>
            <a:ext cx="120600" cy="120599"/>
          </a:xfrm>
          <a:prstGeom prst="ellipse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6559600" y="2177999"/>
            <a:ext cx="120600" cy="120599"/>
          </a:xfrm>
          <a:prstGeom prst="ellipse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7337500" y="3116027"/>
            <a:ext cx="120600" cy="120599"/>
          </a:xfrm>
          <a:prstGeom prst="ellipse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727" name="Picture 35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1700" y="5421313"/>
            <a:ext cx="5727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8" name="Picture 38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1700" y="3687763"/>
            <a:ext cx="33401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9" name="Picture 39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1700" y="2970213"/>
            <a:ext cx="4165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0" name="Picture 20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8350" y="4435475"/>
            <a:ext cx="6946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1" name="Picture 28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99250" y="5546725"/>
            <a:ext cx="1714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Acceleration of Secondary     </a:t>
            </a:r>
            <a:r>
              <a:rPr lang="en-US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0722" name="Content Placeholder 6" descr="e+e-flux-01.pd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81500" y="1333500"/>
            <a:ext cx="4686300" cy="2514600"/>
          </a:xfrm>
        </p:spPr>
      </p:pic>
      <p:pic>
        <p:nvPicPr>
          <p:cNvPr id="30723" name="Content Placeholder 7" descr="e+e-ratio-01.pd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2737" t="13422" r="12737" b="46529"/>
          <a:stretch>
            <a:fillRect/>
          </a:stretch>
        </p:blipFill>
        <p:spPr>
          <a:xfrm>
            <a:off x="4983163" y="4287838"/>
            <a:ext cx="3475037" cy="2417762"/>
          </a:xfrm>
        </p:spPr>
      </p:pic>
      <p:pic>
        <p:nvPicPr>
          <p:cNvPr id="30724" name="Picture 3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9325" y="500063"/>
            <a:ext cx="5715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457200" y="1371600"/>
            <a:ext cx="4040188" cy="425450"/>
          </a:xfrm>
          <a:prstGeom prst="rect">
            <a:avLst/>
          </a:prstGeom>
        </p:spPr>
        <p:txBody>
          <a:bodyPr anchor="b">
            <a:normAutofit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400" b="1" dirty="0">
                <a:latin typeface="+mn-lt"/>
              </a:rPr>
              <a:t>Total electron + positron flux</a:t>
            </a:r>
            <a:endParaRPr lang="en-US" sz="2400" b="1" dirty="0">
              <a:latin typeface="+mn-lt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57200" y="1797050"/>
            <a:ext cx="4252913" cy="2384425"/>
          </a:xfrm>
          <a:prstGeom prst="rect">
            <a:avLst/>
          </a:prstGeom>
        </p:spPr>
        <p:txBody>
          <a:bodyPr/>
          <a:lstStyle/>
          <a:p>
            <a:pPr indent="269875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latin typeface="+mn-lt"/>
              </a:rPr>
              <a:t>primary electrons:</a:t>
            </a:r>
          </a:p>
          <a:p>
            <a:pPr indent="269875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latin typeface="+mn-lt"/>
            </a:endParaRPr>
          </a:p>
          <a:p>
            <a:pPr marL="269875" indent="-269875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latin typeface="+mn-lt"/>
              </a:rPr>
              <a:t>secondary      from propagation:</a:t>
            </a:r>
          </a:p>
          <a:p>
            <a:pPr marL="269875" indent="-269875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latin typeface="+mn-lt"/>
            </a:endParaRPr>
          </a:p>
          <a:p>
            <a:pPr marL="269875" indent="-269875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latin typeface="+mn-lt"/>
              </a:rPr>
              <a:t>secondary     , accelerated in source:</a:t>
            </a:r>
          </a:p>
        </p:txBody>
      </p:sp>
      <p:sp>
        <p:nvSpPr>
          <p:cNvPr id="30727" name="Text Placeholder 6"/>
          <p:cNvSpPr txBox="1">
            <a:spLocks/>
          </p:cNvSpPr>
          <p:nvPr/>
        </p:nvSpPr>
        <p:spPr bwMode="auto">
          <a:xfrm>
            <a:off x="460375" y="4181475"/>
            <a:ext cx="40417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latin typeface="Calibri" pitchFamily="34" charset="0"/>
              </a:rPr>
              <a:t>Positron ratio</a:t>
            </a:r>
          </a:p>
        </p:txBody>
      </p:sp>
      <p:sp>
        <p:nvSpPr>
          <p:cNvPr id="30728" name="Content Placeholder 5"/>
          <p:cNvSpPr txBox="1">
            <a:spLocks/>
          </p:cNvSpPr>
          <p:nvPr/>
        </p:nvSpPr>
        <p:spPr bwMode="auto">
          <a:xfrm>
            <a:off x="460375" y="4502150"/>
            <a:ext cx="4040188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n-US" sz="2000">
              <a:latin typeface="Calibri" pitchFamily="34" charset="0"/>
            </a:endParaRPr>
          </a:p>
        </p:txBody>
      </p:sp>
      <p:pic>
        <p:nvPicPr>
          <p:cNvPr id="30729" name="Picture 13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0238" y="3341688"/>
            <a:ext cx="2667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4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0238" y="2590800"/>
            <a:ext cx="2667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22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70000" y="4821238"/>
            <a:ext cx="19431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23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8900" y="5568950"/>
            <a:ext cx="3517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25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70000" y="2209800"/>
            <a:ext cx="71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26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70000" y="2895600"/>
            <a:ext cx="965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5638800" y="3962400"/>
            <a:ext cx="2819400" cy="307975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ea typeface="Lucida Grande"/>
                <a:cs typeface="American Typewriter"/>
              </a:rPr>
              <a:t>Blasi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ea typeface="Lucida Grande"/>
                <a:cs typeface="American Typewriter"/>
              </a:rPr>
              <a:t>, arXiv:0903.2794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merican Typewriter"/>
              <a:cs typeface="American Typewriter"/>
            </a:endParaRPr>
          </a:p>
        </p:txBody>
      </p:sp>
      <p:pic>
        <p:nvPicPr>
          <p:cNvPr id="30736" name="Picture 19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70000" y="3671888"/>
            <a:ext cx="17653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Explanations for PAMELA Excess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5559425" cy="3703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488"/>
                <a:gridCol w="1335222"/>
                <a:gridCol w="1335222"/>
                <a:gridCol w="1335222"/>
              </a:tblGrid>
              <a:tr h="96012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endParaRPr lang="en-US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en-US" sz="1800" b="0" dirty="0"/>
                    </a:p>
                  </a:txBody>
                  <a:tcPr anchor="ctr"/>
                </a:tc>
              </a:tr>
              <a:tr h="89154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000" dirty="0" smtClean="0"/>
                        <a:t>DM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000" dirty="0" smtClean="0"/>
                        <a:t>✓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endParaRPr lang="en-US" sz="2000" dirty="0"/>
                    </a:p>
                  </a:txBody>
                  <a:tcPr anchor="ctr"/>
                </a:tc>
              </a:tr>
              <a:tr h="89154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000" dirty="0" smtClean="0"/>
                        <a:t>Pulsars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 anchor="ctr"/>
                </a:tc>
              </a:tr>
              <a:tr h="96012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800" dirty="0" smtClean="0"/>
                        <a:t>Acceleration of </a:t>
                      </a:r>
                      <a:r>
                        <a:rPr lang="en-US" sz="1800" dirty="0" err="1" smtClean="0"/>
                        <a:t>Secondaries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✓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1773" name="Picture 7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3150" y="1812925"/>
            <a:ext cx="67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Antiproton-to-proton Ratio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2889250" cy="185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488"/>
                <a:gridCol w="1335222"/>
              </a:tblGrid>
              <a:tr h="96012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endParaRPr lang="en-US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en-US" sz="2000" dirty="0"/>
                    </a:p>
                  </a:txBody>
                  <a:tcPr anchor="ctr"/>
                </a:tc>
              </a:tr>
              <a:tr h="89154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000" dirty="0" smtClean="0"/>
                        <a:t>DM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(✓)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3805" name="Picture 8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9363" y="1812925"/>
            <a:ext cx="406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9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3950" y="2025650"/>
            <a:ext cx="1524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Content Placeholder 6"/>
          <p:cNvGraphicFramePr>
            <a:graphicFrameLocks/>
          </p:cNvGraphicFramePr>
          <p:nvPr/>
        </p:nvGraphicFramePr>
        <p:xfrm>
          <a:off x="457200" y="4191000"/>
          <a:ext cx="2889250" cy="9604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53488"/>
                <a:gridCol w="1335222"/>
              </a:tblGrid>
              <a:tr h="96012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800" dirty="0" smtClean="0"/>
                        <a:t>Acceleration of </a:t>
                      </a:r>
                      <a:r>
                        <a:rPr lang="en-US" sz="1800" dirty="0" err="1" smtClean="0"/>
                        <a:t>Secondaries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✓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Content Placeholder 6"/>
          <p:cNvGraphicFramePr>
            <a:graphicFrameLocks/>
          </p:cNvGraphicFramePr>
          <p:nvPr/>
        </p:nvGraphicFramePr>
        <p:xfrm>
          <a:off x="457200" y="3298825"/>
          <a:ext cx="2889250" cy="8921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53488"/>
                <a:gridCol w="1335222"/>
              </a:tblGrid>
              <a:tr h="89154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000" dirty="0" smtClean="0"/>
                        <a:t>Pulsars</a:t>
                      </a:r>
                      <a:endParaRPr lang="en-US" sz="2000" dirty="0"/>
                    </a:p>
                  </a:txBody>
                  <a:tcPr anchor="ctr"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000" dirty="0" smtClean="0"/>
                        <a:t>✗</a:t>
                      </a:r>
                      <a:endParaRPr lang="en-US" sz="2000" dirty="0"/>
                    </a:p>
                  </a:txBody>
                  <a:tcPr anchor="ctr">
                    <a:solidFill>
                      <a:srgbClr val="E8EDF4"/>
                    </a:solidFill>
                  </a:tcPr>
                </a:tc>
              </a:tr>
            </a:tbl>
          </a:graphicData>
        </a:graphic>
      </p:graphicFrame>
      <p:grpSp>
        <p:nvGrpSpPr>
          <p:cNvPr id="33823" name="Group 13"/>
          <p:cNvGrpSpPr>
            <a:grpSpLocks/>
          </p:cNvGrpSpPr>
          <p:nvPr/>
        </p:nvGrpSpPr>
        <p:grpSpPr bwMode="auto">
          <a:xfrm>
            <a:off x="3657600" y="2203450"/>
            <a:ext cx="4572000" cy="3354388"/>
            <a:chOff x="3918031" y="3145571"/>
            <a:chExt cx="4572000" cy="3354289"/>
          </a:xfrm>
        </p:grpSpPr>
        <p:sp>
          <p:nvSpPr>
            <p:cNvPr id="8" name="TextBox 7"/>
            <p:cNvSpPr txBox="1"/>
            <p:nvPr/>
          </p:nvSpPr>
          <p:spPr>
            <a:xfrm>
              <a:off x="4876881" y="3145571"/>
              <a:ext cx="3079750" cy="307966"/>
            </a:xfrm>
            <a:prstGeom prst="rect">
              <a:avLst/>
            </a:prstGeom>
            <a:noFill/>
          </p:spPr>
          <p:txBody>
            <a:bodyPr l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merican Typewriter"/>
                  <a:cs typeface="American Typewriter"/>
                </a:rPr>
                <a:t>Blasi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merican Typewriter"/>
                  <a:cs typeface="American Typewriter"/>
                </a:rPr>
                <a:t>,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merican Typewriter"/>
                  <a:cs typeface="American Typewriter"/>
                </a:rPr>
                <a:t>Serpico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merican Typewriter"/>
                  <a:cs typeface="American Typewriter"/>
                </a:rPr>
                <a:t>, arXiv0904.0871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endParaRPr>
            </a:p>
          </p:txBody>
        </p:sp>
        <p:pic>
          <p:nvPicPr>
            <p:cNvPr id="33825" name="Picture 12" descr="pbarB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18031" y="3299460"/>
              <a:ext cx="457200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Nuclear Secondary-to-Primary Ratios</a:t>
            </a:r>
            <a:endParaRPr lang="en-US" dirty="0"/>
          </a:p>
        </p:txBody>
      </p:sp>
      <p:sp>
        <p:nvSpPr>
          <p:cNvPr id="34818" name="Content Placeholder 3"/>
          <p:cNvSpPr>
            <a:spLocks noGrp="1"/>
          </p:cNvSpPr>
          <p:nvPr>
            <p:ph idx="1"/>
          </p:nvPr>
        </p:nvSpPr>
        <p:spPr>
          <a:xfrm>
            <a:off x="4267200" y="1371600"/>
            <a:ext cx="4416425" cy="15970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000" smtClean="0"/>
              <a:t>Nuclear secondary-to-primary ratios used for testing and calibrating propagation models</a:t>
            </a: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/>
        </p:nvGraphicFramePr>
        <p:xfrm>
          <a:off x="457200" y="1447800"/>
          <a:ext cx="288925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488"/>
                <a:gridCol w="1335222"/>
              </a:tblGrid>
              <a:tr h="96012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endParaRPr lang="en-US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000" b="0" dirty="0" smtClean="0"/>
                        <a:t>nuclei</a:t>
                      </a:r>
                      <a:endParaRPr lang="en-US" sz="2000" b="0" dirty="0"/>
                    </a:p>
                  </a:txBody>
                  <a:tcPr anchor="ctr"/>
                </a:tc>
              </a:tr>
              <a:tr h="89154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000" dirty="0" smtClean="0"/>
                        <a:t>DM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✗</a:t>
                      </a:r>
                    </a:p>
                  </a:txBody>
                  <a:tcPr anchor="ctr"/>
                </a:tc>
              </a:tr>
              <a:tr h="89154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000" dirty="0" smtClean="0"/>
                        <a:t>Pulsars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✗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57200" y="5467350"/>
            <a:ext cx="2889250" cy="6477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DM and pulsars do not produce nuclei!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4834" name="Picture 16" descr="icrc0018_fig02.eps"/>
          <p:cNvPicPr>
            <a:picLocks noChangeAspect="1"/>
          </p:cNvPicPr>
          <p:nvPr/>
        </p:nvPicPr>
        <p:blipFill>
          <a:blip r:embed="rId2"/>
          <a:srcRect t="7016" r="8749"/>
          <a:stretch>
            <a:fillRect/>
          </a:stretch>
        </p:blipFill>
        <p:spPr bwMode="auto">
          <a:xfrm>
            <a:off x="3886200" y="2895600"/>
            <a:ext cx="4797425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419600" y="2743200"/>
            <a:ext cx="3529013" cy="307975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Panov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et al.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 (ATIC), ICRC 2007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merican Typewriter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Nuclear Secondary-to-Primary Ratios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2889250" cy="3703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488"/>
                <a:gridCol w="1335222"/>
              </a:tblGrid>
              <a:tr h="96012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endParaRPr lang="en-US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000" b="0" dirty="0" smtClean="0"/>
                        <a:t>nuclei</a:t>
                      </a:r>
                      <a:endParaRPr lang="en-US" sz="2000" b="0" dirty="0"/>
                    </a:p>
                  </a:txBody>
                  <a:tcPr anchor="ctr"/>
                </a:tc>
              </a:tr>
              <a:tr h="89154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000" dirty="0" smtClean="0"/>
                        <a:t>DM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✗</a:t>
                      </a:r>
                    </a:p>
                  </a:txBody>
                  <a:tcPr anchor="ctr"/>
                </a:tc>
              </a:tr>
              <a:tr h="89154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000" dirty="0" smtClean="0"/>
                        <a:t>Pulsars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✗</a:t>
                      </a:r>
                    </a:p>
                  </a:txBody>
                  <a:tcPr anchor="ctr"/>
                </a:tc>
              </a:tr>
              <a:tr h="96012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800" dirty="0" smtClean="0"/>
                        <a:t>Acceleration of </a:t>
                      </a:r>
                      <a:r>
                        <a:rPr lang="en-US" sz="1800" dirty="0" err="1" smtClean="0"/>
                        <a:t>Secondaries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✓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5859" name="TextBox 3"/>
          <p:cNvSpPr txBox="1">
            <a:spLocks noChangeArrowheads="1"/>
          </p:cNvSpPr>
          <p:nvPr/>
        </p:nvSpPr>
        <p:spPr bwMode="auto">
          <a:xfrm>
            <a:off x="4267200" y="1371600"/>
            <a:ext cx="4267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If nuclei are accelerated in the same sources as electrons and positrons, nuclear ratios </a:t>
            </a:r>
            <a:r>
              <a:rPr lang="en-US" sz="2000" i="1">
                <a:latin typeface="Calibri" pitchFamily="34" charset="0"/>
              </a:rPr>
              <a:t>must </a:t>
            </a:r>
            <a:r>
              <a:rPr lang="en-US" sz="2000">
                <a:latin typeface="Calibri" pitchFamily="34" charset="0"/>
              </a:rPr>
              <a:t>rise eventually</a:t>
            </a:r>
          </a:p>
        </p:txBody>
      </p:sp>
      <p:sp>
        <p:nvSpPr>
          <p:cNvPr id="35860" name="TextBox 7"/>
          <p:cNvSpPr txBox="1">
            <a:spLocks noChangeArrowheads="1"/>
          </p:cNvSpPr>
          <p:nvPr/>
        </p:nvSpPr>
        <p:spPr bwMode="auto">
          <a:xfrm>
            <a:off x="7924800" y="36957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alibri" pitchFamily="34" charset="0"/>
              </a:rPr>
              <a:t>?</a:t>
            </a:r>
          </a:p>
        </p:txBody>
      </p:sp>
      <p:pic>
        <p:nvPicPr>
          <p:cNvPr id="35861" name="Picture 5" descr="icrc0018_fig02.eps"/>
          <p:cNvPicPr>
            <a:picLocks noChangeAspect="1"/>
          </p:cNvPicPr>
          <p:nvPr/>
        </p:nvPicPr>
        <p:blipFill>
          <a:blip r:embed="rId2"/>
          <a:srcRect t="7016" r="8749"/>
          <a:stretch>
            <a:fillRect/>
          </a:stretch>
        </p:blipFill>
        <p:spPr bwMode="auto">
          <a:xfrm>
            <a:off x="3886200" y="2895600"/>
            <a:ext cx="4797425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19600" y="2743200"/>
            <a:ext cx="3529013" cy="307975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Panov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et al.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 (ATIC), ICRC 2007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467350"/>
            <a:ext cx="2889250" cy="9239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This would be a clear indication for acceleration of </a:t>
            </a:r>
            <a:r>
              <a:rPr lang="en-US" dirty="0" err="1"/>
              <a:t>secondaries</a:t>
            </a:r>
            <a:r>
              <a:rPr lang="en-US" dirty="0"/>
              <a:t>!</a:t>
            </a:r>
            <a:endParaRPr lang="en-US" dirty="0"/>
          </a:p>
        </p:txBody>
      </p:sp>
      <p:sp>
        <p:nvSpPr>
          <p:cNvPr id="35864" name="TextBox 11"/>
          <p:cNvSpPr txBox="1">
            <a:spLocks noChangeArrowheads="1"/>
          </p:cNvSpPr>
          <p:nvPr/>
        </p:nvSpPr>
        <p:spPr bwMode="auto">
          <a:xfrm>
            <a:off x="7924800" y="4343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Transport equation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000" dirty="0" smtClean="0"/>
          </a:p>
          <a:p>
            <a:pPr indent="17463" fontAlgn="auto">
              <a:spcAft>
                <a:spcPts val="0"/>
              </a:spcAft>
              <a:buFont typeface="Arial"/>
              <a:buNone/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with boundary condition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Solution: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indent="17463" fontAlgn="auto">
              <a:spcAft>
                <a:spcPts val="0"/>
              </a:spcAft>
              <a:buFont typeface="Arial"/>
              <a:buNone/>
              <a:defRPr/>
            </a:pPr>
            <a:r>
              <a:rPr lang="en-US" sz="2000" dirty="0" smtClean="0"/>
              <a:t>where</a:t>
            </a:r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Calculation</a:t>
            </a:r>
          </a:p>
        </p:txBody>
      </p:sp>
      <p:pic>
        <p:nvPicPr>
          <p:cNvPr id="37891" name="Picture 14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8956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8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936750"/>
            <a:ext cx="43307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2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572000"/>
            <a:ext cx="629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7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6045200"/>
            <a:ext cx="2565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1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3594100"/>
            <a:ext cx="46355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Diffusion Coefficient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559300" cy="4678363"/>
          </a:xfrm>
        </p:spPr>
        <p:txBody>
          <a:bodyPr/>
          <a:lstStyle/>
          <a:p>
            <a:r>
              <a:rPr lang="en-US" sz="2000" smtClean="0"/>
              <a:t>Diffusion coefficient not known </a:t>
            </a:r>
            <a:br>
              <a:rPr lang="en-US" sz="2000" smtClean="0"/>
            </a:br>
            <a:r>
              <a:rPr lang="en-US" sz="2000" i="1" smtClean="0"/>
              <a:t>a priori</a:t>
            </a:r>
          </a:p>
          <a:p>
            <a:endParaRPr lang="en-US" sz="2000" smtClean="0"/>
          </a:p>
          <a:p>
            <a:r>
              <a:rPr lang="en-US" sz="2000" smtClean="0"/>
              <a:t>Bohm diffusion sets lower limit</a:t>
            </a:r>
          </a:p>
          <a:p>
            <a:endParaRPr lang="en-US" sz="2000" smtClean="0"/>
          </a:p>
          <a:p>
            <a:pPr>
              <a:buFont typeface="Arial" charset="0"/>
              <a:buNone/>
            </a:pPr>
            <a:endParaRPr lang="en-US" sz="2000" smtClean="0"/>
          </a:p>
          <a:p>
            <a:r>
              <a:rPr lang="en-US" sz="2000" smtClean="0"/>
              <a:t>Difference parametrised by fudge factor</a:t>
            </a:r>
          </a:p>
          <a:p>
            <a:endParaRPr lang="en-US" sz="2000" smtClean="0"/>
          </a:p>
          <a:p>
            <a:endParaRPr lang="en-US" sz="2000" smtClean="0"/>
          </a:p>
          <a:p>
            <a:r>
              <a:rPr lang="en-US" sz="2000" smtClean="0"/>
              <a:t>         determined by fitting to one ratio, allows prediction for other ratio</a:t>
            </a:r>
          </a:p>
        </p:txBody>
      </p:sp>
      <p:pic>
        <p:nvPicPr>
          <p:cNvPr id="38915" name="Picture 4" descr="bohm_trajectory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6500" y="1447800"/>
            <a:ext cx="36703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5275" y="3962400"/>
            <a:ext cx="457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7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2388" y="4419600"/>
            <a:ext cx="1765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8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029200"/>
            <a:ext cx="457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9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6800" y="5486400"/>
            <a:ext cx="203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0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29464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Titanium-to-Iron Ratio</a:t>
            </a: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>
            <a:off x="6324600" y="2438400"/>
            <a:ext cx="79375" cy="793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6480175" y="2286000"/>
            <a:ext cx="22066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ATIC-2</a:t>
            </a:r>
            <a:br>
              <a:rPr lang="en-US" sz="1400">
                <a:latin typeface="Calibri" pitchFamily="34" charset="0"/>
              </a:rPr>
            </a:br>
            <a:r>
              <a:rPr lang="en-US" sz="1400">
                <a:solidFill>
                  <a:srgbClr val="7F7F7F"/>
                </a:solidFill>
                <a:latin typeface="American Typewriter"/>
                <a:ea typeface="American Typewriter"/>
                <a:cs typeface="American Typewriter"/>
              </a:rPr>
              <a:t>Zatsepin </a:t>
            </a:r>
            <a:r>
              <a:rPr lang="en-US" sz="1400" i="1">
                <a:solidFill>
                  <a:srgbClr val="7F7F7F"/>
                </a:solidFill>
                <a:latin typeface="American Typewriter"/>
                <a:ea typeface="American Typewriter"/>
                <a:cs typeface="American Typewriter"/>
              </a:rPr>
              <a:t>et al.</a:t>
            </a:r>
            <a:r>
              <a:rPr lang="en-US" sz="1400">
                <a:solidFill>
                  <a:srgbClr val="7F7F7F"/>
                </a:solidFill>
                <a:latin typeface="American Typewriter"/>
                <a:ea typeface="American Typewriter"/>
                <a:cs typeface="American Typewriter"/>
              </a:rPr>
              <a:t>, </a:t>
            </a:r>
            <a:br>
              <a:rPr lang="en-US" sz="1400">
                <a:solidFill>
                  <a:srgbClr val="7F7F7F"/>
                </a:solidFill>
                <a:latin typeface="American Typewriter"/>
                <a:ea typeface="American Typewriter"/>
                <a:cs typeface="American Typewriter"/>
              </a:rPr>
            </a:br>
            <a:r>
              <a:rPr lang="en-US" sz="1400">
                <a:solidFill>
                  <a:srgbClr val="7F7F7F"/>
                </a:solidFill>
                <a:latin typeface="American Typewriter"/>
                <a:ea typeface="American Typewriter"/>
                <a:cs typeface="American Typewriter"/>
              </a:rPr>
              <a:t>arXiv:0905.0049</a:t>
            </a:r>
            <a:endParaRPr lang="en-US" sz="1400">
              <a:latin typeface="Calibri" pitchFamily="34" charset="0"/>
            </a:endParaRPr>
          </a:p>
        </p:txBody>
      </p:sp>
      <p:pic>
        <p:nvPicPr>
          <p:cNvPr id="39940" name="Content Placeholder 3" descr="fig_B2C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2413"/>
            <a:ext cx="5535613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44575" y="1292225"/>
            <a:ext cx="3529013" cy="307975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PM and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Sarkar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, arXiv:0905.3152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merican Typewriter"/>
              <a:cs typeface="American Typewriter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096000" y="4581525"/>
            <a:ext cx="3667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6000" y="4037013"/>
            <a:ext cx="366713" cy="1587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84938" y="3833813"/>
            <a:ext cx="22066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+mn-lt"/>
              </a:rPr>
              <a:t>spallation</a:t>
            </a:r>
            <a:r>
              <a:rPr lang="en-US" sz="1400" dirty="0">
                <a:latin typeface="+mn-lt"/>
              </a:rPr>
              <a:t> during propagation only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84938" y="4429125"/>
            <a:ext cx="2206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+mn-lt"/>
              </a:rPr>
              <a:t>spallation</a:t>
            </a:r>
            <a:r>
              <a:rPr lang="en-US" sz="1400" dirty="0">
                <a:latin typeface="+mn-lt"/>
              </a:rPr>
              <a:t> also during acceleration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5370513"/>
            <a:ext cx="7924800" cy="3698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Titanium-to-iron ratio used as calibration point for diffusion coefficient: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9947" name="Picture 22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5816600"/>
            <a:ext cx="10668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38" name="Picture 3" descr="cirelli_models_slid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7313" y="-46038"/>
            <a:ext cx="9296401" cy="698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97775" y="22225"/>
            <a:ext cx="1557338" cy="307975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slide by M.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Cirelli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merican Typewriter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Boron-to-Carbon Ratio</a:t>
            </a:r>
          </a:p>
        </p:txBody>
      </p:sp>
      <p:pic>
        <p:nvPicPr>
          <p:cNvPr id="40962" name="Content Placeholder 3" descr="fig_B2C.pd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522413"/>
            <a:ext cx="5535613" cy="3597275"/>
          </a:xfrm>
        </p:spPr>
      </p:pic>
      <p:sp>
        <p:nvSpPr>
          <p:cNvPr id="15" name="Oval 14"/>
          <p:cNvSpPr>
            <a:spLocks noChangeAspect="1"/>
          </p:cNvSpPr>
          <p:nvPr/>
        </p:nvSpPr>
        <p:spPr>
          <a:xfrm>
            <a:off x="6327775" y="1687513"/>
            <a:ext cx="63500" cy="65087"/>
          </a:xfrm>
          <a:prstGeom prst="ellipse">
            <a:avLst/>
          </a:prstGeom>
          <a:solidFill>
            <a:srgbClr val="4040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327775" y="3224213"/>
            <a:ext cx="76200" cy="76200"/>
          </a:xfrm>
          <a:prstGeom prst="rect">
            <a:avLst/>
          </a:prstGeom>
          <a:solidFill>
            <a:srgbClr val="108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Isosceles Triangle 16"/>
          <p:cNvSpPr>
            <a:spLocks noChangeAspect="1"/>
          </p:cNvSpPr>
          <p:nvPr/>
        </p:nvSpPr>
        <p:spPr>
          <a:xfrm>
            <a:off x="6324600" y="2438400"/>
            <a:ext cx="79375" cy="793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66" name="TextBox 17"/>
          <p:cNvSpPr txBox="1">
            <a:spLocks noChangeArrowheads="1"/>
          </p:cNvSpPr>
          <p:nvPr/>
        </p:nvSpPr>
        <p:spPr bwMode="auto">
          <a:xfrm>
            <a:off x="6484938" y="1524000"/>
            <a:ext cx="22018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HEAO-3</a:t>
            </a:r>
          </a:p>
          <a:p>
            <a:r>
              <a:rPr lang="en-US" sz="1400">
                <a:solidFill>
                  <a:srgbClr val="7F7F7F"/>
                </a:solidFill>
                <a:latin typeface="American Typewriter"/>
                <a:ea typeface="American Typewriter"/>
                <a:cs typeface="American Typewriter"/>
              </a:rPr>
              <a:t>Engelmann </a:t>
            </a:r>
            <a:r>
              <a:rPr lang="en-US" sz="1400" i="1">
                <a:solidFill>
                  <a:srgbClr val="7F7F7F"/>
                </a:solidFill>
                <a:latin typeface="American Typewriter"/>
                <a:ea typeface="American Typewriter"/>
                <a:cs typeface="American Typewriter"/>
              </a:rPr>
              <a:t>et al., </a:t>
            </a:r>
            <a:br>
              <a:rPr lang="en-US" sz="1400" i="1">
                <a:solidFill>
                  <a:srgbClr val="7F7F7F"/>
                </a:solidFill>
                <a:latin typeface="American Typewriter"/>
                <a:ea typeface="American Typewriter"/>
                <a:cs typeface="American Typewriter"/>
              </a:rPr>
            </a:br>
            <a:r>
              <a:rPr lang="en-US" sz="1400">
                <a:solidFill>
                  <a:srgbClr val="7F7F7F"/>
                </a:solidFill>
                <a:latin typeface="American Typewriter"/>
                <a:ea typeface="American Typewriter"/>
                <a:cs typeface="American Typewriter"/>
              </a:rPr>
              <a:t>A&amp;A 233, 96 (1990)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80175" y="2286000"/>
            <a:ext cx="2206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ATIC-2</a:t>
            </a:r>
            <a:br>
              <a:rPr lang="en-US" sz="1400" dirty="0">
                <a:latin typeface="+mn-lt"/>
              </a:rPr>
            </a:b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Panov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et al.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, ICRC 2007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80175" y="3094038"/>
            <a:ext cx="2206625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CREAM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Ahn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et al.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,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Astropart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. Phys. 30, 133 (2008). 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5370513"/>
            <a:ext cx="7924800" cy="9239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PAMELA is currently measuring B/C with unprecedented accuracy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 rise would rule out the DM and pulsar explanation of the PAMELA               excess.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4575" y="1292225"/>
            <a:ext cx="3529013" cy="307975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PM and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Sarkar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, arXiv:0905.3152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merican Typewriter"/>
              <a:cs typeface="American Typewriter"/>
            </a:endParaRPr>
          </a:p>
        </p:txBody>
      </p:sp>
      <p:pic>
        <p:nvPicPr>
          <p:cNvPr id="40971" name="Picture 22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4888" y="5956300"/>
            <a:ext cx="67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Connector 23"/>
          <p:cNvCxnSpPr/>
          <p:nvPr/>
        </p:nvCxnSpPr>
        <p:spPr>
          <a:xfrm>
            <a:off x="6096000" y="4581525"/>
            <a:ext cx="3667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96000" y="4037013"/>
            <a:ext cx="366713" cy="1587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84938" y="3833813"/>
            <a:ext cx="22066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+mn-lt"/>
              </a:rPr>
              <a:t>spallation</a:t>
            </a:r>
            <a:r>
              <a:rPr lang="en-US" sz="1400" dirty="0">
                <a:latin typeface="+mn-lt"/>
              </a:rPr>
              <a:t> during propagation only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84938" y="4429125"/>
            <a:ext cx="2206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+mn-lt"/>
              </a:rPr>
              <a:t>spallation</a:t>
            </a:r>
            <a:r>
              <a:rPr lang="en-US" sz="1400" dirty="0">
                <a:latin typeface="+mn-lt"/>
              </a:rPr>
              <a:t> also during acceleration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merican Typewriter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3378200" y="1663700"/>
            <a:ext cx="5029200" cy="1219200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z="2000" smtClean="0"/>
              <a:t>Background for secondary-to-primary ratios in Leaky Box Model</a:t>
            </a:r>
          </a:p>
        </p:txBody>
      </p:sp>
      <p:sp>
        <p:nvSpPr>
          <p:cNvPr id="41987" name="Content Placeholder 2"/>
          <p:cNvSpPr txBox="1">
            <a:spLocks/>
          </p:cNvSpPr>
          <p:nvPr/>
        </p:nvSpPr>
        <p:spPr bwMode="auto">
          <a:xfrm>
            <a:off x="3378200" y="3187700"/>
            <a:ext cx="502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Calibri" pitchFamily="34" charset="0"/>
              <a:buAutoNum type="arabicPeriod" startAt="2"/>
            </a:pPr>
            <a:r>
              <a:rPr lang="en-US" sz="2000">
                <a:latin typeface="Calibri" pitchFamily="34" charset="0"/>
              </a:rPr>
              <a:t>Model for acceleration of secondary positrons and electrons in source</a:t>
            </a:r>
          </a:p>
        </p:txBody>
      </p:sp>
      <p:sp>
        <p:nvSpPr>
          <p:cNvPr id="41988" name="Content Placeholder 2"/>
          <p:cNvSpPr txBox="1">
            <a:spLocks/>
          </p:cNvSpPr>
          <p:nvPr/>
        </p:nvSpPr>
        <p:spPr bwMode="auto">
          <a:xfrm>
            <a:off x="3378200" y="4724400"/>
            <a:ext cx="502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Calibri" pitchFamily="34" charset="0"/>
              <a:buAutoNum type="arabicPeriod" startAt="3"/>
            </a:pPr>
            <a:r>
              <a:rPr lang="en-US" sz="2000">
                <a:latin typeface="Calibri" pitchFamily="34" charset="0"/>
              </a:rPr>
              <a:t>Nuclear secondary-to-primary ratios as a unique test of these models</a:t>
            </a:r>
          </a:p>
        </p:txBody>
      </p:sp>
      <p:pic>
        <p:nvPicPr>
          <p:cNvPr id="7" name="Content Placeholder 3" descr="fig_B2C.pdf"/>
          <p:cNvPicPr>
            <a:picLocks noChangeAspect="1"/>
          </p:cNvPicPr>
          <p:nvPr/>
        </p:nvPicPr>
        <p:blipFill>
          <a:blip r:embed="rId2"/>
          <a:srcRect l="20669" t="4543" r="17717" b="22713"/>
          <a:stretch>
            <a:fillRect/>
          </a:stretch>
        </p:blipFill>
        <p:spPr>
          <a:xfrm>
            <a:off x="846138" y="4495800"/>
            <a:ext cx="1501775" cy="11525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990" name="Content Placeholder 6" descr="leaky box-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4913" y="1447800"/>
            <a:ext cx="92868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Content Placeholder 6" descr="e+e-flux-01.pdf"/>
          <p:cNvPicPr>
            <a:picLocks noChangeAspect="1"/>
          </p:cNvPicPr>
          <p:nvPr/>
        </p:nvPicPr>
        <p:blipFill>
          <a:blip r:embed="rId4"/>
          <a:srcRect l="23814" b="17896"/>
          <a:stretch>
            <a:fillRect/>
          </a:stretch>
        </p:blipFill>
        <p:spPr bwMode="auto">
          <a:xfrm>
            <a:off x="742950" y="2882900"/>
            <a:ext cx="217011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PAMELA Anomaly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114800" cy="4678363"/>
          </a:xfrm>
        </p:spPr>
        <p:txBody>
          <a:bodyPr/>
          <a:lstStyle/>
          <a:p>
            <a:pPr marL="1588" indent="-1588">
              <a:buFont typeface="Arial" charset="0"/>
              <a:buNone/>
            </a:pPr>
            <a:r>
              <a:rPr lang="en-US" sz="2000" smtClean="0"/>
              <a:t>PAMELA has measured </a:t>
            </a:r>
            <a:br>
              <a:rPr lang="en-US" sz="2000" smtClean="0"/>
            </a:br>
            <a:r>
              <a:rPr lang="en-US" sz="2000" smtClean="0"/>
              <a:t>positron fraction,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endParaRPr lang="en-US" sz="2000" smtClean="0"/>
          </a:p>
          <a:p>
            <a:pPr marL="1588" indent="-1588">
              <a:buFont typeface="Arial" charset="0"/>
              <a:buNone/>
            </a:pPr>
            <a:r>
              <a:rPr lang="en-US" sz="2000" smtClean="0"/>
              <a:t>Anomaly: excess above </a:t>
            </a:r>
            <a:br>
              <a:rPr lang="en-US" sz="2000" smtClean="0"/>
            </a:br>
            <a:r>
              <a:rPr lang="en-US" sz="2000" smtClean="0"/>
              <a:t>astrophysical background</a:t>
            </a:r>
            <a:br>
              <a:rPr lang="en-US" sz="2000" smtClean="0"/>
            </a:br>
            <a:endParaRPr lang="en-US" sz="2000" smtClean="0"/>
          </a:p>
          <a:p>
            <a:pPr marL="1588" indent="-1588">
              <a:buFont typeface="Arial" charset="0"/>
              <a:buNone/>
            </a:pPr>
            <a:r>
              <a:rPr lang="en-US" sz="2000" smtClean="0"/>
              <a:t>Source of anomaly?</a:t>
            </a:r>
          </a:p>
          <a:p>
            <a:pPr marL="180975" lvl="1" indent="177800">
              <a:buFont typeface="Arial" charset="0"/>
              <a:buChar char="•"/>
            </a:pPr>
            <a:r>
              <a:rPr lang="en-US" sz="2000" smtClean="0"/>
              <a:t>DM decay/annihilation</a:t>
            </a:r>
          </a:p>
          <a:p>
            <a:pPr marL="180975" lvl="1" indent="177800">
              <a:buFont typeface="Arial" charset="0"/>
              <a:buChar char="•"/>
            </a:pPr>
            <a:r>
              <a:rPr lang="en-US" sz="2000" smtClean="0"/>
              <a:t>Pulsars</a:t>
            </a:r>
          </a:p>
          <a:p>
            <a:pPr marL="180975" lvl="1" indent="177800">
              <a:buFont typeface="Arial" charset="0"/>
              <a:buChar char="•"/>
            </a:pPr>
            <a:r>
              <a:rPr lang="en-US" sz="2000" smtClean="0"/>
              <a:t>Other astrophysics</a:t>
            </a:r>
          </a:p>
        </p:txBody>
      </p:sp>
      <p:grpSp>
        <p:nvGrpSpPr>
          <p:cNvPr id="15363" name="Group 6"/>
          <p:cNvGrpSpPr>
            <a:grpSpLocks/>
          </p:cNvGrpSpPr>
          <p:nvPr/>
        </p:nvGrpSpPr>
        <p:grpSpPr bwMode="auto">
          <a:xfrm>
            <a:off x="4495800" y="1568450"/>
            <a:ext cx="3965575" cy="4070350"/>
            <a:chOff x="4873625" y="1567934"/>
            <a:chExt cx="3965575" cy="4070866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5257800" y="1567934"/>
              <a:ext cx="3581400" cy="184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28675" fontAlgn="auto">
                <a:spcBef>
                  <a:spcPts val="0"/>
                </a:spcBef>
                <a:spcAft>
                  <a:spcPts val="0"/>
                </a:spcAft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</a:tabLst>
                <a:defRPr/>
              </a:pPr>
              <a:r>
                <a:rPr lang="en-GB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merican Typewriter"/>
                  <a:cs typeface="American Typewriter"/>
                </a:rPr>
                <a:t>Adriani</a:t>
              </a:r>
              <a:r>
                <a:rPr lang="en-GB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merican Typewriter"/>
                  <a:cs typeface="American Typewriter"/>
                </a:rPr>
                <a:t> </a:t>
              </a:r>
              <a:r>
                <a:rPr lang="en-GB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merican Typewriter"/>
                  <a:cs typeface="American Typewriter"/>
                </a:rPr>
                <a:t>et al. </a:t>
              </a:r>
              <a:r>
                <a:rPr lang="en-GB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merican Typewriter"/>
                  <a:cs typeface="American Typewriter"/>
                </a:rPr>
                <a:t>Nature</a:t>
              </a:r>
              <a:r>
                <a:rPr lang="en-GB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merican Typewriter"/>
                  <a:cs typeface="American Typewriter"/>
                </a:rPr>
                <a:t> </a:t>
              </a:r>
              <a:r>
                <a:rPr lang="en-GB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merican Typewriter"/>
                  <a:cs typeface="American Typewriter"/>
                </a:rPr>
                <a:t>458</a:t>
              </a:r>
              <a:r>
                <a:rPr lang="en-GB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merican Typewriter"/>
                  <a:cs typeface="American Typewriter"/>
                </a:rPr>
                <a:t>, 607-609 (</a:t>
              </a:r>
              <a:r>
                <a:rPr lang="en-GB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merican Typewriter"/>
                  <a:cs typeface="American Typewriter"/>
                </a:rPr>
                <a:t>2009)</a:t>
              </a:r>
              <a:endPara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endParaRPr>
            </a:p>
          </p:txBody>
        </p:sp>
        <p:pic>
          <p:nvPicPr>
            <p:cNvPr id="15366" name="Picture 106" descr="nature07942-f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73625" y="1892300"/>
              <a:ext cx="3965575" cy="374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4" name="Picture 5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8100" y="2241550"/>
            <a:ext cx="1130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Secondary       during Propagation</a:t>
            </a:r>
          </a:p>
        </p:txBody>
      </p:sp>
      <p:pic>
        <p:nvPicPr>
          <p:cNvPr id="16387" name="Picture 3" descr="kepler_CxoHstSst_com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575" y="1236663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900113" y="3543300"/>
            <a:ext cx="2190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pitchFamily="34" charset="0"/>
              </a:rPr>
              <a:t>source of CR protons, </a:t>
            </a:r>
            <a:br>
              <a:rPr lang="en-US">
                <a:solidFill>
                  <a:srgbClr val="FFFFFF"/>
                </a:solidFill>
                <a:latin typeface="Calibri" pitchFamily="34" charset="0"/>
              </a:rPr>
            </a:br>
            <a:r>
              <a:rPr lang="en-US">
                <a:solidFill>
                  <a:srgbClr val="FFFFFF"/>
                </a:solidFill>
                <a:latin typeface="Calibri" pitchFamily="34" charset="0"/>
              </a:rPr>
              <a:t>e.g. SNR</a:t>
            </a:r>
          </a:p>
        </p:txBody>
      </p:sp>
      <p:sp>
        <p:nvSpPr>
          <p:cNvPr id="13" name="Explosion 1 12"/>
          <p:cNvSpPr/>
          <p:nvPr/>
        </p:nvSpPr>
        <p:spPr>
          <a:xfrm>
            <a:off x="3900488" y="3687763"/>
            <a:ext cx="1008062" cy="1109662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35463" y="3940175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51515" y="3523993"/>
            <a:ext cx="228600" cy="228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00713" y="4772025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70538" y="5172075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659313" y="6032500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084763" y="5821363"/>
            <a:ext cx="304800" cy="304800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2233" y="3848184"/>
            <a:ext cx="228600" cy="228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513633" y="3210357"/>
            <a:ext cx="228600" cy="228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7802800" y="3243531"/>
            <a:ext cx="120600" cy="120599"/>
          </a:xfrm>
          <a:prstGeom prst="ellipse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873863" y="3527129"/>
            <a:ext cx="120600" cy="120599"/>
          </a:xfrm>
          <a:prstGeom prst="ellipse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10" name="TextBox 23"/>
          <p:cNvSpPr txBox="1">
            <a:spLocks noChangeArrowheads="1"/>
          </p:cNvSpPr>
          <p:nvPr/>
        </p:nvSpPr>
        <p:spPr bwMode="auto">
          <a:xfrm>
            <a:off x="3633788" y="2279650"/>
            <a:ext cx="20462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pitchFamily="34" charset="0"/>
              </a:rPr>
              <a:t>Interstellar Medium </a:t>
            </a:r>
            <a:br>
              <a:rPr lang="en-US">
                <a:solidFill>
                  <a:srgbClr val="FFFFFF"/>
                </a:solidFill>
                <a:latin typeface="Calibri" pitchFamily="34" charset="0"/>
              </a:rPr>
            </a:br>
            <a:r>
              <a:rPr lang="en-US">
                <a:solidFill>
                  <a:srgbClr val="FFFFFF"/>
                </a:solidFill>
                <a:latin typeface="Calibri" pitchFamily="34" charset="0"/>
              </a:rPr>
              <a:t>90% H, 10% He</a:t>
            </a:r>
          </a:p>
        </p:txBody>
      </p:sp>
      <p:sp>
        <p:nvSpPr>
          <p:cNvPr id="6" name="Oval 5"/>
          <p:cNvSpPr/>
          <p:nvPr/>
        </p:nvSpPr>
        <p:spPr>
          <a:xfrm>
            <a:off x="4060825" y="4081463"/>
            <a:ext cx="304800" cy="304800"/>
          </a:xfrm>
          <a:prstGeom prst="ellipse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888163" y="3784600"/>
            <a:ext cx="90487" cy="904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13" name="TextBox 30"/>
          <p:cNvSpPr txBox="1">
            <a:spLocks noChangeArrowheads="1"/>
          </p:cNvSpPr>
          <p:nvPr/>
        </p:nvSpPr>
        <p:spPr bwMode="auto">
          <a:xfrm>
            <a:off x="5364163" y="5476875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…</a:t>
            </a:r>
          </a:p>
        </p:txBody>
      </p:sp>
      <p:sp>
        <p:nvSpPr>
          <p:cNvPr id="16414" name="TextBox 31"/>
          <p:cNvSpPr txBox="1">
            <a:spLocks noChangeArrowheads="1"/>
          </p:cNvSpPr>
          <p:nvPr/>
        </p:nvSpPr>
        <p:spPr bwMode="auto">
          <a:xfrm>
            <a:off x="5730875" y="4200525"/>
            <a:ext cx="344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…</a:t>
            </a:r>
          </a:p>
        </p:txBody>
      </p:sp>
      <p:pic>
        <p:nvPicPr>
          <p:cNvPr id="16415" name="Picture 33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4088" y="3541713"/>
            <a:ext cx="2921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6" name="Picture 37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8350" y="3094038"/>
            <a:ext cx="25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7" name="Picture 38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86713" y="3106738"/>
            <a:ext cx="2667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8" name="Picture 39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3900" y="3394075"/>
            <a:ext cx="292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9" name="Picture 40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7350" y="3771900"/>
            <a:ext cx="228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0" name="Picture 41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8938" y="3517900"/>
            <a:ext cx="203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1" name="Picture 42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81713" y="5110163"/>
            <a:ext cx="1524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2" name="Picture 43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62550" y="6240463"/>
            <a:ext cx="1524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3" name="Picture 50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857416">
            <a:off x="6170613" y="3040063"/>
            <a:ext cx="3937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Oval 58"/>
          <p:cNvSpPr/>
          <p:nvPr/>
        </p:nvSpPr>
        <p:spPr>
          <a:xfrm>
            <a:off x="7816850" y="3536950"/>
            <a:ext cx="92075" cy="904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821613" y="3781425"/>
            <a:ext cx="90487" cy="904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426" name="Picture 60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5013" y="3783013"/>
            <a:ext cx="228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427" name="Group 63"/>
          <p:cNvGrpSpPr>
            <a:grpSpLocks/>
          </p:cNvGrpSpPr>
          <p:nvPr/>
        </p:nvGrpSpPr>
        <p:grpSpPr bwMode="auto">
          <a:xfrm>
            <a:off x="6367463" y="3579813"/>
            <a:ext cx="393700" cy="247650"/>
            <a:chOff x="6198055" y="3727301"/>
            <a:chExt cx="393701" cy="247650"/>
          </a:xfrm>
        </p:grpSpPr>
        <p:pic>
          <p:nvPicPr>
            <p:cNvPr id="16444" name="Picture 61" descr="latex-image-1.pd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-857416">
              <a:off x="6198055" y="3727301"/>
              <a:ext cx="393700" cy="10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45" name="Picture 62" descr="latex-image-1.pd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857416" flipV="1">
              <a:off x="6198056" y="3873351"/>
              <a:ext cx="393700" cy="10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428" name="Picture 65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1800000">
            <a:off x="7367588" y="3389313"/>
            <a:ext cx="3937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9" name="Picture 66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800000" flipV="1">
            <a:off x="7370763" y="3675063"/>
            <a:ext cx="3937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0" name="Picture 67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4575" y="3527425"/>
            <a:ext cx="3937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1" name="Picture 73" descr="latex-image-1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80188" y="2801938"/>
            <a:ext cx="1524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2" name="Picture 74" descr="latex-image-1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32588" y="2954338"/>
            <a:ext cx="1524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3" name="Picture 75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143032">
            <a:off x="2654300" y="3416300"/>
            <a:ext cx="15081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4" name="Picture 76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5922072">
            <a:off x="4022726" y="3290887"/>
            <a:ext cx="944562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5" name="Picture 77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4779543">
            <a:off x="4164013" y="5291138"/>
            <a:ext cx="9445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6" name="Picture 78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4096795">
            <a:off x="4429125" y="5194300"/>
            <a:ext cx="944563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7" name="Picture 79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170221">
            <a:off x="4713288" y="4830763"/>
            <a:ext cx="94297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8" name="Picture 80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555870">
            <a:off x="4803775" y="4537075"/>
            <a:ext cx="944563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9" name="Picture 81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625053">
            <a:off x="4792663" y="3957638"/>
            <a:ext cx="94297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0" name="Picture 82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1750357">
            <a:off x="4633913" y="3516313"/>
            <a:ext cx="94297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1" name="Picture 83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991674">
            <a:off x="4746625" y="3732213"/>
            <a:ext cx="94456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2" name="Picture 49" descr="latex-image-1.pd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76600" y="469900"/>
            <a:ext cx="5715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43" name="TextBox 51"/>
          <p:cNvSpPr txBox="1">
            <a:spLocks noChangeArrowheads="1"/>
          </p:cNvSpPr>
          <p:nvPr/>
        </p:nvSpPr>
        <p:spPr bwMode="auto">
          <a:xfrm>
            <a:off x="4283075" y="6126163"/>
            <a:ext cx="344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Simple Leaky Box Model</a:t>
            </a:r>
          </a:p>
        </p:txBody>
      </p:sp>
      <p:pic>
        <p:nvPicPr>
          <p:cNvPr id="17410" name="Content Placeholder 6" descr="leaky box-0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1813" y="1422400"/>
            <a:ext cx="3279775" cy="4525963"/>
          </a:xfrm>
        </p:spPr>
      </p:pic>
      <p:sp>
        <p:nvSpPr>
          <p:cNvPr id="10" name="TextBox 9"/>
          <p:cNvSpPr txBox="1"/>
          <p:nvPr/>
        </p:nvSpPr>
        <p:spPr>
          <a:xfrm>
            <a:off x="455613" y="6211888"/>
            <a:ext cx="8229600" cy="40005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GALPROP which solves the full diffusion equation gives same results.</a:t>
            </a:r>
            <a:endParaRPr lang="en-US" sz="2000" dirty="0"/>
          </a:p>
        </p:txBody>
      </p:sp>
      <p:grpSp>
        <p:nvGrpSpPr>
          <p:cNvPr id="17412" name="Group 14"/>
          <p:cNvGrpSpPr>
            <a:grpSpLocks/>
          </p:cNvGrpSpPr>
          <p:nvPr/>
        </p:nvGrpSpPr>
        <p:grpSpPr bwMode="auto">
          <a:xfrm>
            <a:off x="3657600" y="1296988"/>
            <a:ext cx="5257800" cy="5367337"/>
            <a:chOff x="3657600" y="1296774"/>
            <a:chExt cx="5257800" cy="5367370"/>
          </a:xfrm>
        </p:grpSpPr>
        <p:sp>
          <p:nvSpPr>
            <p:cNvPr id="5" name="Content Placeholder 7"/>
            <p:cNvSpPr txBox="1">
              <a:spLocks/>
            </p:cNvSpPr>
            <p:nvPr/>
          </p:nvSpPr>
          <p:spPr>
            <a:xfrm>
              <a:off x="3937000" y="1296774"/>
              <a:ext cx="4978400" cy="5367370"/>
            </a:xfrm>
            <a:prstGeom prst="rect">
              <a:avLst/>
            </a:prstGeom>
          </p:spPr>
          <p:txBody>
            <a:bodyPr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Font typeface="Arial"/>
                <a:buNone/>
                <a:defRPr/>
              </a:pPr>
              <a:r>
                <a:rPr lang="en-US" sz="2000" dirty="0">
                  <a:latin typeface="+mn-lt"/>
                </a:rPr>
                <a:t>Cosmic rays confined in galaxy 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by tangled magnetic field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but with small, constant escape probability</a:t>
              </a:r>
            </a:p>
            <a:p>
              <a:pPr fontAlgn="auto">
                <a:spcBef>
                  <a:spcPct val="20000"/>
                </a:spcBef>
                <a:spcAft>
                  <a:spcPts val="0"/>
                </a:spcAft>
                <a:buFont typeface="Arial"/>
                <a:buNone/>
                <a:defRPr/>
              </a:pPr>
              <a:endParaRPr lang="en-US" sz="2000" dirty="0">
                <a:latin typeface="+mn-lt"/>
              </a:endParaRPr>
            </a:p>
            <a:p>
              <a:pPr fontAlgn="auto">
                <a:spcBef>
                  <a:spcPct val="20000"/>
                </a:spcBef>
                <a:spcAft>
                  <a:spcPts val="0"/>
                </a:spcAft>
                <a:buFont typeface="Arial"/>
                <a:buNone/>
                <a:defRPr/>
              </a:pPr>
              <a:r>
                <a:rPr lang="en-US" sz="2000" dirty="0">
                  <a:latin typeface="+mn-lt"/>
                </a:rPr>
                <a:t>Exponential path length distribution</a:t>
              </a:r>
            </a:p>
            <a:p>
              <a:pPr fontAlgn="auto">
                <a:spcBef>
                  <a:spcPct val="20000"/>
                </a:spcBef>
                <a:spcAft>
                  <a:spcPts val="0"/>
                </a:spcAft>
                <a:buFont typeface="Arial"/>
                <a:buNone/>
                <a:defRPr/>
              </a:pPr>
              <a:endParaRPr lang="en-US" sz="2000" dirty="0">
                <a:latin typeface="+mn-lt"/>
              </a:endParaRPr>
            </a:p>
            <a:p>
              <a:pPr fontAlgn="auto">
                <a:spcBef>
                  <a:spcPct val="20000"/>
                </a:spcBef>
                <a:spcAft>
                  <a:spcPts val="0"/>
                </a:spcAft>
                <a:buFont typeface="Arial"/>
                <a:buNone/>
                <a:defRPr/>
              </a:pPr>
              <a:r>
                <a:rPr lang="en-US" sz="2000" dirty="0">
                  <a:latin typeface="+mn-lt"/>
                </a:rPr>
                <a:t>If the average column depth is 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energy/rigidity dependent,</a:t>
              </a:r>
              <a:br>
                <a:rPr lang="en-US" sz="2000" dirty="0">
                  <a:latin typeface="+mn-lt"/>
                </a:rPr>
              </a:br>
              <a:endParaRPr lang="en-US" sz="2000" dirty="0">
                <a:latin typeface="+mn-lt"/>
              </a:endParaRPr>
            </a:p>
            <a:p>
              <a:pPr fontAlgn="auto">
                <a:spcBef>
                  <a:spcPct val="20000"/>
                </a:spcBef>
                <a:spcAft>
                  <a:spcPts val="0"/>
                </a:spcAft>
                <a:buFont typeface="Arial"/>
                <a:buNone/>
                <a:defRPr/>
              </a:pPr>
              <a:endParaRPr lang="en-US" sz="2000" dirty="0">
                <a:latin typeface="+mn-lt"/>
              </a:endParaRPr>
            </a:p>
            <a:p>
              <a:pPr fontAlgn="auto">
                <a:spcBef>
                  <a:spcPct val="20000"/>
                </a:spcBef>
                <a:spcAft>
                  <a:spcPts val="0"/>
                </a:spcAft>
                <a:buFont typeface="Arial"/>
                <a:buNone/>
                <a:defRPr/>
              </a:pPr>
              <a:r>
                <a:rPr lang="en-US" sz="2000" dirty="0">
                  <a:latin typeface="+mn-lt"/>
                </a:rPr>
                <a:t>one can explain:</a:t>
              </a:r>
            </a:p>
            <a:p>
              <a:pPr marL="271463" indent="-271463" fontAlgn="auto">
                <a:spcBef>
                  <a:spcPct val="2000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2000" dirty="0">
                  <a:latin typeface="+mn-lt"/>
                </a:rPr>
                <a:t>nuclear secondary-to-primary ratios and</a:t>
              </a:r>
            </a:p>
            <a:p>
              <a:pPr marL="271463" indent="-271463" fontAlgn="auto">
                <a:spcBef>
                  <a:spcPct val="2000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2000" dirty="0">
                  <a:latin typeface="+mn-lt"/>
                </a:rPr>
                <a:t>spectral index of ambient cosmic rays.</a:t>
              </a:r>
            </a:p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 typeface="Arial"/>
                <a:buNone/>
                <a:defRPr/>
              </a:pPr>
              <a:endParaRPr lang="en-US" sz="2000" dirty="0">
                <a:latin typeface="+mn-lt"/>
              </a:endParaRPr>
            </a:p>
          </p:txBody>
        </p:sp>
        <p:pic>
          <p:nvPicPr>
            <p:cNvPr id="17414" name="Picture 5" descr="latex-image-1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57600" y="2775164"/>
              <a:ext cx="279400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13" descr="latex-image-1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59863" y="4257838"/>
              <a:ext cx="3175000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1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08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000" smtClean="0"/>
              <a:t>Transport equation in Leaky Box Model: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Nuclear Secondary-to-Primary Ratios</a:t>
            </a:r>
            <a:endParaRPr lang="en-US" dirty="0"/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550863" y="2611438"/>
            <a:ext cx="8123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Primary spectrum:			Secondary spectrum:</a:t>
            </a:r>
          </a:p>
        </p:txBody>
      </p:sp>
      <p:sp>
        <p:nvSpPr>
          <p:cNvPr id="18436" name="Rectangle 12"/>
          <p:cNvSpPr>
            <a:spLocks noChangeArrowheads="1"/>
          </p:cNvSpPr>
          <p:nvPr/>
        </p:nvSpPr>
        <p:spPr bwMode="auto">
          <a:xfrm>
            <a:off x="550863" y="3997325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Secondary-to-primary ratio:</a:t>
            </a:r>
          </a:p>
        </p:txBody>
      </p:sp>
      <p:pic>
        <p:nvPicPr>
          <p:cNvPr id="18437" name="Picture 17" descr="generic sec-to-prim-0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5638" y="4449763"/>
            <a:ext cx="3683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3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475" y="1746250"/>
            <a:ext cx="43561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5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0475" y="3144838"/>
            <a:ext cx="2146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6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5638" y="3144838"/>
            <a:ext cx="32639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9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60475" y="4449763"/>
            <a:ext cx="28067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Propagation of     </a:t>
            </a:r>
            <a:r>
              <a:rPr lang="en-US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000" dirty="0" smtClean="0"/>
              <a:t>Electrons and positrons loose energy by:</a:t>
            </a:r>
          </a:p>
          <a:p>
            <a:pPr marL="714375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Inverse Compton Scattering on CMB</a:t>
            </a:r>
          </a:p>
          <a:p>
            <a:pPr marL="714375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Synchrotron Radiation on galactic magnetic fields</a:t>
            </a:r>
          </a:p>
          <a:p>
            <a:pPr marL="714375" fontAlgn="auto">
              <a:spcAft>
                <a:spcPts val="0"/>
              </a:spcAft>
              <a:buFont typeface="Arial"/>
              <a:buNone/>
              <a:defRPr/>
            </a:pPr>
            <a:endParaRPr lang="en-US" sz="2000" dirty="0" smtClean="0"/>
          </a:p>
          <a:p>
            <a:pPr marL="0" indent="4763" fontAlgn="auto">
              <a:spcAft>
                <a:spcPts val="0"/>
              </a:spcAft>
              <a:buFont typeface="Arial"/>
              <a:buNone/>
              <a:defRPr/>
            </a:pPr>
            <a:endParaRPr lang="en-US" sz="2000" dirty="0" smtClean="0"/>
          </a:p>
        </p:txBody>
      </p:sp>
      <p:pic>
        <p:nvPicPr>
          <p:cNvPr id="19459" name="Picture 10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951163"/>
            <a:ext cx="3619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7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4988" y="3444875"/>
            <a:ext cx="71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4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4050" y="4549775"/>
            <a:ext cx="34163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5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60475" y="4562475"/>
            <a:ext cx="16383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46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5676900"/>
            <a:ext cx="2755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47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65838" y="500063"/>
            <a:ext cx="5715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49"/>
          <p:cNvSpPr>
            <a:spLocks noChangeArrowheads="1"/>
          </p:cNvSpPr>
          <p:nvPr/>
        </p:nvSpPr>
        <p:spPr bwMode="auto">
          <a:xfrm>
            <a:off x="550863" y="4059238"/>
            <a:ext cx="8123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Primary spectrum:			Secondary spectrum:</a:t>
            </a:r>
          </a:p>
        </p:txBody>
      </p:sp>
      <p:sp>
        <p:nvSpPr>
          <p:cNvPr id="19466" name="Rectangle 50"/>
          <p:cNvSpPr>
            <a:spLocks noChangeArrowheads="1"/>
          </p:cNvSpPr>
          <p:nvPr/>
        </p:nvSpPr>
        <p:spPr bwMode="auto">
          <a:xfrm>
            <a:off x="550863" y="518636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Secondary-to-primary ratio:</a:t>
            </a:r>
          </a:p>
        </p:txBody>
      </p:sp>
      <p:cxnSp>
        <p:nvCxnSpPr>
          <p:cNvPr id="53" name="Elbow Connector 52"/>
          <p:cNvCxnSpPr/>
          <p:nvPr/>
        </p:nvCxnSpPr>
        <p:spPr>
          <a:xfrm rot="16200000" flipV="1">
            <a:off x="3991768" y="3358357"/>
            <a:ext cx="322263" cy="146050"/>
          </a:xfrm>
          <a:prstGeom prst="bentConnector3">
            <a:avLst>
              <a:gd name="adj1" fmla="val -215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Dark Matter as Source of      </a:t>
            </a:r>
            <a:r>
              <a:rPr lang="en-US" smtClean="0">
                <a:solidFill>
                  <a:schemeClr val="bg1"/>
                </a:solidFill>
              </a:rPr>
              <a:t>.</a:t>
            </a:r>
            <a:r>
              <a:rPr lang="en-US" smtClean="0"/>
              <a:t> </a:t>
            </a:r>
          </a:p>
        </p:txBody>
      </p:sp>
      <p:sp>
        <p:nvSpPr>
          <p:cNvPr id="23554" name="Text Placeholder 4"/>
          <p:cNvSpPr>
            <a:spLocks noGrp="1"/>
          </p:cNvSpPr>
          <p:nvPr>
            <p:ph type="body" idx="1"/>
          </p:nvPr>
        </p:nvSpPr>
        <p:spPr>
          <a:xfrm>
            <a:off x="457200" y="1309688"/>
            <a:ext cx="4040188" cy="639762"/>
          </a:xfrm>
        </p:spPr>
        <p:txBody>
          <a:bodyPr/>
          <a:lstStyle/>
          <a:p>
            <a:r>
              <a:rPr lang="en-US" smtClean="0"/>
              <a:t>Dark matter annihilation</a:t>
            </a:r>
          </a:p>
        </p:txBody>
      </p:sp>
      <p:sp>
        <p:nvSpPr>
          <p:cNvPr id="23555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949450"/>
            <a:ext cx="4252913" cy="25066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000" smtClean="0"/>
              <a:t>Annihilation rate </a:t>
            </a:r>
          </a:p>
          <a:p>
            <a:pPr marL="0" indent="0">
              <a:buFont typeface="Arial" charset="0"/>
              <a:buNone/>
            </a:pPr>
            <a:endParaRPr lang="en-US" sz="2000" smtClean="0"/>
          </a:p>
          <a:p>
            <a:pPr marL="0" indent="0">
              <a:buFont typeface="Arial" charset="0"/>
              <a:buNone/>
            </a:pPr>
            <a:r>
              <a:rPr lang="en-US" sz="2000" smtClean="0"/>
              <a:t>Leads eventually to SM particles, e.g. </a:t>
            </a:r>
          </a:p>
          <a:p>
            <a:pPr marL="0" indent="0">
              <a:buFont typeface="Arial" charset="0"/>
              <a:buNone/>
            </a:pPr>
            <a:endParaRPr lang="en-US" sz="2000" smtClean="0"/>
          </a:p>
          <a:p>
            <a:pPr marL="0" indent="0">
              <a:buFont typeface="Arial" charset="0"/>
              <a:buNone/>
            </a:pPr>
            <a:r>
              <a:rPr lang="en-US" sz="2000" smtClean="0"/>
              <a:t>If WIMPs produced thermally, need astrophysical or particle physics </a:t>
            </a:r>
            <a:br>
              <a:rPr lang="en-US" sz="2000" smtClean="0"/>
            </a:br>
            <a:r>
              <a:rPr lang="en-US" sz="2000" smtClean="0"/>
              <a:t>boost factor</a:t>
            </a:r>
            <a:br>
              <a:rPr lang="en-US" sz="2000" smtClean="0"/>
            </a:br>
            <a:endParaRPr lang="en-US" sz="2000" smtClean="0"/>
          </a:p>
        </p:txBody>
      </p:sp>
      <p:sp>
        <p:nvSpPr>
          <p:cNvPr id="23556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" y="4471988"/>
            <a:ext cx="4041775" cy="639762"/>
          </a:xfrm>
        </p:spPr>
        <p:txBody>
          <a:bodyPr/>
          <a:lstStyle/>
          <a:p>
            <a:r>
              <a:rPr lang="en-US" smtClean="0"/>
              <a:t>Dark matter decay</a:t>
            </a:r>
          </a:p>
        </p:txBody>
      </p:sp>
      <p:pic>
        <p:nvPicPr>
          <p:cNvPr id="23557" name="Content Placeholder 13" descr="sample2000tau(PAMELA).pdf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11073" r="68842"/>
          <a:stretch>
            <a:fillRect/>
          </a:stretch>
        </p:blipFill>
        <p:spPr>
          <a:xfrm>
            <a:off x="4754563" y="2017713"/>
            <a:ext cx="3932237" cy="4103687"/>
          </a:xfrm>
        </p:spPr>
      </p:pic>
      <p:pic>
        <p:nvPicPr>
          <p:cNvPr id="23558" name="Picture 3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7088" y="500063"/>
            <a:ext cx="5715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7600" y="2016125"/>
            <a:ext cx="73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9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7700" y="2752725"/>
            <a:ext cx="2667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5"/>
          <p:cNvSpPr txBox="1">
            <a:spLocks/>
          </p:cNvSpPr>
          <p:nvPr/>
        </p:nvSpPr>
        <p:spPr>
          <a:xfrm>
            <a:off x="458788" y="5111750"/>
            <a:ext cx="4295775" cy="13938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000" dirty="0">
                <a:latin typeface="+mn-lt"/>
              </a:rPr>
              <a:t>Similar, but decay rate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2000" dirty="0"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000" dirty="0">
                <a:latin typeface="+mn-lt"/>
              </a:rPr>
              <a:t>Lifetime ~10</a:t>
            </a:r>
            <a:r>
              <a:rPr lang="en-US" sz="2000" baseline="30000" dirty="0">
                <a:latin typeface="+mn-lt"/>
              </a:rPr>
              <a:t>9</a:t>
            </a:r>
            <a:r>
              <a:rPr lang="en-US" sz="2000" dirty="0">
                <a:latin typeface="+mn-lt"/>
              </a:rPr>
              <a:t> times age of universe from dim-6 operator suppressed by </a:t>
            </a:r>
            <a:r>
              <a:rPr lang="en-US" sz="2000" dirty="0" err="1">
                <a:latin typeface="+mn-lt"/>
              </a:rPr>
              <a:t>M</a:t>
            </a:r>
            <a:r>
              <a:rPr lang="en-US" sz="2000" baseline="-25000" dirty="0" err="1">
                <a:latin typeface="+mn-lt"/>
              </a:rPr>
              <a:t>pl</a:t>
            </a:r>
            <a:endParaRPr lang="en-US" sz="2000" dirty="0"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2000" dirty="0"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2000" dirty="0">
              <a:latin typeface="+mn-lt"/>
            </a:endParaRPr>
          </a:p>
        </p:txBody>
      </p:sp>
      <p:pic>
        <p:nvPicPr>
          <p:cNvPr id="23562" name="Picture 12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01950" y="5272088"/>
            <a:ext cx="736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458788" y="1949450"/>
            <a:ext cx="42513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3238" y="5111750"/>
            <a:ext cx="42513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51475" y="1854200"/>
            <a:ext cx="3235325" cy="307975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Nardi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et al.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, JCAP 0901:043,2009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merican Typewriter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Pulsars as Source of     </a:t>
            </a:r>
            <a:r>
              <a:rPr lang="en-US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6626" name="Picture 6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7963" y="500063"/>
            <a:ext cx="5715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1" descr="allparts-spec.eps"/>
          <p:cNvPicPr>
            <a:picLocks noChangeAspect="1"/>
          </p:cNvPicPr>
          <p:nvPr/>
        </p:nvPicPr>
        <p:blipFill>
          <a:blip r:embed="rId3"/>
          <a:srcRect l="8105" t="23264" r="6947" b="30421"/>
          <a:stretch>
            <a:fillRect/>
          </a:stretch>
        </p:blipFill>
        <p:spPr bwMode="auto">
          <a:xfrm>
            <a:off x="476250" y="1646238"/>
            <a:ext cx="3960813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2" descr="allparts-ratio.pdf"/>
          <p:cNvPicPr>
            <a:picLocks noChangeAspect="1"/>
          </p:cNvPicPr>
          <p:nvPr/>
        </p:nvPicPr>
        <p:blipFill>
          <a:blip r:embed="rId4"/>
          <a:srcRect l="10422" t="23264" r="6947" b="29527"/>
          <a:stretch>
            <a:fillRect/>
          </a:stretch>
        </p:blipFill>
        <p:spPr bwMode="auto">
          <a:xfrm>
            <a:off x="4648200" y="1646238"/>
            <a:ext cx="3852863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200400" y="1371600"/>
            <a:ext cx="3235325" cy="307975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Hooper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et al.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merican Typewriter"/>
                <a:cs typeface="American Typewriter"/>
              </a:rPr>
              <a:t>, JCAP 0901:025,2009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26630" name="TextBox 15"/>
          <p:cNvSpPr txBox="1">
            <a:spLocks noChangeArrowheads="1"/>
          </p:cNvSpPr>
          <p:nvPr/>
        </p:nvSpPr>
        <p:spPr bwMode="auto">
          <a:xfrm>
            <a:off x="457200" y="4648200"/>
            <a:ext cx="80438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Combination of global, galactic contribution and two nearby mature pulsars, Geminga (157 pc) and B0656+14 (290 pc), could fit PAMELA excess</a:t>
            </a:r>
          </a:p>
          <a:p>
            <a:pPr marL="271463" indent="-271463"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Parameters of pulsars, however, poorly known</a:t>
            </a:r>
          </a:p>
          <a:p>
            <a:pPr marL="271463" indent="-271463"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FERMI could possibly find anisotropy of nearby B0656+14 pulsar after five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7102</TotalTime>
  <Words>609</Words>
  <Application>Microsoft Macintosh PowerPoint</Application>
  <PresentationFormat>On-screen Show (4:3)</PresentationFormat>
  <Paragraphs>162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Calibri</vt:lpstr>
      <vt:lpstr>Arial</vt:lpstr>
      <vt:lpstr>American Typewriter</vt:lpstr>
      <vt:lpstr>宋体</vt:lpstr>
      <vt:lpstr>Lucida Grande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Testing astrophysical models for the PAMELA positron excess with cosmic ray nuclei</vt:lpstr>
      <vt:lpstr>Slide 2</vt:lpstr>
      <vt:lpstr>The PAMELA Anomaly</vt:lpstr>
      <vt:lpstr>Secondary       during Propagation</vt:lpstr>
      <vt:lpstr>The Simple Leaky Box Model</vt:lpstr>
      <vt:lpstr>Nuclear Secondary-to-Primary Ratios</vt:lpstr>
      <vt:lpstr>Propagation of     .</vt:lpstr>
      <vt:lpstr>Dark Matter as Source of      . </vt:lpstr>
      <vt:lpstr>Pulsars as Source of     .</vt:lpstr>
      <vt:lpstr>Astrophysical Source of     .</vt:lpstr>
      <vt:lpstr>DSA with Secondaries</vt:lpstr>
      <vt:lpstr>Acceleration of Secondary     .</vt:lpstr>
      <vt:lpstr>Explanations for PAMELA Excess</vt:lpstr>
      <vt:lpstr>Antiproton-to-proton Ratio</vt:lpstr>
      <vt:lpstr>Nuclear Secondary-to-Primary Ratios</vt:lpstr>
      <vt:lpstr>Nuclear Secondary-to-Primary Ratios</vt:lpstr>
      <vt:lpstr>Calculation</vt:lpstr>
      <vt:lpstr>Diffusion Coefficient</vt:lpstr>
      <vt:lpstr>Titanium-to-Iron Ratio</vt:lpstr>
      <vt:lpstr>Boron-to-Carbon Ratio</vt:lpstr>
      <vt:lpstr>Summary</vt:lpstr>
    </vt:vector>
  </TitlesOfParts>
  <Company>University of Oxford, Department of Physics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Philipp</dc:creator>
  <cp:lastModifiedBy>avtechs</cp:lastModifiedBy>
  <cp:revision>145</cp:revision>
  <dcterms:created xsi:type="dcterms:W3CDTF">2009-07-15T04:33:27Z</dcterms:created>
  <dcterms:modified xsi:type="dcterms:W3CDTF">2009-07-16T01:28:52Z</dcterms:modified>
</cp:coreProperties>
</file>