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313" r:id="rId3"/>
    <p:sldId id="304" r:id="rId4"/>
    <p:sldId id="305" r:id="rId5"/>
    <p:sldId id="312" r:id="rId6"/>
    <p:sldId id="309" r:id="rId7"/>
    <p:sldId id="288" r:id="rId8"/>
    <p:sldId id="265" r:id="rId9"/>
    <p:sldId id="266" r:id="rId10"/>
    <p:sldId id="314" r:id="rId11"/>
    <p:sldId id="289" r:id="rId12"/>
    <p:sldId id="290" r:id="rId13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46" autoAdjust="0"/>
  </p:normalViewPr>
  <p:slideViewPr>
    <p:cSldViewPr>
      <p:cViewPr>
        <p:scale>
          <a:sx n="71" d="100"/>
          <a:sy n="71" d="100"/>
        </p:scale>
        <p:origin x="-113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D5387-8461-414E-A686-7C7F4E97F634}" type="datetimeFigureOut">
              <a:rPr lang="es-CR" smtClean="0"/>
              <a:pPr/>
              <a:t>15/07/2009</a:t>
            </a:fld>
            <a:endParaRPr lang="es-C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6EF50-199C-409B-82EE-2C52E20804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3F78D-C652-4137-9C75-A2FA25657BD3}" type="slidenum">
              <a:rPr lang="en-US"/>
              <a:pPr/>
              <a:t>3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6EF50-199C-409B-82EE-2C52E2080489}" type="slidenum">
              <a:rPr lang="es-CR" smtClean="0"/>
              <a:pPr/>
              <a:t>4</a:t>
            </a:fld>
            <a:endParaRPr lang="es-C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51F7-50F7-423D-A5DE-D4DAE8B20F56}" type="datetimeFigureOut">
              <a:rPr lang="es-CR" smtClean="0"/>
              <a:pPr/>
              <a:t>15/07/2009</a:t>
            </a:fld>
            <a:endParaRPr lang="es-CR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4F5482-0DBC-4B9F-918E-2D0BE3DF8F3C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R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51F7-50F7-423D-A5DE-D4DAE8B20F56}" type="datetimeFigureOut">
              <a:rPr lang="es-CR" smtClean="0"/>
              <a:pPr/>
              <a:t>15/07/2009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482-0DBC-4B9F-918E-2D0BE3DF8F3C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51F7-50F7-423D-A5DE-D4DAE8B20F56}" type="datetimeFigureOut">
              <a:rPr lang="es-CR" smtClean="0"/>
              <a:pPr/>
              <a:t>15/07/2009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482-0DBC-4B9F-918E-2D0BE3DF8F3C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  <p:transition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397DCF3-50B4-4B3F-8A83-5F5B07128101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C4851F7-50F7-423D-A5DE-D4DAE8B20F56}" type="datetimeFigureOut">
              <a:rPr lang="es-CR" smtClean="0"/>
              <a:pPr/>
              <a:t>15/07/2009</a:t>
            </a:fld>
            <a:endParaRPr lang="es-CR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A4F5482-0DBC-4B9F-918E-2D0BE3DF8F3C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51F7-50F7-423D-A5DE-D4DAE8B20F56}" type="datetimeFigureOut">
              <a:rPr lang="es-CR" smtClean="0"/>
              <a:pPr/>
              <a:t>15/07/2009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482-0DBC-4B9F-918E-2D0BE3DF8F3C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51F7-50F7-423D-A5DE-D4DAE8B20F56}" type="datetimeFigureOut">
              <a:rPr lang="es-CR" smtClean="0"/>
              <a:pPr/>
              <a:t>15/07/2009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482-0DBC-4B9F-918E-2D0BE3DF8F3C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482-0DBC-4B9F-918E-2D0BE3DF8F3C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51F7-50F7-423D-A5DE-D4DAE8B20F56}" type="datetimeFigureOut">
              <a:rPr lang="es-CR" smtClean="0"/>
              <a:pPr/>
              <a:t>15/07/2009</a:t>
            </a:fld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51F7-50F7-423D-A5DE-D4DAE8B20F56}" type="datetimeFigureOut">
              <a:rPr lang="es-CR" smtClean="0"/>
              <a:pPr/>
              <a:t>15/07/2009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482-0DBC-4B9F-918E-2D0BE3DF8F3C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51F7-50F7-423D-A5DE-D4DAE8B20F56}" type="datetimeFigureOut">
              <a:rPr lang="es-CR" smtClean="0"/>
              <a:pPr/>
              <a:t>15/07/2009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482-0DBC-4B9F-918E-2D0BE3DF8F3C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C4851F7-50F7-423D-A5DE-D4DAE8B20F56}" type="datetimeFigureOut">
              <a:rPr lang="es-CR" smtClean="0"/>
              <a:pPr/>
              <a:t>15/07/2009</a:t>
            </a:fld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A4F5482-0DBC-4B9F-918E-2D0BE3DF8F3C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CR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51F7-50F7-423D-A5DE-D4DAE8B20F56}" type="datetimeFigureOut">
              <a:rPr lang="es-CR" smtClean="0"/>
              <a:pPr/>
              <a:t>15/07/2009</a:t>
            </a:fld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4F5482-0DBC-4B9F-918E-2D0BE3DF8F3C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R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C4851F7-50F7-423D-A5DE-D4DAE8B20F56}" type="datetimeFigureOut">
              <a:rPr lang="es-CR" smtClean="0"/>
              <a:pPr/>
              <a:t>15/07/2009</a:t>
            </a:fld>
            <a:endParaRPr lang="es-C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A4F5482-0DBC-4B9F-918E-2D0BE3DF8F3C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ransition>
    <p:circl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4786322"/>
            <a:ext cx="8305800" cy="1143000"/>
          </a:xfrm>
        </p:spPr>
        <p:txBody>
          <a:bodyPr/>
          <a:lstStyle/>
          <a:p>
            <a:r>
              <a:rPr lang="es-CR" dirty="0" smtClean="0"/>
              <a:t>NISSIM ILLICH FRAIJA 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1357298"/>
            <a:ext cx="8477280" cy="2129072"/>
          </a:xfrm>
        </p:spPr>
        <p:txBody>
          <a:bodyPr/>
          <a:lstStyle/>
          <a:p>
            <a:r>
              <a:rPr sz="4400" smtClean="0"/>
              <a:t>Neutrino</a:t>
            </a:r>
            <a:r>
              <a:rPr lang="es-CR" sz="4400" dirty="0" smtClean="0"/>
              <a:t> </a:t>
            </a:r>
            <a:r>
              <a:rPr lang="es-CR" sz="4400" dirty="0" err="1" smtClean="0"/>
              <a:t>oscillation</a:t>
            </a:r>
            <a:r>
              <a:rPr lang="es-CR" sz="4400" dirty="0" smtClean="0"/>
              <a:t> in </a:t>
            </a:r>
            <a:r>
              <a:rPr lang="es-CR" sz="4400" dirty="0" err="1" smtClean="0"/>
              <a:t>Magnetized</a:t>
            </a:r>
            <a:r>
              <a:rPr lang="es-CR" sz="4400" dirty="0" smtClean="0"/>
              <a:t> </a:t>
            </a:r>
            <a:br>
              <a:rPr lang="es-CR" sz="4400" dirty="0" smtClean="0"/>
            </a:br>
            <a:r>
              <a:rPr lang="es-CR" sz="4400" dirty="0" smtClean="0"/>
              <a:t>Gamma-</a:t>
            </a:r>
            <a:r>
              <a:rPr lang="es-CR" sz="4400" dirty="0" err="1" smtClean="0"/>
              <a:t>Ray</a:t>
            </a:r>
            <a:r>
              <a:rPr lang="es-CR" sz="4400" dirty="0" smtClean="0"/>
              <a:t> </a:t>
            </a:r>
            <a:r>
              <a:rPr lang="es-CR" sz="4400" dirty="0" err="1" smtClean="0"/>
              <a:t>Burst</a:t>
            </a:r>
            <a:r>
              <a:rPr lang="es-CR" sz="4400" dirty="0" smtClean="0"/>
              <a:t>  </a:t>
            </a:r>
            <a:r>
              <a:rPr lang="es-CR" sz="4400" dirty="0" err="1" smtClean="0"/>
              <a:t>Fireball</a:t>
            </a:r>
            <a:endParaRPr lang="es-CR" sz="4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214282" y="6215082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 err="1" smtClean="0"/>
              <a:t>This</a:t>
            </a:r>
            <a:r>
              <a:rPr lang="es-CR" dirty="0" smtClean="0"/>
              <a:t> </a:t>
            </a:r>
            <a:r>
              <a:rPr lang="es-CR" dirty="0" err="1" smtClean="0"/>
              <a:t>work</a:t>
            </a:r>
            <a:r>
              <a:rPr lang="es-CR" dirty="0" smtClean="0"/>
              <a:t>  (</a:t>
            </a:r>
            <a:r>
              <a:rPr lang="es-CR" dirty="0" err="1" smtClean="0"/>
              <a:t>with</a:t>
            </a:r>
            <a:r>
              <a:rPr lang="es-CR" dirty="0" smtClean="0"/>
              <a:t>  </a:t>
            </a:r>
            <a:r>
              <a:rPr lang="es-CR" dirty="0" err="1" smtClean="0"/>
              <a:t>collaborators</a:t>
            </a:r>
            <a:r>
              <a:rPr lang="es-CR" dirty="0" smtClean="0"/>
              <a:t>  </a:t>
            </a:r>
            <a:r>
              <a:rPr lang="es-CR" dirty="0" err="1" smtClean="0"/>
              <a:t>Sahu</a:t>
            </a:r>
            <a:r>
              <a:rPr lang="es-CR" dirty="0" smtClean="0"/>
              <a:t>  et al) </a:t>
            </a:r>
            <a:r>
              <a:rPr lang="es-CR" dirty="0" err="1" smtClean="0"/>
              <a:t>was</a:t>
            </a:r>
            <a:r>
              <a:rPr lang="es-CR" dirty="0" smtClean="0"/>
              <a:t> </a:t>
            </a:r>
            <a:r>
              <a:rPr lang="es-CR" dirty="0" err="1" smtClean="0"/>
              <a:t>accepted</a:t>
            </a:r>
            <a:r>
              <a:rPr lang="es-CR" dirty="0" smtClean="0"/>
              <a:t>  in PRD </a:t>
            </a:r>
            <a:r>
              <a:rPr lang="es-CR" dirty="0" smtClean="0"/>
              <a:t>(</a:t>
            </a:r>
            <a:r>
              <a:rPr lang="es-CR" dirty="0" err="1" smtClean="0"/>
              <a:t>arXiv</a:t>
            </a:r>
            <a:r>
              <a:rPr lang="es-CR" smtClean="0"/>
              <a:t>: </a:t>
            </a:r>
            <a:r>
              <a:rPr lang="es-CR" dirty="0" smtClean="0"/>
              <a:t>0904.0138)</a:t>
            </a:r>
            <a:endParaRPr lang="es-CR" dirty="0"/>
          </a:p>
        </p:txBody>
      </p:sp>
      <p:pic>
        <p:nvPicPr>
          <p:cNvPr id="68609" name="Picture 1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572000" y="285728"/>
            <a:ext cx="400052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1472" y="928670"/>
            <a:ext cx="2604706" cy="3240000"/>
          </a:xfrm>
          <a:prstGeom prst="rect">
            <a:avLst/>
          </a:prstGeom>
          <a:noFill/>
          <a:ln w="38100">
            <a:solidFill>
              <a:schemeClr val="accent6"/>
            </a:solidFill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071670" y="4286256"/>
            <a:ext cx="5489503" cy="2160000"/>
          </a:xfrm>
          <a:prstGeom prst="round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</p:pic>
      <p:sp>
        <p:nvSpPr>
          <p:cNvPr id="6" name="5 Rectángulo"/>
          <p:cNvSpPr/>
          <p:nvPr/>
        </p:nvSpPr>
        <p:spPr>
          <a:xfrm>
            <a:off x="3357554" y="1142984"/>
            <a:ext cx="557216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sz="2800" dirty="0" smtClean="0">
                <a:solidFill>
                  <a:schemeClr val="accent6">
                    <a:lumMod val="50000"/>
                  </a:schemeClr>
                </a:solidFill>
              </a:rPr>
              <a:t>LSND</a:t>
            </a:r>
            <a:r>
              <a:rPr lang="es-CR" dirty="0" smtClean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es-CR" dirty="0" err="1" smtClean="0">
                <a:solidFill>
                  <a:schemeClr val="accent6">
                    <a:lumMod val="50000"/>
                  </a:schemeClr>
                </a:solidFill>
              </a:rPr>
              <a:t>Liquid</a:t>
            </a:r>
            <a:r>
              <a:rPr lang="es-C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CR" dirty="0" err="1" smtClean="0">
                <a:solidFill>
                  <a:schemeClr val="accent6">
                    <a:lumMod val="50000"/>
                  </a:schemeClr>
                </a:solidFill>
              </a:rPr>
              <a:t>Scintillator</a:t>
            </a:r>
            <a:r>
              <a:rPr lang="es-CR" dirty="0" smtClean="0">
                <a:solidFill>
                  <a:schemeClr val="accent6">
                    <a:lumMod val="50000"/>
                  </a:schemeClr>
                </a:solidFill>
              </a:rPr>
              <a:t> Neutrino Detector)</a:t>
            </a:r>
            <a:r>
              <a:rPr lang="es-CR" sz="2800" dirty="0" smtClean="0">
                <a:solidFill>
                  <a:schemeClr val="accent6">
                    <a:lumMod val="50000"/>
                  </a:schemeClr>
                </a:solidFill>
              </a:rPr>
              <a:t> : </a:t>
            </a:r>
          </a:p>
          <a:p>
            <a:pPr algn="ctr"/>
            <a:r>
              <a:rPr lang="es-CR" dirty="0" err="1" smtClean="0">
                <a:latin typeface="Arial Narrow" pitchFamily="34" charset="0"/>
              </a:rPr>
              <a:t>Parameters</a:t>
            </a:r>
            <a:endParaRPr lang="es-CR" dirty="0" smtClean="0">
              <a:latin typeface="Arial Narrow" pitchFamily="34" charset="0"/>
            </a:endParaRPr>
          </a:p>
          <a:p>
            <a:pPr algn="ctr"/>
            <a:r>
              <a:rPr lang="es-CR" dirty="0" smtClean="0">
                <a:latin typeface="Arial Narrow" pitchFamily="34" charset="0"/>
              </a:rPr>
              <a:t> 0.45 </a:t>
            </a:r>
            <a:r>
              <a:rPr lang="es-CR" dirty="0" smtClean="0">
                <a:latin typeface="Arial Narrow" pitchFamily="34" charset="0"/>
                <a:cs typeface="Arial"/>
                <a:sym typeface="Mathematica1"/>
              </a:rPr>
              <a:t>eV</a:t>
            </a:r>
            <a:r>
              <a:rPr lang="es-CR" baseline="30000" dirty="0" smtClean="0">
                <a:latin typeface="Arial Narrow" pitchFamily="34" charset="0"/>
                <a:cs typeface="Arial"/>
                <a:sym typeface="Mathematica1"/>
              </a:rPr>
              <a:t>2</a:t>
            </a:r>
            <a:r>
              <a:rPr lang="es-CR" dirty="0" smtClean="0">
                <a:latin typeface="Arial Narrow" pitchFamily="34" charset="0"/>
              </a:rPr>
              <a:t>&lt;</a:t>
            </a:r>
            <a:r>
              <a:rPr lang="es-CR" dirty="0" smtClean="0">
                <a:latin typeface="Arial Narrow" pitchFamily="34" charset="0"/>
                <a:sym typeface="Mathematica1"/>
              </a:rPr>
              <a:t> m</a:t>
            </a:r>
            <a:r>
              <a:rPr lang="es-CR" baseline="30000" dirty="0" smtClean="0">
                <a:latin typeface="Arial Narrow" pitchFamily="34" charset="0"/>
                <a:sym typeface="Mathematica1"/>
              </a:rPr>
              <a:t>2</a:t>
            </a:r>
            <a:r>
              <a:rPr lang="es-CR" dirty="0" smtClean="0">
                <a:latin typeface="Arial Narrow" pitchFamily="34" charset="0"/>
                <a:sym typeface="Mathematica1"/>
              </a:rPr>
              <a:t>&lt;1 </a:t>
            </a:r>
            <a:r>
              <a:rPr lang="es-CR" dirty="0" smtClean="0">
                <a:latin typeface="Arial Narrow" pitchFamily="34" charset="0"/>
                <a:cs typeface="Arial"/>
                <a:sym typeface="Mathematica1"/>
              </a:rPr>
              <a:t>eV</a:t>
            </a:r>
            <a:r>
              <a:rPr lang="es-CR" baseline="30000" dirty="0" smtClean="0">
                <a:latin typeface="Arial Narrow" pitchFamily="34" charset="0"/>
                <a:cs typeface="Arial"/>
                <a:sym typeface="Mathematica1"/>
              </a:rPr>
              <a:t>2</a:t>
            </a:r>
            <a:r>
              <a:rPr lang="es-CR" dirty="0" smtClean="0">
                <a:latin typeface="Arial Narrow" pitchFamily="34" charset="0"/>
                <a:sym typeface="Mathematica1"/>
              </a:rPr>
              <a:t> and  2X10</a:t>
            </a:r>
            <a:r>
              <a:rPr lang="es-CR" baseline="30000" dirty="0" smtClean="0">
                <a:latin typeface="Arial Narrow" pitchFamily="34" charset="0"/>
                <a:sym typeface="Mathematica1"/>
              </a:rPr>
              <a:t>-3</a:t>
            </a:r>
            <a:r>
              <a:rPr lang="es-CR" dirty="0" smtClean="0">
                <a:latin typeface="Arial Narrow" pitchFamily="34" charset="0"/>
                <a:sym typeface="Mathematica1"/>
              </a:rPr>
              <a:t>&lt;</a:t>
            </a:r>
            <a:r>
              <a:rPr lang="es-CR" dirty="0" smtClean="0">
                <a:latin typeface="Arial Narrow" pitchFamily="34" charset="0"/>
                <a:cs typeface="Arial"/>
                <a:sym typeface="Mathematica1"/>
              </a:rPr>
              <a:t>sin</a:t>
            </a:r>
            <a:r>
              <a:rPr lang="es-CR" baseline="30000" dirty="0" smtClean="0">
                <a:latin typeface="Arial Narrow" pitchFamily="34" charset="0"/>
                <a:cs typeface="Arial"/>
                <a:sym typeface="Mathematica1"/>
              </a:rPr>
              <a:t>2</a:t>
            </a:r>
            <a:r>
              <a:rPr lang="es-CR" dirty="0" smtClean="0">
                <a:latin typeface="Arial Narrow" pitchFamily="34" charset="0"/>
                <a:cs typeface="Arial"/>
                <a:sym typeface="Mathematica1"/>
              </a:rPr>
              <a:t>2&lt;7X10</a:t>
            </a:r>
            <a:r>
              <a:rPr lang="es-CR" baseline="30000" dirty="0" smtClean="0">
                <a:latin typeface="Arial Narrow" pitchFamily="34" charset="0"/>
                <a:cs typeface="Arial"/>
                <a:sym typeface="Mathematica1"/>
              </a:rPr>
              <a:t>-3</a:t>
            </a:r>
          </a:p>
          <a:p>
            <a:pPr algn="ctr"/>
            <a:endParaRPr lang="es-CR" dirty="0" smtClean="0"/>
          </a:p>
          <a:p>
            <a:pPr algn="ctr"/>
            <a:r>
              <a:rPr lang="es-CR" sz="24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sym typeface="Mathematica1"/>
              </a:rPr>
              <a:t>m</a:t>
            </a:r>
            <a:r>
              <a:rPr lang="es-CR" sz="2400" baseline="30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sym typeface="Mathematica1"/>
              </a:rPr>
              <a:t>2</a:t>
            </a:r>
            <a:r>
              <a:rPr lang="es-CR" sz="24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Arial"/>
                <a:sym typeface="Mathematica1"/>
              </a:rPr>
              <a:t>~ 0.5 eV</a:t>
            </a:r>
            <a:r>
              <a:rPr lang="es-CR" sz="2400" baseline="30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Arial"/>
                <a:sym typeface="Mathematica1"/>
              </a:rPr>
              <a:t>2</a:t>
            </a:r>
            <a:r>
              <a:rPr lang="es-CR" sz="24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Arial"/>
                <a:sym typeface="Mathematica1"/>
              </a:rPr>
              <a:t> sin</a:t>
            </a:r>
            <a:r>
              <a:rPr lang="es-CR" sz="2400" baseline="30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Arial"/>
                <a:sym typeface="Mathematica1"/>
              </a:rPr>
              <a:t>2</a:t>
            </a:r>
            <a:r>
              <a:rPr lang="es-CR" sz="24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Arial"/>
                <a:sym typeface="Mathematica1"/>
              </a:rPr>
              <a:t>2~0.0049</a:t>
            </a:r>
            <a:endParaRPr lang="es-CR" sz="24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00034" y="4214818"/>
            <a:ext cx="972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 smtClean="0">
                <a:sym typeface="Mathematica1"/>
              </a:rPr>
              <a:t>=10</a:t>
            </a:r>
            <a:r>
              <a:rPr lang="es-CR" baseline="30000" dirty="0" smtClean="0">
                <a:sym typeface="Mathematica1"/>
              </a:rPr>
              <a:t>p</a:t>
            </a:r>
            <a:r>
              <a:rPr lang="es-CR" dirty="0" smtClean="0">
                <a:sym typeface="Mathematica1"/>
              </a:rPr>
              <a:t> m</a:t>
            </a:r>
            <a:endParaRPr lang="es-CR" dirty="0"/>
          </a:p>
        </p:txBody>
      </p:sp>
      <p:sp>
        <p:nvSpPr>
          <p:cNvPr id="7" name="6 Anillo"/>
          <p:cNvSpPr/>
          <p:nvPr/>
        </p:nvSpPr>
        <p:spPr>
          <a:xfrm>
            <a:off x="5072066" y="4286256"/>
            <a:ext cx="1285884" cy="357190"/>
          </a:xfrm>
          <a:prstGeom prst="don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643702" y="314324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 smtClean="0">
                <a:solidFill>
                  <a:srgbClr val="FF0000"/>
                </a:solidFill>
              </a:rPr>
              <a:t>Resonance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length</a:t>
            </a:r>
            <a:endParaRPr lang="es-ES_tradnl" dirty="0">
              <a:solidFill>
                <a:srgbClr val="FF0000"/>
              </a:solidFill>
            </a:endParaRPr>
          </a:p>
        </p:txBody>
      </p:sp>
      <p:cxnSp>
        <p:nvCxnSpPr>
          <p:cNvPr id="9" name="8 Conector recto de flecha"/>
          <p:cNvCxnSpPr/>
          <p:nvPr/>
        </p:nvCxnSpPr>
        <p:spPr>
          <a:xfrm rot="5400000" flipH="1" flipV="1">
            <a:off x="5786446" y="3429000"/>
            <a:ext cx="85725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R" sz="2400" dirty="0" err="1" smtClean="0"/>
              <a:t>We</a:t>
            </a:r>
            <a:r>
              <a:rPr lang="es-CR" sz="2400" dirty="0" smtClean="0"/>
              <a:t> </a:t>
            </a:r>
            <a:r>
              <a:rPr lang="es-CR" sz="2400" dirty="0" err="1" smtClean="0"/>
              <a:t>have</a:t>
            </a:r>
            <a:r>
              <a:rPr lang="es-CR" sz="2400" dirty="0" smtClean="0"/>
              <a:t> </a:t>
            </a:r>
            <a:r>
              <a:rPr lang="es-CR" sz="2400" dirty="0" err="1" smtClean="0"/>
              <a:t>studied</a:t>
            </a:r>
            <a:r>
              <a:rPr lang="es-CR" sz="2400" dirty="0" smtClean="0"/>
              <a:t>  </a:t>
            </a:r>
            <a:r>
              <a:rPr lang="es-CR" sz="2400" dirty="0" err="1" smtClean="0"/>
              <a:t>the</a:t>
            </a:r>
            <a:r>
              <a:rPr lang="es-CR" sz="2400" dirty="0" smtClean="0"/>
              <a:t>  </a:t>
            </a:r>
            <a:r>
              <a:rPr lang="es-CR" sz="2400" dirty="0" err="1" smtClean="0"/>
              <a:t>possibility</a:t>
            </a:r>
            <a:r>
              <a:rPr lang="es-CR" sz="2400" dirty="0" smtClean="0"/>
              <a:t> of </a:t>
            </a:r>
            <a:r>
              <a:rPr lang="es-CR" sz="2400" dirty="0" err="1" smtClean="0"/>
              <a:t>resonant</a:t>
            </a:r>
            <a:r>
              <a:rPr lang="es-CR" sz="2400" dirty="0" smtClean="0"/>
              <a:t> </a:t>
            </a:r>
            <a:r>
              <a:rPr lang="es-CR" sz="2400" dirty="0" err="1" smtClean="0"/>
              <a:t>oscillation</a:t>
            </a:r>
            <a:r>
              <a:rPr lang="es-CR" sz="2400" dirty="0" smtClean="0"/>
              <a:t> of  </a:t>
            </a:r>
            <a:r>
              <a:rPr lang="es-CR" sz="2400" dirty="0" smtClean="0">
                <a:sym typeface="Mathematica1"/>
              </a:rPr>
              <a:t></a:t>
            </a:r>
            <a:r>
              <a:rPr lang="es-CR" sz="2400" baseline="-25000" dirty="0" smtClean="0">
                <a:sym typeface="Mathematica1"/>
              </a:rPr>
              <a:t>e</a:t>
            </a:r>
            <a:r>
              <a:rPr lang="es-CR" sz="2400" dirty="0" smtClean="0">
                <a:sym typeface="Mathematica1"/>
              </a:rPr>
              <a:t></a:t>
            </a:r>
            <a:r>
              <a:rPr lang="es-CR" sz="2400" baseline="-25000" dirty="0" smtClean="0">
                <a:sym typeface="Mathematica1"/>
              </a:rPr>
              <a:t>,</a:t>
            </a:r>
            <a:r>
              <a:rPr lang="es-CR" sz="2400" dirty="0" smtClean="0"/>
              <a:t>  in  GRB </a:t>
            </a:r>
            <a:r>
              <a:rPr lang="es-CR" sz="2400" dirty="0" err="1" smtClean="0"/>
              <a:t>Fireball</a:t>
            </a:r>
            <a:r>
              <a:rPr lang="es-CR" sz="2400" dirty="0" smtClean="0"/>
              <a:t>.  </a:t>
            </a:r>
          </a:p>
          <a:p>
            <a:endParaRPr lang="es-CR" sz="2400" dirty="0" smtClean="0"/>
          </a:p>
          <a:p>
            <a:pPr lvl="1">
              <a:buNone/>
            </a:pPr>
            <a:r>
              <a:rPr lang="es-CR" dirty="0" smtClean="0"/>
              <a:t>	</a:t>
            </a:r>
          </a:p>
          <a:p>
            <a:pPr lvl="1">
              <a:buNone/>
            </a:pPr>
            <a:r>
              <a:rPr lang="es-CR" sz="2000" dirty="0" smtClean="0"/>
              <a:t>	</a:t>
            </a:r>
            <a:r>
              <a:rPr lang="es-CR" sz="2000" dirty="0" err="1" smtClean="0">
                <a:solidFill>
                  <a:srgbClr val="C00000"/>
                </a:solidFill>
              </a:rPr>
              <a:t>We</a:t>
            </a:r>
            <a:r>
              <a:rPr lang="es-CR" sz="2000" dirty="0" smtClean="0">
                <a:solidFill>
                  <a:srgbClr val="C00000"/>
                </a:solidFill>
              </a:rPr>
              <a:t> </a:t>
            </a:r>
            <a:r>
              <a:rPr lang="es-CR" sz="2000" dirty="0" err="1" smtClean="0">
                <a:solidFill>
                  <a:srgbClr val="C00000"/>
                </a:solidFill>
              </a:rPr>
              <a:t>calculate</a:t>
            </a:r>
            <a:r>
              <a:rPr lang="es-CR" sz="2000" dirty="0" smtClean="0">
                <a:solidFill>
                  <a:srgbClr val="C00000"/>
                </a:solidFill>
              </a:rPr>
              <a:t> </a:t>
            </a:r>
            <a:r>
              <a:rPr lang="es-CR" sz="2000" dirty="0" err="1" smtClean="0">
                <a:solidFill>
                  <a:srgbClr val="C00000"/>
                </a:solidFill>
              </a:rPr>
              <a:t>the</a:t>
            </a:r>
            <a:r>
              <a:rPr lang="es-CR" sz="2000" dirty="0" smtClean="0">
                <a:solidFill>
                  <a:srgbClr val="C00000"/>
                </a:solidFill>
              </a:rPr>
              <a:t>  potencial </a:t>
            </a:r>
          </a:p>
          <a:p>
            <a:pPr lvl="1"/>
            <a:r>
              <a:rPr lang="es-CR" sz="2000" dirty="0" err="1" smtClean="0"/>
              <a:t>For</a:t>
            </a:r>
            <a:r>
              <a:rPr lang="es-CR" sz="2000" dirty="0" smtClean="0"/>
              <a:t>  </a:t>
            </a:r>
            <a:r>
              <a:rPr lang="es-CR" sz="2000" dirty="0" err="1" smtClean="0"/>
              <a:t>the</a:t>
            </a:r>
            <a:r>
              <a:rPr lang="es-CR" sz="2000" dirty="0" smtClean="0"/>
              <a:t> </a:t>
            </a:r>
            <a:r>
              <a:rPr lang="es-CR" sz="2000" dirty="0" err="1" smtClean="0"/>
              <a:t>fireball</a:t>
            </a:r>
            <a:r>
              <a:rPr lang="es-CR" sz="2000" dirty="0" smtClean="0"/>
              <a:t>, </a:t>
            </a:r>
            <a:r>
              <a:rPr lang="es-CR" sz="2000" dirty="0" err="1" smtClean="0"/>
              <a:t>we</a:t>
            </a:r>
            <a:r>
              <a:rPr lang="es-CR" sz="2000" dirty="0" smtClean="0"/>
              <a:t> </a:t>
            </a:r>
            <a:r>
              <a:rPr lang="es-CR" sz="2000" dirty="0" err="1" smtClean="0"/>
              <a:t>assume</a:t>
            </a:r>
            <a:r>
              <a:rPr lang="es-CR" sz="2000" dirty="0" smtClean="0"/>
              <a:t> : </a:t>
            </a:r>
            <a:r>
              <a:rPr lang="es-CR" sz="2000" dirty="0" err="1" smtClean="0"/>
              <a:t>It</a:t>
            </a:r>
            <a:r>
              <a:rPr lang="es-CR" sz="2000" dirty="0" smtClean="0"/>
              <a:t> </a:t>
            </a:r>
            <a:r>
              <a:rPr lang="es-CR" sz="2000" dirty="0" err="1" smtClean="0"/>
              <a:t>was</a:t>
            </a:r>
            <a:r>
              <a:rPr lang="es-CR" sz="2000" dirty="0" smtClean="0"/>
              <a:t>  </a:t>
            </a:r>
            <a:r>
              <a:rPr lang="es-CR" sz="2000" dirty="0" err="1" smtClean="0"/>
              <a:t>sphere</a:t>
            </a:r>
            <a:r>
              <a:rPr lang="es-CR" sz="2000" dirty="0" smtClean="0"/>
              <a:t> </a:t>
            </a:r>
            <a:r>
              <a:rPr lang="es-CR" sz="2000" dirty="0" err="1" smtClean="0"/>
              <a:t>with</a:t>
            </a:r>
            <a:r>
              <a:rPr lang="es-CR" sz="2000" dirty="0" smtClean="0"/>
              <a:t> radio </a:t>
            </a:r>
            <a:r>
              <a:rPr lang="es-CR" sz="2000" dirty="0" smtClean="0">
                <a:latin typeface="Arial"/>
                <a:cs typeface="Arial"/>
              </a:rPr>
              <a:t>~100 – 1000 km</a:t>
            </a:r>
            <a:r>
              <a:rPr lang="es-CR" sz="2000" dirty="0" smtClean="0"/>
              <a:t>,  </a:t>
            </a:r>
            <a:r>
              <a:rPr lang="es-CR" sz="2000" dirty="0" err="1" smtClean="0"/>
              <a:t>temperature</a:t>
            </a:r>
            <a:r>
              <a:rPr lang="es-CR" sz="2000" dirty="0" smtClean="0"/>
              <a:t> </a:t>
            </a:r>
            <a:r>
              <a:rPr lang="es-CR" sz="2000" dirty="0" smtClean="0">
                <a:latin typeface="Arial"/>
                <a:cs typeface="Arial"/>
              </a:rPr>
              <a:t>~ 3-10 </a:t>
            </a:r>
            <a:r>
              <a:rPr lang="es-CR" sz="2000" dirty="0" err="1" smtClean="0">
                <a:latin typeface="Arial"/>
                <a:cs typeface="Arial"/>
              </a:rPr>
              <a:t>MeV</a:t>
            </a:r>
            <a:r>
              <a:rPr lang="es-CR" sz="2000" dirty="0" smtClean="0">
                <a:latin typeface="Arial"/>
                <a:cs typeface="Arial"/>
              </a:rPr>
              <a:t>,</a:t>
            </a:r>
            <a:r>
              <a:rPr lang="es-CR" sz="2000" dirty="0" smtClean="0"/>
              <a:t>  </a:t>
            </a:r>
            <a:r>
              <a:rPr lang="es-CR" sz="2000" dirty="0" err="1" smtClean="0"/>
              <a:t>electrically</a:t>
            </a:r>
            <a:r>
              <a:rPr lang="es-CR" sz="2000" dirty="0" smtClean="0"/>
              <a:t> neutral </a:t>
            </a:r>
            <a:r>
              <a:rPr lang="es-CR" sz="2000" dirty="0" err="1" smtClean="0"/>
              <a:t>charge</a:t>
            </a:r>
            <a:r>
              <a:rPr lang="es-CR" sz="2000" dirty="0" smtClean="0"/>
              <a:t>  L</a:t>
            </a:r>
            <a:r>
              <a:rPr lang="es-CR" sz="2000" baseline="-25000" dirty="0" smtClean="0"/>
              <a:t>e</a:t>
            </a:r>
            <a:r>
              <a:rPr lang="es-CR" sz="2000" dirty="0" smtClean="0"/>
              <a:t>=</a:t>
            </a:r>
            <a:r>
              <a:rPr lang="es-CR" sz="2000" dirty="0" err="1" smtClean="0"/>
              <a:t>L</a:t>
            </a:r>
            <a:r>
              <a:rPr lang="es-CR" sz="2000" baseline="-25000" dirty="0" err="1" smtClean="0"/>
              <a:t>p</a:t>
            </a:r>
            <a:r>
              <a:rPr lang="es-CR" sz="2000" dirty="0" smtClean="0"/>
              <a:t> .</a:t>
            </a:r>
          </a:p>
          <a:p>
            <a:pPr>
              <a:buNone/>
            </a:pPr>
            <a:r>
              <a:rPr lang="es-CR" sz="2000" dirty="0" smtClean="0"/>
              <a:t>		</a:t>
            </a:r>
          </a:p>
          <a:p>
            <a:pPr>
              <a:buNone/>
            </a:pPr>
            <a:r>
              <a:rPr lang="es-CR" sz="2000" dirty="0" smtClean="0"/>
              <a:t> 	</a:t>
            </a:r>
            <a:r>
              <a:rPr lang="es-CR" sz="2000" dirty="0" smtClean="0">
                <a:solidFill>
                  <a:srgbClr val="C00000"/>
                </a:solidFill>
              </a:rPr>
              <a:t>     </a:t>
            </a:r>
          </a:p>
          <a:p>
            <a:pPr>
              <a:buNone/>
            </a:pPr>
            <a:r>
              <a:rPr lang="es-CR" sz="2000" dirty="0" smtClean="0">
                <a:solidFill>
                  <a:srgbClr val="C00000"/>
                </a:solidFill>
              </a:rPr>
              <a:t>	      </a:t>
            </a:r>
            <a:r>
              <a:rPr lang="es-CR" sz="2000" dirty="0" err="1" smtClean="0">
                <a:solidFill>
                  <a:srgbClr val="C00000"/>
                </a:solidFill>
              </a:rPr>
              <a:t>Resonance</a:t>
            </a:r>
            <a:r>
              <a:rPr lang="es-CR" sz="2000" dirty="0" smtClean="0">
                <a:solidFill>
                  <a:srgbClr val="C00000"/>
                </a:solidFill>
              </a:rPr>
              <a:t> </a:t>
            </a:r>
            <a:r>
              <a:rPr lang="es-CR" sz="2000" dirty="0" err="1" smtClean="0">
                <a:solidFill>
                  <a:srgbClr val="C00000"/>
                </a:solidFill>
              </a:rPr>
              <a:t>conditions</a:t>
            </a:r>
            <a:r>
              <a:rPr lang="es-CR" sz="2000" dirty="0" smtClean="0">
                <a:solidFill>
                  <a:srgbClr val="C00000"/>
                </a:solidFill>
              </a:rPr>
              <a:t>           </a:t>
            </a:r>
          </a:p>
          <a:p>
            <a:pPr lvl="1"/>
            <a:r>
              <a:rPr lang="es-CR" sz="2000" dirty="0" err="1" smtClean="0"/>
              <a:t>We</a:t>
            </a:r>
            <a:r>
              <a:rPr lang="es-CR" sz="2000" dirty="0" smtClean="0"/>
              <a:t> use </a:t>
            </a:r>
            <a:r>
              <a:rPr lang="es-CR" sz="2000" dirty="0" err="1" smtClean="0"/>
              <a:t>the</a:t>
            </a:r>
            <a:r>
              <a:rPr lang="es-CR" sz="2000" dirty="0" smtClean="0"/>
              <a:t> </a:t>
            </a:r>
            <a:r>
              <a:rPr lang="es-CR" sz="2000" dirty="0" err="1" smtClean="0"/>
              <a:t>parameters</a:t>
            </a:r>
            <a:r>
              <a:rPr lang="es-CR" sz="2000" dirty="0" smtClean="0"/>
              <a:t> of </a:t>
            </a:r>
            <a:r>
              <a:rPr lang="es-CR" sz="2000" dirty="0" err="1" smtClean="0"/>
              <a:t>the</a:t>
            </a:r>
            <a:r>
              <a:rPr lang="es-CR" sz="2000" dirty="0" smtClean="0"/>
              <a:t> SNO, </a:t>
            </a:r>
            <a:r>
              <a:rPr lang="es-CR" sz="2000" dirty="0" err="1" smtClean="0"/>
              <a:t>Super</a:t>
            </a:r>
            <a:r>
              <a:rPr lang="es-CR" sz="2000" dirty="0" smtClean="0"/>
              <a:t> </a:t>
            </a:r>
            <a:r>
              <a:rPr lang="es-CR" sz="2000" dirty="0" err="1" smtClean="0"/>
              <a:t>kamiokande</a:t>
            </a:r>
            <a:r>
              <a:rPr lang="es-CR" sz="2000" dirty="0" smtClean="0"/>
              <a:t> and LSND.</a:t>
            </a:r>
          </a:p>
          <a:p>
            <a:pPr lvl="1"/>
            <a:endParaRPr lang="es-CR" sz="2000" dirty="0" smtClean="0"/>
          </a:p>
          <a:p>
            <a:pPr lvl="1">
              <a:buNone/>
            </a:pPr>
            <a:endParaRPr lang="es-CR" sz="2000" dirty="0" smtClean="0"/>
          </a:p>
          <a:p>
            <a:pPr lvl="1"/>
            <a:endParaRPr lang="es-CR" sz="2000" dirty="0" smtClean="0"/>
          </a:p>
          <a:p>
            <a:pPr lvl="1"/>
            <a:endParaRPr lang="es-CR" sz="20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dirty="0" err="1" smtClean="0"/>
              <a:t>Conclusions</a:t>
            </a:r>
            <a:endParaRPr lang="es-CR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err="1" smtClean="0"/>
              <a:t>With</a:t>
            </a:r>
            <a:r>
              <a:rPr lang="es-CR" dirty="0" smtClean="0"/>
              <a:t> </a:t>
            </a:r>
            <a:r>
              <a:rPr lang="es-CR" dirty="0" err="1" smtClean="0"/>
              <a:t>the</a:t>
            </a:r>
            <a:r>
              <a:rPr lang="es-CR" dirty="0" smtClean="0"/>
              <a:t> potencial  and   </a:t>
            </a:r>
            <a:r>
              <a:rPr lang="es-CR" dirty="0" err="1" smtClean="0"/>
              <a:t>the</a:t>
            </a:r>
            <a:r>
              <a:rPr lang="es-CR" dirty="0" smtClean="0"/>
              <a:t> </a:t>
            </a:r>
            <a:r>
              <a:rPr lang="es-CR" dirty="0" err="1" smtClean="0"/>
              <a:t>resonance</a:t>
            </a:r>
            <a:r>
              <a:rPr lang="es-CR" dirty="0" smtClean="0"/>
              <a:t>  </a:t>
            </a:r>
            <a:r>
              <a:rPr lang="es-CR" dirty="0" err="1" smtClean="0"/>
              <a:t>condition</a:t>
            </a:r>
            <a:r>
              <a:rPr lang="es-CR" dirty="0" smtClean="0"/>
              <a:t>  - </a:t>
            </a:r>
            <a:r>
              <a:rPr lang="es-CR" dirty="0" err="1" smtClean="0"/>
              <a:t>We</a:t>
            </a:r>
            <a:r>
              <a:rPr lang="es-CR" dirty="0" smtClean="0"/>
              <a:t> </a:t>
            </a:r>
            <a:r>
              <a:rPr lang="es-CR" dirty="0" err="1" smtClean="0"/>
              <a:t>calculate</a:t>
            </a:r>
            <a:r>
              <a:rPr lang="es-CR" dirty="0" smtClean="0"/>
              <a:t>:</a:t>
            </a:r>
          </a:p>
          <a:p>
            <a:endParaRPr lang="es-CR" dirty="0" smtClean="0"/>
          </a:p>
          <a:p>
            <a:pPr lvl="1"/>
            <a:r>
              <a:rPr lang="es-CR" dirty="0" err="1" smtClean="0"/>
              <a:t>Barionic</a:t>
            </a:r>
            <a:r>
              <a:rPr lang="es-CR" dirty="0" smtClean="0"/>
              <a:t> load</a:t>
            </a:r>
          </a:p>
          <a:p>
            <a:pPr lvl="1"/>
            <a:r>
              <a:rPr lang="es-CR" dirty="0" err="1" smtClean="0"/>
              <a:t>Leptonic</a:t>
            </a:r>
            <a:r>
              <a:rPr lang="es-CR" dirty="0" smtClean="0"/>
              <a:t> </a:t>
            </a:r>
            <a:r>
              <a:rPr lang="es-CR" dirty="0" err="1" smtClean="0"/>
              <a:t>asymmetry</a:t>
            </a:r>
            <a:endParaRPr lang="es-CR" dirty="0" smtClean="0"/>
          </a:p>
          <a:p>
            <a:pPr lvl="1"/>
            <a:r>
              <a:rPr lang="es-CR" dirty="0" err="1" smtClean="0"/>
              <a:t>Resonance</a:t>
            </a:r>
            <a:r>
              <a:rPr lang="es-CR" dirty="0" smtClean="0"/>
              <a:t> </a:t>
            </a:r>
            <a:r>
              <a:rPr lang="es-CR" dirty="0" err="1" smtClean="0"/>
              <a:t>Length</a:t>
            </a:r>
            <a:endParaRPr lang="es-CR" dirty="0" smtClean="0"/>
          </a:p>
          <a:p>
            <a:pPr lvl="1">
              <a:buNone/>
            </a:pPr>
            <a:endParaRPr lang="es-CR" dirty="0" smtClean="0"/>
          </a:p>
          <a:p>
            <a:pPr lvl="1">
              <a:buNone/>
            </a:pPr>
            <a:r>
              <a:rPr lang="es-CR" dirty="0" err="1" smtClean="0"/>
              <a:t>Due</a:t>
            </a:r>
            <a:r>
              <a:rPr lang="es-CR" dirty="0" smtClean="0"/>
              <a:t> </a:t>
            </a:r>
            <a:r>
              <a:rPr lang="es-CR" dirty="0" err="1" smtClean="0"/>
              <a:t>to</a:t>
            </a:r>
            <a:r>
              <a:rPr lang="es-CR" dirty="0" smtClean="0"/>
              <a:t>  GRB are of </a:t>
            </a:r>
            <a:r>
              <a:rPr lang="es-CR" dirty="0" err="1" smtClean="0"/>
              <a:t>cosmological</a:t>
            </a:r>
            <a:r>
              <a:rPr lang="es-CR" dirty="0" smtClean="0"/>
              <a:t> </a:t>
            </a:r>
            <a:r>
              <a:rPr lang="es-CR" dirty="0" err="1" smtClean="0"/>
              <a:t>distance</a:t>
            </a:r>
            <a:r>
              <a:rPr lang="es-CR" dirty="0" smtClean="0"/>
              <a:t>  </a:t>
            </a:r>
            <a:r>
              <a:rPr lang="es-CR" dirty="0" err="1" smtClean="0"/>
              <a:t>MeV</a:t>
            </a:r>
            <a:r>
              <a:rPr lang="es-CR" dirty="0" smtClean="0"/>
              <a:t> neutrinos  </a:t>
            </a:r>
            <a:r>
              <a:rPr lang="es-CR" dirty="0" err="1" smtClean="0"/>
              <a:t>is</a:t>
            </a:r>
            <a:r>
              <a:rPr lang="es-CR" dirty="0" smtClean="0"/>
              <a:t>  </a:t>
            </a:r>
            <a:r>
              <a:rPr lang="es-CR" dirty="0" err="1" smtClean="0"/>
              <a:t>very</a:t>
            </a:r>
            <a:r>
              <a:rPr lang="es-CR" dirty="0" smtClean="0"/>
              <a:t> </a:t>
            </a:r>
            <a:r>
              <a:rPr lang="es-CR" dirty="0" err="1" smtClean="0"/>
              <a:t>difficult</a:t>
            </a:r>
            <a:r>
              <a:rPr lang="es-CR" dirty="0" smtClean="0"/>
              <a:t>  </a:t>
            </a:r>
            <a:r>
              <a:rPr lang="es-CR" dirty="0" err="1" smtClean="0"/>
              <a:t>to</a:t>
            </a:r>
            <a:r>
              <a:rPr lang="es-CR" dirty="0" smtClean="0"/>
              <a:t> </a:t>
            </a:r>
            <a:r>
              <a:rPr lang="es-CR" dirty="0" err="1" smtClean="0"/>
              <a:t>detect</a:t>
            </a:r>
            <a:r>
              <a:rPr lang="es-CR" dirty="0" smtClean="0"/>
              <a:t> in </a:t>
            </a:r>
            <a:r>
              <a:rPr lang="es-CR" dirty="0" err="1" smtClean="0"/>
              <a:t>this</a:t>
            </a:r>
            <a:r>
              <a:rPr lang="es-CR" dirty="0" smtClean="0"/>
              <a:t> </a:t>
            </a:r>
            <a:r>
              <a:rPr lang="es-CR" dirty="0" err="1" smtClean="0"/>
              <a:t>moment</a:t>
            </a:r>
            <a:r>
              <a:rPr lang="es-CR" dirty="0" smtClean="0"/>
              <a:t>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60007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CR" dirty="0" smtClean="0"/>
              <a:t>	</a:t>
            </a:r>
          </a:p>
          <a:p>
            <a:pPr lvl="1">
              <a:buNone/>
            </a:pPr>
            <a:endParaRPr lang="es-CR" dirty="0" smtClean="0"/>
          </a:p>
          <a:p>
            <a:pPr lvl="1">
              <a:buNone/>
            </a:pPr>
            <a:r>
              <a:rPr lang="es-CR" dirty="0" err="1" smtClean="0"/>
              <a:t>We</a:t>
            </a:r>
            <a:r>
              <a:rPr lang="es-CR" dirty="0" smtClean="0"/>
              <a:t>  </a:t>
            </a:r>
            <a:r>
              <a:rPr lang="es-CR" dirty="0" err="1" smtClean="0"/>
              <a:t>know</a:t>
            </a:r>
            <a:r>
              <a:rPr lang="es-CR" dirty="0" smtClean="0"/>
              <a:t> :</a:t>
            </a:r>
          </a:p>
          <a:p>
            <a:pPr lvl="1"/>
            <a:endParaRPr lang="es-CR" dirty="0" smtClean="0"/>
          </a:p>
          <a:p>
            <a:pPr lvl="1"/>
            <a:r>
              <a:rPr lang="es-CR" dirty="0" smtClean="0"/>
              <a:t>  </a:t>
            </a:r>
            <a:r>
              <a:rPr lang="es-CR" dirty="0" err="1" smtClean="0"/>
              <a:t>The</a:t>
            </a:r>
            <a:r>
              <a:rPr lang="es-CR" dirty="0" smtClean="0"/>
              <a:t> </a:t>
            </a:r>
            <a:r>
              <a:rPr lang="es-CR" dirty="0" err="1" smtClean="0"/>
              <a:t>brighest</a:t>
            </a:r>
            <a:r>
              <a:rPr lang="es-CR" dirty="0" smtClean="0"/>
              <a:t>  </a:t>
            </a:r>
            <a:r>
              <a:rPr lang="es-CR" dirty="0" err="1" smtClean="0"/>
              <a:t>explotions</a:t>
            </a:r>
            <a:r>
              <a:rPr lang="es-CR" dirty="0" smtClean="0"/>
              <a:t> in </a:t>
            </a:r>
            <a:r>
              <a:rPr lang="es-CR" dirty="0" err="1" smtClean="0"/>
              <a:t>the</a:t>
            </a:r>
            <a:r>
              <a:rPr lang="es-CR" dirty="0" smtClean="0"/>
              <a:t>  </a:t>
            </a:r>
            <a:r>
              <a:rPr lang="es-CR" dirty="0" err="1" smtClean="0"/>
              <a:t>Universe</a:t>
            </a:r>
            <a:r>
              <a:rPr lang="es-CR" dirty="0" smtClean="0"/>
              <a:t>  </a:t>
            </a:r>
            <a:r>
              <a:rPr lang="es-CR" dirty="0" smtClean="0">
                <a:latin typeface="Arial"/>
                <a:cs typeface="Arial"/>
              </a:rPr>
              <a:t>~10</a:t>
            </a:r>
            <a:r>
              <a:rPr lang="es-CR" baseline="30000" dirty="0" smtClean="0">
                <a:latin typeface="Arial"/>
                <a:cs typeface="Arial"/>
              </a:rPr>
              <a:t>53</a:t>
            </a:r>
            <a:r>
              <a:rPr lang="es-CR" dirty="0" smtClean="0">
                <a:latin typeface="Arial"/>
                <a:cs typeface="Arial"/>
              </a:rPr>
              <a:t> erg</a:t>
            </a:r>
          </a:p>
          <a:p>
            <a:pPr lvl="1"/>
            <a:endParaRPr lang="es-CR" dirty="0" smtClean="0">
              <a:latin typeface="Arial"/>
              <a:cs typeface="Arial"/>
            </a:endParaRPr>
          </a:p>
          <a:p>
            <a:pPr lvl="1"/>
            <a:r>
              <a:rPr lang="es-CR" dirty="0" smtClean="0"/>
              <a:t>flashes of non-</a:t>
            </a:r>
            <a:r>
              <a:rPr lang="es-CR" dirty="0" err="1" smtClean="0"/>
              <a:t>thermal</a:t>
            </a:r>
            <a:r>
              <a:rPr lang="es-CR" dirty="0" smtClean="0"/>
              <a:t> </a:t>
            </a:r>
            <a:r>
              <a:rPr lang="es-CR" dirty="0" err="1" smtClean="0"/>
              <a:t>bursts</a:t>
            </a:r>
            <a:r>
              <a:rPr lang="es-CR" dirty="0" smtClean="0"/>
              <a:t>  of  </a:t>
            </a:r>
            <a:r>
              <a:rPr lang="es-CR" dirty="0" err="1" smtClean="0"/>
              <a:t>low</a:t>
            </a:r>
            <a:r>
              <a:rPr lang="es-CR" dirty="0" smtClean="0"/>
              <a:t> </a:t>
            </a:r>
            <a:r>
              <a:rPr lang="es-CR" dirty="0" err="1" smtClean="0"/>
              <a:t>energy</a:t>
            </a:r>
            <a:r>
              <a:rPr lang="es-CR" dirty="0" smtClean="0"/>
              <a:t>  100 </a:t>
            </a:r>
            <a:r>
              <a:rPr lang="es-CR" dirty="0" err="1" smtClean="0"/>
              <a:t>keV</a:t>
            </a:r>
            <a:r>
              <a:rPr lang="es-CR" dirty="0" smtClean="0"/>
              <a:t>- 1 </a:t>
            </a:r>
            <a:r>
              <a:rPr lang="es-CR" dirty="0" err="1" smtClean="0"/>
              <a:t>MeV</a:t>
            </a:r>
            <a:r>
              <a:rPr lang="es-CR" dirty="0" smtClean="0"/>
              <a:t> </a:t>
            </a:r>
            <a:endParaRPr lang="es-ES_tradnl" dirty="0" smtClean="0"/>
          </a:p>
          <a:p>
            <a:pPr lvl="1"/>
            <a:endParaRPr lang="es-CR" dirty="0" smtClean="0"/>
          </a:p>
          <a:p>
            <a:pPr lvl="1"/>
            <a:r>
              <a:rPr lang="es-CR" dirty="0" smtClean="0"/>
              <a:t> </a:t>
            </a:r>
            <a:r>
              <a:rPr lang="es-CR" dirty="0" err="1" smtClean="0"/>
              <a:t>high</a:t>
            </a:r>
            <a:r>
              <a:rPr lang="es-CR" dirty="0" smtClean="0"/>
              <a:t> </a:t>
            </a:r>
            <a:r>
              <a:rPr lang="es-CR" dirty="0" err="1" smtClean="0"/>
              <a:t>variability</a:t>
            </a:r>
            <a:r>
              <a:rPr lang="es-CR" dirty="0" smtClean="0"/>
              <a:t> </a:t>
            </a:r>
          </a:p>
          <a:p>
            <a:pPr lvl="1"/>
            <a:endParaRPr lang="es-CR" dirty="0" smtClean="0"/>
          </a:p>
          <a:p>
            <a:pPr lvl="1"/>
            <a:r>
              <a:rPr lang="es-CR" dirty="0" err="1" smtClean="0"/>
              <a:t>Huge</a:t>
            </a:r>
            <a:r>
              <a:rPr lang="es-CR" dirty="0" smtClean="0"/>
              <a:t> </a:t>
            </a:r>
            <a:r>
              <a:rPr lang="es-CR" dirty="0" err="1" smtClean="0"/>
              <a:t>Optical</a:t>
            </a:r>
            <a:r>
              <a:rPr lang="es-CR" dirty="0" smtClean="0"/>
              <a:t> </a:t>
            </a:r>
            <a:r>
              <a:rPr lang="es-CR" dirty="0" err="1" smtClean="0"/>
              <a:t>depth</a:t>
            </a:r>
            <a:r>
              <a:rPr lang="es-CR" dirty="0" smtClean="0"/>
              <a:t> </a:t>
            </a:r>
            <a:r>
              <a:rPr lang="es-CR" dirty="0" err="1" smtClean="0"/>
              <a:t>due</a:t>
            </a:r>
            <a:r>
              <a:rPr lang="es-CR" dirty="0" smtClean="0"/>
              <a:t> </a:t>
            </a:r>
            <a:r>
              <a:rPr lang="es-CR" dirty="0" err="1" smtClean="0"/>
              <a:t>the</a:t>
            </a:r>
            <a:r>
              <a:rPr lang="es-CR" dirty="0" smtClean="0"/>
              <a:t> </a:t>
            </a:r>
            <a:r>
              <a:rPr lang="es-CR" dirty="0" err="1" smtClean="0"/>
              <a:t>process</a:t>
            </a:r>
            <a:endParaRPr lang="es-CR" dirty="0" smtClean="0"/>
          </a:p>
          <a:p>
            <a:pPr lvl="1"/>
            <a:endParaRPr lang="es-CR" dirty="0" smtClean="0"/>
          </a:p>
          <a:p>
            <a:pPr lvl="1"/>
            <a:r>
              <a:rPr lang="es-CR" dirty="0" smtClean="0"/>
              <a:t> </a:t>
            </a:r>
            <a:r>
              <a:rPr lang="es-CR" dirty="0" err="1" smtClean="0"/>
              <a:t>distribution</a:t>
            </a:r>
            <a:r>
              <a:rPr lang="es-CR" dirty="0" smtClean="0"/>
              <a:t> </a:t>
            </a:r>
            <a:r>
              <a:rPr lang="es-CR" dirty="0" err="1" smtClean="0"/>
              <a:t>Isotropic</a:t>
            </a:r>
            <a:r>
              <a:rPr lang="es-CR" dirty="0" smtClean="0"/>
              <a:t>  </a:t>
            </a:r>
          </a:p>
          <a:p>
            <a:pPr lvl="1"/>
            <a:endParaRPr lang="es-CR" dirty="0" smtClean="0"/>
          </a:p>
          <a:p>
            <a:pPr lvl="1"/>
            <a:r>
              <a:rPr lang="es-CR" dirty="0" smtClean="0"/>
              <a:t> </a:t>
            </a:r>
            <a:r>
              <a:rPr lang="es-CR" dirty="0" err="1" smtClean="0"/>
              <a:t>Cosmological</a:t>
            </a:r>
            <a:r>
              <a:rPr lang="es-CR" dirty="0" smtClean="0"/>
              <a:t>  </a:t>
            </a:r>
            <a:r>
              <a:rPr lang="es-CR" dirty="0" err="1" smtClean="0"/>
              <a:t>distances</a:t>
            </a:r>
            <a:r>
              <a:rPr lang="es-CR" dirty="0" smtClean="0"/>
              <a:t>.</a:t>
            </a:r>
          </a:p>
          <a:p>
            <a:pPr lvl="1"/>
            <a:endParaRPr lang="es-CR" dirty="0" smtClean="0"/>
          </a:p>
          <a:p>
            <a:pPr lvl="1"/>
            <a:r>
              <a:rPr lang="es-CR" dirty="0" err="1" smtClean="0"/>
              <a:t>There</a:t>
            </a:r>
            <a:r>
              <a:rPr lang="es-CR" dirty="0" smtClean="0"/>
              <a:t> are </a:t>
            </a:r>
            <a:r>
              <a:rPr lang="es-CR" dirty="0" err="1" smtClean="0"/>
              <a:t>two</a:t>
            </a:r>
            <a:r>
              <a:rPr lang="es-CR" dirty="0" smtClean="0"/>
              <a:t> </a:t>
            </a:r>
            <a:r>
              <a:rPr lang="es-CR" dirty="0" err="1" smtClean="0"/>
              <a:t>classes</a:t>
            </a:r>
            <a:r>
              <a:rPr lang="es-CR" dirty="0" smtClean="0"/>
              <a:t> </a:t>
            </a:r>
          </a:p>
          <a:p>
            <a:pPr lvl="1">
              <a:buNone/>
            </a:pPr>
            <a:r>
              <a:rPr lang="es-CR" dirty="0" smtClean="0"/>
              <a:t>	(Short GRB  </a:t>
            </a:r>
            <a:r>
              <a:rPr lang="es-CR" dirty="0" err="1" smtClean="0"/>
              <a:t>less</a:t>
            </a:r>
            <a:r>
              <a:rPr lang="es-CR" dirty="0" smtClean="0"/>
              <a:t> </a:t>
            </a:r>
            <a:r>
              <a:rPr lang="es-CR" dirty="0" err="1" smtClean="0"/>
              <a:t>than</a:t>
            </a:r>
            <a:r>
              <a:rPr lang="es-CR" dirty="0" smtClean="0"/>
              <a:t>  2 s –  </a:t>
            </a:r>
            <a:r>
              <a:rPr lang="es-CR" dirty="0" err="1" smtClean="0"/>
              <a:t>long</a:t>
            </a:r>
            <a:r>
              <a:rPr lang="es-CR" dirty="0" smtClean="0"/>
              <a:t> GRB  </a:t>
            </a:r>
            <a:r>
              <a:rPr lang="es-CR" dirty="0" err="1" smtClean="0"/>
              <a:t>greater</a:t>
            </a:r>
            <a:r>
              <a:rPr lang="es-CR" dirty="0" smtClean="0"/>
              <a:t>  </a:t>
            </a:r>
            <a:r>
              <a:rPr lang="es-CR" dirty="0" err="1" smtClean="0"/>
              <a:t>than</a:t>
            </a:r>
            <a:r>
              <a:rPr lang="es-CR" dirty="0" smtClean="0"/>
              <a:t> 2 s).</a:t>
            </a:r>
          </a:p>
          <a:p>
            <a:pPr lvl="1"/>
            <a:endParaRPr lang="es-CR" dirty="0" smtClean="0"/>
          </a:p>
          <a:p>
            <a:pPr lvl="2"/>
            <a:r>
              <a:rPr lang="es-CR" dirty="0" smtClean="0"/>
              <a:t>Long GRB </a:t>
            </a:r>
            <a:r>
              <a:rPr lang="es-CR" dirty="0" err="1" smtClean="0"/>
              <a:t>is</a:t>
            </a:r>
            <a:r>
              <a:rPr lang="es-CR" dirty="0" smtClean="0"/>
              <a:t> </a:t>
            </a:r>
            <a:r>
              <a:rPr lang="es-CR" dirty="0" err="1" smtClean="0"/>
              <a:t>related</a:t>
            </a:r>
            <a:r>
              <a:rPr lang="es-CR" dirty="0" smtClean="0"/>
              <a:t>  </a:t>
            </a:r>
            <a:r>
              <a:rPr lang="es-CR" dirty="0" err="1" smtClean="0"/>
              <a:t>to</a:t>
            </a:r>
            <a:r>
              <a:rPr lang="es-CR" dirty="0" smtClean="0"/>
              <a:t> Supernova</a:t>
            </a:r>
          </a:p>
          <a:p>
            <a:pPr lvl="2"/>
            <a:r>
              <a:rPr lang="es-CR" dirty="0" smtClean="0"/>
              <a:t>Short GRB </a:t>
            </a:r>
            <a:r>
              <a:rPr lang="es-CR" dirty="0" err="1" smtClean="0"/>
              <a:t>is</a:t>
            </a:r>
            <a:r>
              <a:rPr lang="es-CR" dirty="0" smtClean="0"/>
              <a:t> </a:t>
            </a:r>
            <a:r>
              <a:rPr lang="es-CR" dirty="0" err="1" smtClean="0"/>
              <a:t>related</a:t>
            </a:r>
            <a:r>
              <a:rPr lang="es-CR" dirty="0" smtClean="0"/>
              <a:t>  </a:t>
            </a:r>
            <a:r>
              <a:rPr lang="es-CR" dirty="0" err="1" smtClean="0"/>
              <a:t>to</a:t>
            </a:r>
            <a:r>
              <a:rPr lang="es-CR" dirty="0" smtClean="0"/>
              <a:t> </a:t>
            </a:r>
            <a:r>
              <a:rPr lang="es-CR" dirty="0" err="1" smtClean="0"/>
              <a:t>the</a:t>
            </a:r>
            <a:r>
              <a:rPr lang="es-CR" dirty="0" smtClean="0"/>
              <a:t> </a:t>
            </a:r>
            <a:r>
              <a:rPr lang="es-CR" dirty="0" err="1" smtClean="0"/>
              <a:t>Coalescing</a:t>
            </a:r>
            <a:r>
              <a:rPr lang="es-CR" dirty="0" smtClean="0"/>
              <a:t> of compact </a:t>
            </a:r>
            <a:r>
              <a:rPr lang="es-CR" dirty="0" err="1" smtClean="0"/>
              <a:t>binaries</a:t>
            </a:r>
            <a:endParaRPr lang="es-CR" dirty="0" smtClean="0"/>
          </a:p>
          <a:p>
            <a:pPr lvl="1"/>
            <a:endParaRPr lang="es-CR" dirty="0" smtClean="0"/>
          </a:p>
          <a:p>
            <a:pPr lvl="1">
              <a:buNone/>
            </a:pPr>
            <a:endParaRPr lang="es-CR" dirty="0" smtClean="0"/>
          </a:p>
          <a:p>
            <a:pPr lvl="1">
              <a:buNone/>
            </a:pPr>
            <a:r>
              <a:rPr lang="es-CR" dirty="0" smtClean="0"/>
              <a:t>.</a:t>
            </a:r>
          </a:p>
          <a:p>
            <a:pPr lvl="1">
              <a:buNone/>
            </a:pPr>
            <a:endParaRPr lang="es-CR" dirty="0" smtClean="0"/>
          </a:p>
        </p:txBody>
      </p:sp>
      <p:sp>
        <p:nvSpPr>
          <p:cNvPr id="16" name="15 CuadroTexto"/>
          <p:cNvSpPr txBox="1"/>
          <p:nvPr/>
        </p:nvSpPr>
        <p:spPr>
          <a:xfrm>
            <a:off x="2786050" y="428604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dirty="0" err="1" smtClean="0">
                <a:solidFill>
                  <a:srgbClr val="FF0000"/>
                </a:solidFill>
              </a:rPr>
              <a:t>GRBs</a:t>
            </a:r>
            <a:endParaRPr lang="es-ES_tradnl" sz="4000" dirty="0">
              <a:solidFill>
                <a:srgbClr val="FF0000"/>
              </a:solidFill>
            </a:endParaRPr>
          </a:p>
        </p:txBody>
      </p:sp>
      <p:pic>
        <p:nvPicPr>
          <p:cNvPr id="839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1"/>
            <a:ext cx="2714612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4857752" y="3000373"/>
            <a:ext cx="12858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400" dirty="0" smtClean="0">
                <a:solidFill>
                  <a:srgbClr val="FF0000"/>
                </a:solidFill>
                <a:sym typeface="Mathematica1"/>
              </a:rPr>
              <a:t>e</a:t>
            </a:r>
            <a:r>
              <a:rPr lang="es-ES_tradnl" sz="2400" baseline="30000" dirty="0" smtClean="0">
                <a:solidFill>
                  <a:srgbClr val="FF0000"/>
                </a:solidFill>
                <a:sym typeface="Mathematica1"/>
              </a:rPr>
              <a:t>-</a:t>
            </a:r>
            <a:r>
              <a:rPr lang="es-ES_tradnl" sz="2400" dirty="0" smtClean="0">
                <a:solidFill>
                  <a:srgbClr val="FF0000"/>
                </a:solidFill>
                <a:sym typeface="Mathematica1"/>
              </a:rPr>
              <a:t>e</a:t>
            </a:r>
            <a:r>
              <a:rPr lang="es-ES_tradnl" sz="2400" baseline="30000" dirty="0" smtClean="0">
                <a:solidFill>
                  <a:srgbClr val="FF0000"/>
                </a:solidFill>
                <a:sym typeface="Mathematica1"/>
              </a:rPr>
              <a:t>+</a:t>
            </a:r>
            <a:endParaRPr lang="es-ES_tradnl" sz="2400" baseline="30000" dirty="0" smtClean="0">
              <a:solidFill>
                <a:srgbClr val="FF0000"/>
              </a:solidFill>
            </a:endParaRPr>
          </a:p>
          <a:p>
            <a:endParaRPr lang="es-ES_tradnl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1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81000" y="533400"/>
            <a:ext cx="83820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A generic GRB fireball</a:t>
            </a:r>
            <a:br>
              <a:rPr lang="en-US" dirty="0" smtClean="0"/>
            </a:br>
            <a:r>
              <a:rPr sz="2400" smtClean="0"/>
              <a:t>(B.  Zhang and Meszaros </a:t>
            </a:r>
            <a:r>
              <a:rPr lang="es-CR" sz="2400" b="1" dirty="0" err="1" smtClean="0">
                <a:latin typeface="Arial Narrow" pitchFamily="34" charset="0"/>
              </a:rPr>
              <a:t>Int</a:t>
            </a:r>
            <a:r>
              <a:rPr lang="es-CR" sz="2400" b="1" dirty="0" smtClean="0">
                <a:latin typeface="Arial Narrow" pitchFamily="34" charset="0"/>
              </a:rPr>
              <a:t>. J. </a:t>
            </a:r>
            <a:r>
              <a:rPr lang="es-CR" sz="2400" b="1" dirty="0" err="1" smtClean="0">
                <a:latin typeface="Arial Narrow" pitchFamily="34" charset="0"/>
              </a:rPr>
              <a:t>Mod.Phys</a:t>
            </a:r>
            <a:r>
              <a:rPr lang="es-CR" sz="2400" b="1" dirty="0" smtClean="0">
                <a:latin typeface="Arial Narrow" pitchFamily="34" charset="0"/>
              </a:rPr>
              <a:t>. A19, 2004</a:t>
            </a:r>
            <a:r>
              <a:rPr lang="es-CR" sz="2400" dirty="0" smtClean="0">
                <a:latin typeface="Arial Narrow" pitchFamily="34" charset="0"/>
              </a:rPr>
              <a:t> </a:t>
            </a:r>
            <a:r>
              <a:rPr sz="2400" smtClean="0">
                <a:latin typeface="Arial Narrow" pitchFamily="34" charset="0"/>
              </a:rPr>
              <a:t>)</a:t>
            </a:r>
            <a:endParaRPr lang="en-US" sz="2400" b="0" dirty="0" smtClean="0">
              <a:latin typeface="Arial Narrow" pitchFamily="34" charset="0"/>
            </a:endParaRPr>
          </a:p>
        </p:txBody>
      </p:sp>
      <p:sp>
        <p:nvSpPr>
          <p:cNvPr id="22531" name="Oval 29"/>
          <p:cNvSpPr>
            <a:spLocks noChangeArrowheads="1"/>
          </p:cNvSpPr>
          <p:nvPr/>
        </p:nvSpPr>
        <p:spPr bwMode="auto">
          <a:xfrm>
            <a:off x="609600" y="3508375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R"/>
          </a:p>
        </p:txBody>
      </p:sp>
      <p:sp>
        <p:nvSpPr>
          <p:cNvPr id="22532" name="Oval 30"/>
          <p:cNvSpPr>
            <a:spLocks noChangeArrowheads="1"/>
          </p:cNvSpPr>
          <p:nvPr/>
        </p:nvSpPr>
        <p:spPr bwMode="auto">
          <a:xfrm>
            <a:off x="609600" y="2898775"/>
            <a:ext cx="304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R"/>
          </a:p>
        </p:txBody>
      </p:sp>
      <p:sp>
        <p:nvSpPr>
          <p:cNvPr id="22533" name="Oval 31"/>
          <p:cNvSpPr>
            <a:spLocks noChangeArrowheads="1"/>
          </p:cNvSpPr>
          <p:nvPr/>
        </p:nvSpPr>
        <p:spPr bwMode="auto">
          <a:xfrm>
            <a:off x="609600" y="3889375"/>
            <a:ext cx="304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R"/>
          </a:p>
        </p:txBody>
      </p:sp>
      <p:sp>
        <p:nvSpPr>
          <p:cNvPr id="22534" name="Line 32"/>
          <p:cNvSpPr>
            <a:spLocks noChangeShapeType="1"/>
          </p:cNvSpPr>
          <p:nvPr/>
        </p:nvSpPr>
        <p:spPr bwMode="auto">
          <a:xfrm flipV="1">
            <a:off x="914400" y="3127375"/>
            <a:ext cx="6781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22535" name="Line 33"/>
          <p:cNvSpPr>
            <a:spLocks noChangeShapeType="1"/>
          </p:cNvSpPr>
          <p:nvPr/>
        </p:nvSpPr>
        <p:spPr bwMode="auto">
          <a:xfrm>
            <a:off x="914400" y="3736975"/>
            <a:ext cx="6781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22536" name="Arc 34"/>
          <p:cNvSpPr>
            <a:spLocks/>
          </p:cNvSpPr>
          <p:nvPr/>
        </p:nvSpPr>
        <p:spPr bwMode="auto">
          <a:xfrm rot="2582386">
            <a:off x="1246188" y="2446338"/>
            <a:ext cx="2630487" cy="2408237"/>
          </a:xfrm>
          <a:custGeom>
            <a:avLst/>
            <a:gdLst>
              <a:gd name="T0" fmla="*/ 1688965 w 18772"/>
              <a:gd name="T1" fmla="*/ 0 h 17925"/>
              <a:gd name="T2" fmla="*/ 2630487 w 18772"/>
              <a:gd name="T3" fmla="*/ 972699 h 17925"/>
              <a:gd name="T4" fmla="*/ 0 w 18772"/>
              <a:gd name="T5" fmla="*/ 2408237 h 17925"/>
              <a:gd name="T6" fmla="*/ 0 60000 65536"/>
              <a:gd name="T7" fmla="*/ 0 60000 65536"/>
              <a:gd name="T8" fmla="*/ 0 60000 65536"/>
              <a:gd name="T9" fmla="*/ 0 w 18772"/>
              <a:gd name="T10" fmla="*/ 0 h 17925"/>
              <a:gd name="T11" fmla="*/ 18772 w 18772"/>
              <a:gd name="T12" fmla="*/ 17925 h 179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72" h="17925" fill="none" extrusionOk="0">
                <a:moveTo>
                  <a:pt x="12052" y="0"/>
                </a:moveTo>
                <a:cubicBezTo>
                  <a:pt x="14821" y="1862"/>
                  <a:pt x="17121" y="4340"/>
                  <a:pt x="18772" y="7239"/>
                </a:cubicBezTo>
              </a:path>
              <a:path w="18772" h="17925" stroke="0" extrusionOk="0">
                <a:moveTo>
                  <a:pt x="12052" y="0"/>
                </a:moveTo>
                <a:cubicBezTo>
                  <a:pt x="14821" y="1862"/>
                  <a:pt x="17121" y="4340"/>
                  <a:pt x="18772" y="7239"/>
                </a:cubicBezTo>
                <a:lnTo>
                  <a:pt x="0" y="17925"/>
                </a:lnTo>
                <a:close/>
              </a:path>
            </a:pathLst>
          </a:custGeom>
          <a:noFill/>
          <a:ln w="57150">
            <a:solidFill>
              <a:srgbClr val="FF5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R"/>
          </a:p>
        </p:txBody>
      </p:sp>
      <p:sp>
        <p:nvSpPr>
          <p:cNvPr id="22537" name="Arc 35"/>
          <p:cNvSpPr>
            <a:spLocks/>
          </p:cNvSpPr>
          <p:nvPr/>
        </p:nvSpPr>
        <p:spPr bwMode="auto">
          <a:xfrm rot="2582386">
            <a:off x="1524000" y="2289175"/>
            <a:ext cx="2919413" cy="2743200"/>
          </a:xfrm>
          <a:custGeom>
            <a:avLst/>
            <a:gdLst>
              <a:gd name="T0" fmla="*/ 1872251 w 18615"/>
              <a:gd name="T1" fmla="*/ 0 h 18001"/>
              <a:gd name="T2" fmla="*/ 2919413 w 18615"/>
              <a:gd name="T3" fmla="*/ 1073598 h 18001"/>
              <a:gd name="T4" fmla="*/ 0 w 18615"/>
              <a:gd name="T5" fmla="*/ 2743200 h 18001"/>
              <a:gd name="T6" fmla="*/ 0 60000 65536"/>
              <a:gd name="T7" fmla="*/ 0 60000 65536"/>
              <a:gd name="T8" fmla="*/ 0 60000 65536"/>
              <a:gd name="T9" fmla="*/ 0 w 18615"/>
              <a:gd name="T10" fmla="*/ 0 h 18001"/>
              <a:gd name="T11" fmla="*/ 18615 w 18615"/>
              <a:gd name="T12" fmla="*/ 18001 h 180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15" h="18001" fill="none" extrusionOk="0">
                <a:moveTo>
                  <a:pt x="11938" y="-1"/>
                </a:moveTo>
                <a:cubicBezTo>
                  <a:pt x="14669" y="1811"/>
                  <a:pt x="16952" y="4220"/>
                  <a:pt x="18615" y="7044"/>
                </a:cubicBezTo>
              </a:path>
              <a:path w="18615" h="18001" stroke="0" extrusionOk="0">
                <a:moveTo>
                  <a:pt x="11938" y="-1"/>
                </a:moveTo>
                <a:cubicBezTo>
                  <a:pt x="14669" y="1811"/>
                  <a:pt x="16952" y="4220"/>
                  <a:pt x="18615" y="7044"/>
                </a:cubicBezTo>
                <a:lnTo>
                  <a:pt x="0" y="18001"/>
                </a:lnTo>
                <a:close/>
              </a:path>
            </a:pathLst>
          </a:custGeom>
          <a:noFill/>
          <a:ln w="57150">
            <a:solidFill>
              <a:srgbClr val="FF5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R"/>
          </a:p>
        </p:txBody>
      </p:sp>
      <p:sp>
        <p:nvSpPr>
          <p:cNvPr id="22538" name="Arc 36"/>
          <p:cNvSpPr>
            <a:spLocks/>
          </p:cNvSpPr>
          <p:nvPr/>
        </p:nvSpPr>
        <p:spPr bwMode="auto">
          <a:xfrm rot="2550762">
            <a:off x="2039938" y="731838"/>
            <a:ext cx="5929312" cy="5516562"/>
          </a:xfrm>
          <a:custGeom>
            <a:avLst/>
            <a:gdLst>
              <a:gd name="T0" fmla="*/ 3806456 w 18736"/>
              <a:gd name="T1" fmla="*/ 0 h 17941"/>
              <a:gd name="T2" fmla="*/ 5929312 w 18736"/>
              <a:gd name="T3" fmla="*/ 2211729 h 17941"/>
              <a:gd name="T4" fmla="*/ 0 w 18736"/>
              <a:gd name="T5" fmla="*/ 5516562 h 17941"/>
              <a:gd name="T6" fmla="*/ 0 60000 65536"/>
              <a:gd name="T7" fmla="*/ 0 60000 65536"/>
              <a:gd name="T8" fmla="*/ 0 60000 65536"/>
              <a:gd name="T9" fmla="*/ 0 w 18736"/>
              <a:gd name="T10" fmla="*/ 0 h 17941"/>
              <a:gd name="T11" fmla="*/ 18736 w 18736"/>
              <a:gd name="T12" fmla="*/ 17941 h 179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36" h="17941" fill="none" extrusionOk="0">
                <a:moveTo>
                  <a:pt x="12028" y="-1"/>
                </a:moveTo>
                <a:cubicBezTo>
                  <a:pt x="14787" y="1849"/>
                  <a:pt x="17082" y="4311"/>
                  <a:pt x="18736" y="7192"/>
                </a:cubicBezTo>
              </a:path>
              <a:path w="18736" h="17941" stroke="0" extrusionOk="0">
                <a:moveTo>
                  <a:pt x="12028" y="-1"/>
                </a:moveTo>
                <a:cubicBezTo>
                  <a:pt x="14787" y="1849"/>
                  <a:pt x="17082" y="4311"/>
                  <a:pt x="18736" y="7192"/>
                </a:cubicBezTo>
                <a:lnTo>
                  <a:pt x="0" y="17941"/>
                </a:lnTo>
                <a:close/>
              </a:path>
            </a:pathLst>
          </a:custGeom>
          <a:noFill/>
          <a:ln w="57150">
            <a:solidFill>
              <a:srgbClr val="FF5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R"/>
          </a:p>
        </p:txBody>
      </p:sp>
      <p:sp>
        <p:nvSpPr>
          <p:cNvPr id="22539" name="Arc 37"/>
          <p:cNvSpPr>
            <a:spLocks/>
          </p:cNvSpPr>
          <p:nvPr/>
        </p:nvSpPr>
        <p:spPr bwMode="auto">
          <a:xfrm rot="2584035">
            <a:off x="1687513" y="1241425"/>
            <a:ext cx="4979987" cy="4757738"/>
          </a:xfrm>
          <a:custGeom>
            <a:avLst/>
            <a:gdLst>
              <a:gd name="T0" fmla="*/ 3350530 w 18264"/>
              <a:gd name="T1" fmla="*/ 0 h 17764"/>
              <a:gd name="T2" fmla="*/ 4979987 w 18264"/>
              <a:gd name="T3" fmla="*/ 1669118 h 17764"/>
              <a:gd name="T4" fmla="*/ 0 w 18264"/>
              <a:gd name="T5" fmla="*/ 4757738 h 17764"/>
              <a:gd name="T6" fmla="*/ 0 60000 65536"/>
              <a:gd name="T7" fmla="*/ 0 60000 65536"/>
              <a:gd name="T8" fmla="*/ 0 60000 65536"/>
              <a:gd name="T9" fmla="*/ 0 w 18264"/>
              <a:gd name="T10" fmla="*/ 0 h 17764"/>
              <a:gd name="T11" fmla="*/ 18264 w 18264"/>
              <a:gd name="T12" fmla="*/ 17764 h 177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64" h="17764" fill="none" extrusionOk="0">
                <a:moveTo>
                  <a:pt x="12288" y="-1"/>
                </a:moveTo>
                <a:cubicBezTo>
                  <a:pt x="14679" y="1653"/>
                  <a:pt x="16711" y="3773"/>
                  <a:pt x="18263" y="6232"/>
                </a:cubicBezTo>
              </a:path>
              <a:path w="18264" h="17764" stroke="0" extrusionOk="0">
                <a:moveTo>
                  <a:pt x="12288" y="-1"/>
                </a:moveTo>
                <a:cubicBezTo>
                  <a:pt x="14679" y="1653"/>
                  <a:pt x="16711" y="3773"/>
                  <a:pt x="18263" y="6232"/>
                </a:cubicBezTo>
                <a:lnTo>
                  <a:pt x="0" y="17764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R"/>
          </a:p>
        </p:txBody>
      </p:sp>
      <p:sp>
        <p:nvSpPr>
          <p:cNvPr id="22540" name="Arc 38"/>
          <p:cNvSpPr>
            <a:spLocks/>
          </p:cNvSpPr>
          <p:nvPr/>
        </p:nvSpPr>
        <p:spPr bwMode="auto">
          <a:xfrm rot="2639496">
            <a:off x="1757363" y="981075"/>
            <a:ext cx="5480050" cy="5156200"/>
          </a:xfrm>
          <a:custGeom>
            <a:avLst/>
            <a:gdLst>
              <a:gd name="T0" fmla="*/ 3608732 w 18253"/>
              <a:gd name="T1" fmla="*/ 0 h 17946"/>
              <a:gd name="T2" fmla="*/ 5480050 w 18253"/>
              <a:gd name="T3" fmla="*/ 1837970 h 17946"/>
              <a:gd name="T4" fmla="*/ 0 w 18253"/>
              <a:gd name="T5" fmla="*/ 5156200 h 17946"/>
              <a:gd name="T6" fmla="*/ 0 60000 65536"/>
              <a:gd name="T7" fmla="*/ 0 60000 65536"/>
              <a:gd name="T8" fmla="*/ 0 60000 65536"/>
              <a:gd name="T9" fmla="*/ 0 w 18253"/>
              <a:gd name="T10" fmla="*/ 0 h 17946"/>
              <a:gd name="T11" fmla="*/ 18253 w 18253"/>
              <a:gd name="T12" fmla="*/ 17946 h 179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53" h="17946" fill="none" extrusionOk="0">
                <a:moveTo>
                  <a:pt x="12020" y="-1"/>
                </a:moveTo>
                <a:cubicBezTo>
                  <a:pt x="14520" y="1674"/>
                  <a:pt x="16643" y="3853"/>
                  <a:pt x="18253" y="6396"/>
                </a:cubicBezTo>
              </a:path>
              <a:path w="18253" h="17946" stroke="0" extrusionOk="0">
                <a:moveTo>
                  <a:pt x="12020" y="-1"/>
                </a:moveTo>
                <a:cubicBezTo>
                  <a:pt x="14520" y="1674"/>
                  <a:pt x="16643" y="3853"/>
                  <a:pt x="18253" y="6396"/>
                </a:cubicBezTo>
                <a:lnTo>
                  <a:pt x="0" y="17946"/>
                </a:lnTo>
                <a:close/>
              </a:path>
            </a:pathLst>
          </a:custGeom>
          <a:noFill/>
          <a:ln w="57150">
            <a:solidFill>
              <a:srgbClr val="FF505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s-CR"/>
          </a:p>
        </p:txBody>
      </p:sp>
      <p:sp>
        <p:nvSpPr>
          <p:cNvPr id="22541" name="Arc 39"/>
          <p:cNvSpPr>
            <a:spLocks/>
          </p:cNvSpPr>
          <p:nvPr/>
        </p:nvSpPr>
        <p:spPr bwMode="auto">
          <a:xfrm rot="2582386">
            <a:off x="990600" y="2898775"/>
            <a:ext cx="1704975" cy="1644650"/>
          </a:xfrm>
          <a:custGeom>
            <a:avLst/>
            <a:gdLst>
              <a:gd name="T0" fmla="*/ 853936 w 19423"/>
              <a:gd name="T1" fmla="*/ 0 h 19285"/>
              <a:gd name="T2" fmla="*/ 1704975 w 19423"/>
              <a:gd name="T3" fmla="*/ 838656 h 19285"/>
              <a:gd name="T4" fmla="*/ 0 w 19423"/>
              <a:gd name="T5" fmla="*/ 1644650 h 19285"/>
              <a:gd name="T6" fmla="*/ 0 60000 65536"/>
              <a:gd name="T7" fmla="*/ 0 60000 65536"/>
              <a:gd name="T8" fmla="*/ 0 60000 65536"/>
              <a:gd name="T9" fmla="*/ 0 w 19423"/>
              <a:gd name="T10" fmla="*/ 0 h 19285"/>
              <a:gd name="T11" fmla="*/ 19423 w 19423"/>
              <a:gd name="T12" fmla="*/ 19285 h 192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423" h="19285" fill="none" extrusionOk="0">
                <a:moveTo>
                  <a:pt x="9728" y="-1"/>
                </a:moveTo>
                <a:cubicBezTo>
                  <a:pt x="13948" y="2128"/>
                  <a:pt x="17354" y="5583"/>
                  <a:pt x="19422" y="9834"/>
                </a:cubicBezTo>
              </a:path>
              <a:path w="19423" h="19285" stroke="0" extrusionOk="0">
                <a:moveTo>
                  <a:pt x="9728" y="-1"/>
                </a:moveTo>
                <a:cubicBezTo>
                  <a:pt x="13948" y="2128"/>
                  <a:pt x="17354" y="5583"/>
                  <a:pt x="19422" y="9834"/>
                </a:cubicBezTo>
                <a:lnTo>
                  <a:pt x="0" y="19285"/>
                </a:lnTo>
                <a:close/>
              </a:path>
            </a:pathLst>
          </a:custGeom>
          <a:noFill/>
          <a:ln w="57150">
            <a:solidFill>
              <a:srgbClr val="FF5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R"/>
          </a:p>
        </p:txBody>
      </p:sp>
      <p:sp>
        <p:nvSpPr>
          <p:cNvPr id="22542" name="Text Box 40"/>
          <p:cNvSpPr txBox="1">
            <a:spLocks noChangeArrowheads="1"/>
          </p:cNvSpPr>
          <p:nvPr/>
        </p:nvSpPr>
        <p:spPr bwMode="auto">
          <a:xfrm>
            <a:off x="533400" y="5184775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i="0">
                <a:latin typeface="Arial" charset="0"/>
                <a:ea typeface="宋体" pitchFamily="1" charset="-122"/>
              </a:rPr>
              <a:t>   </a:t>
            </a:r>
            <a:endParaRPr lang="en-US" sz="2400" i="0" baseline="-25000">
              <a:latin typeface="Arial" charset="0"/>
              <a:ea typeface="宋体" pitchFamily="1" charset="-122"/>
            </a:endParaRPr>
          </a:p>
        </p:txBody>
      </p:sp>
      <p:sp>
        <p:nvSpPr>
          <p:cNvPr id="22543" name="Freeform 41"/>
          <p:cNvSpPr>
            <a:spLocks/>
          </p:cNvSpPr>
          <p:nvPr/>
        </p:nvSpPr>
        <p:spPr bwMode="auto">
          <a:xfrm>
            <a:off x="1981200" y="3051175"/>
            <a:ext cx="522288" cy="1189038"/>
          </a:xfrm>
          <a:custGeom>
            <a:avLst/>
            <a:gdLst>
              <a:gd name="T0" fmla="*/ 46 w 329"/>
              <a:gd name="T1" fmla="*/ 109 h 749"/>
              <a:gd name="T2" fmla="*/ 192 w 329"/>
              <a:gd name="T3" fmla="*/ 128 h 749"/>
              <a:gd name="T4" fmla="*/ 155 w 329"/>
              <a:gd name="T5" fmla="*/ 265 h 749"/>
              <a:gd name="T6" fmla="*/ 119 w 329"/>
              <a:gd name="T7" fmla="*/ 301 h 749"/>
              <a:gd name="T8" fmla="*/ 110 w 329"/>
              <a:gd name="T9" fmla="*/ 274 h 749"/>
              <a:gd name="T10" fmla="*/ 128 w 329"/>
              <a:gd name="T11" fmla="*/ 55 h 749"/>
              <a:gd name="T12" fmla="*/ 293 w 329"/>
              <a:gd name="T13" fmla="*/ 146 h 749"/>
              <a:gd name="T14" fmla="*/ 311 w 329"/>
              <a:gd name="T15" fmla="*/ 201 h 749"/>
              <a:gd name="T16" fmla="*/ 210 w 329"/>
              <a:gd name="T17" fmla="*/ 247 h 749"/>
              <a:gd name="T18" fmla="*/ 146 w 329"/>
              <a:gd name="T19" fmla="*/ 237 h 749"/>
              <a:gd name="T20" fmla="*/ 165 w 329"/>
              <a:gd name="T21" fmla="*/ 219 h 749"/>
              <a:gd name="T22" fmla="*/ 192 w 329"/>
              <a:gd name="T23" fmla="*/ 210 h 749"/>
              <a:gd name="T24" fmla="*/ 238 w 329"/>
              <a:gd name="T25" fmla="*/ 219 h 749"/>
              <a:gd name="T26" fmla="*/ 219 w 329"/>
              <a:gd name="T27" fmla="*/ 375 h 749"/>
              <a:gd name="T28" fmla="*/ 82 w 329"/>
              <a:gd name="T29" fmla="*/ 301 h 749"/>
              <a:gd name="T30" fmla="*/ 55 w 329"/>
              <a:gd name="T31" fmla="*/ 274 h 749"/>
              <a:gd name="T32" fmla="*/ 0 w 329"/>
              <a:gd name="T33" fmla="*/ 256 h 749"/>
              <a:gd name="T34" fmla="*/ 146 w 329"/>
              <a:gd name="T35" fmla="*/ 311 h 749"/>
              <a:gd name="T36" fmla="*/ 210 w 329"/>
              <a:gd name="T37" fmla="*/ 375 h 749"/>
              <a:gd name="T38" fmla="*/ 229 w 329"/>
              <a:gd name="T39" fmla="*/ 429 h 749"/>
              <a:gd name="T40" fmla="*/ 219 w 329"/>
              <a:gd name="T41" fmla="*/ 484 h 749"/>
              <a:gd name="T42" fmla="*/ 165 w 329"/>
              <a:gd name="T43" fmla="*/ 439 h 749"/>
              <a:gd name="T44" fmla="*/ 174 w 329"/>
              <a:gd name="T45" fmla="*/ 411 h 749"/>
              <a:gd name="T46" fmla="*/ 229 w 329"/>
              <a:gd name="T47" fmla="*/ 356 h 749"/>
              <a:gd name="T48" fmla="*/ 320 w 329"/>
              <a:gd name="T49" fmla="*/ 365 h 749"/>
              <a:gd name="T50" fmla="*/ 311 w 329"/>
              <a:gd name="T51" fmla="*/ 393 h 749"/>
              <a:gd name="T52" fmla="*/ 256 w 329"/>
              <a:gd name="T53" fmla="*/ 411 h 749"/>
              <a:gd name="T54" fmla="*/ 229 w 329"/>
              <a:gd name="T55" fmla="*/ 420 h 749"/>
              <a:gd name="T56" fmla="*/ 64 w 329"/>
              <a:gd name="T57" fmla="*/ 475 h 749"/>
              <a:gd name="T58" fmla="*/ 219 w 329"/>
              <a:gd name="T59" fmla="*/ 539 h 749"/>
              <a:gd name="T60" fmla="*/ 165 w 329"/>
              <a:gd name="T61" fmla="*/ 649 h 749"/>
              <a:gd name="T62" fmla="*/ 219 w 329"/>
              <a:gd name="T63" fmla="*/ 484 h 749"/>
              <a:gd name="T64" fmla="*/ 311 w 329"/>
              <a:gd name="T65" fmla="*/ 493 h 749"/>
              <a:gd name="T66" fmla="*/ 320 w 329"/>
              <a:gd name="T67" fmla="*/ 521 h 749"/>
              <a:gd name="T68" fmla="*/ 265 w 329"/>
              <a:gd name="T69" fmla="*/ 585 h 749"/>
              <a:gd name="T70" fmla="*/ 128 w 329"/>
              <a:gd name="T71" fmla="*/ 685 h 749"/>
              <a:gd name="T72" fmla="*/ 137 w 329"/>
              <a:gd name="T73" fmla="*/ 749 h 749"/>
              <a:gd name="T74" fmla="*/ 201 w 329"/>
              <a:gd name="T75" fmla="*/ 685 h 749"/>
              <a:gd name="T76" fmla="*/ 91 w 329"/>
              <a:gd name="T77" fmla="*/ 631 h 749"/>
              <a:gd name="T78" fmla="*/ 155 w 329"/>
              <a:gd name="T79" fmla="*/ 576 h 749"/>
              <a:gd name="T80" fmla="*/ 247 w 329"/>
              <a:gd name="T81" fmla="*/ 640 h 749"/>
              <a:gd name="T82" fmla="*/ 256 w 329"/>
              <a:gd name="T83" fmla="*/ 676 h 749"/>
              <a:gd name="T84" fmla="*/ 265 w 329"/>
              <a:gd name="T85" fmla="*/ 704 h 749"/>
              <a:gd name="T86" fmla="*/ 201 w 329"/>
              <a:gd name="T87" fmla="*/ 594 h 749"/>
              <a:gd name="T88" fmla="*/ 91 w 329"/>
              <a:gd name="T89" fmla="*/ 475 h 749"/>
              <a:gd name="T90" fmla="*/ 137 w 329"/>
              <a:gd name="T91" fmla="*/ 402 h 749"/>
              <a:gd name="T92" fmla="*/ 183 w 329"/>
              <a:gd name="T93" fmla="*/ 283 h 749"/>
              <a:gd name="T94" fmla="*/ 155 w 329"/>
              <a:gd name="T95" fmla="*/ 192 h 749"/>
              <a:gd name="T96" fmla="*/ 137 w 329"/>
              <a:gd name="T97" fmla="*/ 164 h 749"/>
              <a:gd name="T98" fmla="*/ 110 w 329"/>
              <a:gd name="T99" fmla="*/ 137 h 749"/>
              <a:gd name="T100" fmla="*/ 137 w 329"/>
              <a:gd name="T101" fmla="*/ 128 h 749"/>
              <a:gd name="T102" fmla="*/ 201 w 329"/>
              <a:gd name="T103" fmla="*/ 27 h 749"/>
              <a:gd name="T104" fmla="*/ 210 w 329"/>
              <a:gd name="T105" fmla="*/ 0 h 749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29"/>
              <a:gd name="T160" fmla="*/ 0 h 749"/>
              <a:gd name="T161" fmla="*/ 329 w 329"/>
              <a:gd name="T162" fmla="*/ 749 h 749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29" h="749">
                <a:moveTo>
                  <a:pt x="46" y="109"/>
                </a:moveTo>
                <a:cubicBezTo>
                  <a:pt x="94" y="77"/>
                  <a:pt x="171" y="63"/>
                  <a:pt x="192" y="128"/>
                </a:cubicBezTo>
                <a:cubicBezTo>
                  <a:pt x="186" y="186"/>
                  <a:pt x="195" y="227"/>
                  <a:pt x="155" y="265"/>
                </a:cubicBezTo>
                <a:cubicBezTo>
                  <a:pt x="152" y="275"/>
                  <a:pt x="146" y="315"/>
                  <a:pt x="119" y="301"/>
                </a:cubicBezTo>
                <a:cubicBezTo>
                  <a:pt x="111" y="297"/>
                  <a:pt x="113" y="283"/>
                  <a:pt x="110" y="274"/>
                </a:cubicBezTo>
                <a:cubicBezTo>
                  <a:pt x="98" y="203"/>
                  <a:pt x="55" y="104"/>
                  <a:pt x="128" y="55"/>
                </a:cubicBezTo>
                <a:cubicBezTo>
                  <a:pt x="204" y="66"/>
                  <a:pt x="247" y="81"/>
                  <a:pt x="293" y="146"/>
                </a:cubicBezTo>
                <a:cubicBezTo>
                  <a:pt x="299" y="164"/>
                  <a:pt x="327" y="191"/>
                  <a:pt x="311" y="201"/>
                </a:cubicBezTo>
                <a:cubicBezTo>
                  <a:pt x="278" y="222"/>
                  <a:pt x="248" y="237"/>
                  <a:pt x="210" y="247"/>
                </a:cubicBezTo>
                <a:cubicBezTo>
                  <a:pt x="189" y="244"/>
                  <a:pt x="164" y="248"/>
                  <a:pt x="146" y="237"/>
                </a:cubicBezTo>
                <a:cubicBezTo>
                  <a:pt x="139" y="232"/>
                  <a:pt x="157" y="223"/>
                  <a:pt x="165" y="219"/>
                </a:cubicBezTo>
                <a:cubicBezTo>
                  <a:pt x="173" y="214"/>
                  <a:pt x="183" y="213"/>
                  <a:pt x="192" y="210"/>
                </a:cubicBezTo>
                <a:cubicBezTo>
                  <a:pt x="207" y="213"/>
                  <a:pt x="234" y="204"/>
                  <a:pt x="238" y="219"/>
                </a:cubicBezTo>
                <a:cubicBezTo>
                  <a:pt x="255" y="282"/>
                  <a:pt x="237" y="324"/>
                  <a:pt x="219" y="375"/>
                </a:cubicBezTo>
                <a:cubicBezTo>
                  <a:pt x="163" y="360"/>
                  <a:pt x="136" y="316"/>
                  <a:pt x="82" y="301"/>
                </a:cubicBezTo>
                <a:cubicBezTo>
                  <a:pt x="73" y="292"/>
                  <a:pt x="66" y="280"/>
                  <a:pt x="55" y="274"/>
                </a:cubicBezTo>
                <a:cubicBezTo>
                  <a:pt x="38" y="265"/>
                  <a:pt x="0" y="256"/>
                  <a:pt x="0" y="256"/>
                </a:cubicBezTo>
                <a:cubicBezTo>
                  <a:pt x="63" y="235"/>
                  <a:pt x="92" y="291"/>
                  <a:pt x="146" y="311"/>
                </a:cubicBezTo>
                <a:cubicBezTo>
                  <a:pt x="169" y="333"/>
                  <a:pt x="196" y="344"/>
                  <a:pt x="210" y="375"/>
                </a:cubicBezTo>
                <a:cubicBezTo>
                  <a:pt x="218" y="392"/>
                  <a:pt x="229" y="429"/>
                  <a:pt x="229" y="429"/>
                </a:cubicBezTo>
                <a:cubicBezTo>
                  <a:pt x="226" y="447"/>
                  <a:pt x="228" y="468"/>
                  <a:pt x="219" y="484"/>
                </a:cubicBezTo>
                <a:cubicBezTo>
                  <a:pt x="193" y="529"/>
                  <a:pt x="169" y="450"/>
                  <a:pt x="165" y="439"/>
                </a:cubicBezTo>
                <a:cubicBezTo>
                  <a:pt x="168" y="430"/>
                  <a:pt x="168" y="419"/>
                  <a:pt x="174" y="411"/>
                </a:cubicBezTo>
                <a:cubicBezTo>
                  <a:pt x="190" y="390"/>
                  <a:pt x="229" y="356"/>
                  <a:pt x="229" y="356"/>
                </a:cubicBezTo>
                <a:cubicBezTo>
                  <a:pt x="259" y="359"/>
                  <a:pt x="292" y="352"/>
                  <a:pt x="320" y="365"/>
                </a:cubicBezTo>
                <a:cubicBezTo>
                  <a:pt x="329" y="369"/>
                  <a:pt x="319" y="387"/>
                  <a:pt x="311" y="393"/>
                </a:cubicBezTo>
                <a:cubicBezTo>
                  <a:pt x="295" y="404"/>
                  <a:pt x="274" y="405"/>
                  <a:pt x="256" y="411"/>
                </a:cubicBezTo>
                <a:cubicBezTo>
                  <a:pt x="247" y="414"/>
                  <a:pt x="229" y="420"/>
                  <a:pt x="229" y="420"/>
                </a:cubicBezTo>
                <a:cubicBezTo>
                  <a:pt x="70" y="410"/>
                  <a:pt x="89" y="373"/>
                  <a:pt x="64" y="475"/>
                </a:cubicBezTo>
                <a:cubicBezTo>
                  <a:pt x="81" y="561"/>
                  <a:pt x="116" y="531"/>
                  <a:pt x="219" y="539"/>
                </a:cubicBezTo>
                <a:cubicBezTo>
                  <a:pt x="210" y="613"/>
                  <a:pt x="218" y="614"/>
                  <a:pt x="165" y="649"/>
                </a:cubicBezTo>
                <a:cubicBezTo>
                  <a:pt x="96" y="583"/>
                  <a:pt x="143" y="509"/>
                  <a:pt x="219" y="484"/>
                </a:cubicBezTo>
                <a:cubicBezTo>
                  <a:pt x="250" y="487"/>
                  <a:pt x="282" y="482"/>
                  <a:pt x="311" y="493"/>
                </a:cubicBezTo>
                <a:cubicBezTo>
                  <a:pt x="320" y="496"/>
                  <a:pt x="320" y="511"/>
                  <a:pt x="320" y="521"/>
                </a:cubicBezTo>
                <a:cubicBezTo>
                  <a:pt x="320" y="562"/>
                  <a:pt x="298" y="574"/>
                  <a:pt x="265" y="585"/>
                </a:cubicBezTo>
                <a:cubicBezTo>
                  <a:pt x="218" y="616"/>
                  <a:pt x="168" y="645"/>
                  <a:pt x="128" y="685"/>
                </a:cubicBezTo>
                <a:cubicBezTo>
                  <a:pt x="107" y="749"/>
                  <a:pt x="92" y="734"/>
                  <a:pt x="137" y="749"/>
                </a:cubicBezTo>
                <a:cubicBezTo>
                  <a:pt x="163" y="710"/>
                  <a:pt x="176" y="725"/>
                  <a:pt x="201" y="685"/>
                </a:cubicBezTo>
                <a:cubicBezTo>
                  <a:pt x="166" y="661"/>
                  <a:pt x="127" y="654"/>
                  <a:pt x="91" y="631"/>
                </a:cubicBezTo>
                <a:cubicBezTo>
                  <a:pt x="74" y="577"/>
                  <a:pt x="109" y="585"/>
                  <a:pt x="155" y="576"/>
                </a:cubicBezTo>
                <a:cubicBezTo>
                  <a:pt x="248" y="587"/>
                  <a:pt x="221" y="561"/>
                  <a:pt x="247" y="640"/>
                </a:cubicBezTo>
                <a:cubicBezTo>
                  <a:pt x="251" y="652"/>
                  <a:pt x="253" y="664"/>
                  <a:pt x="256" y="676"/>
                </a:cubicBezTo>
                <a:cubicBezTo>
                  <a:pt x="259" y="685"/>
                  <a:pt x="265" y="714"/>
                  <a:pt x="265" y="704"/>
                </a:cubicBezTo>
                <a:cubicBezTo>
                  <a:pt x="265" y="649"/>
                  <a:pt x="244" y="622"/>
                  <a:pt x="201" y="594"/>
                </a:cubicBezTo>
                <a:cubicBezTo>
                  <a:pt x="171" y="549"/>
                  <a:pt x="137" y="505"/>
                  <a:pt x="91" y="475"/>
                </a:cubicBezTo>
                <a:cubicBezTo>
                  <a:pt x="142" y="351"/>
                  <a:pt x="77" y="492"/>
                  <a:pt x="137" y="402"/>
                </a:cubicBezTo>
                <a:cubicBezTo>
                  <a:pt x="157" y="371"/>
                  <a:pt x="157" y="323"/>
                  <a:pt x="183" y="283"/>
                </a:cubicBezTo>
                <a:cubicBezTo>
                  <a:pt x="196" y="233"/>
                  <a:pt x="201" y="221"/>
                  <a:pt x="155" y="192"/>
                </a:cubicBezTo>
                <a:cubicBezTo>
                  <a:pt x="149" y="183"/>
                  <a:pt x="144" y="173"/>
                  <a:pt x="137" y="164"/>
                </a:cubicBezTo>
                <a:cubicBezTo>
                  <a:pt x="129" y="154"/>
                  <a:pt x="110" y="150"/>
                  <a:pt x="110" y="137"/>
                </a:cubicBezTo>
                <a:cubicBezTo>
                  <a:pt x="110" y="128"/>
                  <a:pt x="128" y="131"/>
                  <a:pt x="137" y="128"/>
                </a:cubicBezTo>
                <a:cubicBezTo>
                  <a:pt x="181" y="98"/>
                  <a:pt x="184" y="79"/>
                  <a:pt x="201" y="27"/>
                </a:cubicBezTo>
                <a:cubicBezTo>
                  <a:pt x="204" y="18"/>
                  <a:pt x="210" y="0"/>
                  <a:pt x="21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R"/>
          </a:p>
        </p:txBody>
      </p:sp>
      <p:sp>
        <p:nvSpPr>
          <p:cNvPr id="22544" name="Text Box 42"/>
          <p:cNvSpPr txBox="1">
            <a:spLocks noChangeArrowheads="1"/>
          </p:cNvSpPr>
          <p:nvPr/>
        </p:nvSpPr>
        <p:spPr bwMode="auto">
          <a:xfrm>
            <a:off x="500034" y="5000636"/>
            <a:ext cx="8072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 i="0" dirty="0">
                <a:latin typeface="Arial" charset="0"/>
                <a:ea typeface="宋体" pitchFamily="1" charset="-122"/>
              </a:rPr>
              <a:t>central      photosphere       internal                         </a:t>
            </a:r>
            <a:r>
              <a:rPr lang="en-US" altLang="zh-CN" b="1" i="0" dirty="0">
                <a:latin typeface="Arial" charset="0"/>
                <a:ea typeface="宋体" pitchFamily="1" charset="-122"/>
              </a:rPr>
              <a:t>   external shocks</a:t>
            </a:r>
            <a:endParaRPr lang="en-US" b="1" i="0" dirty="0">
              <a:latin typeface="Arial" charset="0"/>
              <a:ea typeface="宋体" pitchFamily="1" charset="-122"/>
            </a:endParaRPr>
          </a:p>
          <a:p>
            <a:pPr eaLnBrk="1" hangingPunct="1"/>
            <a:r>
              <a:rPr lang="en-US" b="1" i="0" dirty="0">
                <a:latin typeface="Arial" charset="0"/>
                <a:ea typeface="宋体" pitchFamily="1" charset="-122"/>
              </a:rPr>
              <a:t>engine                                   (shocks)                          </a:t>
            </a:r>
            <a:r>
              <a:rPr lang="en-US" altLang="zh-CN" b="1" i="0" dirty="0">
                <a:latin typeface="Arial" charset="0"/>
                <a:ea typeface="宋体" pitchFamily="1" charset="-122"/>
              </a:rPr>
              <a:t>(reverse)</a:t>
            </a:r>
            <a:r>
              <a:rPr lang="en-US" b="1" i="0" dirty="0">
                <a:latin typeface="Arial" charset="0"/>
                <a:ea typeface="宋体" pitchFamily="1" charset="-122"/>
              </a:rPr>
              <a:t>      </a:t>
            </a:r>
            <a:r>
              <a:rPr lang="en-US" altLang="zh-CN" b="1" i="0" dirty="0">
                <a:latin typeface="Arial" charset="0"/>
                <a:ea typeface="宋体" pitchFamily="1" charset="-122"/>
              </a:rPr>
              <a:t>(forward)</a:t>
            </a:r>
            <a:endParaRPr lang="en-US" b="1" i="0" dirty="0">
              <a:latin typeface="Arial" charset="0"/>
              <a:ea typeface="宋体" pitchFamily="1" charset="-122"/>
            </a:endParaRPr>
          </a:p>
        </p:txBody>
      </p:sp>
      <p:sp>
        <p:nvSpPr>
          <p:cNvPr id="22545" name="Arc 43"/>
          <p:cNvSpPr>
            <a:spLocks/>
          </p:cNvSpPr>
          <p:nvPr/>
        </p:nvSpPr>
        <p:spPr bwMode="auto">
          <a:xfrm rot="2582386">
            <a:off x="1524000" y="2441575"/>
            <a:ext cx="2630488" cy="2408238"/>
          </a:xfrm>
          <a:custGeom>
            <a:avLst/>
            <a:gdLst>
              <a:gd name="T0" fmla="*/ 1688966 w 18772"/>
              <a:gd name="T1" fmla="*/ 0 h 17925"/>
              <a:gd name="T2" fmla="*/ 2630488 w 18772"/>
              <a:gd name="T3" fmla="*/ 972700 h 17925"/>
              <a:gd name="T4" fmla="*/ 0 w 18772"/>
              <a:gd name="T5" fmla="*/ 2408238 h 17925"/>
              <a:gd name="T6" fmla="*/ 0 60000 65536"/>
              <a:gd name="T7" fmla="*/ 0 60000 65536"/>
              <a:gd name="T8" fmla="*/ 0 60000 65536"/>
              <a:gd name="T9" fmla="*/ 0 w 18772"/>
              <a:gd name="T10" fmla="*/ 0 h 17925"/>
              <a:gd name="T11" fmla="*/ 18772 w 18772"/>
              <a:gd name="T12" fmla="*/ 17925 h 179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72" h="17925" fill="none" extrusionOk="0">
                <a:moveTo>
                  <a:pt x="12052" y="0"/>
                </a:moveTo>
                <a:cubicBezTo>
                  <a:pt x="14821" y="1862"/>
                  <a:pt x="17121" y="4340"/>
                  <a:pt x="18772" y="7239"/>
                </a:cubicBezTo>
              </a:path>
              <a:path w="18772" h="17925" stroke="0" extrusionOk="0">
                <a:moveTo>
                  <a:pt x="12052" y="0"/>
                </a:moveTo>
                <a:cubicBezTo>
                  <a:pt x="14821" y="1862"/>
                  <a:pt x="17121" y="4340"/>
                  <a:pt x="18772" y="7239"/>
                </a:cubicBezTo>
                <a:lnTo>
                  <a:pt x="0" y="17925"/>
                </a:lnTo>
                <a:close/>
              </a:path>
            </a:pathLst>
          </a:custGeom>
          <a:noFill/>
          <a:ln w="57150">
            <a:solidFill>
              <a:srgbClr val="FF5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R"/>
          </a:p>
        </p:txBody>
      </p:sp>
      <p:sp>
        <p:nvSpPr>
          <p:cNvPr id="22546" name="Line 44"/>
          <p:cNvSpPr>
            <a:spLocks noChangeShapeType="1"/>
          </p:cNvSpPr>
          <p:nvPr/>
        </p:nvSpPr>
        <p:spPr bwMode="auto">
          <a:xfrm flipV="1">
            <a:off x="4343400" y="2974975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_tradnl"/>
          </a:p>
        </p:txBody>
      </p:sp>
      <p:sp>
        <p:nvSpPr>
          <p:cNvPr id="22547" name="Line 45"/>
          <p:cNvSpPr>
            <a:spLocks noChangeShapeType="1"/>
          </p:cNvSpPr>
          <p:nvPr/>
        </p:nvSpPr>
        <p:spPr bwMode="auto">
          <a:xfrm>
            <a:off x="4343400" y="4194175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_tradnl"/>
          </a:p>
        </p:txBody>
      </p:sp>
      <p:sp>
        <p:nvSpPr>
          <p:cNvPr id="22548" name="Line 46"/>
          <p:cNvSpPr>
            <a:spLocks noChangeShapeType="1"/>
          </p:cNvSpPr>
          <p:nvPr/>
        </p:nvSpPr>
        <p:spPr bwMode="auto">
          <a:xfrm>
            <a:off x="4419600" y="366077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_tradnl"/>
          </a:p>
        </p:txBody>
      </p:sp>
      <p:sp>
        <p:nvSpPr>
          <p:cNvPr id="22549" name="Line 47"/>
          <p:cNvSpPr>
            <a:spLocks noChangeShapeType="1"/>
          </p:cNvSpPr>
          <p:nvPr/>
        </p:nvSpPr>
        <p:spPr bwMode="auto">
          <a:xfrm flipV="1">
            <a:off x="6553200" y="2746375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_tradnl"/>
          </a:p>
        </p:txBody>
      </p:sp>
      <p:sp>
        <p:nvSpPr>
          <p:cNvPr id="22550" name="Line 48"/>
          <p:cNvSpPr>
            <a:spLocks noChangeShapeType="1"/>
          </p:cNvSpPr>
          <p:nvPr/>
        </p:nvSpPr>
        <p:spPr bwMode="auto">
          <a:xfrm>
            <a:off x="6629400" y="4422775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_tradnl"/>
          </a:p>
        </p:txBody>
      </p:sp>
      <p:sp>
        <p:nvSpPr>
          <p:cNvPr id="22551" name="Line 49"/>
          <p:cNvSpPr>
            <a:spLocks noChangeShapeType="1"/>
          </p:cNvSpPr>
          <p:nvPr/>
        </p:nvSpPr>
        <p:spPr bwMode="auto">
          <a:xfrm>
            <a:off x="6629400" y="366077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_tradnl"/>
          </a:p>
        </p:txBody>
      </p:sp>
      <p:sp>
        <p:nvSpPr>
          <p:cNvPr id="22552" name="Line 50"/>
          <p:cNvSpPr>
            <a:spLocks noChangeShapeType="1"/>
          </p:cNvSpPr>
          <p:nvPr/>
        </p:nvSpPr>
        <p:spPr bwMode="auto">
          <a:xfrm flipV="1">
            <a:off x="7772400" y="2517775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_tradnl"/>
          </a:p>
        </p:txBody>
      </p:sp>
      <p:sp>
        <p:nvSpPr>
          <p:cNvPr id="22553" name="Line 51"/>
          <p:cNvSpPr>
            <a:spLocks noChangeShapeType="1"/>
          </p:cNvSpPr>
          <p:nvPr/>
        </p:nvSpPr>
        <p:spPr bwMode="auto">
          <a:xfrm>
            <a:off x="7772400" y="4575175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_tradnl"/>
          </a:p>
        </p:txBody>
      </p:sp>
      <p:sp>
        <p:nvSpPr>
          <p:cNvPr id="22554" name="Line 52"/>
          <p:cNvSpPr>
            <a:spLocks noChangeShapeType="1"/>
          </p:cNvSpPr>
          <p:nvPr/>
        </p:nvSpPr>
        <p:spPr bwMode="auto">
          <a:xfrm>
            <a:off x="7772400" y="36607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_tradnl"/>
          </a:p>
        </p:txBody>
      </p:sp>
      <p:sp>
        <p:nvSpPr>
          <p:cNvPr id="22555" name="Text Box 53"/>
          <p:cNvSpPr txBox="1">
            <a:spLocks noChangeArrowheads="1"/>
          </p:cNvSpPr>
          <p:nvPr/>
        </p:nvSpPr>
        <p:spPr bwMode="auto">
          <a:xfrm>
            <a:off x="4327525" y="2401888"/>
            <a:ext cx="1339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latin typeface="Arial" charset="0"/>
                <a:ea typeface="宋体" pitchFamily="1" charset="-122"/>
              </a:rPr>
              <a:t>gamma-ray</a:t>
            </a:r>
          </a:p>
        </p:txBody>
      </p:sp>
      <p:sp>
        <p:nvSpPr>
          <p:cNvPr id="22556" name="Text Box 54"/>
          <p:cNvSpPr txBox="1">
            <a:spLocks noChangeArrowheads="1"/>
          </p:cNvSpPr>
          <p:nvPr/>
        </p:nvSpPr>
        <p:spPr bwMode="auto">
          <a:xfrm>
            <a:off x="5638800" y="1984375"/>
            <a:ext cx="174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latin typeface="Arial" charset="0"/>
                <a:ea typeface="宋体" pitchFamily="1" charset="-122"/>
              </a:rPr>
              <a:t>UV/opt/IR/radio</a:t>
            </a:r>
          </a:p>
        </p:txBody>
      </p:sp>
      <p:sp>
        <p:nvSpPr>
          <p:cNvPr id="29" name="28 Elipse"/>
          <p:cNvSpPr/>
          <p:nvPr/>
        </p:nvSpPr>
        <p:spPr>
          <a:xfrm>
            <a:off x="142876" y="6000792"/>
            <a:ext cx="1571604" cy="857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R" sz="1600" dirty="0" smtClean="0"/>
              <a:t>r</a:t>
            </a:r>
            <a:r>
              <a:rPr lang="es-CR" sz="1600" dirty="0" smtClean="0">
                <a:latin typeface="Arial"/>
                <a:cs typeface="Arial"/>
              </a:rPr>
              <a:t>~</a:t>
            </a:r>
            <a:r>
              <a:rPr lang="es-CR" sz="1600" dirty="0" smtClean="0"/>
              <a:t>10</a:t>
            </a:r>
            <a:r>
              <a:rPr lang="es-CR" sz="1600" baseline="30000" dirty="0" smtClean="0"/>
              <a:t>7</a:t>
            </a:r>
            <a:r>
              <a:rPr lang="es-CR" sz="1600" dirty="0" smtClean="0"/>
              <a:t>cm</a:t>
            </a:r>
          </a:p>
          <a:p>
            <a:r>
              <a:rPr lang="es-CR" sz="1600" dirty="0" smtClean="0"/>
              <a:t>T</a:t>
            </a:r>
            <a:r>
              <a:rPr lang="es-CR" sz="1600" dirty="0" smtClean="0">
                <a:latin typeface="Arial"/>
                <a:cs typeface="Arial"/>
              </a:rPr>
              <a:t>~</a:t>
            </a:r>
            <a:r>
              <a:rPr lang="es-CR" sz="1600" dirty="0" smtClean="0"/>
              <a:t>10 </a:t>
            </a:r>
            <a:r>
              <a:rPr lang="es-CR" sz="1600" dirty="0" err="1" smtClean="0"/>
              <a:t>MeV</a:t>
            </a:r>
            <a:endParaRPr lang="es-CR" sz="1600" dirty="0"/>
          </a:p>
        </p:txBody>
      </p:sp>
      <p:sp>
        <p:nvSpPr>
          <p:cNvPr id="30" name="29 Elipse"/>
          <p:cNvSpPr/>
          <p:nvPr/>
        </p:nvSpPr>
        <p:spPr>
          <a:xfrm>
            <a:off x="1785918" y="5929354"/>
            <a:ext cx="1357322" cy="10001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R" sz="1600" dirty="0" smtClean="0"/>
              <a:t>t</a:t>
            </a:r>
            <a:r>
              <a:rPr lang="es-CR" sz="1600" dirty="0" smtClean="0">
                <a:latin typeface="Arial"/>
                <a:cs typeface="Arial"/>
              </a:rPr>
              <a:t>~</a:t>
            </a:r>
            <a:r>
              <a:rPr lang="es-CR" sz="1600" dirty="0" smtClean="0"/>
              <a:t>10</a:t>
            </a:r>
            <a:r>
              <a:rPr lang="es-CR" sz="1600" baseline="30000" dirty="0" smtClean="0"/>
              <a:t>2</a:t>
            </a:r>
            <a:r>
              <a:rPr lang="es-CR" sz="1600" dirty="0" smtClean="0"/>
              <a:t> s</a:t>
            </a:r>
          </a:p>
          <a:p>
            <a:r>
              <a:rPr lang="es-CR" sz="1600" dirty="0" smtClean="0"/>
              <a:t>r</a:t>
            </a:r>
            <a:r>
              <a:rPr lang="es-CR" sz="1600" dirty="0" smtClean="0">
                <a:latin typeface="Arial"/>
                <a:cs typeface="Arial"/>
              </a:rPr>
              <a:t>~</a:t>
            </a:r>
            <a:r>
              <a:rPr lang="es-CR" sz="1600" dirty="0" smtClean="0"/>
              <a:t>10</a:t>
            </a:r>
            <a:r>
              <a:rPr lang="es-CR" sz="1600" baseline="30000" dirty="0" smtClean="0"/>
              <a:t>12</a:t>
            </a:r>
            <a:r>
              <a:rPr lang="es-CR" sz="1600" dirty="0" smtClean="0"/>
              <a:t>cm</a:t>
            </a:r>
          </a:p>
        </p:txBody>
      </p:sp>
      <p:sp>
        <p:nvSpPr>
          <p:cNvPr id="31" name="30 Elipse"/>
          <p:cNvSpPr/>
          <p:nvPr/>
        </p:nvSpPr>
        <p:spPr>
          <a:xfrm>
            <a:off x="3286116" y="6000792"/>
            <a:ext cx="1357322" cy="9286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R" sz="1600" dirty="0" smtClean="0"/>
              <a:t>t</a:t>
            </a:r>
            <a:r>
              <a:rPr lang="es-CR" sz="1600" dirty="0" smtClean="0">
                <a:latin typeface="Arial"/>
                <a:cs typeface="Arial"/>
              </a:rPr>
              <a:t>~</a:t>
            </a:r>
            <a:r>
              <a:rPr lang="es-CR" sz="1600" dirty="0" smtClean="0"/>
              <a:t>10</a:t>
            </a:r>
            <a:r>
              <a:rPr lang="es-CR" sz="1600" baseline="30000" dirty="0" smtClean="0"/>
              <a:t>3 </a:t>
            </a:r>
            <a:r>
              <a:rPr lang="es-CR" sz="1600" dirty="0" smtClean="0"/>
              <a:t>s</a:t>
            </a:r>
          </a:p>
          <a:p>
            <a:r>
              <a:rPr lang="es-CR" sz="1600" dirty="0" smtClean="0"/>
              <a:t>r</a:t>
            </a:r>
            <a:r>
              <a:rPr lang="es-CR" sz="1600" dirty="0" smtClean="0">
                <a:latin typeface="Arial"/>
                <a:cs typeface="Arial"/>
              </a:rPr>
              <a:t>~</a:t>
            </a:r>
            <a:r>
              <a:rPr lang="es-CR" sz="1600" dirty="0" smtClean="0"/>
              <a:t>10</a:t>
            </a:r>
            <a:r>
              <a:rPr lang="es-CR" sz="1600" baseline="30000" dirty="0" smtClean="0"/>
              <a:t>14</a:t>
            </a:r>
            <a:r>
              <a:rPr lang="es-CR" sz="1600" dirty="0" smtClean="0"/>
              <a:t>cm</a:t>
            </a:r>
          </a:p>
        </p:txBody>
      </p:sp>
      <p:sp>
        <p:nvSpPr>
          <p:cNvPr id="32" name="31 Elipse"/>
          <p:cNvSpPr/>
          <p:nvPr/>
        </p:nvSpPr>
        <p:spPr>
          <a:xfrm>
            <a:off x="6643702" y="5929354"/>
            <a:ext cx="1357322" cy="10001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R" sz="1600" dirty="0" smtClean="0"/>
              <a:t>t</a:t>
            </a:r>
            <a:r>
              <a:rPr lang="es-CR" sz="1600" dirty="0" smtClean="0">
                <a:latin typeface="Arial"/>
                <a:cs typeface="Arial"/>
              </a:rPr>
              <a:t>~</a:t>
            </a:r>
            <a:r>
              <a:rPr lang="es-CR" sz="1600" dirty="0" smtClean="0"/>
              <a:t>10</a:t>
            </a:r>
            <a:r>
              <a:rPr lang="es-CR" sz="1600" baseline="30000" dirty="0" smtClean="0"/>
              <a:t>6</a:t>
            </a:r>
            <a:r>
              <a:rPr lang="es-CR" sz="1600" dirty="0" smtClean="0"/>
              <a:t> s</a:t>
            </a:r>
          </a:p>
          <a:p>
            <a:r>
              <a:rPr lang="es-CR" sz="1600" dirty="0" smtClean="0"/>
              <a:t>r</a:t>
            </a:r>
            <a:r>
              <a:rPr lang="es-CR" sz="1600" dirty="0" smtClean="0">
                <a:latin typeface="Arial"/>
                <a:cs typeface="Arial"/>
              </a:rPr>
              <a:t>~</a:t>
            </a:r>
            <a:r>
              <a:rPr lang="es-CR" sz="1600" dirty="0" smtClean="0"/>
              <a:t>10</a:t>
            </a:r>
            <a:r>
              <a:rPr lang="es-CR" sz="1600" baseline="30000" dirty="0" smtClean="0"/>
              <a:t>16</a:t>
            </a:r>
            <a:r>
              <a:rPr lang="es-CR" sz="1600" dirty="0" smtClean="0"/>
              <a:t>cm</a:t>
            </a:r>
          </a:p>
        </p:txBody>
      </p:sp>
      <p:sp>
        <p:nvSpPr>
          <p:cNvPr id="33" name="32 Flecha abajo"/>
          <p:cNvSpPr/>
          <p:nvPr/>
        </p:nvSpPr>
        <p:spPr>
          <a:xfrm>
            <a:off x="785786" y="5643578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34" name="33 Flecha abajo"/>
          <p:cNvSpPr/>
          <p:nvPr/>
        </p:nvSpPr>
        <p:spPr>
          <a:xfrm>
            <a:off x="2357422" y="5357826"/>
            <a:ext cx="14287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35" name="34 Flecha abajo"/>
          <p:cNvSpPr/>
          <p:nvPr/>
        </p:nvSpPr>
        <p:spPr>
          <a:xfrm>
            <a:off x="3857620" y="5572140"/>
            <a:ext cx="14287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36" name="35 Flecha abajo"/>
          <p:cNvSpPr/>
          <p:nvPr/>
        </p:nvSpPr>
        <p:spPr>
          <a:xfrm>
            <a:off x="7143768" y="5429264"/>
            <a:ext cx="14287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09536"/>
            <a:ext cx="8229600" cy="1004886"/>
          </a:xfrm>
        </p:spPr>
        <p:txBody>
          <a:bodyPr>
            <a:normAutofit/>
          </a:bodyPr>
          <a:lstStyle/>
          <a:p>
            <a:r>
              <a:rPr sz="3200" smtClean="0">
                <a:solidFill>
                  <a:srgbClr val="FF0000"/>
                </a:solidFill>
              </a:rPr>
              <a:t>GRB fireball </a:t>
            </a:r>
            <a:r>
              <a:rPr lang="es-CR" sz="3200" dirty="0" smtClean="0">
                <a:solidFill>
                  <a:srgbClr val="FF0000"/>
                </a:solidFill>
              </a:rPr>
              <a:t>–</a:t>
            </a:r>
            <a:r>
              <a:rPr sz="3200" smtClean="0">
                <a:solidFill>
                  <a:srgbClr val="FF0000"/>
                </a:solidFill>
              </a:rPr>
              <a:t> Aproximate Inicial state</a:t>
            </a:r>
            <a:endParaRPr lang="es-ES_tradnl" sz="3200" dirty="0">
              <a:solidFill>
                <a:srgbClr val="FF0000"/>
              </a:solidFill>
            </a:endParaRP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0" y="1503347"/>
            <a:ext cx="5240338" cy="3444875"/>
            <a:chOff x="-303" y="677"/>
            <a:chExt cx="3301" cy="2170"/>
          </a:xfrm>
        </p:grpSpPr>
        <p:sp>
          <p:nvSpPr>
            <p:cNvPr id="5" name="Oval 51"/>
            <p:cNvSpPr>
              <a:spLocks noChangeArrowheads="1"/>
            </p:cNvSpPr>
            <p:nvPr/>
          </p:nvSpPr>
          <p:spPr bwMode="auto">
            <a:xfrm>
              <a:off x="-303" y="855"/>
              <a:ext cx="2177" cy="1992"/>
            </a:xfrm>
            <a:prstGeom prst="ellipse">
              <a:avLst/>
            </a:prstGeom>
            <a:solidFill>
              <a:srgbClr val="CCCC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CR" sz="30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6" name="Oval 37"/>
            <p:cNvSpPr>
              <a:spLocks noChangeArrowheads="1"/>
            </p:cNvSpPr>
            <p:nvPr/>
          </p:nvSpPr>
          <p:spPr bwMode="auto">
            <a:xfrm>
              <a:off x="-78" y="1035"/>
              <a:ext cx="1709" cy="1568"/>
            </a:xfrm>
            <a:prstGeom prst="ellipse">
              <a:avLst/>
            </a:prstGeom>
            <a:solidFill>
              <a:srgbClr val="E6DEF2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CR" sz="3000" dirty="0">
                <a:solidFill>
                  <a:schemeClr val="tx1">
                    <a:lumMod val="85000"/>
                  </a:schemeClr>
                </a:solidFill>
              </a:endParaRPr>
            </a:p>
          </p:txBody>
        </p:sp>
        <p:sp>
          <p:nvSpPr>
            <p:cNvPr id="7" name="Text Box 38"/>
            <p:cNvSpPr txBox="1">
              <a:spLocks noChangeArrowheads="1"/>
            </p:cNvSpPr>
            <p:nvPr/>
          </p:nvSpPr>
          <p:spPr bwMode="auto">
            <a:xfrm>
              <a:off x="327" y="1035"/>
              <a:ext cx="241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000" dirty="0">
                  <a:solidFill>
                    <a:schemeClr val="bg1"/>
                  </a:solidFill>
                  <a:latin typeface="Symbol" pitchFamily="18" charset="2"/>
                  <a:sym typeface="Symbol" pitchFamily="18" charset="2"/>
                </a:rPr>
                <a:t></a:t>
              </a:r>
              <a:endParaRPr lang="en-US" sz="3000" dirty="0">
                <a:solidFill>
                  <a:schemeClr val="bg1"/>
                </a:solidFill>
              </a:endParaRPr>
            </a:p>
          </p:txBody>
        </p:sp>
        <p:sp>
          <p:nvSpPr>
            <p:cNvPr id="8" name="Text Box 41"/>
            <p:cNvSpPr txBox="1">
              <a:spLocks noChangeArrowheads="1"/>
            </p:cNvSpPr>
            <p:nvPr/>
          </p:nvSpPr>
          <p:spPr bwMode="auto">
            <a:xfrm>
              <a:off x="867" y="1137"/>
              <a:ext cx="319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000" dirty="0">
                  <a:solidFill>
                    <a:schemeClr val="bg1"/>
                  </a:solidFill>
                </a:rPr>
                <a:t>e</a:t>
              </a:r>
              <a:r>
                <a:rPr lang="en-US" sz="3000" baseline="30000" dirty="0">
                  <a:solidFill>
                    <a:schemeClr val="bg1"/>
                  </a:solidFill>
                  <a:sym typeface="Symbol" pitchFamily="18" charset="2"/>
                </a:rPr>
                <a:t></a:t>
              </a:r>
              <a:endParaRPr lang="en-US" sz="30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 Box 42"/>
            <p:cNvSpPr txBox="1">
              <a:spLocks noChangeArrowheads="1"/>
            </p:cNvSpPr>
            <p:nvPr/>
          </p:nvSpPr>
          <p:spPr bwMode="auto">
            <a:xfrm>
              <a:off x="2757" y="677"/>
              <a:ext cx="241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3000" dirty="0">
                  <a:solidFill>
                    <a:schemeClr val="bg1"/>
                  </a:solidFill>
                  <a:sym typeface="Symbol" pitchFamily="18" charset="2"/>
                </a:rPr>
                <a:t></a:t>
              </a:r>
              <a:endParaRPr lang="en-US" sz="3000" dirty="0">
                <a:solidFill>
                  <a:schemeClr val="bg1"/>
                </a:solidFill>
              </a:endParaRPr>
            </a:p>
          </p:txBody>
        </p:sp>
        <p:sp>
          <p:nvSpPr>
            <p:cNvPr id="10" name="Text Box 43"/>
            <p:cNvSpPr txBox="1">
              <a:spLocks noChangeArrowheads="1"/>
            </p:cNvSpPr>
            <p:nvPr/>
          </p:nvSpPr>
          <p:spPr bwMode="auto">
            <a:xfrm>
              <a:off x="656" y="1767"/>
              <a:ext cx="256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000" dirty="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11" name="Rectangle 44"/>
            <p:cNvSpPr>
              <a:spLocks noChangeArrowheads="1"/>
            </p:cNvSpPr>
            <p:nvPr/>
          </p:nvSpPr>
          <p:spPr bwMode="auto">
            <a:xfrm>
              <a:off x="427" y="2127"/>
              <a:ext cx="260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000" dirty="0">
                  <a:solidFill>
                    <a:schemeClr val="bg1"/>
                  </a:solidFill>
                </a:rPr>
                <a:t>p</a:t>
              </a:r>
            </a:p>
          </p:txBody>
        </p:sp>
      </p:grpSp>
      <p:graphicFrame>
        <p:nvGraphicFramePr>
          <p:cNvPr id="78850" name="Object 2"/>
          <p:cNvGraphicFramePr>
            <a:graphicFrameLocks noChangeAspect="1"/>
          </p:cNvGraphicFramePr>
          <p:nvPr/>
        </p:nvGraphicFramePr>
        <p:xfrm>
          <a:off x="5929322" y="1285860"/>
          <a:ext cx="1428750" cy="342900"/>
        </p:xfrm>
        <a:graphic>
          <a:graphicData uri="http://schemas.openxmlformats.org/presentationml/2006/ole">
            <p:oleObj spid="_x0000_s62466" name="Ecuación" r:id="rId4" imgW="965160" imgH="241200" progId="Equation.3">
              <p:embed/>
            </p:oleObj>
          </a:graphicData>
        </a:graphic>
      </p:graphicFrame>
      <p:cxnSp>
        <p:nvCxnSpPr>
          <p:cNvPr id="14" name="13 Conector recto de flecha"/>
          <p:cNvCxnSpPr/>
          <p:nvPr/>
        </p:nvCxnSpPr>
        <p:spPr>
          <a:xfrm flipV="1">
            <a:off x="5214942" y="1714488"/>
            <a:ext cx="428628" cy="71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8851" name="Object 3"/>
          <p:cNvGraphicFramePr>
            <a:graphicFrameLocks noChangeAspect="1"/>
          </p:cNvGraphicFramePr>
          <p:nvPr/>
        </p:nvGraphicFramePr>
        <p:xfrm>
          <a:off x="5072066" y="5429264"/>
          <a:ext cx="4188868" cy="500066"/>
        </p:xfrm>
        <a:graphic>
          <a:graphicData uri="http://schemas.openxmlformats.org/presentationml/2006/ole">
            <p:oleObj spid="_x0000_s62467" name="Ecuación" r:id="rId5" imgW="3936960" imgH="469800" progId="Equation.3">
              <p:embed/>
            </p:oleObj>
          </a:graphicData>
        </a:graphic>
      </p:graphicFrame>
      <p:graphicFrame>
        <p:nvGraphicFramePr>
          <p:cNvPr id="78852" name="Object 4"/>
          <p:cNvGraphicFramePr>
            <a:graphicFrameLocks noChangeAspect="1"/>
          </p:cNvGraphicFramePr>
          <p:nvPr/>
        </p:nvGraphicFramePr>
        <p:xfrm>
          <a:off x="5929322" y="1766888"/>
          <a:ext cx="2744787" cy="608012"/>
        </p:xfrm>
        <a:graphic>
          <a:graphicData uri="http://schemas.openxmlformats.org/presentationml/2006/ole">
            <p:oleObj spid="_x0000_s62468" name="Ecuación" r:id="rId6" imgW="1485720" imgH="431640" progId="Equation.3">
              <p:embed/>
            </p:oleObj>
          </a:graphicData>
        </a:graphic>
      </p:graphicFrame>
      <p:graphicFrame>
        <p:nvGraphicFramePr>
          <p:cNvPr id="78853" name="Object 5"/>
          <p:cNvGraphicFramePr>
            <a:graphicFrameLocks noChangeAspect="1"/>
          </p:cNvGraphicFramePr>
          <p:nvPr/>
        </p:nvGraphicFramePr>
        <p:xfrm>
          <a:off x="5072066" y="4857760"/>
          <a:ext cx="2071702" cy="475691"/>
        </p:xfrm>
        <a:graphic>
          <a:graphicData uri="http://schemas.openxmlformats.org/presentationml/2006/ole">
            <p:oleObj spid="_x0000_s62469" name="Ecuación" r:id="rId7" imgW="1714320" imgH="393480" progId="Equation.3">
              <p:embed/>
            </p:oleObj>
          </a:graphicData>
        </a:graphic>
      </p:graphicFrame>
      <p:graphicFrame>
        <p:nvGraphicFramePr>
          <p:cNvPr id="78855" name="Object 7"/>
          <p:cNvGraphicFramePr>
            <a:graphicFrameLocks noChangeAspect="1"/>
          </p:cNvGraphicFramePr>
          <p:nvPr/>
        </p:nvGraphicFramePr>
        <p:xfrm>
          <a:off x="5072066" y="3938594"/>
          <a:ext cx="2311400" cy="419100"/>
        </p:xfrm>
        <a:graphic>
          <a:graphicData uri="http://schemas.openxmlformats.org/presentationml/2006/ole">
            <p:oleObj spid="_x0000_s62470" name="Ecuación" r:id="rId8" imgW="2311200" imgH="419040" progId="Equation.3">
              <p:embed/>
            </p:oleObj>
          </a:graphicData>
        </a:graphic>
      </p:graphicFrame>
      <p:sp>
        <p:nvSpPr>
          <p:cNvPr id="33" name="32 Abrir llave"/>
          <p:cNvSpPr/>
          <p:nvPr/>
        </p:nvSpPr>
        <p:spPr>
          <a:xfrm>
            <a:off x="5715008" y="1142984"/>
            <a:ext cx="71438" cy="1428760"/>
          </a:xfrm>
          <a:prstGeom prst="leftBrac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aphicFrame>
        <p:nvGraphicFramePr>
          <p:cNvPr id="78862" name="Object 14"/>
          <p:cNvGraphicFramePr>
            <a:graphicFrameLocks noChangeAspect="1"/>
          </p:cNvGraphicFramePr>
          <p:nvPr/>
        </p:nvGraphicFramePr>
        <p:xfrm>
          <a:off x="5072066" y="4402147"/>
          <a:ext cx="2062413" cy="384175"/>
        </p:xfrm>
        <a:graphic>
          <a:graphicData uri="http://schemas.openxmlformats.org/presentationml/2006/ole">
            <p:oleObj spid="_x0000_s62473" name="Ecuación" r:id="rId9" imgW="1295280" imgH="241200" progId="Equation.3">
              <p:embed/>
            </p:oleObj>
          </a:graphicData>
        </a:graphic>
      </p:graphicFrame>
      <p:sp>
        <p:nvSpPr>
          <p:cNvPr id="35" name="34 CuadroTexto"/>
          <p:cNvSpPr txBox="1"/>
          <p:nvPr/>
        </p:nvSpPr>
        <p:spPr>
          <a:xfrm>
            <a:off x="5000628" y="335756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 smtClean="0"/>
              <a:t>Characteristics</a:t>
            </a:r>
            <a:endParaRPr lang="es-ES_tradnl" dirty="0"/>
          </a:p>
        </p:txBody>
      </p:sp>
      <p:sp>
        <p:nvSpPr>
          <p:cNvPr id="37" name="36 CuadroTexto"/>
          <p:cNvSpPr txBox="1"/>
          <p:nvPr/>
        </p:nvSpPr>
        <p:spPr>
          <a:xfrm>
            <a:off x="3286116" y="3947702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err="1" smtClean="0"/>
              <a:t>Energy</a:t>
            </a:r>
            <a:endParaRPr lang="es-ES_tradnl" sz="1600" dirty="0" smtClean="0"/>
          </a:p>
        </p:txBody>
      </p:sp>
      <p:sp>
        <p:nvSpPr>
          <p:cNvPr id="39" name="38 CuadroTexto"/>
          <p:cNvSpPr txBox="1"/>
          <p:nvPr/>
        </p:nvSpPr>
        <p:spPr>
          <a:xfrm>
            <a:off x="3143240" y="4447768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err="1" smtClean="0"/>
              <a:t>Temperature</a:t>
            </a:r>
            <a:endParaRPr lang="es-ES_tradnl" sz="1600" dirty="0"/>
          </a:p>
        </p:txBody>
      </p:sp>
      <p:sp>
        <p:nvSpPr>
          <p:cNvPr id="41" name="40 CuadroTexto"/>
          <p:cNvSpPr txBox="1"/>
          <p:nvPr/>
        </p:nvSpPr>
        <p:spPr>
          <a:xfrm>
            <a:off x="3000364" y="5447900"/>
            <a:ext cx="1500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err="1" smtClean="0"/>
              <a:t>Optical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Depth</a:t>
            </a:r>
            <a:endParaRPr lang="es-ES_tradnl" sz="1600" dirty="0" smtClean="0"/>
          </a:p>
        </p:txBody>
      </p:sp>
      <p:sp>
        <p:nvSpPr>
          <p:cNvPr id="42" name="41 CuadroTexto"/>
          <p:cNvSpPr txBox="1"/>
          <p:nvPr/>
        </p:nvSpPr>
        <p:spPr>
          <a:xfrm>
            <a:off x="3143240" y="4947834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/>
              <a:t>Inicial </a:t>
            </a:r>
            <a:r>
              <a:rPr lang="es-ES_tradnl" sz="1600" dirty="0" err="1" smtClean="0"/>
              <a:t>radium</a:t>
            </a:r>
            <a:endParaRPr lang="es-ES_tradnl" sz="1600" dirty="0" smtClean="0"/>
          </a:p>
        </p:txBody>
      </p:sp>
      <p:sp>
        <p:nvSpPr>
          <p:cNvPr id="54" name="53 Flecha derecha"/>
          <p:cNvSpPr/>
          <p:nvPr/>
        </p:nvSpPr>
        <p:spPr>
          <a:xfrm>
            <a:off x="4500562" y="4071942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5" name="54 Flecha derecha"/>
          <p:cNvSpPr/>
          <p:nvPr/>
        </p:nvSpPr>
        <p:spPr>
          <a:xfrm>
            <a:off x="4572000" y="4643446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6" name="55 Flecha derecha"/>
          <p:cNvSpPr/>
          <p:nvPr/>
        </p:nvSpPr>
        <p:spPr>
          <a:xfrm>
            <a:off x="4572000" y="5072074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7" name="56 Flecha derecha"/>
          <p:cNvSpPr/>
          <p:nvPr/>
        </p:nvSpPr>
        <p:spPr>
          <a:xfrm>
            <a:off x="4572000" y="5572140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cxnSp>
        <p:nvCxnSpPr>
          <p:cNvPr id="64" name="63 Conector recto de flecha"/>
          <p:cNvCxnSpPr/>
          <p:nvPr/>
        </p:nvCxnSpPr>
        <p:spPr>
          <a:xfrm rot="5400000" flipH="1" flipV="1">
            <a:off x="1857356" y="1785926"/>
            <a:ext cx="1643074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CuadroTexto"/>
          <p:cNvSpPr txBox="1"/>
          <p:nvPr/>
        </p:nvSpPr>
        <p:spPr>
          <a:xfrm>
            <a:off x="3357554" y="1500174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/>
              <a:t>Progenitor </a:t>
            </a:r>
            <a:endParaRPr lang="es-ES_tradnl" sz="1600" dirty="0"/>
          </a:p>
        </p:txBody>
      </p:sp>
      <p:sp>
        <p:nvSpPr>
          <p:cNvPr id="47" name="46 CuadroTexto"/>
          <p:cNvSpPr txBox="1"/>
          <p:nvPr/>
        </p:nvSpPr>
        <p:spPr>
          <a:xfrm>
            <a:off x="0" y="5715016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 smtClean="0">
                <a:solidFill>
                  <a:srgbClr val="FF0000"/>
                </a:solidFill>
              </a:rPr>
              <a:t>There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is</a:t>
            </a:r>
            <a:r>
              <a:rPr lang="es-ES_tradnl" dirty="0" smtClean="0">
                <a:solidFill>
                  <a:srgbClr val="FF0000"/>
                </a:solidFill>
              </a:rPr>
              <a:t> B</a:t>
            </a:r>
            <a:r>
              <a:rPr lang="es-ES_tradnl" dirty="0" smtClean="0">
                <a:solidFill>
                  <a:srgbClr val="FF0000"/>
                </a:solidFill>
                <a:latin typeface="Arial"/>
                <a:cs typeface="Arial"/>
              </a:rPr>
              <a:t>~10</a:t>
            </a:r>
            <a:r>
              <a:rPr lang="es-ES_tradnl" baseline="30000" dirty="0" smtClean="0">
                <a:solidFill>
                  <a:srgbClr val="FF0000"/>
                </a:solidFill>
                <a:latin typeface="Arial"/>
                <a:cs typeface="Arial"/>
              </a:rPr>
              <a:t>4</a:t>
            </a:r>
            <a:r>
              <a:rPr lang="es-ES_tradnl" dirty="0" smtClean="0">
                <a:solidFill>
                  <a:srgbClr val="FF0000"/>
                </a:solidFill>
                <a:latin typeface="Arial"/>
                <a:cs typeface="Arial"/>
              </a:rPr>
              <a:t> G</a:t>
            </a:r>
          </a:p>
          <a:p>
            <a:r>
              <a:rPr lang="es-ES_tradnl" dirty="0" err="1" smtClean="0">
                <a:solidFill>
                  <a:srgbClr val="FF0000"/>
                </a:solidFill>
                <a:latin typeface="Arial"/>
                <a:cs typeface="Arial"/>
              </a:rPr>
              <a:t>Is</a:t>
            </a:r>
            <a:r>
              <a:rPr lang="es-ES_tradnl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  <a:latin typeface="Arial"/>
                <a:cs typeface="Arial"/>
              </a:rPr>
              <a:t>thermalized</a:t>
            </a:r>
            <a:endParaRPr lang="es-ES_tradnl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s-ES_tradnl" dirty="0" err="1" smtClean="0">
                <a:solidFill>
                  <a:srgbClr val="FF0000"/>
                </a:solidFill>
                <a:latin typeface="Arial"/>
                <a:cs typeface="Arial"/>
              </a:rPr>
              <a:t>This</a:t>
            </a:r>
            <a:r>
              <a:rPr lang="es-ES_tradnl" dirty="0" smtClean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lang="es-ES_tradnl" sz="2000" b="1" dirty="0" err="1" smtClean="0">
                <a:solidFill>
                  <a:srgbClr val="7030A0"/>
                </a:solidFill>
                <a:latin typeface="Arial"/>
                <a:cs typeface="Arial"/>
              </a:rPr>
              <a:t>MeV</a:t>
            </a:r>
            <a:r>
              <a:rPr lang="es-ES_tradnl" dirty="0" smtClean="0">
                <a:solidFill>
                  <a:srgbClr val="FF0000"/>
                </a:solidFill>
                <a:latin typeface="Arial"/>
                <a:cs typeface="Arial"/>
              </a:rPr>
              <a:t> neutrinos are similar </a:t>
            </a:r>
            <a:r>
              <a:rPr lang="es-ES_tradnl" dirty="0" err="1" smtClean="0">
                <a:solidFill>
                  <a:srgbClr val="FF0000"/>
                </a:solidFill>
                <a:latin typeface="Arial"/>
                <a:cs typeface="Arial"/>
              </a:rPr>
              <a:t>to</a:t>
            </a:r>
            <a:r>
              <a:rPr lang="es-ES_tradnl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lang="es-ES_tradnl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  <a:latin typeface="Arial"/>
                <a:cs typeface="Arial"/>
              </a:rPr>
              <a:t>one</a:t>
            </a:r>
            <a:r>
              <a:rPr lang="es-ES_tradnl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  <a:latin typeface="Arial"/>
                <a:cs typeface="Arial"/>
              </a:rPr>
              <a:t>produced</a:t>
            </a:r>
            <a:r>
              <a:rPr lang="es-ES_tradnl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  <a:latin typeface="Arial"/>
                <a:cs typeface="Arial"/>
              </a:rPr>
              <a:t>by</a:t>
            </a:r>
            <a:r>
              <a:rPr lang="es-ES_tradnl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  <a:latin typeface="Arial"/>
                <a:cs typeface="Arial"/>
              </a:rPr>
              <a:t>type</a:t>
            </a:r>
            <a:r>
              <a:rPr lang="es-ES_tradnl" dirty="0" smtClean="0">
                <a:solidFill>
                  <a:srgbClr val="FF0000"/>
                </a:solidFill>
                <a:latin typeface="Arial"/>
                <a:cs typeface="Arial"/>
              </a:rPr>
              <a:t> II Supernova (SN1987A)  </a:t>
            </a:r>
            <a:endParaRPr lang="es-ES_tradn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val 6"/>
          <p:cNvSpPr>
            <a:spLocks noChangeArrowheads="1"/>
          </p:cNvSpPr>
          <p:nvPr/>
        </p:nvSpPr>
        <p:spPr bwMode="auto">
          <a:xfrm>
            <a:off x="4643438" y="5143512"/>
            <a:ext cx="285752" cy="261926"/>
          </a:xfrm>
          <a:prstGeom prst="ellipse">
            <a:avLst/>
          </a:prstGeom>
          <a:gradFill rotWithShape="0">
            <a:gsLst>
              <a:gs pos="0">
                <a:srgbClr val="00FF00"/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6" name="Oval 6"/>
          <p:cNvSpPr>
            <a:spLocks noChangeArrowheads="1"/>
          </p:cNvSpPr>
          <p:nvPr/>
        </p:nvSpPr>
        <p:spPr bwMode="auto">
          <a:xfrm>
            <a:off x="4429124" y="3214686"/>
            <a:ext cx="247656" cy="285752"/>
          </a:xfrm>
          <a:prstGeom prst="ellipse">
            <a:avLst/>
          </a:prstGeom>
          <a:gradFill rotWithShape="0">
            <a:gsLst>
              <a:gs pos="0">
                <a:srgbClr val="7030A0"/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cxnSp>
        <p:nvCxnSpPr>
          <p:cNvPr id="69" name="68 Conector recto de flecha"/>
          <p:cNvCxnSpPr/>
          <p:nvPr/>
        </p:nvCxnSpPr>
        <p:spPr>
          <a:xfrm rot="10800000">
            <a:off x="7429520" y="3286124"/>
            <a:ext cx="42862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6"/>
          <p:cNvSpPr>
            <a:spLocks noChangeArrowheads="1"/>
          </p:cNvSpPr>
          <p:nvPr/>
        </p:nvSpPr>
        <p:spPr bwMode="auto">
          <a:xfrm>
            <a:off x="2857488" y="1500174"/>
            <a:ext cx="247656" cy="285752"/>
          </a:xfrm>
          <a:prstGeom prst="ellipse">
            <a:avLst/>
          </a:prstGeom>
          <a:gradFill rotWithShape="0">
            <a:gsLst>
              <a:gs pos="0">
                <a:srgbClr val="7030A0"/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72" name="Oval 6"/>
          <p:cNvSpPr>
            <a:spLocks noChangeArrowheads="1"/>
          </p:cNvSpPr>
          <p:nvPr/>
        </p:nvSpPr>
        <p:spPr bwMode="auto">
          <a:xfrm>
            <a:off x="2571736" y="6572248"/>
            <a:ext cx="247656" cy="285752"/>
          </a:xfrm>
          <a:prstGeom prst="ellipse">
            <a:avLst/>
          </a:prstGeom>
          <a:gradFill rotWithShape="0">
            <a:gsLst>
              <a:gs pos="0">
                <a:srgbClr val="7030A0"/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73" name="Oval 6"/>
          <p:cNvSpPr>
            <a:spLocks noChangeArrowheads="1"/>
          </p:cNvSpPr>
          <p:nvPr/>
        </p:nvSpPr>
        <p:spPr bwMode="auto">
          <a:xfrm>
            <a:off x="2000232" y="5000636"/>
            <a:ext cx="247656" cy="285752"/>
          </a:xfrm>
          <a:prstGeom prst="ellipse">
            <a:avLst/>
          </a:prstGeom>
          <a:gradFill rotWithShape="0">
            <a:gsLst>
              <a:gs pos="0">
                <a:srgbClr val="7030A0"/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74" name="Oval 6"/>
          <p:cNvSpPr>
            <a:spLocks noChangeArrowheads="1"/>
          </p:cNvSpPr>
          <p:nvPr/>
        </p:nvSpPr>
        <p:spPr bwMode="auto">
          <a:xfrm>
            <a:off x="285720" y="571480"/>
            <a:ext cx="247656" cy="285752"/>
          </a:xfrm>
          <a:prstGeom prst="ellipse">
            <a:avLst/>
          </a:prstGeom>
          <a:gradFill rotWithShape="0">
            <a:gsLst>
              <a:gs pos="0">
                <a:srgbClr val="7030A0"/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76" name="Oval 6"/>
          <p:cNvSpPr>
            <a:spLocks noChangeArrowheads="1"/>
          </p:cNvSpPr>
          <p:nvPr/>
        </p:nvSpPr>
        <p:spPr bwMode="auto">
          <a:xfrm>
            <a:off x="4714876" y="2285992"/>
            <a:ext cx="285752" cy="261926"/>
          </a:xfrm>
          <a:prstGeom prst="ellipse">
            <a:avLst/>
          </a:prstGeom>
          <a:gradFill rotWithShape="0">
            <a:gsLst>
              <a:gs pos="0">
                <a:srgbClr val="00FF00"/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77" name="Oval 6"/>
          <p:cNvSpPr>
            <a:spLocks noChangeArrowheads="1"/>
          </p:cNvSpPr>
          <p:nvPr/>
        </p:nvSpPr>
        <p:spPr bwMode="auto">
          <a:xfrm>
            <a:off x="857224" y="5429264"/>
            <a:ext cx="285752" cy="261926"/>
          </a:xfrm>
          <a:prstGeom prst="ellipse">
            <a:avLst/>
          </a:prstGeom>
          <a:gradFill rotWithShape="0">
            <a:gsLst>
              <a:gs pos="0">
                <a:srgbClr val="00FF00"/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78" name="Oval 6"/>
          <p:cNvSpPr>
            <a:spLocks noChangeArrowheads="1"/>
          </p:cNvSpPr>
          <p:nvPr/>
        </p:nvSpPr>
        <p:spPr bwMode="auto">
          <a:xfrm>
            <a:off x="1428728" y="2928934"/>
            <a:ext cx="285752" cy="261926"/>
          </a:xfrm>
          <a:prstGeom prst="ellipse">
            <a:avLst/>
          </a:prstGeom>
          <a:gradFill rotWithShape="0">
            <a:gsLst>
              <a:gs pos="0">
                <a:srgbClr val="00FF00"/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79" name="Oval 5"/>
          <p:cNvSpPr>
            <a:spLocks noChangeArrowheads="1"/>
          </p:cNvSpPr>
          <p:nvPr/>
        </p:nvSpPr>
        <p:spPr bwMode="auto">
          <a:xfrm>
            <a:off x="3357554" y="2714620"/>
            <a:ext cx="214314" cy="190488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FF000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0" name="Oval 5"/>
          <p:cNvSpPr>
            <a:spLocks noChangeArrowheads="1"/>
          </p:cNvSpPr>
          <p:nvPr/>
        </p:nvSpPr>
        <p:spPr bwMode="auto">
          <a:xfrm>
            <a:off x="3929058" y="6667512"/>
            <a:ext cx="214314" cy="190488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FF000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1" name="Oval 5"/>
          <p:cNvSpPr>
            <a:spLocks noChangeArrowheads="1"/>
          </p:cNvSpPr>
          <p:nvPr/>
        </p:nvSpPr>
        <p:spPr bwMode="auto">
          <a:xfrm>
            <a:off x="928662" y="1857364"/>
            <a:ext cx="214314" cy="190488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FF000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2" name="Oval 5"/>
          <p:cNvSpPr>
            <a:spLocks noChangeArrowheads="1"/>
          </p:cNvSpPr>
          <p:nvPr/>
        </p:nvSpPr>
        <p:spPr bwMode="auto">
          <a:xfrm>
            <a:off x="214282" y="5500702"/>
            <a:ext cx="214314" cy="190488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FF000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3" name="Oval 5"/>
          <p:cNvSpPr>
            <a:spLocks noChangeArrowheads="1"/>
          </p:cNvSpPr>
          <p:nvPr/>
        </p:nvSpPr>
        <p:spPr bwMode="auto">
          <a:xfrm>
            <a:off x="1000100" y="4357694"/>
            <a:ext cx="214314" cy="190488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FF000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4" name="Oval 5"/>
          <p:cNvSpPr>
            <a:spLocks noChangeArrowheads="1"/>
          </p:cNvSpPr>
          <p:nvPr/>
        </p:nvSpPr>
        <p:spPr bwMode="auto">
          <a:xfrm>
            <a:off x="1928794" y="3810016"/>
            <a:ext cx="214314" cy="190488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FF000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5" name="Oval 5"/>
          <p:cNvSpPr>
            <a:spLocks noChangeArrowheads="1"/>
          </p:cNvSpPr>
          <p:nvPr/>
        </p:nvSpPr>
        <p:spPr bwMode="auto">
          <a:xfrm>
            <a:off x="3500430" y="928670"/>
            <a:ext cx="214314" cy="190488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FF000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6" name="Oval 5"/>
          <p:cNvSpPr>
            <a:spLocks noChangeArrowheads="1"/>
          </p:cNvSpPr>
          <p:nvPr/>
        </p:nvSpPr>
        <p:spPr bwMode="auto">
          <a:xfrm>
            <a:off x="3143240" y="5643578"/>
            <a:ext cx="214314" cy="190488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FF000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9" name="Oval 5"/>
          <p:cNvSpPr>
            <a:spLocks noChangeArrowheads="1"/>
          </p:cNvSpPr>
          <p:nvPr/>
        </p:nvSpPr>
        <p:spPr bwMode="auto">
          <a:xfrm>
            <a:off x="7572396" y="3429000"/>
            <a:ext cx="142876" cy="142876"/>
          </a:xfrm>
          <a:prstGeom prst="ellipse">
            <a:avLst/>
          </a:prstGeom>
          <a:solidFill>
            <a:schemeClr val="bg1">
              <a:lumMod val="85000"/>
              <a:lumOff val="15000"/>
            </a:schemeClr>
          </a:solidFill>
          <a:ln w="9525">
            <a:solidFill>
              <a:schemeClr val="bg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101" name="100 CuadroTexto"/>
          <p:cNvSpPr txBox="1"/>
          <p:nvPr/>
        </p:nvSpPr>
        <p:spPr>
          <a:xfrm>
            <a:off x="6929454" y="2928935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/>
              <a:t> neutrino test</a:t>
            </a:r>
            <a:endParaRPr lang="es-ES_tradnl" sz="1400" dirty="0"/>
          </a:p>
        </p:txBody>
      </p:sp>
      <p:sp>
        <p:nvSpPr>
          <p:cNvPr id="49" name="48 CuadroTexto"/>
          <p:cNvSpPr txBox="1"/>
          <p:nvPr/>
        </p:nvSpPr>
        <p:spPr>
          <a:xfrm>
            <a:off x="2857488" y="3416858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err="1" smtClean="0">
                <a:solidFill>
                  <a:srgbClr val="C00000"/>
                </a:solidFill>
              </a:rPr>
              <a:t>Medium</a:t>
            </a:r>
            <a:endParaRPr lang="es-ES_tradnl" sz="2800" dirty="0">
              <a:solidFill>
                <a:srgbClr val="C00000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8358214" y="6643710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aseline="30000" dirty="0" smtClean="0"/>
              <a:t>P</a:t>
            </a:r>
            <a:endParaRPr lang="es-ES_tradnl" baseline="30000" dirty="0"/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2786050" y="4643446"/>
          <a:ext cx="1666879" cy="396876"/>
        </p:xfrm>
        <a:graphic>
          <a:graphicData uri="http://schemas.openxmlformats.org/presentationml/2006/ole">
            <p:oleObj spid="_x0000_s67586" name="Ecuación" r:id="rId3" imgW="1066680" imgH="253800" progId="Equation.3">
              <p:embed/>
            </p:oleObj>
          </a:graphicData>
        </a:graphic>
      </p:graphicFrame>
      <p:sp>
        <p:nvSpPr>
          <p:cNvPr id="38" name="Oval 5"/>
          <p:cNvSpPr>
            <a:spLocks noChangeArrowheads="1"/>
          </p:cNvSpPr>
          <p:nvPr/>
        </p:nvSpPr>
        <p:spPr bwMode="auto">
          <a:xfrm>
            <a:off x="8358214" y="5715016"/>
            <a:ext cx="214314" cy="198425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FF000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9" name="Oval 6"/>
          <p:cNvSpPr>
            <a:spLocks noChangeArrowheads="1"/>
          </p:cNvSpPr>
          <p:nvPr/>
        </p:nvSpPr>
        <p:spPr bwMode="auto">
          <a:xfrm>
            <a:off x="8358214" y="6286520"/>
            <a:ext cx="285752" cy="272840"/>
          </a:xfrm>
          <a:prstGeom prst="ellipse">
            <a:avLst/>
          </a:prstGeom>
          <a:gradFill rotWithShape="0">
            <a:gsLst>
              <a:gs pos="0">
                <a:srgbClr val="00FF00"/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40" name="Oval 5"/>
          <p:cNvSpPr>
            <a:spLocks noChangeArrowheads="1"/>
          </p:cNvSpPr>
          <p:nvPr/>
        </p:nvSpPr>
        <p:spPr bwMode="auto">
          <a:xfrm>
            <a:off x="8358214" y="2280039"/>
            <a:ext cx="142876" cy="148829"/>
          </a:xfrm>
          <a:prstGeom prst="ellipse">
            <a:avLst/>
          </a:prstGeom>
          <a:solidFill>
            <a:schemeClr val="accent5"/>
          </a:solidFill>
          <a:ln w="9525">
            <a:solidFill>
              <a:srgbClr val="92D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41" name="Oval 5"/>
          <p:cNvSpPr>
            <a:spLocks noChangeArrowheads="1"/>
          </p:cNvSpPr>
          <p:nvPr/>
        </p:nvSpPr>
        <p:spPr bwMode="auto">
          <a:xfrm>
            <a:off x="8358214" y="2565791"/>
            <a:ext cx="142876" cy="148829"/>
          </a:xfrm>
          <a:prstGeom prst="ellipse">
            <a:avLst/>
          </a:prstGeom>
          <a:solidFill>
            <a:schemeClr val="tx1">
              <a:lumMod val="85000"/>
            </a:schemeClr>
          </a:solidFill>
          <a:ln w="9525">
            <a:solidFill>
              <a:schemeClr val="tx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42" name="Oval 6"/>
          <p:cNvSpPr>
            <a:spLocks noChangeArrowheads="1"/>
          </p:cNvSpPr>
          <p:nvPr/>
        </p:nvSpPr>
        <p:spPr bwMode="auto">
          <a:xfrm>
            <a:off x="8396310" y="6631803"/>
            <a:ext cx="247656" cy="297659"/>
          </a:xfrm>
          <a:prstGeom prst="ellipse">
            <a:avLst/>
          </a:prstGeom>
          <a:gradFill rotWithShape="0">
            <a:gsLst>
              <a:gs pos="0">
                <a:srgbClr val="7030A0"/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cxnSp>
        <p:nvCxnSpPr>
          <p:cNvPr id="47" name="46 Conector recto"/>
          <p:cNvCxnSpPr/>
          <p:nvPr/>
        </p:nvCxnSpPr>
        <p:spPr>
          <a:xfrm rot="5400000">
            <a:off x="7322340" y="5953104"/>
            <a:ext cx="1785926" cy="4"/>
          </a:xfrm>
          <a:prstGeom prst="line">
            <a:avLst/>
          </a:prstGeom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49 CuadroTexto"/>
          <p:cNvSpPr txBox="1"/>
          <p:nvPr/>
        </p:nvSpPr>
        <p:spPr>
          <a:xfrm>
            <a:off x="8501090" y="248816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ym typeface="Mathematica1"/>
              </a:rPr>
              <a:t></a:t>
            </a:r>
            <a:r>
              <a:rPr lang="es-ES_tradnl" baseline="-25000" dirty="0" smtClean="0">
                <a:sym typeface="Mathematica1"/>
              </a:rPr>
              <a:t>,</a:t>
            </a:r>
            <a:endParaRPr lang="es-ES_tradnl" baseline="-250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8501090" y="214311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ym typeface="Mathematica1"/>
              </a:rPr>
              <a:t></a:t>
            </a:r>
            <a:r>
              <a:rPr lang="es-ES_tradnl" baseline="-25000" dirty="0" smtClean="0">
                <a:sym typeface="Mathematica1"/>
              </a:rPr>
              <a:t>e</a:t>
            </a:r>
            <a:endParaRPr lang="es-ES_tradnl" baseline="-25000" dirty="0"/>
          </a:p>
        </p:txBody>
      </p:sp>
      <p:sp>
        <p:nvSpPr>
          <p:cNvPr id="52" name="51 CuadroTexto"/>
          <p:cNvSpPr txBox="1"/>
          <p:nvPr/>
        </p:nvSpPr>
        <p:spPr>
          <a:xfrm>
            <a:off x="8572528" y="564357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ym typeface="Mathematica1"/>
              </a:rPr>
              <a:t>e</a:t>
            </a:r>
            <a:r>
              <a:rPr lang="es-ES_tradnl" baseline="30000" dirty="0" smtClean="0">
                <a:sym typeface="Mathematica1"/>
              </a:rPr>
              <a:t>-</a:t>
            </a:r>
            <a:endParaRPr lang="es-ES_tradnl" baseline="30000" dirty="0"/>
          </a:p>
        </p:txBody>
      </p:sp>
      <p:sp>
        <p:nvSpPr>
          <p:cNvPr id="54" name="53 CuadroTexto"/>
          <p:cNvSpPr txBox="1"/>
          <p:nvPr/>
        </p:nvSpPr>
        <p:spPr>
          <a:xfrm>
            <a:off x="8643966" y="62150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n</a:t>
            </a:r>
            <a:endParaRPr lang="es-ES_tradnl" dirty="0"/>
          </a:p>
        </p:txBody>
      </p:sp>
      <p:grpSp>
        <p:nvGrpSpPr>
          <p:cNvPr id="121" name="120 Grupo"/>
          <p:cNvGrpSpPr/>
          <p:nvPr/>
        </p:nvGrpSpPr>
        <p:grpSpPr>
          <a:xfrm>
            <a:off x="8358214" y="5917188"/>
            <a:ext cx="714380" cy="369332"/>
            <a:chOff x="7143768" y="6060064"/>
            <a:chExt cx="714380" cy="369332"/>
          </a:xfrm>
        </p:grpSpPr>
        <p:sp>
          <p:nvSpPr>
            <p:cNvPr id="61" name="60 CuadroTexto"/>
            <p:cNvSpPr txBox="1"/>
            <p:nvPr/>
          </p:nvSpPr>
          <p:spPr>
            <a:xfrm>
              <a:off x="7358082" y="6060064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dirty="0" smtClean="0">
                  <a:sym typeface="Mathematica1"/>
                </a:rPr>
                <a:t>e</a:t>
              </a:r>
              <a:r>
                <a:rPr lang="es-ES_tradnl" baseline="30000" dirty="0" smtClean="0">
                  <a:sym typeface="Mathematica1"/>
                </a:rPr>
                <a:t>+</a:t>
              </a:r>
              <a:endParaRPr lang="es-ES_tradnl" baseline="30000" dirty="0"/>
            </a:p>
          </p:txBody>
        </p:sp>
        <p:sp>
          <p:nvSpPr>
            <p:cNvPr id="106" name="Oval 5"/>
            <p:cNvSpPr>
              <a:spLocks noChangeArrowheads="1"/>
            </p:cNvSpPr>
            <p:nvPr/>
          </p:nvSpPr>
          <p:spPr bwMode="auto">
            <a:xfrm>
              <a:off x="7143768" y="6167470"/>
              <a:ext cx="214314" cy="190488"/>
            </a:xfrm>
            <a:prstGeom prst="ellipse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chemeClr val="bg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_tradn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07" name="Oval 5"/>
          <p:cNvSpPr>
            <a:spLocks noChangeArrowheads="1"/>
          </p:cNvSpPr>
          <p:nvPr/>
        </p:nvSpPr>
        <p:spPr bwMode="auto">
          <a:xfrm>
            <a:off x="5286380" y="5857892"/>
            <a:ext cx="214314" cy="190488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FF0000"/>
              </a:gs>
            </a:gsLst>
            <a:lin ang="0" scaled="1"/>
          </a:gradFill>
          <a:ln w="9525">
            <a:solidFill>
              <a:schemeClr val="bg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8" name="Oval 5"/>
          <p:cNvSpPr>
            <a:spLocks noChangeArrowheads="1"/>
          </p:cNvSpPr>
          <p:nvPr/>
        </p:nvSpPr>
        <p:spPr bwMode="auto">
          <a:xfrm>
            <a:off x="1928794" y="214290"/>
            <a:ext cx="214314" cy="190488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FF0000"/>
              </a:gs>
            </a:gsLst>
            <a:lin ang="0" scaled="1"/>
          </a:gradFill>
          <a:ln w="9525">
            <a:solidFill>
              <a:schemeClr val="bg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9" name="Oval 5"/>
          <p:cNvSpPr>
            <a:spLocks noChangeArrowheads="1"/>
          </p:cNvSpPr>
          <p:nvPr/>
        </p:nvSpPr>
        <p:spPr bwMode="auto">
          <a:xfrm>
            <a:off x="285720" y="3286124"/>
            <a:ext cx="214314" cy="190488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FF0000"/>
              </a:gs>
            </a:gsLst>
            <a:lin ang="0" scaled="1"/>
          </a:gradFill>
          <a:ln w="9525">
            <a:solidFill>
              <a:schemeClr val="bg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0" name="Oval 5"/>
          <p:cNvSpPr>
            <a:spLocks noChangeArrowheads="1"/>
          </p:cNvSpPr>
          <p:nvPr/>
        </p:nvSpPr>
        <p:spPr bwMode="auto">
          <a:xfrm>
            <a:off x="2000232" y="1000108"/>
            <a:ext cx="214314" cy="190488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FF0000"/>
              </a:gs>
            </a:gsLst>
            <a:lin ang="0" scaled="1"/>
          </a:gradFill>
          <a:ln w="9525">
            <a:solidFill>
              <a:schemeClr val="bg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1" name="Oval 5"/>
          <p:cNvSpPr>
            <a:spLocks noChangeArrowheads="1"/>
          </p:cNvSpPr>
          <p:nvPr/>
        </p:nvSpPr>
        <p:spPr bwMode="auto">
          <a:xfrm>
            <a:off x="5286380" y="3500438"/>
            <a:ext cx="214314" cy="190488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FF0000"/>
              </a:gs>
            </a:gsLst>
            <a:lin ang="0" scaled="1"/>
          </a:gradFill>
          <a:ln w="9525">
            <a:solidFill>
              <a:schemeClr val="bg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6" name="125 CuadroTexto"/>
          <p:cNvSpPr txBox="1"/>
          <p:nvPr/>
        </p:nvSpPr>
        <p:spPr>
          <a:xfrm>
            <a:off x="8358214" y="4786322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err="1" smtClean="0">
                <a:solidFill>
                  <a:srgbClr val="C00000"/>
                </a:solidFill>
              </a:rPr>
              <a:t>particles</a:t>
            </a:r>
            <a:endParaRPr lang="es-ES_tradnl" sz="1400" dirty="0">
              <a:solidFill>
                <a:srgbClr val="C00000"/>
              </a:solidFill>
            </a:endParaRPr>
          </a:p>
        </p:txBody>
      </p:sp>
      <p:sp>
        <p:nvSpPr>
          <p:cNvPr id="89" name="88 CuadroTexto"/>
          <p:cNvSpPr txBox="1"/>
          <p:nvPr/>
        </p:nvSpPr>
        <p:spPr>
          <a:xfrm>
            <a:off x="8643966" y="6581001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p</a:t>
            </a:r>
            <a:endParaRPr lang="es-ES_tradnl" dirty="0"/>
          </a:p>
        </p:txBody>
      </p:sp>
      <p:pic>
        <p:nvPicPr>
          <p:cNvPr id="96" name="Picture 3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572000" y="32104"/>
            <a:ext cx="4544708" cy="196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" name="102 CuadroTexto"/>
          <p:cNvSpPr txBox="1"/>
          <p:nvPr/>
        </p:nvSpPr>
        <p:spPr>
          <a:xfrm>
            <a:off x="7715272" y="228599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 smtClean="0">
                <a:solidFill>
                  <a:srgbClr val="FF0000"/>
                </a:solidFill>
              </a:rPr>
              <a:t>if</a:t>
            </a:r>
            <a:endParaRPr lang="es-ES_tradnl" dirty="0">
              <a:solidFill>
                <a:srgbClr val="FF0000"/>
              </a:solidFill>
            </a:endParaRPr>
          </a:p>
        </p:txBody>
      </p:sp>
      <p:sp>
        <p:nvSpPr>
          <p:cNvPr id="123" name="Oval 5"/>
          <p:cNvSpPr>
            <a:spLocks noChangeArrowheads="1"/>
          </p:cNvSpPr>
          <p:nvPr/>
        </p:nvSpPr>
        <p:spPr bwMode="auto">
          <a:xfrm>
            <a:off x="3286116" y="428604"/>
            <a:ext cx="71438" cy="714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127" name="Oval 5"/>
          <p:cNvSpPr>
            <a:spLocks noChangeArrowheads="1"/>
          </p:cNvSpPr>
          <p:nvPr/>
        </p:nvSpPr>
        <p:spPr bwMode="auto">
          <a:xfrm>
            <a:off x="4214810" y="1071546"/>
            <a:ext cx="71438" cy="714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128" name="Oval 5"/>
          <p:cNvSpPr>
            <a:spLocks noChangeArrowheads="1"/>
          </p:cNvSpPr>
          <p:nvPr/>
        </p:nvSpPr>
        <p:spPr bwMode="auto">
          <a:xfrm>
            <a:off x="2285984" y="2285992"/>
            <a:ext cx="71438" cy="714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129" name="Oval 5"/>
          <p:cNvSpPr>
            <a:spLocks noChangeArrowheads="1"/>
          </p:cNvSpPr>
          <p:nvPr/>
        </p:nvSpPr>
        <p:spPr bwMode="auto">
          <a:xfrm>
            <a:off x="1071538" y="428604"/>
            <a:ext cx="71438" cy="714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130" name="Oval 5"/>
          <p:cNvSpPr>
            <a:spLocks noChangeArrowheads="1"/>
          </p:cNvSpPr>
          <p:nvPr/>
        </p:nvSpPr>
        <p:spPr bwMode="auto">
          <a:xfrm>
            <a:off x="1357290" y="6072206"/>
            <a:ext cx="71438" cy="714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131" name="Oval 5"/>
          <p:cNvSpPr>
            <a:spLocks noChangeArrowheads="1"/>
          </p:cNvSpPr>
          <p:nvPr/>
        </p:nvSpPr>
        <p:spPr bwMode="auto">
          <a:xfrm>
            <a:off x="285720" y="1714488"/>
            <a:ext cx="71438" cy="714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132" name="Oval 5"/>
          <p:cNvSpPr>
            <a:spLocks noChangeArrowheads="1"/>
          </p:cNvSpPr>
          <p:nvPr/>
        </p:nvSpPr>
        <p:spPr bwMode="auto">
          <a:xfrm>
            <a:off x="285720" y="4557714"/>
            <a:ext cx="71438" cy="714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133" name="Oval 5"/>
          <p:cNvSpPr>
            <a:spLocks noChangeArrowheads="1"/>
          </p:cNvSpPr>
          <p:nvPr/>
        </p:nvSpPr>
        <p:spPr bwMode="auto">
          <a:xfrm>
            <a:off x="4786314" y="6429396"/>
            <a:ext cx="71438" cy="714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134" name="Oval 5"/>
          <p:cNvSpPr>
            <a:spLocks noChangeArrowheads="1"/>
          </p:cNvSpPr>
          <p:nvPr/>
        </p:nvSpPr>
        <p:spPr bwMode="auto">
          <a:xfrm>
            <a:off x="3286116" y="6500834"/>
            <a:ext cx="71438" cy="714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135" name="Oval 5"/>
          <p:cNvSpPr>
            <a:spLocks noChangeArrowheads="1"/>
          </p:cNvSpPr>
          <p:nvPr/>
        </p:nvSpPr>
        <p:spPr bwMode="auto">
          <a:xfrm>
            <a:off x="2428860" y="3143248"/>
            <a:ext cx="71438" cy="714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136" name="Oval 5"/>
          <p:cNvSpPr>
            <a:spLocks noChangeArrowheads="1"/>
          </p:cNvSpPr>
          <p:nvPr/>
        </p:nvSpPr>
        <p:spPr bwMode="auto">
          <a:xfrm>
            <a:off x="5143504" y="4286256"/>
            <a:ext cx="71438" cy="714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137" name="Oval 5"/>
          <p:cNvSpPr>
            <a:spLocks noChangeArrowheads="1"/>
          </p:cNvSpPr>
          <p:nvPr/>
        </p:nvSpPr>
        <p:spPr bwMode="auto">
          <a:xfrm>
            <a:off x="1000100" y="3571876"/>
            <a:ext cx="71438" cy="714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138" name="Oval 5"/>
          <p:cNvSpPr>
            <a:spLocks noChangeArrowheads="1"/>
          </p:cNvSpPr>
          <p:nvPr/>
        </p:nvSpPr>
        <p:spPr bwMode="auto">
          <a:xfrm>
            <a:off x="142844" y="6072206"/>
            <a:ext cx="71438" cy="714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139" name="Oval 5"/>
          <p:cNvSpPr>
            <a:spLocks noChangeArrowheads="1"/>
          </p:cNvSpPr>
          <p:nvPr/>
        </p:nvSpPr>
        <p:spPr bwMode="auto">
          <a:xfrm>
            <a:off x="3571868" y="2071678"/>
            <a:ext cx="71438" cy="714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140" name="Oval 5"/>
          <p:cNvSpPr>
            <a:spLocks noChangeArrowheads="1"/>
          </p:cNvSpPr>
          <p:nvPr/>
        </p:nvSpPr>
        <p:spPr bwMode="auto">
          <a:xfrm>
            <a:off x="1357290" y="5000636"/>
            <a:ext cx="71438" cy="714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141" name="Oval 5"/>
          <p:cNvSpPr>
            <a:spLocks noChangeArrowheads="1"/>
          </p:cNvSpPr>
          <p:nvPr/>
        </p:nvSpPr>
        <p:spPr bwMode="auto">
          <a:xfrm>
            <a:off x="2357422" y="6000768"/>
            <a:ext cx="71438" cy="714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142" name="Oval 5"/>
          <p:cNvSpPr>
            <a:spLocks noChangeArrowheads="1"/>
          </p:cNvSpPr>
          <p:nvPr/>
        </p:nvSpPr>
        <p:spPr bwMode="auto">
          <a:xfrm>
            <a:off x="1500166" y="1357298"/>
            <a:ext cx="71438" cy="714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143" name="Oval 5"/>
          <p:cNvSpPr>
            <a:spLocks noChangeArrowheads="1"/>
          </p:cNvSpPr>
          <p:nvPr/>
        </p:nvSpPr>
        <p:spPr bwMode="auto">
          <a:xfrm>
            <a:off x="4143372" y="5715016"/>
            <a:ext cx="71438" cy="714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144" name="Oval 5"/>
          <p:cNvSpPr>
            <a:spLocks noChangeArrowheads="1"/>
          </p:cNvSpPr>
          <p:nvPr/>
        </p:nvSpPr>
        <p:spPr bwMode="auto">
          <a:xfrm>
            <a:off x="3438516" y="4252914"/>
            <a:ext cx="71438" cy="714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145" name="Oval 5"/>
          <p:cNvSpPr>
            <a:spLocks noChangeArrowheads="1"/>
          </p:cNvSpPr>
          <p:nvPr/>
        </p:nvSpPr>
        <p:spPr bwMode="auto">
          <a:xfrm>
            <a:off x="5286380" y="5286388"/>
            <a:ext cx="71438" cy="714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146" name="Oval 5"/>
          <p:cNvSpPr>
            <a:spLocks noChangeArrowheads="1"/>
          </p:cNvSpPr>
          <p:nvPr/>
        </p:nvSpPr>
        <p:spPr bwMode="auto">
          <a:xfrm>
            <a:off x="8429652" y="5429264"/>
            <a:ext cx="71438" cy="714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148" name="147 CuadroTexto"/>
          <p:cNvSpPr txBox="1"/>
          <p:nvPr/>
        </p:nvSpPr>
        <p:spPr>
          <a:xfrm>
            <a:off x="8572528" y="52742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ym typeface="Mathematica1"/>
              </a:rPr>
              <a:t></a:t>
            </a:r>
            <a:endParaRPr lang="es-ES_tradnl" dirty="0"/>
          </a:p>
        </p:txBody>
      </p:sp>
      <p:sp>
        <p:nvSpPr>
          <p:cNvPr id="70" name="69 CuadroTexto"/>
          <p:cNvSpPr txBox="1"/>
          <p:nvPr/>
        </p:nvSpPr>
        <p:spPr>
          <a:xfrm>
            <a:off x="214282" y="648866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FF0000"/>
                </a:solidFill>
              </a:rPr>
              <a:t>B (</a:t>
            </a:r>
            <a:r>
              <a:rPr lang="es-ES_tradnl" dirty="0" err="1" smtClean="0">
                <a:solidFill>
                  <a:srgbClr val="FF0000"/>
                </a:solidFill>
              </a:rPr>
              <a:t>magnetic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field</a:t>
            </a:r>
            <a:r>
              <a:rPr lang="es-ES_tradnl" dirty="0" smtClean="0">
                <a:solidFill>
                  <a:srgbClr val="FF0000"/>
                </a:solidFill>
              </a:rPr>
              <a:t>)</a:t>
            </a:r>
            <a:endParaRPr lang="es-ES_tradn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71472" y="571480"/>
            <a:ext cx="7500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dirty="0" smtClean="0">
                <a:solidFill>
                  <a:srgbClr val="C00000"/>
                </a:solidFill>
              </a:rPr>
              <a:t>In </a:t>
            </a:r>
            <a:r>
              <a:rPr lang="es-ES_tradnl" sz="2400" dirty="0" err="1" smtClean="0">
                <a:solidFill>
                  <a:srgbClr val="C00000"/>
                </a:solidFill>
              </a:rPr>
              <a:t>the</a:t>
            </a:r>
            <a:r>
              <a:rPr lang="es-ES_tradnl" sz="2400" dirty="0" smtClean="0">
                <a:solidFill>
                  <a:srgbClr val="C00000"/>
                </a:solidFill>
              </a:rPr>
              <a:t> </a:t>
            </a:r>
            <a:r>
              <a:rPr lang="es-ES_tradnl" sz="2400" dirty="0" err="1" smtClean="0">
                <a:solidFill>
                  <a:srgbClr val="C00000"/>
                </a:solidFill>
              </a:rPr>
              <a:t>Fireball</a:t>
            </a:r>
            <a:r>
              <a:rPr lang="es-ES_tradnl" sz="2400" dirty="0" smtClean="0">
                <a:solidFill>
                  <a:srgbClr val="C00000"/>
                </a:solidFill>
              </a:rPr>
              <a:t> </a:t>
            </a:r>
            <a:r>
              <a:rPr lang="es-ES_tradnl" sz="2400" dirty="0" err="1" smtClean="0">
                <a:solidFill>
                  <a:srgbClr val="C00000"/>
                </a:solidFill>
              </a:rPr>
              <a:t>we</a:t>
            </a:r>
            <a:r>
              <a:rPr lang="es-ES_tradnl" sz="2400" dirty="0" smtClean="0">
                <a:solidFill>
                  <a:srgbClr val="C00000"/>
                </a:solidFill>
              </a:rPr>
              <a:t> </a:t>
            </a:r>
            <a:r>
              <a:rPr lang="es-ES_tradnl" sz="2400" dirty="0" err="1" smtClean="0">
                <a:solidFill>
                  <a:srgbClr val="C00000"/>
                </a:solidFill>
              </a:rPr>
              <a:t>have</a:t>
            </a:r>
            <a:r>
              <a:rPr lang="es-ES_tradnl" sz="2400" dirty="0" smtClean="0">
                <a:solidFill>
                  <a:srgbClr val="C00000"/>
                </a:solidFill>
              </a:rPr>
              <a:t>  </a:t>
            </a:r>
            <a:r>
              <a:rPr lang="es-ES_tradnl" sz="2400" dirty="0" err="1" smtClean="0">
                <a:solidFill>
                  <a:srgbClr val="C00000"/>
                </a:solidFill>
              </a:rPr>
              <a:t>Baryons</a:t>
            </a:r>
            <a:r>
              <a:rPr lang="es-ES_tradnl" sz="2400" dirty="0" smtClean="0">
                <a:solidFill>
                  <a:srgbClr val="C00000"/>
                </a:solidFill>
              </a:rPr>
              <a:t>, e</a:t>
            </a:r>
            <a:r>
              <a:rPr lang="en-US" sz="2400" baseline="30000" dirty="0" smtClean="0">
                <a:solidFill>
                  <a:srgbClr val="C00000"/>
                </a:solidFill>
                <a:sym typeface="Symbol" pitchFamily="18" charset="2"/>
              </a:rPr>
              <a:t> </a:t>
            </a:r>
            <a:r>
              <a:rPr lang="es-ES_tradnl" sz="2400" dirty="0" smtClean="0">
                <a:solidFill>
                  <a:srgbClr val="C00000"/>
                </a:solidFill>
              </a:rPr>
              <a:t>  in a  </a:t>
            </a:r>
            <a:r>
              <a:rPr lang="es-ES_tradnl" sz="2400" dirty="0" err="1" smtClean="0">
                <a:solidFill>
                  <a:srgbClr val="C00000"/>
                </a:solidFill>
              </a:rPr>
              <a:t>magnetized</a:t>
            </a:r>
            <a:r>
              <a:rPr lang="es-ES_tradnl" sz="2400" dirty="0" smtClean="0">
                <a:solidFill>
                  <a:srgbClr val="C00000"/>
                </a:solidFill>
              </a:rPr>
              <a:t> </a:t>
            </a:r>
            <a:r>
              <a:rPr lang="es-ES_tradnl" sz="2400" dirty="0" err="1" smtClean="0">
                <a:solidFill>
                  <a:srgbClr val="C00000"/>
                </a:solidFill>
              </a:rPr>
              <a:t>medium</a:t>
            </a:r>
            <a:r>
              <a:rPr lang="es-ES_tradnl" sz="2400" dirty="0" smtClean="0">
                <a:solidFill>
                  <a:srgbClr val="C00000"/>
                </a:solidFill>
              </a:rPr>
              <a:t>,</a:t>
            </a:r>
            <a:endParaRPr lang="es-ES_tradnl" sz="2400" dirty="0">
              <a:solidFill>
                <a:srgbClr val="C00000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142876" y="1500174"/>
            <a:ext cx="235742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1500174"/>
            <a:ext cx="2286016" cy="1499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Rectángulo"/>
          <p:cNvSpPr/>
          <p:nvPr/>
        </p:nvSpPr>
        <p:spPr>
          <a:xfrm>
            <a:off x="285720" y="987966"/>
            <a:ext cx="256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f</a:t>
            </a:r>
            <a:endParaRPr lang="es-ES_tradnl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4" y="1785926"/>
            <a:ext cx="236294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4 CuadroTexto"/>
          <p:cNvSpPr txBox="1"/>
          <p:nvPr/>
        </p:nvSpPr>
        <p:spPr>
          <a:xfrm>
            <a:off x="3500430" y="170234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f</a:t>
            </a:r>
            <a:endParaRPr lang="es-ES_tradnl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8" name="17 Conector recto"/>
          <p:cNvCxnSpPr/>
          <p:nvPr/>
        </p:nvCxnSpPr>
        <p:spPr>
          <a:xfrm rot="16200000" flipH="1">
            <a:off x="2714624" y="4214806"/>
            <a:ext cx="5214950" cy="7143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lum/>
          </a:blip>
          <a:srcRect/>
          <a:stretch>
            <a:fillRect/>
          </a:stretch>
        </p:blipFill>
        <p:spPr bwMode="auto">
          <a:xfrm>
            <a:off x="1" y="3214686"/>
            <a:ext cx="5214941" cy="527259"/>
          </a:xfrm>
          <a:prstGeom prst="round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ffectLst/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8628" y="4929198"/>
            <a:ext cx="4286248" cy="428628"/>
          </a:xfrm>
          <a:prstGeom prst="round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ffectLst/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8628" y="5429264"/>
            <a:ext cx="4286248" cy="428652"/>
          </a:xfrm>
          <a:prstGeom prst="round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ffectLst/>
        </p:spPr>
      </p:pic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9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1472" y="6429396"/>
            <a:ext cx="1714512" cy="428628"/>
          </a:xfrm>
          <a:prstGeom prst="round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ffectLst/>
        </p:spPr>
      </p:pic>
      <p:sp>
        <p:nvSpPr>
          <p:cNvPr id="28" name="27 CuadroTexto"/>
          <p:cNvSpPr txBox="1"/>
          <p:nvPr/>
        </p:nvSpPr>
        <p:spPr>
          <a:xfrm>
            <a:off x="214282" y="600076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 smtClean="0"/>
              <a:t>where</a:t>
            </a:r>
            <a:r>
              <a:rPr lang="es-ES_tradnl" dirty="0" smtClean="0"/>
              <a:t>,</a:t>
            </a:r>
            <a:endParaRPr lang="es-ES_tradnl" dirty="0"/>
          </a:p>
        </p:txBody>
      </p:sp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10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5429256" y="3143248"/>
            <a:ext cx="3500462" cy="642942"/>
          </a:xfrm>
          <a:prstGeom prst="round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softEdge rad="12700"/>
          </a:effectLst>
        </p:spPr>
      </p:pic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11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429256" y="4000504"/>
            <a:ext cx="3357586" cy="571504"/>
          </a:xfrm>
          <a:prstGeom prst="roundRect">
            <a:avLst/>
          </a:prstGeom>
          <a:noFill/>
          <a:ln w="9525">
            <a:solidFill>
              <a:schemeClr val="bg2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31" name="Picture 10"/>
          <p:cNvPicPr>
            <a:picLocks noChangeAspect="1" noChangeArrowheads="1"/>
          </p:cNvPicPr>
          <p:nvPr/>
        </p:nvPicPr>
        <p:blipFill>
          <a:blip r:embed="rId1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357818" y="5643578"/>
            <a:ext cx="3286148" cy="357190"/>
          </a:xfrm>
          <a:prstGeom prst="round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ffectLst/>
        </p:spPr>
      </p:pic>
      <p:pic>
        <p:nvPicPr>
          <p:cNvPr id="32" name="Picture 14"/>
          <p:cNvPicPr>
            <a:picLocks noChangeAspect="1" noChangeArrowheads="1"/>
          </p:cNvPicPr>
          <p:nvPr/>
        </p:nvPicPr>
        <p:blipFill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215206" y="5258246"/>
            <a:ext cx="1500198" cy="242456"/>
          </a:xfrm>
          <a:prstGeom prst="round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ffectLst/>
        </p:spPr>
      </p:pic>
      <p:pic>
        <p:nvPicPr>
          <p:cNvPr id="33" name="Picture 16"/>
          <p:cNvPicPr>
            <a:picLocks noChangeAspect="1" noChangeArrowheads="1"/>
          </p:cNvPicPr>
          <p:nvPr/>
        </p:nvPicPr>
        <p:blipFill>
          <a:blip r:embed="rId14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143372" y="6429372"/>
            <a:ext cx="2571768" cy="428628"/>
          </a:xfrm>
          <a:prstGeom prst="round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ffectLst/>
        </p:spPr>
      </p:pic>
      <p:sp>
        <p:nvSpPr>
          <p:cNvPr id="35" name="34 CuadroTexto"/>
          <p:cNvSpPr txBox="1"/>
          <p:nvPr/>
        </p:nvSpPr>
        <p:spPr>
          <a:xfrm>
            <a:off x="5429256" y="485776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 smtClean="0"/>
              <a:t>where</a:t>
            </a:r>
            <a:r>
              <a:rPr lang="es-ES_tradnl" dirty="0" smtClean="0"/>
              <a:t>,</a:t>
            </a:r>
            <a:endParaRPr lang="es-ES_tradnl" dirty="0"/>
          </a:p>
        </p:txBody>
      </p:sp>
      <p:pic>
        <p:nvPicPr>
          <p:cNvPr id="36" name="Picture 7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715108" y="1499114"/>
            <a:ext cx="2428892" cy="157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36 CuadroTexto"/>
          <p:cNvSpPr txBox="1"/>
          <p:nvPr/>
        </p:nvSpPr>
        <p:spPr>
          <a:xfrm>
            <a:off x="5286380" y="192880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 MSW </a:t>
            </a:r>
            <a:r>
              <a:rPr lang="es-ES_tradnl" dirty="0" err="1" smtClean="0"/>
              <a:t>Effect</a:t>
            </a:r>
            <a:endParaRPr lang="es-ES_tradnl" dirty="0"/>
          </a:p>
        </p:txBody>
      </p:sp>
      <p:graphicFrame>
        <p:nvGraphicFramePr>
          <p:cNvPr id="65543" name="Object 7"/>
          <p:cNvGraphicFramePr>
            <a:graphicFrameLocks noChangeAspect="1"/>
          </p:cNvGraphicFramePr>
          <p:nvPr/>
        </p:nvGraphicFramePr>
        <p:xfrm>
          <a:off x="582613" y="3870325"/>
          <a:ext cx="2203437" cy="487363"/>
        </p:xfrm>
        <a:graphic>
          <a:graphicData uri="http://schemas.openxmlformats.org/presentationml/2006/ole">
            <p:oleObj spid="_x0000_s65543" name="Ecuación" r:id="rId16" imgW="1879560" imgH="444240" progId="Equation.3">
              <p:embed/>
            </p:oleObj>
          </a:graphicData>
        </a:graphic>
      </p:graphicFrame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571472" y="4429132"/>
          <a:ext cx="2857520" cy="482600"/>
        </p:xfrm>
        <a:graphic>
          <a:graphicData uri="http://schemas.openxmlformats.org/presentationml/2006/ole">
            <p:oleObj spid="_x0000_s65544" name="Ecuación" r:id="rId17" imgW="2590560" imgH="482400" progId="Equation.3">
              <p:embed/>
            </p:oleObj>
          </a:graphicData>
        </a:graphic>
      </p:graphicFrame>
      <p:sp>
        <p:nvSpPr>
          <p:cNvPr id="26" name="25 Rectángulo"/>
          <p:cNvSpPr/>
          <p:nvPr/>
        </p:nvSpPr>
        <p:spPr>
          <a:xfrm>
            <a:off x="6715140" y="6215082"/>
            <a:ext cx="2405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dirty="0" err="1" smtClean="0">
                <a:solidFill>
                  <a:srgbClr val="C00000"/>
                </a:solidFill>
              </a:rPr>
              <a:t>Resonance</a:t>
            </a:r>
            <a:r>
              <a:rPr lang="es-CR" dirty="0" smtClean="0">
                <a:solidFill>
                  <a:srgbClr val="C00000"/>
                </a:solidFill>
              </a:rPr>
              <a:t> </a:t>
            </a:r>
            <a:r>
              <a:rPr lang="es-CR" dirty="0" err="1" smtClean="0">
                <a:solidFill>
                  <a:srgbClr val="C00000"/>
                </a:solidFill>
              </a:rPr>
              <a:t>condition</a:t>
            </a:r>
            <a:r>
              <a:rPr lang="es-CR" dirty="0" smtClean="0">
                <a:solidFill>
                  <a:srgbClr val="C00000"/>
                </a:solidFill>
              </a:rPr>
              <a:t> </a:t>
            </a:r>
            <a:endParaRPr lang="es-ES_tradnl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57158" y="2500306"/>
            <a:ext cx="8229600" cy="1219200"/>
          </a:xfrm>
        </p:spPr>
        <p:txBody>
          <a:bodyPr/>
          <a:lstStyle/>
          <a:p>
            <a:pPr algn="ctr"/>
            <a:r>
              <a:rPr lang="es-CR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endParaRPr lang="es-CR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000232" y="4286256"/>
            <a:ext cx="5427692" cy="2160000"/>
          </a:xfrm>
          <a:prstGeom prst="round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8596" y="857232"/>
            <a:ext cx="2857520" cy="3240000"/>
          </a:xfrm>
          <a:prstGeom prst="rect">
            <a:avLst/>
          </a:prstGeom>
          <a:noFill/>
          <a:ln w="38100">
            <a:solidFill>
              <a:schemeClr val="accent6"/>
            </a:solidFill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3714744" y="928670"/>
            <a:ext cx="507209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dirty="0" smtClean="0">
                <a:solidFill>
                  <a:schemeClr val="accent6">
                    <a:lumMod val="50000"/>
                  </a:schemeClr>
                </a:solidFill>
              </a:rPr>
              <a:t>SNO (</a:t>
            </a:r>
            <a:r>
              <a:rPr lang="es-CR" dirty="0" err="1" smtClean="0">
                <a:solidFill>
                  <a:schemeClr val="accent6">
                    <a:lumMod val="50000"/>
                  </a:schemeClr>
                </a:solidFill>
              </a:rPr>
              <a:t>Sudbury</a:t>
            </a:r>
            <a:r>
              <a:rPr lang="es-C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CR" dirty="0" err="1" smtClean="0">
                <a:solidFill>
                  <a:schemeClr val="accent6">
                    <a:lumMod val="50000"/>
                  </a:schemeClr>
                </a:solidFill>
              </a:rPr>
              <a:t>Neutino</a:t>
            </a:r>
            <a:r>
              <a:rPr lang="es-C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CR" dirty="0" err="1" smtClean="0">
                <a:solidFill>
                  <a:schemeClr val="accent6">
                    <a:lumMod val="50000"/>
                  </a:schemeClr>
                </a:solidFill>
              </a:rPr>
              <a:t>Observatory</a:t>
            </a:r>
            <a:r>
              <a:rPr lang="es-CR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r>
              <a:rPr lang="es-CR" sz="2400" dirty="0" smtClean="0">
                <a:solidFill>
                  <a:schemeClr val="accent6">
                    <a:lumMod val="50000"/>
                  </a:schemeClr>
                </a:solidFill>
              </a:rPr>
              <a:t>:   </a:t>
            </a:r>
          </a:p>
          <a:p>
            <a:pPr algn="ctr"/>
            <a:r>
              <a:rPr lang="es-CR" sz="1600" dirty="0" err="1" smtClean="0">
                <a:latin typeface="Arial Narrow" pitchFamily="34" charset="0"/>
              </a:rPr>
              <a:t>parameters</a:t>
            </a:r>
            <a:endParaRPr lang="es-CR" sz="1600" dirty="0" smtClean="0">
              <a:latin typeface="Arial Narrow" pitchFamily="34" charset="0"/>
            </a:endParaRPr>
          </a:p>
          <a:p>
            <a:pPr algn="ctr"/>
            <a:r>
              <a:rPr lang="es-CR" sz="1600" dirty="0" smtClean="0">
                <a:latin typeface="Arial Narrow" pitchFamily="34" charset="0"/>
              </a:rPr>
              <a:t> 6x10</a:t>
            </a:r>
            <a:r>
              <a:rPr lang="es-CR" sz="1600" baseline="30000" dirty="0" smtClean="0">
                <a:latin typeface="Arial Narrow" pitchFamily="34" charset="0"/>
              </a:rPr>
              <a:t>-5</a:t>
            </a:r>
            <a:r>
              <a:rPr lang="es-CR" sz="1600" dirty="0" smtClean="0">
                <a:latin typeface="Arial Narrow" pitchFamily="34" charset="0"/>
                <a:cs typeface="Arial"/>
                <a:sym typeface="Mathematica1"/>
              </a:rPr>
              <a:t>eV</a:t>
            </a:r>
            <a:r>
              <a:rPr lang="es-CR" sz="1600" baseline="30000" dirty="0" smtClean="0">
                <a:latin typeface="Arial Narrow" pitchFamily="34" charset="0"/>
                <a:cs typeface="Arial"/>
                <a:sym typeface="Mathematica1"/>
              </a:rPr>
              <a:t>2</a:t>
            </a:r>
            <a:r>
              <a:rPr lang="es-CR" sz="1600" dirty="0" smtClean="0">
                <a:latin typeface="Arial Narrow" pitchFamily="34" charset="0"/>
              </a:rPr>
              <a:t>&lt;</a:t>
            </a:r>
            <a:r>
              <a:rPr lang="es-CR" sz="1600" dirty="0" smtClean="0">
                <a:latin typeface="Arial Narrow" pitchFamily="34" charset="0"/>
                <a:sym typeface="Mathematica1"/>
              </a:rPr>
              <a:t> m</a:t>
            </a:r>
            <a:r>
              <a:rPr lang="es-CR" sz="1600" baseline="30000" dirty="0" smtClean="0">
                <a:latin typeface="Arial Narrow" pitchFamily="34" charset="0"/>
                <a:sym typeface="Mathematica1"/>
              </a:rPr>
              <a:t>2</a:t>
            </a:r>
            <a:r>
              <a:rPr lang="es-CR" sz="1600" dirty="0" smtClean="0">
                <a:latin typeface="Arial Narrow" pitchFamily="34" charset="0"/>
                <a:sym typeface="Mathematica1"/>
              </a:rPr>
              <a:t>&lt;10</a:t>
            </a:r>
            <a:r>
              <a:rPr lang="es-CR" sz="1600" baseline="30000" dirty="0" smtClean="0">
                <a:latin typeface="Arial Narrow" pitchFamily="34" charset="0"/>
                <a:sym typeface="Mathematica1"/>
              </a:rPr>
              <a:t>-4</a:t>
            </a:r>
            <a:r>
              <a:rPr lang="es-CR" sz="1600" dirty="0" smtClean="0">
                <a:latin typeface="Arial Narrow" pitchFamily="34" charset="0"/>
                <a:sym typeface="Mathematica1"/>
              </a:rPr>
              <a:t> </a:t>
            </a:r>
            <a:r>
              <a:rPr lang="es-CR" sz="1600" dirty="0" smtClean="0">
                <a:latin typeface="Arial Narrow" pitchFamily="34" charset="0"/>
                <a:cs typeface="Arial"/>
                <a:sym typeface="Mathematica1"/>
              </a:rPr>
              <a:t>eV</a:t>
            </a:r>
            <a:r>
              <a:rPr lang="es-CR" sz="1600" baseline="30000" dirty="0" smtClean="0">
                <a:latin typeface="Arial Narrow" pitchFamily="34" charset="0"/>
                <a:cs typeface="Arial"/>
                <a:sym typeface="Mathematica1"/>
              </a:rPr>
              <a:t>2</a:t>
            </a:r>
            <a:r>
              <a:rPr lang="es-CR" sz="1600" dirty="0" smtClean="0">
                <a:latin typeface="Arial Narrow" pitchFamily="34" charset="0"/>
                <a:sym typeface="Mathematica1"/>
              </a:rPr>
              <a:t> and  0.64&lt;</a:t>
            </a:r>
            <a:r>
              <a:rPr lang="es-CR" sz="1600" dirty="0" smtClean="0">
                <a:latin typeface="Arial Narrow" pitchFamily="34" charset="0"/>
                <a:cs typeface="Arial"/>
                <a:sym typeface="Mathematica1"/>
              </a:rPr>
              <a:t>sin</a:t>
            </a:r>
            <a:r>
              <a:rPr lang="es-CR" sz="1600" baseline="30000" dirty="0" smtClean="0">
                <a:latin typeface="Arial Narrow" pitchFamily="34" charset="0"/>
                <a:cs typeface="Arial"/>
                <a:sym typeface="Mathematica1"/>
              </a:rPr>
              <a:t>2</a:t>
            </a:r>
            <a:r>
              <a:rPr lang="es-CR" sz="1600" dirty="0" smtClean="0">
                <a:latin typeface="Arial Narrow" pitchFamily="34" charset="0"/>
                <a:cs typeface="Arial"/>
                <a:sym typeface="Mathematica1"/>
              </a:rPr>
              <a:t>2&lt;0.96</a:t>
            </a:r>
          </a:p>
          <a:p>
            <a:pPr algn="ctr"/>
            <a:endParaRPr lang="es-CR" sz="1600" dirty="0"/>
          </a:p>
          <a:p>
            <a:pPr algn="ctr"/>
            <a:r>
              <a:rPr lang="es-CR" sz="2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sym typeface="Mathematica1"/>
              </a:rPr>
              <a:t>m</a:t>
            </a:r>
            <a:r>
              <a:rPr lang="es-CR" sz="2000" baseline="30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sym typeface="Mathematica1"/>
              </a:rPr>
              <a:t>2</a:t>
            </a:r>
            <a:r>
              <a:rPr lang="es-CR" sz="2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Arial"/>
                <a:sym typeface="Mathematica1"/>
              </a:rPr>
              <a:t>~ 7.1 x 10</a:t>
            </a:r>
            <a:r>
              <a:rPr lang="es-CR" sz="2000" baseline="30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Arial"/>
                <a:sym typeface="Mathematica1"/>
              </a:rPr>
              <a:t>-5</a:t>
            </a:r>
            <a:r>
              <a:rPr lang="es-CR" sz="2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Arial"/>
                <a:sym typeface="Mathematica1"/>
              </a:rPr>
              <a:t> eV</a:t>
            </a:r>
            <a:r>
              <a:rPr lang="es-CR" sz="2000" baseline="30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Arial"/>
                <a:sym typeface="Mathematica1"/>
              </a:rPr>
              <a:t>2</a:t>
            </a:r>
            <a:r>
              <a:rPr lang="es-CR" sz="2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Arial"/>
                <a:sym typeface="Mathematica1"/>
              </a:rPr>
              <a:t> sin</a:t>
            </a:r>
            <a:r>
              <a:rPr lang="es-CR" sz="2000" baseline="30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Arial"/>
                <a:sym typeface="Mathematica1"/>
              </a:rPr>
              <a:t>2</a:t>
            </a:r>
            <a:r>
              <a:rPr lang="es-CR" sz="2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Arial"/>
                <a:sym typeface="Mathematica1"/>
              </a:rPr>
              <a:t>2~0.69</a:t>
            </a:r>
            <a:endParaRPr lang="es-CR" sz="20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28596" y="4071942"/>
            <a:ext cx="972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 smtClean="0">
                <a:sym typeface="Mathematica1"/>
              </a:rPr>
              <a:t>=10</a:t>
            </a:r>
            <a:r>
              <a:rPr lang="es-CR" baseline="30000" dirty="0" smtClean="0">
                <a:sym typeface="Mathematica1"/>
              </a:rPr>
              <a:t>p</a:t>
            </a:r>
            <a:r>
              <a:rPr lang="es-CR" dirty="0" smtClean="0">
                <a:sym typeface="Mathematica1"/>
              </a:rPr>
              <a:t> m</a:t>
            </a:r>
            <a:endParaRPr lang="es-CR" dirty="0"/>
          </a:p>
        </p:txBody>
      </p:sp>
      <p:sp>
        <p:nvSpPr>
          <p:cNvPr id="7" name="6 Anillo"/>
          <p:cNvSpPr/>
          <p:nvPr/>
        </p:nvSpPr>
        <p:spPr>
          <a:xfrm>
            <a:off x="4857752" y="4286256"/>
            <a:ext cx="1285884" cy="357190"/>
          </a:xfrm>
          <a:prstGeom prst="don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cxnSp>
        <p:nvCxnSpPr>
          <p:cNvPr id="9" name="8 Conector recto de flecha"/>
          <p:cNvCxnSpPr/>
          <p:nvPr/>
        </p:nvCxnSpPr>
        <p:spPr>
          <a:xfrm rot="5400000" flipH="1" flipV="1">
            <a:off x="5786446" y="3357562"/>
            <a:ext cx="85725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6643702" y="314324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 smtClean="0">
                <a:solidFill>
                  <a:srgbClr val="FF0000"/>
                </a:solidFill>
              </a:rPr>
              <a:t>Resonance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length</a:t>
            </a:r>
            <a:endParaRPr lang="es-ES_tradn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28662" y="1000108"/>
            <a:ext cx="2634466" cy="3240000"/>
          </a:xfrm>
          <a:prstGeom prst="rect">
            <a:avLst/>
          </a:prstGeom>
          <a:noFill/>
          <a:ln w="38100">
            <a:solidFill>
              <a:schemeClr val="accent6"/>
            </a:solidFill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071670" y="4357694"/>
            <a:ext cx="5411612" cy="2160000"/>
          </a:xfrm>
          <a:prstGeom prst="roundRect">
            <a:avLst/>
          </a:prstGeom>
          <a:noFill/>
          <a:ln w="3175">
            <a:solidFill>
              <a:schemeClr val="accent6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</p:pic>
      <p:sp>
        <p:nvSpPr>
          <p:cNvPr id="7" name="6 Rectángulo"/>
          <p:cNvSpPr/>
          <p:nvPr/>
        </p:nvSpPr>
        <p:spPr>
          <a:xfrm>
            <a:off x="3857620" y="1428736"/>
            <a:ext cx="485778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sz="2800" dirty="0" err="1" smtClean="0">
                <a:solidFill>
                  <a:schemeClr val="accent6">
                    <a:lumMod val="50000"/>
                  </a:schemeClr>
                </a:solidFill>
              </a:rPr>
              <a:t>Super</a:t>
            </a:r>
            <a:r>
              <a:rPr lang="es-CR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CR" sz="2800" dirty="0" err="1" smtClean="0">
                <a:solidFill>
                  <a:schemeClr val="accent6">
                    <a:lumMod val="50000"/>
                  </a:schemeClr>
                </a:solidFill>
              </a:rPr>
              <a:t>Kamiokande</a:t>
            </a:r>
            <a:r>
              <a:rPr lang="es-CR" sz="2800" dirty="0" smtClean="0">
                <a:solidFill>
                  <a:schemeClr val="accent6">
                    <a:lumMod val="50000"/>
                  </a:schemeClr>
                </a:solidFill>
              </a:rPr>
              <a:t>:   </a:t>
            </a:r>
          </a:p>
          <a:p>
            <a:pPr algn="ctr"/>
            <a:r>
              <a:rPr lang="es-CR" dirty="0" smtClean="0">
                <a:latin typeface="Arial Narrow" pitchFamily="34" charset="0"/>
              </a:rPr>
              <a:t> </a:t>
            </a:r>
            <a:r>
              <a:rPr lang="es-CR" dirty="0" err="1" smtClean="0">
                <a:latin typeface="Arial Narrow" pitchFamily="34" charset="0"/>
              </a:rPr>
              <a:t>Parameters</a:t>
            </a:r>
            <a:endParaRPr lang="es-CR" dirty="0" smtClean="0">
              <a:latin typeface="Arial Narrow" pitchFamily="34" charset="0"/>
            </a:endParaRPr>
          </a:p>
          <a:p>
            <a:pPr algn="ctr"/>
            <a:r>
              <a:rPr lang="es-CR" dirty="0" smtClean="0">
                <a:latin typeface="Arial Narrow" pitchFamily="34" charset="0"/>
              </a:rPr>
              <a:t>1.9x10</a:t>
            </a:r>
            <a:r>
              <a:rPr lang="es-CR" baseline="30000" dirty="0" smtClean="0">
                <a:latin typeface="Arial Narrow" pitchFamily="34" charset="0"/>
              </a:rPr>
              <a:t>-3</a:t>
            </a:r>
            <a:r>
              <a:rPr lang="es-CR" dirty="0" smtClean="0">
                <a:latin typeface="Arial Narrow" pitchFamily="34" charset="0"/>
                <a:cs typeface="Arial"/>
                <a:sym typeface="Mathematica1"/>
              </a:rPr>
              <a:t>eV</a:t>
            </a:r>
            <a:r>
              <a:rPr lang="es-CR" baseline="30000" dirty="0" smtClean="0">
                <a:latin typeface="Arial Narrow" pitchFamily="34" charset="0"/>
                <a:cs typeface="Arial"/>
                <a:sym typeface="Mathematica1"/>
              </a:rPr>
              <a:t>2</a:t>
            </a:r>
            <a:r>
              <a:rPr lang="es-CR" dirty="0" smtClean="0">
                <a:latin typeface="Arial Narrow" pitchFamily="34" charset="0"/>
              </a:rPr>
              <a:t>&lt;</a:t>
            </a:r>
            <a:r>
              <a:rPr lang="es-CR" dirty="0" smtClean="0">
                <a:latin typeface="Arial Narrow" pitchFamily="34" charset="0"/>
                <a:sym typeface="Mathematica1"/>
              </a:rPr>
              <a:t> m</a:t>
            </a:r>
            <a:r>
              <a:rPr lang="es-CR" baseline="30000" dirty="0" smtClean="0">
                <a:latin typeface="Arial Narrow" pitchFamily="34" charset="0"/>
                <a:sym typeface="Mathematica1"/>
              </a:rPr>
              <a:t>2</a:t>
            </a:r>
            <a:r>
              <a:rPr lang="es-CR" dirty="0" smtClean="0">
                <a:latin typeface="Arial Narrow" pitchFamily="34" charset="0"/>
                <a:sym typeface="Mathematica1"/>
              </a:rPr>
              <a:t>&lt;3.0x10</a:t>
            </a:r>
            <a:r>
              <a:rPr lang="es-CR" baseline="30000" dirty="0" smtClean="0">
                <a:latin typeface="Arial Narrow" pitchFamily="34" charset="0"/>
                <a:sym typeface="Mathematica1"/>
              </a:rPr>
              <a:t>-3</a:t>
            </a:r>
            <a:r>
              <a:rPr lang="es-CR" dirty="0" smtClean="0">
                <a:latin typeface="Arial Narrow" pitchFamily="34" charset="0"/>
                <a:sym typeface="Mathematica1"/>
              </a:rPr>
              <a:t> </a:t>
            </a:r>
            <a:r>
              <a:rPr lang="es-CR" dirty="0" smtClean="0">
                <a:latin typeface="Arial Narrow" pitchFamily="34" charset="0"/>
                <a:cs typeface="Arial"/>
                <a:sym typeface="Mathematica1"/>
              </a:rPr>
              <a:t>eV</a:t>
            </a:r>
            <a:r>
              <a:rPr lang="es-CR" baseline="30000" dirty="0" smtClean="0">
                <a:latin typeface="Arial Narrow" pitchFamily="34" charset="0"/>
                <a:cs typeface="Arial"/>
                <a:sym typeface="Mathematica1"/>
              </a:rPr>
              <a:t>2</a:t>
            </a:r>
            <a:r>
              <a:rPr lang="es-CR" dirty="0" smtClean="0">
                <a:latin typeface="Arial Narrow" pitchFamily="34" charset="0"/>
                <a:sym typeface="Mathematica1"/>
              </a:rPr>
              <a:t> and  0.9&lt;</a:t>
            </a:r>
            <a:r>
              <a:rPr lang="es-CR" dirty="0" smtClean="0">
                <a:latin typeface="Arial Narrow" pitchFamily="34" charset="0"/>
                <a:cs typeface="Arial"/>
                <a:sym typeface="Mathematica1"/>
              </a:rPr>
              <a:t>sin</a:t>
            </a:r>
            <a:r>
              <a:rPr lang="es-CR" baseline="30000" dirty="0" smtClean="0">
                <a:latin typeface="Arial Narrow" pitchFamily="34" charset="0"/>
                <a:cs typeface="Arial"/>
                <a:sym typeface="Mathematica1"/>
              </a:rPr>
              <a:t>2</a:t>
            </a:r>
            <a:r>
              <a:rPr lang="es-CR" dirty="0" smtClean="0">
                <a:latin typeface="Arial Narrow" pitchFamily="34" charset="0"/>
                <a:cs typeface="Arial"/>
                <a:sym typeface="Mathematica1"/>
              </a:rPr>
              <a:t>2&lt;1.0</a:t>
            </a:r>
          </a:p>
          <a:p>
            <a:pPr algn="ctr"/>
            <a:endParaRPr lang="es-CR" dirty="0" smtClean="0"/>
          </a:p>
          <a:p>
            <a:pPr algn="ctr"/>
            <a:r>
              <a:rPr lang="es-CR" sz="24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sym typeface="Mathematica1"/>
              </a:rPr>
              <a:t>m</a:t>
            </a:r>
            <a:r>
              <a:rPr lang="es-CR" sz="2400" baseline="30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sym typeface="Mathematica1"/>
              </a:rPr>
              <a:t>2</a:t>
            </a:r>
            <a:r>
              <a:rPr lang="es-CR" sz="24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Arial"/>
                <a:sym typeface="Mathematica1"/>
              </a:rPr>
              <a:t>~ 2.5 x 10</a:t>
            </a:r>
            <a:r>
              <a:rPr lang="es-CR" sz="2400" baseline="30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Arial"/>
                <a:sym typeface="Mathematica1"/>
              </a:rPr>
              <a:t>-3</a:t>
            </a:r>
            <a:r>
              <a:rPr lang="es-CR" sz="24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Arial"/>
                <a:sym typeface="Mathematica1"/>
              </a:rPr>
              <a:t> eV</a:t>
            </a:r>
            <a:r>
              <a:rPr lang="es-CR" sz="2400" baseline="30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Arial"/>
                <a:sym typeface="Mathematica1"/>
              </a:rPr>
              <a:t>2</a:t>
            </a:r>
            <a:r>
              <a:rPr lang="es-CR" sz="24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Arial"/>
                <a:sym typeface="Mathematica1"/>
              </a:rPr>
              <a:t> sin</a:t>
            </a:r>
            <a:r>
              <a:rPr lang="es-CR" sz="2400" baseline="30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Arial"/>
                <a:sym typeface="Mathematica1"/>
              </a:rPr>
              <a:t>2</a:t>
            </a:r>
            <a:r>
              <a:rPr lang="es-CR" sz="24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Arial"/>
                <a:sym typeface="Mathematica1"/>
              </a:rPr>
              <a:t>2~0.9</a:t>
            </a:r>
            <a:endParaRPr lang="es-CR" sz="24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57224" y="4286256"/>
            <a:ext cx="972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 smtClean="0">
                <a:sym typeface="Mathematica1"/>
              </a:rPr>
              <a:t>=10</a:t>
            </a:r>
            <a:r>
              <a:rPr lang="es-CR" baseline="30000" dirty="0" smtClean="0">
                <a:sym typeface="Mathematica1"/>
              </a:rPr>
              <a:t>p</a:t>
            </a:r>
            <a:r>
              <a:rPr lang="es-CR" dirty="0" smtClean="0">
                <a:sym typeface="Mathematica1"/>
              </a:rPr>
              <a:t> m</a:t>
            </a:r>
            <a:endParaRPr lang="es-CR" dirty="0"/>
          </a:p>
        </p:txBody>
      </p:sp>
      <p:sp>
        <p:nvSpPr>
          <p:cNvPr id="6" name="5 Anillo"/>
          <p:cNvSpPr/>
          <p:nvPr/>
        </p:nvSpPr>
        <p:spPr>
          <a:xfrm>
            <a:off x="4857752" y="4286256"/>
            <a:ext cx="1357322" cy="428628"/>
          </a:xfrm>
          <a:prstGeom prst="don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643702" y="320254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 smtClean="0">
                <a:solidFill>
                  <a:srgbClr val="FF0000"/>
                </a:solidFill>
              </a:rPr>
              <a:t>Resonance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length</a:t>
            </a:r>
            <a:endParaRPr lang="es-ES_tradnl" dirty="0">
              <a:solidFill>
                <a:srgbClr val="FF0000"/>
              </a:solidFill>
            </a:endParaRPr>
          </a:p>
        </p:txBody>
      </p:sp>
      <p:cxnSp>
        <p:nvCxnSpPr>
          <p:cNvPr id="9" name="8 Conector recto de flecha"/>
          <p:cNvCxnSpPr/>
          <p:nvPr/>
        </p:nvCxnSpPr>
        <p:spPr>
          <a:xfrm rot="5400000" flipH="1" flipV="1">
            <a:off x="5786446" y="3429000"/>
            <a:ext cx="85725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9485</TotalTime>
  <Words>313</Words>
  <Application>Microsoft Office PowerPoint</Application>
  <PresentationFormat>Presentación en pantalla (4:3)</PresentationFormat>
  <Paragraphs>121</Paragraphs>
  <Slides>12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4" baseType="lpstr">
      <vt:lpstr>Papel</vt:lpstr>
      <vt:lpstr>Ecuación</vt:lpstr>
      <vt:lpstr>Neutrino oscillation in Magnetized  Gamma-Ray Burst  Fireball</vt:lpstr>
      <vt:lpstr>Diapositiva 2</vt:lpstr>
      <vt:lpstr>A generic GRB fireball (B.  Zhang and Meszaros Int. J. Mod.Phys. A19, 2004 )</vt:lpstr>
      <vt:lpstr>GRB fireball – Aproximate Inicial state</vt:lpstr>
      <vt:lpstr>Diapositiva 5</vt:lpstr>
      <vt:lpstr>Diapositiva 6</vt:lpstr>
      <vt:lpstr>RESULTS</vt:lpstr>
      <vt:lpstr>Diapositiva 8</vt:lpstr>
      <vt:lpstr>Diapositiva 9</vt:lpstr>
      <vt:lpstr>Diapositiva 10</vt:lpstr>
      <vt:lpstr>Conclusions</vt:lpstr>
      <vt:lpstr>Diapositiva 12</vt:lpstr>
    </vt:vector>
  </TitlesOfParts>
  <Company>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Oscilación de Neutrinos en una bola de fuego Magnetizada (destellos de rayos gamma) </dc:title>
  <dc:creator>Angelical V5</dc:creator>
  <cp:lastModifiedBy>Angelical V5</cp:lastModifiedBy>
  <cp:revision>507</cp:revision>
  <dcterms:created xsi:type="dcterms:W3CDTF">2009-05-15T19:58:11Z</dcterms:created>
  <dcterms:modified xsi:type="dcterms:W3CDTF">2009-07-15T18:52:05Z</dcterms:modified>
</cp:coreProperties>
</file>