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0"/>
  </p:notesMasterIdLst>
  <p:sldIdLst>
    <p:sldId id="256" r:id="rId2"/>
    <p:sldId id="264" r:id="rId3"/>
    <p:sldId id="273" r:id="rId4"/>
    <p:sldId id="258" r:id="rId5"/>
    <p:sldId id="270" r:id="rId6"/>
    <p:sldId id="260" r:id="rId7"/>
    <p:sldId id="269" r:id="rId8"/>
    <p:sldId id="267" r:id="rId9"/>
    <p:sldId id="261" r:id="rId10"/>
    <p:sldId id="262" r:id="rId11"/>
    <p:sldId id="271" r:id="rId12"/>
    <p:sldId id="263" r:id="rId13"/>
    <p:sldId id="265" r:id="rId14"/>
    <p:sldId id="274" r:id="rId15"/>
    <p:sldId id="272" r:id="rId16"/>
    <p:sldId id="266" r:id="rId17"/>
    <p:sldId id="275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3BD"/>
    <a:srgbClr val="50D8D5"/>
    <a:srgbClr val="42F303"/>
    <a:srgbClr val="E11FD3"/>
    <a:srgbClr val="FF33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94691" autoAdjust="0"/>
  </p:normalViewPr>
  <p:slideViewPr>
    <p:cSldViewPr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61C9-AAAA-4182-B28E-1515A8DC63E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9922-D52D-4334-A76A-0849009FA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9922-D52D-4334-A76A-0849009FA3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9922-D52D-4334-A76A-0849009FA3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F01F5-3308-42DF-BFAE-1D69B9CE1542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2BD53-FCD1-418F-94EB-2CB5B53617CF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F37B9-6D62-4195-B944-4AA67AA48029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1F90A-BC54-4F78-9501-E94467C20689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359CC-E88A-40C9-96AB-F86287C92E5C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3F6C3-2A1D-4AA9-A905-0A183B5CADF1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BE53C-899F-4212-B4ED-ED3475DB9330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C8FEF-F7B9-4FCC-8486-2A3BC902EB21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6A56C-412B-4156-AE71-4653B3054802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F7D0C-823B-4464-AB2B-A7533CFCD60D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7C2377-5322-43CB-B68A-9CCAFF5C2B2D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9F54DF-6B42-4A38-9FA3-313F9D27F624}" type="datetime1">
              <a:rPr lang="en-US" smtClean="0"/>
              <a:pPr/>
              <a:t>7/30/2012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E4B8B96-1086-49F2-B303-74A8AC9056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28956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pPr algn="ctr"/>
            <a:r>
              <a:rPr lang="en-US" sz="3200" dirty="0" smtClean="0"/>
              <a:t>Automation Experience At THE RELATIVISTIC HEAVY ION COLLIDER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05400"/>
            <a:ext cx="77724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Christopher Zimmer</a:t>
            </a:r>
          </a:p>
          <a:p>
            <a:pPr algn="ctr"/>
            <a:r>
              <a:rPr lang="en-US" dirty="0" smtClean="0"/>
              <a:t> Brookhaven National Laboratory, Upton, NY  USA</a:t>
            </a:r>
            <a:endParaRPr lang="en-US" dirty="0"/>
          </a:p>
        </p:txBody>
      </p:sp>
      <p:pic>
        <p:nvPicPr>
          <p:cNvPr id="13314" name="Picture 2" descr="http://www.bnl.gov/pga/images/Rev_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43276"/>
            <a:ext cx="2209800" cy="814724"/>
          </a:xfrm>
          <a:prstGeom prst="rect">
            <a:avLst/>
          </a:prstGeom>
          <a:noFill/>
        </p:spPr>
      </p:pic>
      <p:pic>
        <p:nvPicPr>
          <p:cNvPr id="13318" name="Picture 6" descr="http://www.interactions.org/imagebank/images/OT000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19800"/>
            <a:ext cx="2209800" cy="838200"/>
          </a:xfrm>
          <a:prstGeom prst="rect">
            <a:avLst/>
          </a:prstGeom>
          <a:noFill/>
        </p:spPr>
      </p:pic>
      <p:pic>
        <p:nvPicPr>
          <p:cNvPr id="13320" name="Picture 8" descr="http://www.newyorkology.com/archives/images/rhic.tunn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1524000"/>
            <a:ext cx="2819400" cy="1676399"/>
          </a:xfrm>
          <a:prstGeom prst="rect">
            <a:avLst/>
          </a:prstGeom>
          <a:noFill/>
        </p:spPr>
      </p:pic>
      <p:pic>
        <p:nvPicPr>
          <p:cNvPr id="13322" name="Picture 10" descr="http://farm8.staticflickr.com/7015/6673270573_b0f92d62c8_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524000"/>
            <a:ext cx="3200399" cy="1676400"/>
          </a:xfrm>
          <a:prstGeom prst="rect">
            <a:avLst/>
          </a:prstGeom>
          <a:noFill/>
        </p:spPr>
      </p:pic>
      <p:pic>
        <p:nvPicPr>
          <p:cNvPr id="13324" name="Picture 12" descr="http://farm4.staticflickr.com/3310/3313585315_4874a81f77_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524000"/>
            <a:ext cx="2743200" cy="1676400"/>
          </a:xfrm>
          <a:prstGeom prst="rect">
            <a:avLst/>
          </a:prstGeom>
          <a:noFill/>
        </p:spPr>
      </p:pic>
      <p:pic>
        <p:nvPicPr>
          <p:cNvPr id="13328" name="Picture 16" descr="http://farm4.staticflickr.com/3461/3191618384_54978ea491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200401"/>
            <a:ext cx="2743200" cy="1752599"/>
          </a:xfrm>
          <a:prstGeom prst="rect">
            <a:avLst/>
          </a:prstGeom>
          <a:noFill/>
        </p:spPr>
      </p:pic>
      <p:pic>
        <p:nvPicPr>
          <p:cNvPr id="13330" name="Picture 18" descr="http://www.bnl.gov/bnlweb/history/images/CN10-121-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200401"/>
            <a:ext cx="2819400" cy="1752600"/>
          </a:xfrm>
          <a:prstGeom prst="rect">
            <a:avLst/>
          </a:prstGeom>
          <a:noFill/>
        </p:spPr>
      </p:pic>
      <p:pic>
        <p:nvPicPr>
          <p:cNvPr id="13334" name="Picture 2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5867400"/>
            <a:ext cx="4038600" cy="546711"/>
          </a:xfrm>
          <a:prstGeom prst="rect">
            <a:avLst/>
          </a:prstGeom>
          <a:noFill/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3200400"/>
            <a:ext cx="3200400" cy="1752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914400"/>
          </a:xfrm>
        </p:spPr>
        <p:txBody>
          <a:bodyPr/>
          <a:lstStyle/>
          <a:p>
            <a:r>
              <a:rPr lang="en-US" sz="3100" dirty="0" smtClean="0"/>
              <a:t>Our Sequenced Automation Method Works Well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1054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simplicity of our sequencing application is a key to its success</a:t>
            </a:r>
          </a:p>
          <a:p>
            <a:r>
              <a:rPr lang="en-US" sz="2400" dirty="0" smtClean="0"/>
              <a:t>The barrier for understanding, creating and modifying automation schemes using TAPE is low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Steps are clearly laid out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Anyone can understand the steps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Proficiency in code-writing not required to create or modify scripts</a:t>
            </a:r>
          </a:p>
          <a:p>
            <a:r>
              <a:rPr lang="en-US" sz="2400" dirty="0" smtClean="0"/>
              <a:t>Almost any repetitive task can be automated using TAPE</a:t>
            </a:r>
          </a:p>
          <a:p>
            <a:pPr lvl="1"/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http://www.cadops.bnl.gov/elog/graphics/rhic-CuAu_2012/Tue_Jul_10_2012_181915_27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810000" cy="48768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6" name="Picture 2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914400"/>
          </a:xfrm>
        </p:spPr>
        <p:txBody>
          <a:bodyPr/>
          <a:lstStyle/>
          <a:p>
            <a:pPr algn="ctr"/>
            <a:r>
              <a:rPr lang="en-US" sz="3200" dirty="0" smtClean="0"/>
              <a:t>Issues With Sequenced Automation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1534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Steps can and do fail.  The error messages given by the application are at times arcane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Error messages could be more informative</a:t>
            </a:r>
          </a:p>
          <a:p>
            <a:r>
              <a:rPr lang="en-US" sz="2800" dirty="0" smtClean="0"/>
              <a:t>If the application freezes/crashes, there can be confusion as to what steps were executed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Every step is logged which aids in diagnosis, but the abnormal machine state can be tricky</a:t>
            </a:r>
          </a:p>
          <a:p>
            <a:r>
              <a:rPr lang="en-US" sz="2800" dirty="0" smtClean="0"/>
              <a:t>Ease of running a sequence (single button click) can lead to inadvertently running the wrong sequence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Operators must exercise caution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  <p:pic>
        <p:nvPicPr>
          <p:cNvPr id="8194" name="Picture 2" descr="http://teachingphysics.files.wordpress.com/2011/10/tate-error-t-shirt-ben-newm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4876800"/>
            <a:ext cx="3505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Issues With Other Automation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6400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RHIC beam-based feedback systems were implemented by a single person, and are only understood by that person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Single point of failure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We rely on these systems heavily, they have become essential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/>
              <a:t>Stochastic cooling is another black box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Very few people understand how the system works</a:t>
            </a:r>
          </a:p>
          <a:p>
            <a:pPr lvl="1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It also occasionally gets into a bad state, increases </a:t>
            </a:r>
            <a:r>
              <a:rPr lang="en-US" sz="2500" dirty="0" err="1" smtClean="0">
                <a:solidFill>
                  <a:schemeClr val="tx2">
                    <a:lumMod val="75000"/>
                  </a:schemeClr>
                </a:solidFill>
              </a:rPr>
              <a:t>emittance</a:t>
            </a:r>
            <a:endParaRPr lang="en-US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/>
              <a:t>User Controlled Access at NSRL</a:t>
            </a:r>
          </a:p>
          <a:p>
            <a:pPr lvl="1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Susceptible to hardware faults, coding errors and loose wires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Multiple issues when system first brought online, better now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Necessary byproducts of commissioning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sz="2200" dirty="0"/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762000"/>
          </a:xfrm>
        </p:spPr>
        <p:txBody>
          <a:bodyPr/>
          <a:lstStyle/>
          <a:p>
            <a:pPr algn="ctr"/>
            <a:r>
              <a:rPr lang="en-US" sz="3400" dirty="0" smtClean="0"/>
              <a:t>Does Automation Hurt the Operators?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6019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consensus among our group is that automation, when properly executed, does not by virtue significantly deteriorate operational skills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Automation undoubtedly gives the operators less tasks to execute, but…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Many automated tasks are monotonous and require little skill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Automating tedious tasks improves quality of life for operators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484" name="Picture 4" descr="http://www.newmedialabs.co.za/wp-content/uploads/2009/11/homer-300x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2827020" cy="2133600"/>
          </a:xfrm>
          <a:prstGeom prst="rect">
            <a:avLst/>
          </a:prstGeom>
          <a:noFill/>
        </p:spPr>
      </p:pic>
      <p:pic>
        <p:nvPicPr>
          <p:cNvPr id="6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685800"/>
          </a:xfrm>
        </p:spPr>
        <p:txBody>
          <a:bodyPr/>
          <a:lstStyle/>
          <a:p>
            <a:pPr algn="ctr"/>
            <a:r>
              <a:rPr lang="en-US" sz="3400" dirty="0" smtClean="0"/>
              <a:t>Does Automation Hurt Operators (2)?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/>
          <a:lstStyle/>
          <a:p>
            <a:r>
              <a:rPr lang="en-US" sz="2800" dirty="0" smtClean="0"/>
              <a:t>Our sequencing utility improves operator creativity/skills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Encourages improvement of automation schemes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 is a window to the controls system</a:t>
            </a:r>
          </a:p>
          <a:p>
            <a:r>
              <a:rPr lang="en-US" sz="2800" b="1" dirty="0" smtClean="0"/>
              <a:t>Large majority of tuning and troubleshooting still done by hand</a:t>
            </a:r>
          </a:p>
          <a:p>
            <a:r>
              <a:rPr lang="en-US" sz="2800" dirty="0" smtClean="0"/>
              <a:t>Proficient operators will usually understand what automation of skilled tasks accomplishes and can execute those tasks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Assuming that the automation is transparent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914400"/>
          </a:xfrm>
        </p:spPr>
        <p:txBody>
          <a:bodyPr/>
          <a:lstStyle/>
          <a:p>
            <a:pPr algn="ctr"/>
            <a:r>
              <a:rPr lang="en-US" sz="3200" dirty="0" smtClean="0"/>
              <a:t>Necessary Supplements to Automation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858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Automation certainly fosters an environment where it </a:t>
            </a:r>
            <a:r>
              <a:rPr lang="en-US" sz="2500" i="1" dirty="0" smtClean="0"/>
              <a:t>can</a:t>
            </a:r>
            <a:r>
              <a:rPr lang="en-US" sz="2500" dirty="0" smtClean="0"/>
              <a:t> be more difficult to obtain/retain certain skills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As automation encroaches more upon skilled (typically human-driven) accelerator troubleshooting and tuning activities, the negative effects will become more pronounced</a:t>
            </a:r>
          </a:p>
          <a:p>
            <a:pPr lvl="2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Accelerators that tune and fix themselves?</a:t>
            </a:r>
          </a:p>
          <a:p>
            <a:r>
              <a:rPr lang="en-US" sz="2500" dirty="0" smtClean="0"/>
              <a:t>Negative effects on operator competency seem to correlate with an opaque automation scheme and/or a lack of accompanying education/training</a:t>
            </a:r>
          </a:p>
          <a:p>
            <a:r>
              <a:rPr lang="en-US" sz="2500" dirty="0" smtClean="0"/>
              <a:t>Automation must be supplemented with regimented training and hands on experience</a:t>
            </a:r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763000" cy="762000"/>
          </a:xfrm>
        </p:spPr>
        <p:txBody>
          <a:bodyPr/>
          <a:lstStyle/>
          <a:p>
            <a:pPr algn="ctr"/>
            <a:r>
              <a:rPr lang="en-US" sz="3400" dirty="0" smtClean="0"/>
              <a:t>Imparting and Retaining Skil</a:t>
            </a:r>
            <a:r>
              <a:rPr lang="en-US" sz="3600" dirty="0" smtClean="0"/>
              <a:t>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We administer lecture-styled training on a variety of topics</a:t>
            </a:r>
          </a:p>
          <a:p>
            <a:r>
              <a:rPr lang="en-US" sz="2900" dirty="0" smtClean="0"/>
              <a:t>Our group also requires the passing of ‘practical exams’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Hands on test of troubleshooting ability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Sr. operator ‘breaks’ machine(s),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operator fixes problems with machine(s)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practicals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involve demonstrating competency in an automated task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NSRL energy change</a:t>
            </a:r>
          </a:p>
          <a:p>
            <a:pPr lvl="3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  <p:pic>
        <p:nvPicPr>
          <p:cNvPr id="6" name="Picture 6" descr="http://ww1.prweb.com/prfiles/2010/08/24/159074/FunnySalesTrainingCarto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06752"/>
            <a:ext cx="3048000" cy="195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7772400" cy="914400"/>
          </a:xfrm>
        </p:spPr>
        <p:txBody>
          <a:bodyPr/>
          <a:lstStyle/>
          <a:p>
            <a:pPr algn="ctr"/>
            <a:r>
              <a:rPr lang="en-US" sz="3400" dirty="0" smtClean="0"/>
              <a:t>Skill Retention With Automation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 could do better to ensure understanding of automated tasks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Limited number of practical exams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 switching practical,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recertification exams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Formal training courses are lacking;  we rely more on informal training while on shift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“Push the magic button and call me if it fails” needs to be avoided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Instead of fielding calls when system breaks, teach operators about system</a:t>
            </a:r>
          </a:p>
          <a:p>
            <a:pPr lvl="1"/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i.imgur.com/Ktl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24400"/>
            <a:ext cx="2771775" cy="2133600"/>
          </a:xfrm>
          <a:prstGeom prst="rect">
            <a:avLst/>
          </a:prstGeom>
          <a:noFill/>
        </p:spPr>
      </p:pic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914400"/>
          </a:xfrm>
        </p:spPr>
        <p:txBody>
          <a:bodyPr/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47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Any task that can be reliably automated should be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Leads to more efficient operation and reduces human error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 have yet to see a glaring example of too much automation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Automation works quite well for us, with a few caveats</a:t>
            </a:r>
          </a:p>
          <a:p>
            <a:r>
              <a:rPr lang="en-US" dirty="0" smtClean="0"/>
              <a:t>Automation needs to be as transparent as possible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every automation scheme can be perfectly transparent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Better dissemination of information in those cases</a:t>
            </a:r>
          </a:p>
          <a:p>
            <a:r>
              <a:rPr lang="en-US" dirty="0" smtClean="0"/>
              <a:t>Use of automation should ideally be accompanied (even preceded) by a demonstration that the user understands the fundamentals of the task and is able to execute the task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Don’t give a child a calculator to divide numbers without first teaching them long division; they need to be able to divide by hand if the calculator breaks!</a:t>
            </a:r>
          </a:p>
          <a:p>
            <a:r>
              <a:rPr lang="en-US" dirty="0" smtClean="0"/>
              <a:t>A solid foundation of training along with continuing education is a necessary supplement to automation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Operators and support personnel can proactively minimize the possible negative effects of automation</a:t>
            </a:r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4648200" cy="5867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-Overview of the RHIC complex</a:t>
            </a:r>
          </a:p>
          <a:p>
            <a:r>
              <a:rPr lang="en-US" sz="2400" dirty="0" smtClean="0"/>
              <a:t>-Examples of automation types</a:t>
            </a:r>
          </a:p>
          <a:p>
            <a:r>
              <a:rPr lang="en-US" sz="2400" dirty="0" smtClean="0"/>
              <a:t>-Need for automation</a:t>
            </a:r>
          </a:p>
          <a:p>
            <a:r>
              <a:rPr lang="en-US" sz="2400" dirty="0" smtClean="0"/>
              <a:t>-Reasons why our methods of automation have been successful</a:t>
            </a:r>
          </a:p>
          <a:p>
            <a:r>
              <a:rPr lang="en-US" sz="2400" dirty="0" smtClean="0"/>
              <a:t>-Perils of having many automated systems</a:t>
            </a:r>
          </a:p>
          <a:p>
            <a:r>
              <a:rPr lang="en-US" sz="2400" dirty="0" smtClean="0"/>
              <a:t>-Automation’s effect on the skills of operators</a:t>
            </a:r>
          </a:p>
          <a:p>
            <a:r>
              <a:rPr lang="en-US" sz="2400" dirty="0" smtClean="0"/>
              <a:t>-Training and skill retention</a:t>
            </a:r>
          </a:p>
          <a:p>
            <a:r>
              <a:rPr lang="en-US" sz="2400" dirty="0" smtClean="0"/>
              <a:t>-Summary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6448" cy="77724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4" descr="http://www.cadops.bnl.gov/elog/graphics/rhic-CuAu_2012/Tue_Jul_17_2012_070054_16576.gif"/>
          <p:cNvPicPr>
            <a:picLocks noChangeAspect="1" noChangeArrowheads="1"/>
          </p:cNvPicPr>
          <p:nvPr/>
        </p:nvPicPr>
        <p:blipFill>
          <a:blip r:embed="rId2" cstate="print"/>
          <a:srcRect l="693" t="4085" r="693"/>
          <a:stretch>
            <a:fillRect/>
          </a:stretch>
        </p:blipFill>
        <p:spPr bwMode="auto">
          <a:xfrm>
            <a:off x="4679557" y="1371600"/>
            <a:ext cx="4464443" cy="5334000"/>
          </a:xfrm>
          <a:prstGeom prst="rect">
            <a:avLst/>
          </a:prstGeom>
          <a:noFill/>
        </p:spPr>
      </p:pic>
      <p:pic>
        <p:nvPicPr>
          <p:cNvPr id="6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914400" y="1182688"/>
            <a:ext cx="7924800" cy="1676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14400" y="1214438"/>
            <a:ext cx="7924800" cy="1676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200400" y="3087688"/>
            <a:ext cx="304800" cy="457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00400" y="3544888"/>
            <a:ext cx="762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Arc 7"/>
          <p:cNvSpPr>
            <a:spLocks/>
          </p:cNvSpPr>
          <p:nvPr/>
        </p:nvSpPr>
        <p:spPr bwMode="auto">
          <a:xfrm>
            <a:off x="3200400" y="2782888"/>
            <a:ext cx="304800" cy="188912"/>
          </a:xfrm>
          <a:custGeom>
            <a:avLst/>
            <a:gdLst>
              <a:gd name="T0" fmla="*/ 0 w 21600"/>
              <a:gd name="T1" fmla="*/ 0 h 25397"/>
              <a:gd name="T2" fmla="*/ 2147483647 w 21600"/>
              <a:gd name="T3" fmla="*/ 2147483647 h 25397"/>
              <a:gd name="T4" fmla="*/ 0 w 21600"/>
              <a:gd name="T5" fmla="*/ 2147483647 h 25397"/>
              <a:gd name="T6" fmla="*/ 0 60000 65536"/>
              <a:gd name="T7" fmla="*/ 0 60000 65536"/>
              <a:gd name="T8" fmla="*/ 0 60000 65536"/>
              <a:gd name="T9" fmla="*/ 0 w 21600"/>
              <a:gd name="T10" fmla="*/ 0 h 25397"/>
              <a:gd name="T11" fmla="*/ 21600 w 21600"/>
              <a:gd name="T12" fmla="*/ 25397 h 2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97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</a:path>
              <a:path w="21600" h="25397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3657600" y="2870200"/>
            <a:ext cx="387350" cy="101600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24" y="108"/>
                  <a:pt x="48" y="72"/>
                  <a:pt x="96" y="48"/>
                </a:cubicBezTo>
                <a:cubicBezTo>
                  <a:pt x="144" y="24"/>
                  <a:pt x="256" y="8"/>
                  <a:pt x="288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20365824" flipH="1">
            <a:off x="1280558" y="3916546"/>
            <a:ext cx="192312" cy="107813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04800" y="3505200"/>
            <a:ext cx="762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066800" y="3773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 rot="344547">
            <a:off x="1031875" y="3825875"/>
            <a:ext cx="26988" cy="344488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1041400" y="4168775"/>
            <a:ext cx="101600" cy="138113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1143000" y="4306888"/>
            <a:ext cx="1066800" cy="7620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2209800" y="5068888"/>
            <a:ext cx="3048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2514600" y="5221288"/>
            <a:ext cx="32004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 flipH="1">
            <a:off x="5638800" y="5373688"/>
            <a:ext cx="76200" cy="1095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Rectangle 23"/>
          <p:cNvSpPr>
            <a:spLocks noChangeArrowheads="1"/>
          </p:cNvSpPr>
          <p:nvPr/>
        </p:nvSpPr>
        <p:spPr bwMode="auto">
          <a:xfrm rot="183840">
            <a:off x="4572000" y="5373688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11" name="Rectangle 24"/>
          <p:cNvSpPr>
            <a:spLocks noChangeArrowheads="1"/>
          </p:cNvSpPr>
          <p:nvPr/>
        </p:nvSpPr>
        <p:spPr bwMode="auto">
          <a:xfrm rot="183840">
            <a:off x="5105400" y="5410200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 rot="216884" flipH="1">
            <a:off x="5410200" y="5465763"/>
            <a:ext cx="255588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 rot="216884" flipH="1">
            <a:off x="4876800" y="5419725"/>
            <a:ext cx="152400" cy="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 rot="216884" flipH="1">
            <a:off x="5030788" y="5370513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 rot="274163" flipH="1">
            <a:off x="5105400" y="5378450"/>
            <a:ext cx="381000" cy="9525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9"/>
          <p:cNvSpPr>
            <a:spLocks noChangeShapeType="1"/>
          </p:cNvSpPr>
          <p:nvPr/>
        </p:nvSpPr>
        <p:spPr bwMode="auto">
          <a:xfrm rot="216884" flipH="1" flipV="1">
            <a:off x="5480050" y="5383213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Text Box 45"/>
          <p:cNvSpPr txBox="1">
            <a:spLocks noChangeArrowheads="1"/>
          </p:cNvSpPr>
          <p:nvPr/>
        </p:nvSpPr>
        <p:spPr bwMode="auto">
          <a:xfrm>
            <a:off x="4191000" y="1676400"/>
            <a:ext cx="111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RHIC</a:t>
            </a:r>
          </a:p>
        </p:txBody>
      </p:sp>
      <p:sp>
        <p:nvSpPr>
          <p:cNvPr id="8218" name="Text Box 47"/>
          <p:cNvSpPr txBox="1">
            <a:spLocks noChangeArrowheads="1"/>
          </p:cNvSpPr>
          <p:nvPr/>
        </p:nvSpPr>
        <p:spPr bwMode="auto">
          <a:xfrm>
            <a:off x="-76200" y="3581400"/>
            <a:ext cx="801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LINAC</a:t>
            </a:r>
          </a:p>
        </p:txBody>
      </p:sp>
      <p:sp>
        <p:nvSpPr>
          <p:cNvPr id="8219" name="Text Box 48"/>
          <p:cNvSpPr txBox="1">
            <a:spLocks noChangeArrowheads="1"/>
          </p:cNvSpPr>
          <p:nvPr/>
        </p:nvSpPr>
        <p:spPr bwMode="auto">
          <a:xfrm>
            <a:off x="838200" y="3276600"/>
            <a:ext cx="933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Booster</a:t>
            </a:r>
          </a:p>
        </p:txBody>
      </p:sp>
      <p:sp>
        <p:nvSpPr>
          <p:cNvPr id="8220" name="Text Box 49"/>
          <p:cNvSpPr txBox="1">
            <a:spLocks noChangeArrowheads="1"/>
          </p:cNvSpPr>
          <p:nvPr/>
        </p:nvSpPr>
        <p:spPr bwMode="auto">
          <a:xfrm>
            <a:off x="1936750" y="3886200"/>
            <a:ext cx="608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AGS</a:t>
            </a:r>
          </a:p>
        </p:txBody>
      </p:sp>
      <p:sp>
        <p:nvSpPr>
          <p:cNvPr id="8221" name="Text Box 50"/>
          <p:cNvSpPr txBox="1">
            <a:spLocks noChangeArrowheads="1"/>
          </p:cNvSpPr>
          <p:nvPr/>
        </p:nvSpPr>
        <p:spPr bwMode="auto">
          <a:xfrm>
            <a:off x="4495800" y="4953000"/>
            <a:ext cx="1054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Tandems</a:t>
            </a:r>
          </a:p>
        </p:txBody>
      </p:sp>
      <p:sp>
        <p:nvSpPr>
          <p:cNvPr id="8222" name="Rectangle 51"/>
          <p:cNvSpPr>
            <a:spLocks noChangeArrowheads="1"/>
          </p:cNvSpPr>
          <p:nvPr/>
        </p:nvSpPr>
        <p:spPr bwMode="auto">
          <a:xfrm rot="219660">
            <a:off x="3581400" y="278288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24" name="Rectangle 54"/>
          <p:cNvSpPr>
            <a:spLocks noChangeArrowheads="1"/>
          </p:cNvSpPr>
          <p:nvPr/>
        </p:nvSpPr>
        <p:spPr bwMode="auto">
          <a:xfrm rot="1180436">
            <a:off x="8226425" y="157003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25" name="Text Box 57"/>
          <p:cNvSpPr txBox="1">
            <a:spLocks noChangeArrowheads="1"/>
          </p:cNvSpPr>
          <p:nvPr/>
        </p:nvSpPr>
        <p:spPr bwMode="auto">
          <a:xfrm>
            <a:off x="3200400" y="2362200"/>
            <a:ext cx="709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STAR</a:t>
            </a:r>
          </a:p>
        </p:txBody>
      </p:sp>
      <p:sp>
        <p:nvSpPr>
          <p:cNvPr id="8226" name="Text Box 58"/>
          <p:cNvSpPr txBox="1">
            <a:spLocks noChangeArrowheads="1"/>
          </p:cNvSpPr>
          <p:nvPr/>
        </p:nvSpPr>
        <p:spPr bwMode="auto">
          <a:xfrm>
            <a:off x="1066800" y="1905000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PHENIX</a:t>
            </a:r>
          </a:p>
        </p:txBody>
      </p:sp>
      <p:sp>
        <p:nvSpPr>
          <p:cNvPr id="8228" name="Oval 68"/>
          <p:cNvSpPr>
            <a:spLocks noChangeArrowheads="1"/>
          </p:cNvSpPr>
          <p:nvPr/>
        </p:nvSpPr>
        <p:spPr bwMode="auto">
          <a:xfrm>
            <a:off x="1295400" y="3746500"/>
            <a:ext cx="1981200" cy="7588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29" name="Freeform 69"/>
          <p:cNvSpPr>
            <a:spLocks/>
          </p:cNvSpPr>
          <p:nvPr/>
        </p:nvSpPr>
        <p:spPr bwMode="auto">
          <a:xfrm>
            <a:off x="685800" y="3581400"/>
            <a:ext cx="246063" cy="107950"/>
          </a:xfrm>
          <a:custGeom>
            <a:avLst/>
            <a:gdLst>
              <a:gd name="T0" fmla="*/ 0 w 126"/>
              <a:gd name="T1" fmla="*/ 2147483647 h 67"/>
              <a:gd name="T2" fmla="*/ 2147483647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0 h 67"/>
              <a:gd name="T8" fmla="*/ 0 w 126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67"/>
              <a:gd name="T17" fmla="*/ 126 w 1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67">
                <a:moveTo>
                  <a:pt x="0" y="24"/>
                </a:moveTo>
                <a:lnTo>
                  <a:pt x="93" y="67"/>
                </a:lnTo>
                <a:lnTo>
                  <a:pt x="126" y="45"/>
                </a:lnTo>
                <a:lnTo>
                  <a:pt x="3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Text Box 70"/>
          <p:cNvSpPr txBox="1">
            <a:spLocks noChangeArrowheads="1"/>
          </p:cNvSpPr>
          <p:nvPr/>
        </p:nvSpPr>
        <p:spPr bwMode="auto">
          <a:xfrm>
            <a:off x="304800" y="3200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8231" name="Rectangle 55"/>
          <p:cNvSpPr>
            <a:spLocks noChangeArrowheads="1"/>
          </p:cNvSpPr>
          <p:nvPr/>
        </p:nvSpPr>
        <p:spPr bwMode="auto">
          <a:xfrm rot="181585">
            <a:off x="5627688" y="1166813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32" name="Rectangle 56"/>
          <p:cNvSpPr>
            <a:spLocks noChangeArrowheads="1"/>
          </p:cNvSpPr>
          <p:nvPr/>
        </p:nvSpPr>
        <p:spPr bwMode="auto">
          <a:xfrm rot="-581619">
            <a:off x="2498725" y="1303338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33" name="Rectangle 53"/>
          <p:cNvSpPr>
            <a:spLocks noChangeArrowheads="1"/>
          </p:cNvSpPr>
          <p:nvPr/>
        </p:nvSpPr>
        <p:spPr bwMode="auto">
          <a:xfrm rot="-771096">
            <a:off x="7781438" y="2530316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3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Overview of the RHIC Complex</a:t>
            </a: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  <a:p>
            <a:pPr marL="342900" indent="-342900"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181600" y="5410200"/>
            <a:ext cx="87313" cy="87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5181600" y="5410200"/>
            <a:ext cx="87313" cy="87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429000" y="3048000"/>
            <a:ext cx="87313" cy="87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29000" y="3048000"/>
            <a:ext cx="92075" cy="920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05200" y="2743200"/>
            <a:ext cx="92075" cy="920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29000" y="3048000"/>
            <a:ext cx="138113" cy="13335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581400" y="2743200"/>
            <a:ext cx="92075" cy="920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505200" y="2743200"/>
            <a:ext cx="228600" cy="152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28600" y="3429000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Connector 59"/>
          <p:cNvCxnSpPr>
            <a:stCxn id="8255" idx="2"/>
          </p:cNvCxnSpPr>
          <p:nvPr/>
        </p:nvCxnSpPr>
        <p:spPr>
          <a:xfrm flipH="1" flipV="1">
            <a:off x="838201" y="3657601"/>
            <a:ext cx="206374" cy="15954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5" name="Oval 67"/>
          <p:cNvSpPr>
            <a:spLocks noChangeArrowheads="1"/>
          </p:cNvSpPr>
          <p:nvPr/>
        </p:nvSpPr>
        <p:spPr bwMode="auto">
          <a:xfrm>
            <a:off x="1044575" y="3733800"/>
            <a:ext cx="473075" cy="166688"/>
          </a:xfrm>
          <a:prstGeom prst="ellips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0" y="3657600"/>
            <a:ext cx="6858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81000" y="3276600"/>
            <a:ext cx="457200" cy="2286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14400" y="3352800"/>
            <a:ext cx="762000" cy="228600"/>
          </a:xfrm>
          <a:prstGeom prst="rect">
            <a:avLst/>
          </a:prstGeom>
          <a:noFill/>
          <a:ln w="31750">
            <a:solidFill>
              <a:srgbClr val="50D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5029200"/>
            <a:ext cx="914400" cy="22860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endCxn id="8255" idx="0"/>
          </p:cNvCxnSpPr>
          <p:nvPr/>
        </p:nvCxnSpPr>
        <p:spPr>
          <a:xfrm flipH="1">
            <a:off x="1281113" y="3733800"/>
            <a:ext cx="39528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1676400" y="3352800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NSRL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752600" y="3429000"/>
            <a:ext cx="609600" cy="2286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981200" y="3962400"/>
            <a:ext cx="533400" cy="228600"/>
          </a:xfrm>
          <a:prstGeom prst="rect">
            <a:avLst/>
          </a:prstGeom>
          <a:noFill/>
          <a:ln w="31750">
            <a:solidFill>
              <a:srgbClr val="42F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9" name="Picture 5" descr="http://farm3.static.flickr.com/2615/4153316575_919c5acc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791200"/>
            <a:ext cx="1295400" cy="1066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0" name="Picture 7" descr="http://farm4.staticflickr.com/3461/3191618384_54978ea491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791200"/>
            <a:ext cx="1371600" cy="1066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1" name="Picture 9" descr="http://www.bnl.gov/bnlweb/images/LINAC-tunnel-2w.jpg"/>
          <p:cNvPicPr>
            <a:picLocks noChangeAspect="1" noChangeArrowheads="1"/>
          </p:cNvPicPr>
          <p:nvPr/>
        </p:nvPicPr>
        <p:blipFill>
          <a:blip r:embed="rId6" cstate="print"/>
          <a:srcRect l="3692"/>
          <a:stretch>
            <a:fillRect/>
          </a:stretch>
        </p:blipFill>
        <p:spPr bwMode="auto">
          <a:xfrm>
            <a:off x="0" y="5791200"/>
            <a:ext cx="1230923" cy="1066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791200"/>
            <a:ext cx="1295400" cy="1066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3" name="Picture 20" descr="http://www.bnl.gov/bnlweb/pubaf/pr/photos/2003/nsrl_tunn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791200"/>
            <a:ext cx="1295400" cy="1066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4" name="Picture 22" descr="http://www.explicatorium.com/images/Rhictunn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715001"/>
            <a:ext cx="1371600" cy="1143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5" name="Picture 24" descr="http://www.nersc.gov/assets/NewsImages/2011/Antihelium-4/star-detector-H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4495800"/>
            <a:ext cx="1371600" cy="12192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6" name="Picture 26" descr="http://farm5.staticflickr.com/4073/4905158223_fa52ab763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1" y="3124200"/>
            <a:ext cx="1371600" cy="137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97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9200" y="5791200"/>
            <a:ext cx="1295400" cy="1066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8" name="TextBox 97"/>
          <p:cNvSpPr txBox="1"/>
          <p:nvPr/>
        </p:nvSpPr>
        <p:spPr>
          <a:xfrm>
            <a:off x="152400" y="655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LINAC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371600" y="655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EBIS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590800" y="655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Tandems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962400" y="655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Booster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181600" y="655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NSRL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705600" y="6553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AGS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924800" y="655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RHIC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80010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9248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PHENIX</a:t>
            </a:r>
            <a:endParaRPr lang="en-US" b="1" dirty="0"/>
          </a:p>
        </p:txBody>
      </p:sp>
      <p:sp>
        <p:nvSpPr>
          <p:cNvPr id="109" name="Rectangle 108"/>
          <p:cNvSpPr/>
          <p:nvPr/>
        </p:nvSpPr>
        <p:spPr>
          <a:xfrm>
            <a:off x="4267200" y="1752600"/>
            <a:ext cx="838200" cy="381000"/>
          </a:xfrm>
          <a:prstGeom prst="rect">
            <a:avLst/>
          </a:prstGeom>
          <a:noFill/>
          <a:ln w="31750">
            <a:gradFill>
              <a:gsLst>
                <a:gs pos="0">
                  <a:schemeClr val="tx2">
                    <a:lumMod val="25000"/>
                  </a:schemeClr>
                </a:gs>
                <a:gs pos="21001">
                  <a:srgbClr val="0819FB"/>
                </a:gs>
                <a:gs pos="35001">
                  <a:schemeClr val="tx2">
                    <a:lumMod val="25000"/>
                  </a:schemeClr>
                </a:gs>
                <a:gs pos="52000">
                  <a:srgbClr val="FFFF00"/>
                </a:gs>
                <a:gs pos="73000">
                  <a:srgbClr val="FFFF00"/>
                </a:gs>
                <a:gs pos="88000">
                  <a:srgbClr val="FFFF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3000" y="1981200"/>
            <a:ext cx="838200" cy="2286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76600" y="2438400"/>
            <a:ext cx="609600" cy="2286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181600" y="1371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-Two separate superconducting accelerators (‘blue’ and ‘yellow’ rings)</a:t>
            </a:r>
          </a:p>
          <a:p>
            <a:r>
              <a:rPr lang="en-US" sz="1400" dirty="0" smtClean="0"/>
              <a:t>-2.4 miles in circumference (~3.8km)</a:t>
            </a:r>
          </a:p>
          <a:p>
            <a:r>
              <a:rPr lang="en-US" sz="1400" dirty="0" smtClean="0"/>
              <a:t>-6 collision points, typically utilize 2</a:t>
            </a:r>
            <a:endParaRPr lang="en-US" sz="1400" dirty="0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3429000" y="2971800"/>
            <a:ext cx="76200" cy="228602"/>
          </a:xfrm>
          <a:prstGeom prst="line">
            <a:avLst/>
          </a:prstGeom>
          <a:ln w="22225">
            <a:solidFill>
              <a:srgbClr val="0C0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429000" y="2971800"/>
            <a:ext cx="2286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 rot="-1980000">
            <a:off x="964359" y="2080461"/>
            <a:ext cx="152400" cy="228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xplosion 2 122"/>
          <p:cNvSpPr/>
          <p:nvPr/>
        </p:nvSpPr>
        <p:spPr>
          <a:xfrm>
            <a:off x="914400" y="2057400"/>
            <a:ext cx="228600" cy="228600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xplosion 2 123"/>
          <p:cNvSpPr/>
          <p:nvPr/>
        </p:nvSpPr>
        <p:spPr>
          <a:xfrm>
            <a:off x="3505200" y="2743200"/>
            <a:ext cx="228600" cy="228600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618 0.00255 L 0.05434 -0.01203 L -0.2967 -0.03426 L -0.32812 -0.05648 L -0.44601 -0.16759 L -0.45625 -0.18819 L -0.45573 -0.23426 L -0.45312 -0.24722 L -0.44791 -0.24977 L -0.44166 -0.25231 L -0.43194 -0.25231 L -0.42239 -0.25301 L -0.41076 -0.24722 L -0.40434 -0.24189 L -0.40625 -0.23518 L -0.41528 -0.23171 L -0.4243 -0.23009 L -0.43385 -0.22916 L -0.4441 -0.22824 L -0.44791 -0.23264 L -0.45243 -0.23518 L -0.45573 -0.24189 L -0.45052 -0.24791 L -0.44357 -0.25231 L -0.43125 -0.25301 L -0.42361 -0.25301 L -0.41337 -0.25139 L -0.40764 -0.24722 L -0.40434 -0.2412 L -0.41146 -0.22824 L -0.41788 -0.21713 L -0.425 -0.20694 L -0.42882 -0.1949 L -0.42812 -0.18634 L -0.42048 -0.17523 L -0.40955 -0.16342 L -0.3967 -0.15555 L -0.38003 -0.14884 L -0.35694 -0.14282 L -0.33073 -0.13773 L -0.29357 -0.14027 L -0.27882 -0.14282 L -0.26337 -0.14722 L -0.24496 -0.15486 L -0.22934 -0.1625 L -0.22101 -0.17268 L -0.21458 -0.18055 L -0.21076 -0.19236 L -0.21267 -0.20439 L -0.22291 -0.2206 L -0.24288 -0.23264 L -0.25903 -0.24027 L -0.27239 -0.24444 L -0.2967 -0.24977 L -0.30833 -0.24884 L -0.33125 -0.24977 L -0.35312 -0.24791 L -0.3691 -0.24375 L -0.38194 -0.24027 L -0.39288 -0.23426 L -0.40625 -0.22754 L -0.41215 -0.22222 L -0.42048 -0.21458 L -0.42621 -0.20439 L -0.42812 -0.19074 L -0.4243 -0.17963 L -0.41528 -0.16504 L -0.40243 -0.15648 L -0.38958 -0.15046 L -0.37361 -0.14537 L -0.35764 -0.1412 L -0.34219 -0.1412 L -0.3191 -0.13865 L -0.29288 -0.14027 L -0.2743 -0.14282 L -0.25382 -0.14884 L -0.23333 -0.15902 L -0.22048 -0.17199 L -0.21267 -0.18472 L -0.21146 -0.19838 L -0.21215 -0.21041 L -0.22048 -0.27963 L -0.18646 -0.34444 " pathEditMode="fixed" ptsTypes="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44444E-6 L -0.00122 -0.03472 L -0.01788 -0.04583 L -0.06424 -0.04953 L -0.11788 -0.05925 L -0.17535 -0.07662 L -0.20782 -0.08888 L -0.23837 -0.10625 L -0.26424 -0.12592 L -0.27448 -0.14814 L -0.26893 -0.18032 L -0.23837 -0.20625 L -0.179 -0.23101 L -0.12066 -0.24953 L -0.05677 -0.26064 L 0.00052 -0.27037 L 0.05156 -0.27407 L 0.10156 -0.27546 L 0.18212 -0.27662 L 0.27934 -0.27291 L 0.36823 -0.26435 L 0.42656 -0.25324 L 0.49965 -0.23101 L 0.54878 -0.21111 L 0.55885 -0.20254 L 0.56996 -0.19259 L 0.58489 -0.17407 L 0.59218 -0.15694 L 0.58854 -0.13842 L 0.57274 -0.11736 L 0.546 -0.1 L 0.50521 -0.08287 L 0.46996 -0.07037 L 0.43854 -0.0618 L 0.35989 -0.04699 L 0.31441 -0.04074 L 0.27743 -0.03842 L 0.20781 -0.03217 L 0.14045 -0.03472 L 0.0533 -0.03588 L -0.01424 -0.04213 L -0.09948 -0.0581 L -0.17344 -0.07546 L -0.20782 -0.08888 L -0.25035 -0.11481 L -0.27448 -0.14328 L -0.27344 -0.17291 L -0.23282 -0.20995 L -0.16233 -0.24213 L -0.05035 -0.26435 L 0.04774 -0.27407 L 0.12465 -0.27916 L 0.19132 -0.27777 L 0.24774 -0.27777 L 0.31441 -0.27037 L 0.36996 -0.2618 L 0.43663 -0.24814 L 0.50434 -0.23101 L 0.55243 -0.20879 L 0.58941 -0.16921 L 0.58663 -0.13333 L 0.55712 -0.1074 L 0.46267 -0.06921 L 0.371 -0.04699 L 0.28489 -0.03703 L 0.20607 -0.03333 L 0.16545 -0.03472 L 0.11163 -0.03217 L 0.08212 -0.03333 L 0.04496 -0.03588 L 0.02378 -0.03703 " pathEditMode="fixed" ptsTypes="AAAA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4 L 0.04618 0.00278 L 0.05434 -0.0118 L -0.2967 -0.03401 L -0.32812 -0.05622 L -0.44601 -0.16728 L -0.45625 -0.18787 L -0.45573 -0.23392 L -0.45312 -0.24687 L -0.44792 -0.24965 L -0.44167 -0.25196 L -0.43194 -0.25196 L -0.4224 -0.25289 L -0.41076 -0.24687 L -0.40434 -0.24155 L -0.40625 -0.23484 L -0.41528 -0.23137 L -0.42431 -0.22975 L -0.43385 -0.22883 L -0.4441 -0.2279 L -0.44792 -0.2323 L -0.45243 -0.23484 L -0.45573 -0.24155 L -0.45052 -0.24757 L -0.44358 -0.25196 L -0.43125 -0.25289 L -0.42361 -0.25289 L -0.41337 -0.25127 L -0.40764 -0.24687 L -0.40434 -0.24086 L -0.41146 -0.2279 L -0.41788 -0.21679 L -0.425 -0.20661 L -0.42882 -0.19458 L -0.42812 -0.18602 L -0.42049 -0.17492 L -0.40955 -0.16312 L -0.3967 -0.15525 L -0.38003 -0.14854 L -0.35694 -0.14252 L -0.33073 -0.13743 L -0.29358 -0.13998 L -0.27882 -0.14252 L -0.26337 -0.14692 L -0.24497 -0.15455 L -0.22934 -0.16219 L -0.22101 -0.17237 L -0.21458 -0.18024 L -0.21076 -0.19204 L -0.21267 -0.20407 L -0.22292 -0.22026 L -0.24288 -0.2323 L -0.25903 -0.23993 L -0.2724 -0.2441 L -0.2967 -0.24965 L -0.30833 -0.24849 L -0.33125 -0.24965 L -0.35312 -0.24757 L -0.3691 -0.2434 L -0.38194 -0.23993 L -0.39288 -0.23392 L -0.40625 -0.22721 L -0.41215 -0.22188 L -0.42049 -0.21425 L -0.42622 -0.20407 L -0.42812 -0.19042 L -0.42431 -0.17931 L -0.41528 -0.16473 L -0.40243 -0.15617 L -0.38958 -0.15016 L -0.37361 -0.14507 L -0.35764 -0.1409 L -0.34219 -0.1409 L -0.3191 -0.13836 L -0.29288 -0.13998 L -0.27431 -0.14252 L -0.25382 -0.14854 L -0.23333 -0.15872 L -0.22049 -0.17168 L -0.21267 -0.1844 L -0.21146 -0.19805 L -0.21215 -0.21008 L -0.22049 -0.2795 L -0.18646 -0.34428 " pathEditMode="fixed" rAng="0" ptsTypes="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-0.03334 2.96296E-6 L -0.09272 -0.00741 L -0.16303 -0.02847 L -0.21772 -0.04444 L -0.25105 -0.06296 L -0.27692 -0.08403 L -0.28334 -0.10625 L -0.2816 -0.12222 L -0.27414 -0.13704 L -0.25834 -0.14954 L -0.23247 -0.17176 L -0.17501 -0.18889 L -0.13716 -0.20139 L -0.06494 -0.2162 L 0.01476 -0.22731 L 0.10556 -0.23218 L 0.19514 -0.23102 L 0.27309 -0.22847 L 0.31754 -0.22361 L 0.35729 -0.21991 L 0.40365 -0.21111 L 0.49618 -0.18403 L 0.54063 -0.16296 L 0.56476 -0.15069 L 0.58143 -0.12222 L 0.5842 -0.1088 L 0.58229 -0.09769 L 0.56945 -0.07546 L 0.53229 -0.05556 L 0.48889 -0.03472 L 0.41476 -0.01481 L 0.31285 0.0037 L 0.22205 0.00972 L 0.11754 0.00972 L -0.06216 2.96296E-6 L -0.12414 -0.0125 L -0.15747 -0.02477 L -0.18612 -0.03333 L -0.22136 -0.04583 L -0.24827 -0.06065 L -0.26581 -0.07407 L -0.27969 -0.08773 L -0.2816 -0.11481 L -0.26945 -0.14074 L -0.25192 -0.15694 L -0.22969 -0.16806 L -0.19358 -0.18519 L -0.15469 -0.19884 L -0.07414 -0.21481 L -0.04167 -0.22222 L 0.01476 -0.22731 L 0.05 -0.22847 L 0.08143 -0.23218 L 0.13785 -0.23472 L 0.19896 -0.23102 L 0.24254 -0.23102 L 0.27205 -0.22731 L 0.33698 -0.21852 L 0.38976 -0.2125 L 0.42865 -0.20255 L 0.46389 -0.19398 L 0.50365 -0.17917 L 0.51285 -0.17662 L 0.54445 -0.16181 L 0.56754 -0.14583 L 0.5842 -0.1125 L 0.58143 -0.10139 L 0.56841 -0.07778 L 0.51667 -0.04699 L 0.45729 -0.02361 L 0.40643 -0.0125 L 0.36285 -0.00509 L 0.31754 2.96296E-6 L 0.28039 0.00741 L 0.21823 0.00856 L 0.1849 0.01227 L 0.1342 0.01227 L 0.08507 0.01111 L 0.06007 0.00972 L 0.04341 0.00972 L 0.02309 0.00972 L 0.00834 0.0037 " pathEditMode="fixed" ptsTypes="AAAAAAAAAAAAAAAAAAAAAAAAAAAAAAAAA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0.01875 -0.01782 L 0.03906 -0.02777 L 0.06493 -0.03263 L 0.09652 -0.03263 L 0.13906 -0.02893 L 0.18264 -0.02893 L 0.24184 -0.03263 L 0.32239 -0.04004 L 0.42152 -0.05486 L 0.49375 -0.07337 L 0.55208 -0.103 L 0.58541 -0.13888 L 0.58819 -0.16111 L 0.57239 -0.18819 L 0.5427 -0.20787 L 0.46961 -0.2375 L 0.40382 -0.25231 L 0.28541 -0.27083 L 0.18993 -0.27337 L 0.09652 -0.27337 L 0.04652 -0.27083 L -0.02014 -0.26481 L -0.08507 -0.2537 L -0.1415 -0.2412 L -0.19618 -0.22152 L -0.21927 -0.21157 L -0.25174 -0.19444 L -0.26563 -0.17962 L -0.2757 -0.15856 L -0.2757 -0.15115 L -0.27014 -0.12893 L -0.25174 -0.11041 L -0.2165 -0.09189 L -0.17014 -0.07083 L -0.12952 -0.05972 L -0.07848 -0.05 L -0.0507 -0.04375 L -0.02118 -0.04004 L 0.00764 -0.03634 L 0.02517 -0.03634 L 0.05208 -0.03379 L 0.12152 -0.03148 L 0.18264 -0.03009 L 0.26041 -0.03263 L 0.32795 -0.0412 L 0.40295 -0.05115 L 0.46875 -0.06851 L 0.50295 -0.07708 L 0.53906 -0.09305 L 0.56961 -0.11782 L 0.58437 -0.13263 L 0.58819 -0.15601 L 0.58264 -0.17962 L 0.55937 -0.19814 L 0.5243 -0.21782 L 0.47326 -0.23634 L 0.38159 -0.25486 L 0.2677 -0.27222 L 0.17986 -0.27453 L 0.06041 -0.27337 L -0.00539 -0.26712 L -0.0665 -0.25601 L -0.14236 -0.24259 L -0.1915 -0.22523 L -0.22952 -0.20671 L -0.25539 -0.18819 L -0.27014 -0.17453 L -0.2757 -0.16111 L -0.27674 -0.14861 L -0.26181 -0.11412 L -0.22674 -0.09814 L -0.14427 -0.06342 L -0.08681 -0.05115 L -0.04514 -0.04629 L 0.02152 -0.0412 " pathEditMode="fixed" rAng="0" ptsTypes="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5729 0.00139 L 0.11666 0.00695 L 0.19583 0.00972 L 0.27083 0.00556 L 0.37708 -0.00555 L 0.44583 -0.02361 L 0.53333 -0.05694 L 0.55833 -0.07361 L 0.56562 -0.08194 L 0.57291 -0.09583 L 0.575 -0.11111 L 0.57083 -0.12917 L 0.55937 -0.14583 L 0.53125 -0.16528 L 0.45729 -0.19305 L 0.37083 -0.21667 L 0.28229 -0.22639 L 0.20312 -0.23055 L 0.13229 -0.23472 L 0.02604 -0.22639 L -0.05104 -0.22083 L -0.13542 -0.20417 L -0.18229 -0.19167 L -0.21354 -0.17917 L -0.24167 -0.16667 L -0.275 -0.14305 L -0.2875 -0.12778 L -0.28854 -0.1125 L -0.28021 -0.07917 L -0.24271 -0.05278 L -0.19167 -0.03611 L -0.09688 -0.00555 L -0.04584 1.85185E-6 L 0.08437 0.00695 L 0.21041 0.00833 L 0.31875 0.00139 L 0.42916 -0.01667 L 0.49583 -0.0375 L 0.53958 -0.0625 L 0.57396 -0.09444 L 0.57604 -0.11389 L 0.56771 -0.13611 L 0.54062 -0.15972 L 0.50104 -0.18194 L 0.44166 -0.20139 L 0.38229 -0.2125 L 0.29791 -0.22361 L 0.20833 -0.23194 L 0.13646 -0.23472 L 0.03229 -0.23055 L -0.05 -0.22361 L -0.11667 -0.21111 L -0.17917 -0.19305 L -0.23229 -0.175 L -0.27292 -0.15417 L -0.28438 -0.13333 L -0.2875 -0.11528 L -0.28438 -0.09583 L -0.27396 -0.08194 L -0.24792 -0.06111 L -0.20938 -0.04028 L -0.17709 -0.03055 L -0.14584 -0.02222 L -0.1125 -0.01111 L -0.08334 -0.00417 L 4.72222E-6 1.85185E-6 Z " pathEditMode="fixed" ptsTypes="AAAAAAAAA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25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62F"/>
                                      </p:to>
                                    </p:animClr>
                                    <p:animClr clrSpc="rgb">
                                      <p:cBhvr>
                                        <p:cTn id="125" dur="25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62F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9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62F"/>
                                      </p:to>
                                    </p:animClr>
                                    <p:animClr clrSpc="rgb">
                                      <p:cBhvr>
                                        <p:cTn id="130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62F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6" grpId="0" animBg="1"/>
      <p:bldP spid="77" grpId="0" animBg="1"/>
      <p:bldP spid="87" grpId="0" animBg="1"/>
      <p:bldP spid="88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9" grpId="0" animBg="1"/>
      <p:bldP spid="81" grpId="0" animBg="1"/>
      <p:bldP spid="82" grpId="0" animBg="1"/>
      <p:bldP spid="83" grpId="0"/>
      <p:bldP spid="123" grpId="0" animBg="1"/>
      <p:bldP spid="123" grpId="1" animBg="1"/>
      <p:bldP spid="124" grpId="0" animBg="1"/>
      <p:bldP spid="1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914400"/>
          </a:xfrm>
        </p:spPr>
        <p:txBody>
          <a:bodyPr/>
          <a:lstStyle/>
          <a:p>
            <a:pPr algn="ctr"/>
            <a:r>
              <a:rPr lang="en-US" sz="2800" dirty="0" smtClean="0"/>
              <a:t>Sequenced Automation Using TAPE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324600"/>
          </a:xfrm>
        </p:spPr>
        <p:txBody>
          <a:bodyPr numCol="2"/>
          <a:lstStyle/>
          <a:p>
            <a:r>
              <a:rPr lang="en-US" sz="2300" dirty="0" smtClean="0"/>
              <a:t>TAPE program is extremely versatile and widely used in the operation of our accelerators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Generic automation tool</a:t>
            </a:r>
          </a:p>
          <a:p>
            <a:pPr lvl="2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Sequencing using a graphical editor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Able to interact with controls devices, servers, applications and electronic log books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Incorporates many traditional programming tools (variables, conditional statements, loops, etc.)</a:t>
            </a:r>
          </a:p>
          <a:p>
            <a:r>
              <a:rPr lang="en-US" sz="2400" dirty="0" smtClean="0"/>
              <a:t>Although the application is in essence simplistic, it is a highly effective/flexible tool 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</p:txBody>
      </p:sp>
      <p:pic>
        <p:nvPicPr>
          <p:cNvPr id="14" name="Picture 13" descr="Ta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85800"/>
            <a:ext cx="4419600" cy="579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6096000"/>
            <a:ext cx="472440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u="sng" dirty="0" smtClean="0">
                <a:solidFill>
                  <a:schemeClr val="tx2">
                    <a:lumMod val="50000"/>
                  </a:schemeClr>
                </a:solidFill>
              </a:rPr>
              <a:t>TAPE (</a:t>
            </a:r>
            <a:r>
              <a:rPr lang="en-US" sz="17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1700" u="sng" dirty="0" smtClean="0">
                <a:solidFill>
                  <a:schemeClr val="tx2">
                    <a:lumMod val="50000"/>
                  </a:schemeClr>
                </a:solidFill>
              </a:rPr>
              <a:t>ool for </a:t>
            </a:r>
            <a:r>
              <a:rPr lang="en-US" sz="1700" b="1" u="sng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1700" u="sng" dirty="0" smtClean="0">
                <a:solidFill>
                  <a:schemeClr val="tx2">
                    <a:lumMod val="50000"/>
                  </a:schemeClr>
                </a:solidFill>
              </a:rPr>
              <a:t>utomated </a:t>
            </a:r>
            <a:r>
              <a:rPr lang="en-US" sz="1700" b="1" u="sng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1700" u="sng" dirty="0" smtClean="0">
                <a:solidFill>
                  <a:schemeClr val="tx2">
                    <a:lumMod val="50000"/>
                  </a:schemeClr>
                </a:solidFill>
              </a:rPr>
              <a:t>rocedure </a:t>
            </a:r>
            <a:r>
              <a:rPr lang="en-US" sz="1700" b="1" u="sng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1700" u="sng" dirty="0" smtClean="0">
                <a:solidFill>
                  <a:schemeClr val="tx2">
                    <a:lumMod val="50000"/>
                  </a:schemeClr>
                </a:solidFill>
              </a:rPr>
              <a:t>xecution)</a:t>
            </a:r>
            <a:endParaRPr lang="en-US" sz="17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914400"/>
          </a:xfrm>
        </p:spPr>
        <p:txBody>
          <a:bodyPr/>
          <a:lstStyle/>
          <a:p>
            <a:pPr algn="ctr"/>
            <a:r>
              <a:rPr lang="en-US" sz="2800" dirty="0" smtClean="0"/>
              <a:t>Some Examples of TAPE Sequencer Usage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715000" cy="6248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Preparation of RHIC for ramping (instrumentation, RF, power supplies, triggers, etc.)</a:t>
            </a:r>
          </a:p>
          <a:p>
            <a:pPr lvl="1"/>
            <a:r>
              <a:rPr lang="en-US" sz="2400" dirty="0" smtClean="0"/>
              <a:t>Ramping RHIC to full energy</a:t>
            </a:r>
          </a:p>
          <a:p>
            <a:pPr lvl="2"/>
            <a:r>
              <a:rPr lang="en-US" sz="2200" dirty="0" smtClean="0"/>
              <a:t>Also putting the beams into collision</a:t>
            </a:r>
          </a:p>
          <a:p>
            <a:pPr lvl="1"/>
            <a:r>
              <a:rPr lang="en-US" sz="2400" dirty="0" smtClean="0"/>
              <a:t>Turning on/off hundreds of power supplies (access/power dip/quench)</a:t>
            </a:r>
          </a:p>
          <a:p>
            <a:pPr lvl="1"/>
            <a:r>
              <a:rPr lang="en-US" sz="2400" dirty="0" smtClean="0"/>
              <a:t>‘Mode switching’</a:t>
            </a:r>
          </a:p>
          <a:p>
            <a:pPr lvl="2"/>
            <a:r>
              <a:rPr lang="en-US" dirty="0" smtClean="0"/>
              <a:t>Changing species in </a:t>
            </a:r>
            <a:r>
              <a:rPr lang="en-US" dirty="0" smtClean="0"/>
              <a:t>the injectors</a:t>
            </a:r>
            <a:endParaRPr lang="en-US" dirty="0" smtClean="0"/>
          </a:p>
          <a:p>
            <a:pPr lvl="1"/>
            <a:r>
              <a:rPr lang="en-US" sz="2400" dirty="0" smtClean="0"/>
              <a:t>NSRL energy changes</a:t>
            </a:r>
          </a:p>
          <a:p>
            <a:pPr lvl="1"/>
            <a:r>
              <a:rPr lang="en-US" sz="2400" dirty="0" smtClean="0"/>
              <a:t>Documentation of running conditions</a:t>
            </a:r>
          </a:p>
          <a:p>
            <a:pPr lvl="1"/>
            <a:r>
              <a:rPr lang="en-US" sz="2400" dirty="0" smtClean="0"/>
              <a:t>General management over a large variety of systems</a:t>
            </a:r>
            <a:endParaRPr lang="en-US" sz="2400" dirty="0"/>
          </a:p>
        </p:txBody>
      </p:sp>
      <p:pic>
        <p:nvPicPr>
          <p:cNvPr id="27654" name="Picture 6" descr="http://static.tumblr.com/m8i3trp/rq5ljr1hh/htde2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438400" cy="2338255"/>
          </a:xfrm>
          <a:prstGeom prst="rect">
            <a:avLst/>
          </a:prstGeom>
          <a:noFill/>
        </p:spPr>
      </p:pic>
      <p:pic>
        <p:nvPicPr>
          <p:cNvPr id="6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581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(with sequencing)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0" y="3505200"/>
            <a:ext cx="45719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1502664"/>
          </a:xfrm>
        </p:spPr>
        <p:txBody>
          <a:bodyPr/>
          <a:lstStyle/>
          <a:p>
            <a:pPr algn="ctr"/>
            <a:r>
              <a:rPr lang="en-US" sz="2700" dirty="0" smtClean="0"/>
              <a:t>Hard-coded Beam-based Correction Schemes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4876800" cy="716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Automatic orbit correction in AGS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Acquires an orbit and calculates the necessary correction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User applies correction by simply pushing a button</a:t>
            </a:r>
          </a:p>
          <a:p>
            <a:endParaRPr lang="en-US" sz="2400" dirty="0" smtClean="0"/>
          </a:p>
          <a:p>
            <a:r>
              <a:rPr lang="en-US" sz="2400" dirty="0" smtClean="0"/>
              <a:t>Orbit and tune feedback in RHIC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Continuous feedback loops that maintain the orbit/tunes at ideal values over the ramp duration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Feedbacks can run at injection (before filling RHIC) to quickly optimize beam lifetime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endParaRPr lang="en-US" sz="2300" dirty="0" smtClean="0"/>
          </a:p>
        </p:txBody>
      </p:sp>
      <p:pic>
        <p:nvPicPr>
          <p:cNvPr id="1026" name="Picture 2" descr="http://www.cadops.bnl.gov/elog/graphics/rhic-CuAu_2012/Mon_Jul_9_2012_115202_19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3886201" cy="2286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048000" y="2362200"/>
            <a:ext cx="5181600" cy="3810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029200"/>
            <a:ext cx="2078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2078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690" y="3124200"/>
            <a:ext cx="21613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399" y="5029200"/>
            <a:ext cx="21385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562600" y="4419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Orbit feedback </a:t>
            </a:r>
            <a:r>
              <a:rPr lang="en-US" sz="1400" b="1" dirty="0" smtClean="0">
                <a:solidFill>
                  <a:schemeClr val="bg1"/>
                </a:solidFill>
              </a:rPr>
              <a:t>off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6324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Tune feedback </a:t>
            </a:r>
            <a:r>
              <a:rPr lang="en-US" sz="1400" b="1" dirty="0" smtClean="0">
                <a:solidFill>
                  <a:schemeClr val="bg1"/>
                </a:solidFill>
              </a:rPr>
              <a:t>off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4419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Orbit feedback </a:t>
            </a:r>
            <a:r>
              <a:rPr lang="en-US" sz="1400" b="1" dirty="0" smtClean="0">
                <a:solidFill>
                  <a:schemeClr val="bg1"/>
                </a:solidFill>
              </a:rPr>
              <a:t>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6200" y="63246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Tune feedback </a:t>
            </a:r>
            <a:r>
              <a:rPr lang="en-US" sz="1400" b="1" dirty="0" smtClean="0">
                <a:solidFill>
                  <a:schemeClr val="bg1"/>
                </a:solidFill>
              </a:rPr>
              <a:t>on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31242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Yellow Ring Horizontal Orbit RMS  (Millimeters) Versus Ramp Time</a:t>
            </a:r>
          </a:p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(Multiple Ramps Shown)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510540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50000"/>
                  </a:schemeClr>
                </a:solidFill>
              </a:rPr>
              <a:t>Yellow Ring Betatron Tunes Versus Ramp Time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5638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1400" b="1" baseline="-25000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en-US" sz="1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6019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Q</a:t>
            </a:r>
            <a:r>
              <a:rPr lang="en-US" sz="1400" b="1" baseline="-25000" dirty="0" smtClean="0">
                <a:solidFill>
                  <a:schemeClr val="accent1"/>
                </a:solidFill>
              </a:rPr>
              <a:t>y</a:t>
            </a:r>
            <a:endParaRPr lang="en-US" sz="1400" b="1" baseline="-250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6200" y="5334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1400" b="1" baseline="-25000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en-US" sz="1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2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Q</a:t>
            </a:r>
            <a:r>
              <a:rPr lang="en-US" sz="1400" b="1" baseline="-25000" dirty="0" smtClean="0">
                <a:solidFill>
                  <a:schemeClr val="accent1"/>
                </a:solidFill>
              </a:rPr>
              <a:t>y</a:t>
            </a:r>
            <a:endParaRPr lang="en-US" sz="1400" b="1" baseline="-250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274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AGS Orbit Control Application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Picture 2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9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1426464"/>
          </a:xfrm>
        </p:spPr>
        <p:txBody>
          <a:bodyPr/>
          <a:lstStyle/>
          <a:p>
            <a:pPr algn="ctr"/>
            <a:r>
              <a:rPr lang="en-US" sz="2800" dirty="0" smtClean="0"/>
              <a:t>Other Code-driven Beam-based Corrections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8006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Stochastic cooling in RHIC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Decreases the beam emittance in all three planes (H, V, L)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Uses a sophisticated pickup/kicker arrangement to measure and mitigate the diffusion of particles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Increases collisions by factor 2-5</a:t>
            </a:r>
            <a:endParaRPr lang="en-US" sz="2200" dirty="0" smtClean="0"/>
          </a:p>
          <a:p>
            <a:r>
              <a:rPr lang="en-US" sz="2400" dirty="0" smtClean="0"/>
              <a:t>Automated optimization of collision steering in RHIC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Implements minor steering adjustments using the collision rate as a figure of merit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Steers multiple interaction regions in parallel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Especially important with the advent of stochastic cooling</a:t>
            </a:r>
          </a:p>
          <a:p>
            <a:pPr lvl="1"/>
            <a:endParaRPr lang="en-US" dirty="0"/>
          </a:p>
        </p:txBody>
      </p:sp>
      <p:pic>
        <p:nvPicPr>
          <p:cNvPr id="25602" name="Picture 2" descr="http://www.cadops.bnl.gov/elog/graphics/rhic-CuAu_2012/Tue_Jun_19_2012_135126_9523.gif"/>
          <p:cNvPicPr>
            <a:picLocks noChangeAspect="1" noChangeArrowheads="1"/>
          </p:cNvPicPr>
          <p:nvPr/>
        </p:nvPicPr>
        <p:blipFill>
          <a:blip r:embed="rId2" cstate="print"/>
          <a:srcRect b="11828"/>
          <a:stretch>
            <a:fillRect/>
          </a:stretch>
        </p:blipFill>
        <p:spPr bwMode="auto">
          <a:xfrm>
            <a:off x="4953000" y="3429000"/>
            <a:ext cx="4191000" cy="3023429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0" y="609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Collision Rate Versus Time (Uranium Beam)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2209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Integrated collisions increased by factor of five!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6504057"/>
            <a:ext cx="434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/>
                </a:solidFill>
              </a:rPr>
              <a:t>lisa (Luminosity and IR Steering Application)</a:t>
            </a:r>
            <a:endParaRPr lang="en-US" sz="1700" dirty="0">
              <a:solidFill>
                <a:schemeClr val="accent1"/>
              </a:solidFill>
            </a:endParaRPr>
          </a:p>
        </p:txBody>
      </p:sp>
      <p:pic>
        <p:nvPicPr>
          <p:cNvPr id="10" name="Picture 2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5334000" y="6019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914400"/>
          </a:xfrm>
        </p:spPr>
        <p:txBody>
          <a:bodyPr/>
          <a:lstStyle/>
          <a:p>
            <a:pPr algn="ctr"/>
            <a:r>
              <a:rPr lang="en-US" sz="3200" dirty="0" smtClean="0"/>
              <a:t>User Controlled Access at NSRL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324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Fully automated access system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Controls entry/exit from the target exposure room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MCR operators used to perform this task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When an entrance is requested, system places area into a controlled access state and prevents the delivery of beam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User obtains an RFID key from iris scanner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accounts for entry/exit of each person using an arrangement of optical turnstiles and RFID antennas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Restores the beam after access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3554" name="Picture 2" descr="Image:BGE1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19600"/>
            <a:ext cx="2590800" cy="2362200"/>
          </a:xfrm>
          <a:prstGeom prst="rect">
            <a:avLst/>
          </a:prstGeom>
          <a:noFill/>
        </p:spPr>
      </p:pic>
      <p:pic>
        <p:nvPicPr>
          <p:cNvPr id="23556" name="Picture 4" descr="Image:B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2590800" cy="2133600"/>
          </a:xfrm>
          <a:prstGeom prst="rect">
            <a:avLst/>
          </a:prstGeom>
          <a:noFill/>
        </p:spPr>
      </p:pic>
      <p:pic>
        <p:nvPicPr>
          <p:cNvPr id="23558" name="Picture 6" descr="Image:UCAPage.JPG"/>
          <p:cNvPicPr>
            <a:picLocks noChangeAspect="1" noChangeArrowheads="1"/>
          </p:cNvPicPr>
          <p:nvPr/>
        </p:nvPicPr>
        <p:blipFill>
          <a:blip r:embed="rId4" cstate="print"/>
          <a:srcRect l="5000" r="938"/>
          <a:stretch>
            <a:fillRect/>
          </a:stretch>
        </p:blipFill>
        <p:spPr bwMode="auto">
          <a:xfrm>
            <a:off x="6537845" y="533400"/>
            <a:ext cx="2606155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UCA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810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Outside entrance gate to target exposure area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119336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Interior of entrance gate with automated personnel accounting equipment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2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Automation is Necessary!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400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Preparing for and executing a RHIC ramp necessitates hundreds of verifications/initializations/triggers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Impractical and susceptible to human error</a:t>
            </a:r>
          </a:p>
          <a:p>
            <a:r>
              <a:rPr lang="en-US" sz="2300" dirty="0" smtClean="0"/>
              <a:t>Mode switching sequence provides quick (~2 minutes!) and reliable reconfiguration of the injector chain for running different species</a:t>
            </a:r>
          </a:p>
          <a:p>
            <a:r>
              <a:rPr lang="en-US" sz="2300" dirty="0" smtClean="0"/>
              <a:t>NSRL has a need for rapid and consistent energy changes</a:t>
            </a:r>
          </a:p>
          <a:p>
            <a:r>
              <a:rPr lang="en-US" sz="2300" dirty="0" smtClean="0"/>
              <a:t>Controlling hundreds </a:t>
            </a:r>
            <a:r>
              <a:rPr lang="en-US" sz="2300" dirty="0" smtClean="0"/>
              <a:t>of power supplies easily </a:t>
            </a:r>
            <a:r>
              <a:rPr lang="en-US" sz="2300" dirty="0" smtClean="0"/>
              <a:t>managed with TAPE</a:t>
            </a:r>
            <a:endParaRPr lang="en-US" sz="2300" dirty="0" smtClean="0"/>
          </a:p>
          <a:p>
            <a:r>
              <a:rPr lang="en-US" sz="2300" dirty="0" smtClean="0"/>
              <a:t>Orbit/tune feedback has a profound effect on RHIC </a:t>
            </a:r>
            <a:r>
              <a:rPr lang="en-US" sz="2300" dirty="0" smtClean="0"/>
              <a:t>setup time</a:t>
            </a:r>
            <a:endParaRPr lang="en-US" sz="2300" dirty="0" smtClean="0"/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Only takes 1-2 test ramps to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reach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full energy with a new species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Enables running of several species, increases time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 collision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300" dirty="0" smtClean="0"/>
              <a:t>Stochastic cooling </a:t>
            </a:r>
            <a:r>
              <a:rPr lang="en-US" sz="2300" dirty="0" smtClean="0"/>
              <a:t>provides </a:t>
            </a:r>
            <a:r>
              <a:rPr lang="en-US" sz="2300" dirty="0" smtClean="0"/>
              <a:t>an incredible benefit, but is complex</a:t>
            </a:r>
          </a:p>
          <a:p>
            <a:r>
              <a:rPr lang="en-US" sz="2300" dirty="0" smtClean="0"/>
              <a:t>User Controlled Access for NSRL has been a huge success, and has freed operators from performing a very menial and repetitive task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5" name="Picture 2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117162" y="2945963"/>
            <a:ext cx="2584144" cy="3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31485</TotalTime>
  <Words>1398</Words>
  <Application>Microsoft Office PowerPoint</Application>
  <PresentationFormat>On-screen Show (4:3)</PresentationFormat>
  <Paragraphs>186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Automation Experience At THE RELATIVISTIC HEAVY ION COLLIDER </vt:lpstr>
      <vt:lpstr>Outline</vt:lpstr>
      <vt:lpstr>Slide 3</vt:lpstr>
      <vt:lpstr>Sequenced Automation Using TAPE</vt:lpstr>
      <vt:lpstr>Some Examples of TAPE Sequencer Usage</vt:lpstr>
      <vt:lpstr>Hard-coded Beam-based Correction Schemes</vt:lpstr>
      <vt:lpstr>Other Code-driven Beam-based Corrections</vt:lpstr>
      <vt:lpstr>User Controlled Access at NSRL</vt:lpstr>
      <vt:lpstr>Automation is Necessary! </vt:lpstr>
      <vt:lpstr>Our Sequenced Automation Method Works Well </vt:lpstr>
      <vt:lpstr>Issues With Sequenced Automation</vt:lpstr>
      <vt:lpstr>Issues With Other Automation Types</vt:lpstr>
      <vt:lpstr>Does Automation Hurt the Operators?</vt:lpstr>
      <vt:lpstr>Does Automation Hurt Operators (2)?</vt:lpstr>
      <vt:lpstr>Necessary Supplements to Automation</vt:lpstr>
      <vt:lpstr>Imparting and Retaining Skills</vt:lpstr>
      <vt:lpstr>Skill Retention With Automation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Experience At the collider-accelerator department of brookhaven national laboratory</dc:title>
  <dc:creator>Administrator</dc:creator>
  <cp:lastModifiedBy>Brittany</cp:lastModifiedBy>
  <cp:revision>187</cp:revision>
  <dcterms:created xsi:type="dcterms:W3CDTF">2012-07-08T11:22:55Z</dcterms:created>
  <dcterms:modified xsi:type="dcterms:W3CDTF">2012-07-31T20:53:18Z</dcterms:modified>
</cp:coreProperties>
</file>