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sldIdLst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  <p:sldId id="268" r:id="rId11"/>
    <p:sldId id="270" r:id="rId12"/>
    <p:sldId id="265" r:id="rId13"/>
    <p:sldId id="271" r:id="rId14"/>
    <p:sldId id="267" r:id="rId15"/>
    <p:sldId id="278" r:id="rId16"/>
    <p:sldId id="266" r:id="rId17"/>
    <p:sldId id="272" r:id="rId18"/>
    <p:sldId id="273" r:id="rId19"/>
    <p:sldId id="274" r:id="rId20"/>
    <p:sldId id="275" r:id="rId21"/>
    <p:sldId id="277" r:id="rId22"/>
    <p:sldId id="276" r:id="rId23"/>
    <p:sldId id="280" r:id="rId24"/>
    <p:sldId id="279" r:id="rId25"/>
    <p:sldId id="281" r:id="rId26"/>
    <p:sldId id="289" r:id="rId27"/>
    <p:sldId id="282" r:id="rId28"/>
    <p:sldId id="283" r:id="rId29"/>
    <p:sldId id="287" r:id="rId30"/>
    <p:sldId id="284" r:id="rId31"/>
    <p:sldId id="285" r:id="rId32"/>
    <p:sldId id="286" r:id="rId33"/>
    <p:sldId id="288" r:id="rId34"/>
    <p:sldId id="290" r:id="rId3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0066"/>
    <a:srgbClr val="3333CC"/>
    <a:srgbClr val="FFFF00"/>
    <a:srgbClr val="66FF66"/>
    <a:srgbClr val="CC66FF"/>
    <a:srgbClr val="660033"/>
    <a:srgbClr val="0066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3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61154-BD93-44B6-BB4E-6EDC09A96C72}" type="datetimeFigureOut">
              <a:rPr lang="zh-CN" altLang="en-US" smtClean="0"/>
              <a:t>2012-8-7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4800D-F707-4F8C-8877-EF1D123B03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705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4800D-F707-4F8C-8877-EF1D123B037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658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4800D-F707-4F8C-8877-EF1D123B037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932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4800D-F707-4F8C-8877-EF1D123B037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954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4800D-F707-4F8C-8877-EF1D123B037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5110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F60A4-7C3D-422C-97A3-0DD126E2869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108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2010-04-12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AF0CDC-5520-47D4-B036-0C633FA988AC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869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4800D-F707-4F8C-8877-EF1D123B037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983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4800D-F707-4F8C-8877-EF1D123B037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618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4F1382-58E1-4EBB-A64D-1DE8EEAAE237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4534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4F1382-58E1-4EBB-A64D-1DE8EEAAE237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275068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4F1382-58E1-4EBB-A64D-1DE8EEAAE237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87916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4800D-F707-4F8C-8877-EF1D123B037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5629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4800D-F707-4F8C-8877-EF1D123B037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24323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4800D-F707-4F8C-8877-EF1D123B037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3938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00CC1-B3CC-485C-BA6D-1233E65F2F72}" type="slidenum">
              <a:rPr lang="en-US" altLang="zh-CN" smtClean="0"/>
              <a:pPr/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36346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2010-04-12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4AF0CDC-5520-47D4-B036-0C633FA988AC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7403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4800D-F707-4F8C-8877-EF1D123B037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8888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4800D-F707-4F8C-8877-EF1D123B037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238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4800D-F707-4F8C-8877-EF1D123B037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7241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4800D-F707-4F8C-8877-EF1D123B037F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7807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DF3AF-991D-4DC4-AB76-DF4BDB484FA5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7100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4800D-F707-4F8C-8877-EF1D123B037F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766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0908A-8CF3-4E83-B613-5D51D1CAB9BC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6340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4800D-F707-4F8C-8877-EF1D123B037F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96215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4800D-F707-4F8C-8877-EF1D123B037F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152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4800D-F707-4F8C-8877-EF1D123B037F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30863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4800D-F707-4F8C-8877-EF1D123B037F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126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07FDC448-49C7-4F45-8855-F1690720DBCB}" type="slidenum">
              <a:rPr lang="en-US" altLang="zh-CN" smtClean="0">
                <a:solidFill>
                  <a:prstClr val="black"/>
                </a:solidFill>
              </a:rPr>
              <a:pPr eaLnBrk="1" hangingPunct="1"/>
              <a:t>5</a:t>
            </a:fld>
            <a:endParaRPr lang="en-US" altLang="zh-CN" smtClean="0">
              <a:solidFill>
                <a:prstClr val="black"/>
              </a:solidFill>
            </a:endParaRPr>
          </a:p>
        </p:txBody>
      </p:sp>
      <p:sp>
        <p:nvSpPr>
          <p:cNvPr id="57347" name="Rectangle 7"/>
          <p:cNvSpPr txBox="1">
            <a:spLocks noGrp="1" noChangeArrowheads="1"/>
          </p:cNvSpPr>
          <p:nvPr/>
        </p:nvSpPr>
        <p:spPr bwMode="auto">
          <a:xfrm>
            <a:off x="3884106" y="8684961"/>
            <a:ext cx="2972283" cy="45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75BF167B-6133-4364-808D-39EF2E2B289C}" type="slidenum">
              <a:rPr lang="en-US" altLang="zh-CN" sz="1200">
                <a:solidFill>
                  <a:prstClr val="black"/>
                </a:solidFill>
                <a:latin typeface="Calibri" pitchFamily="34" charset="0"/>
              </a:rPr>
              <a:pPr algn="r" eaLnBrk="1" hangingPunct="1"/>
              <a:t>5</a:t>
            </a:fld>
            <a:endParaRPr lang="en-US" altLang="zh-CN" sz="12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4800D-F707-4F8C-8877-EF1D123B037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037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4800D-F707-4F8C-8877-EF1D123B037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860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2012-8</a:t>
            </a: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WAO'12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F2CA1-7A48-44F1-81FD-A0D2A76602F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9520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2012-8</a:t>
            </a: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WAO'12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05A93-8068-4F41-8777-C6B2D9EBEA4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276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2012-8</a:t>
            </a: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WAO'12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556D5-7EAE-4CCC-8B2B-EDE882E587E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5703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2012-8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WAO'12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9E9E8-8F60-4173-9779-24338D00EA0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985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2012-8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WAO'12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2F29-C029-4160-9686-22CBEC47959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35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2012-8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WAO'12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BC626-C5B0-4FC3-BAB1-609FC0E245A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755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2012-8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WAO'12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0ED-4E52-4FAF-BA05-94F8B5BF02C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01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2012-8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WAO'12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FE674-B792-463D-BB5C-C9F0D9B51F3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534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2012-8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WAO'12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FA440-F985-46D5-8428-342B654A83C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752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2012-8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WAO'12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01276-874D-40C1-9EA4-D30BE84A105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044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2012-8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WAO'12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DE620-AC8C-4DC3-B2C0-7B23BEB2264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5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2012-8</a:t>
            </a: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WAO'12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763B6-E78D-4551-9F59-72C601CD2E1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2080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2012-8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WAO'12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B8BBD-52C1-4EB7-9CAE-A2EBFC6AAB0B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375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2012-8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WAO'12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0F8AB-4391-46C7-9A8B-276C1FDE323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58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2012-8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WAO'12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E94CB-6481-420D-812A-9EE9F56B7F0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87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2012-8</a:t>
            </a: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WAO'12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168D1-97AE-4BB5-8AA2-1CD1155833D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24081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2012-8</a:t>
            </a: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WAO'12</a:t>
            </a: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12BF1-F5C9-4DBD-9F73-4C54E6C850F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331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2012-8</a:t>
            </a: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WAO'12</a:t>
            </a: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43DFC-0008-4FB5-98AE-88429B32E84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3612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2012-8</a:t>
            </a: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WAO'12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A0AB0-5CE3-4E87-B2EC-C9732FAEBF4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4974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2012-8</a:t>
            </a: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WAO'12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A59A8-EF0C-4906-9720-A9744E5D5EB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7050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2012-8</a:t>
            </a: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WAO'12</a:t>
            </a: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F380D-2C30-42A8-8A4D-ED1B90256B4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644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2012-8</a:t>
            </a: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WAO'12</a:t>
            </a: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74203-7541-43D8-9BCD-D234E53FC98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69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755650" y="5876925"/>
            <a:ext cx="7704138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034" name="Picture 10" descr="symbol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600000">
            <a:off x="6588125" y="5994400"/>
            <a:ext cx="2441575" cy="45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809625"/>
            <a:ext cx="1008063" cy="67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altLang="zh-CN" smtClean="0"/>
              <a:t>2012-8</a:t>
            </a: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zh-CN" smtClean="0"/>
              <a:t>WAO'12</a:t>
            </a: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6F2A77B-5D32-4B6C-8EA8-DE0B8B162877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757238" y="1196975"/>
            <a:ext cx="7127875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rgbClr val="3333C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660033"/>
          </a:solidFill>
          <a:latin typeface="+mn-lt"/>
          <a:ea typeface="宋体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000066"/>
          </a:solidFill>
          <a:latin typeface="+mn-lt"/>
          <a:ea typeface="宋体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rgbClr val="006600"/>
          </a:solidFill>
          <a:latin typeface="+mn-lt"/>
          <a:ea typeface="宋体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charset="-122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charset="-122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charset="-122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9"/>
          <p:cNvSpPr>
            <a:spLocks noChangeShapeType="1"/>
          </p:cNvSpPr>
          <p:nvPr/>
        </p:nvSpPr>
        <p:spPr bwMode="auto">
          <a:xfrm>
            <a:off x="755650" y="5876925"/>
            <a:ext cx="7704138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pic>
        <p:nvPicPr>
          <p:cNvPr id="1027" name="Picture 10" descr="symbol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994400"/>
            <a:ext cx="24415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7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809625"/>
            <a:ext cx="1008063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2012-8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Calibri" pitchFamily="34" charset="0"/>
                <a:ea typeface="仿宋_GB2312" pitchFamily="49" charset="-122"/>
              </a:defRPr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WAO'12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ABB4B4DD-70E9-44C5-ACB7-F3BD12DB8D5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34" name="Line 8"/>
          <p:cNvSpPr>
            <a:spLocks noChangeShapeType="1"/>
          </p:cNvSpPr>
          <p:nvPr/>
        </p:nvSpPr>
        <p:spPr bwMode="auto">
          <a:xfrm>
            <a:off x="757238" y="1196975"/>
            <a:ext cx="7127875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864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3333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660033"/>
          </a:solidFill>
          <a:latin typeface="+mn-lt"/>
          <a:ea typeface="宋体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000066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rgbClr val="006600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wm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jpeg"/><Relationship Id="rId12" Type="http://schemas.openxmlformats.org/officeDocument/2006/relationships/image" Target="../media/image16.emf"/><Relationship Id="rId17" Type="http://schemas.openxmlformats.org/officeDocument/2006/relationships/image" Target="../media/image27.emf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26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jpe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14.jpeg"/><Relationship Id="rId15" Type="http://schemas.openxmlformats.org/officeDocument/2006/relationships/image" Target="../media/image25.emf"/><Relationship Id="rId10" Type="http://schemas.openxmlformats.org/officeDocument/2006/relationships/image" Target="../media/image22.jpeg"/><Relationship Id="rId4" Type="http://schemas.openxmlformats.org/officeDocument/2006/relationships/image" Target="../media/image17.jpeg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Superconductivity </a:t>
            </a:r>
            <a:r>
              <a:rPr lang="en-US" altLang="zh-CN" dirty="0" smtClean="0"/>
              <a:t>in the BEPCII Performance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Q. 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Qin (</a:t>
            </a:r>
            <a:r>
              <a:rPr lang="zh-CN" altLang="en-US" dirty="0" smtClean="0">
                <a:latin typeface="Calibri" pitchFamily="34" charset="0"/>
                <a:cs typeface="Calibri" pitchFamily="34" charset="0"/>
              </a:rPr>
              <a:t>秦  庆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altLang="zh-CN" dirty="0" smtClean="0">
              <a:latin typeface="Calibri" pitchFamily="34" charset="0"/>
              <a:cs typeface="Calibri" pitchFamily="34" charset="0"/>
            </a:endParaRPr>
          </a:p>
          <a:p>
            <a:endParaRPr lang="en-US" altLang="zh-CN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altLang="zh-CN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Institute of High Energy Physics</a:t>
            </a:r>
            <a:endParaRPr lang="zh-CN" altLang="en-US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2012-8</a:t>
            </a: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WAO'12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2CA1-7A48-44F1-81FD-A0D2A76602F8}" type="slidenum">
              <a:rPr lang="en-US" altLang="zh-CN" smtClean="0"/>
              <a:pPr/>
              <a:t>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In the CD0, 3 NC RF cavities were used instead of 1 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SRF each 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ring, providing 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energy to 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beams with a reasonable bunch lengthening.</a:t>
            </a:r>
          </a:p>
          <a:p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To save the longitudinal space of each ring, and develop the technology of SC RF, we decided to use SC RF cavity in the BEPCII</a:t>
            </a:r>
            <a:endParaRPr lang="zh-CN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2012-8</a:t>
            </a: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WAO'12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63B6-E78D-4551-9F59-72C601CD2E19}" type="slidenum">
              <a:rPr lang="en-US" altLang="zh-CN" smtClean="0"/>
              <a:pPr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922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2012-8</a:t>
            </a: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WAO'12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63B6-E78D-4551-9F59-72C601CD2E19}" type="slidenum">
              <a:rPr lang="en-US" altLang="zh-CN" smtClean="0"/>
              <a:pPr/>
              <a:t>11</a:t>
            </a:fld>
            <a:endParaRPr lang="en-US" altLang="zh-CN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728" y="4005039"/>
            <a:ext cx="28194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755576" y="1340768"/>
            <a:ext cx="7056784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altLang="zh-CN" sz="2800" b="1" kern="0" dirty="0">
                <a:solidFill>
                  <a:srgbClr val="3333CC"/>
                </a:solidFill>
                <a:latin typeface="Calibri" pitchFamily="34" charset="0"/>
                <a:ea typeface="仿宋_GB2312"/>
                <a:cs typeface="Calibri" pitchFamily="34" charset="0"/>
              </a:rPr>
              <a:t>Two </a:t>
            </a:r>
            <a:r>
              <a:rPr lang="en-US" altLang="zh-CN" sz="2800" b="1" kern="0" dirty="0" smtClean="0">
                <a:solidFill>
                  <a:srgbClr val="3333CC"/>
                </a:solidFill>
                <a:latin typeface="Calibri" pitchFamily="34" charset="0"/>
                <a:ea typeface="仿宋_GB2312"/>
                <a:cs typeface="Calibri" pitchFamily="34" charset="0"/>
              </a:rPr>
              <a:t>SC </a:t>
            </a:r>
            <a:r>
              <a:rPr lang="en-US" altLang="zh-CN" sz="2800" b="1" kern="0" dirty="0">
                <a:solidFill>
                  <a:srgbClr val="3333CC"/>
                </a:solidFill>
                <a:latin typeface="Calibri" pitchFamily="34" charset="0"/>
                <a:ea typeface="仿宋_GB2312"/>
                <a:cs typeface="Calibri" pitchFamily="34" charset="0"/>
              </a:rPr>
              <a:t>quad/multipolar </a:t>
            </a:r>
            <a:r>
              <a:rPr lang="en-US" altLang="zh-CN" sz="2800" b="1" kern="0" dirty="0" smtClean="0">
                <a:solidFill>
                  <a:srgbClr val="3333CC"/>
                </a:solidFill>
                <a:latin typeface="Calibri" pitchFamily="34" charset="0"/>
                <a:ea typeface="仿宋_GB2312"/>
                <a:cs typeface="Calibri" pitchFamily="34" charset="0"/>
              </a:rPr>
              <a:t>insertion magnets </a:t>
            </a:r>
            <a:r>
              <a:rPr lang="en-US" altLang="zh-CN" sz="2800" b="1" kern="0" dirty="0" smtClean="0">
                <a:solidFill>
                  <a:srgbClr val="3333CC"/>
                </a:solidFill>
                <a:latin typeface="Calibri" pitchFamily="34" charset="0"/>
                <a:ea typeface="仿宋_GB2312"/>
                <a:cs typeface="Calibri" pitchFamily="34" charset="0"/>
              </a:rPr>
              <a:t>(SIM) near the interaction point </a:t>
            </a:r>
          </a:p>
          <a:p>
            <a:pPr lvl="0">
              <a:spcBef>
                <a:spcPct val="20000"/>
              </a:spcBef>
            </a:pPr>
            <a:r>
              <a:rPr lang="en-US" altLang="zh-CN" sz="2800" b="1" kern="0" dirty="0" smtClean="0">
                <a:solidFill>
                  <a:srgbClr val="3333CC"/>
                </a:solidFill>
                <a:latin typeface="Calibri" pitchFamily="34" charset="0"/>
                <a:ea typeface="仿宋_GB2312"/>
                <a:cs typeface="Calibri" pitchFamily="34" charset="0"/>
              </a:rPr>
              <a:t>— one </a:t>
            </a:r>
            <a:r>
              <a:rPr lang="en-US" altLang="zh-CN" sz="2800" b="1" kern="0" dirty="0" smtClean="0">
                <a:solidFill>
                  <a:srgbClr val="3333CC"/>
                </a:solidFill>
                <a:latin typeface="Calibri" pitchFamily="34" charset="0"/>
                <a:ea typeface="仿宋_GB2312"/>
                <a:cs typeface="Calibri" pitchFamily="34" charset="0"/>
              </a:rPr>
              <a:t>SIM/ring</a:t>
            </a:r>
            <a:endParaRPr lang="en-US" altLang="zh-CN" sz="2800" b="1" kern="0" dirty="0">
              <a:solidFill>
                <a:srgbClr val="3333CC"/>
              </a:solidFill>
              <a:latin typeface="Calibri" pitchFamily="34" charset="0"/>
              <a:ea typeface="仿宋_GB2312"/>
              <a:cs typeface="Calibri" pitchFamily="34" charset="0"/>
            </a:endParaRPr>
          </a:p>
        </p:txBody>
      </p:sp>
      <p:pic>
        <p:nvPicPr>
          <p:cNvPr id="13" name="内容占位符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216" y="3284984"/>
            <a:ext cx="3360125" cy="2582416"/>
          </a:xfrm>
        </p:spPr>
      </p:pic>
    </p:spTree>
    <p:extLst>
      <p:ext uri="{BB962C8B-B14F-4D97-AF65-F5344CB8AC3E}">
        <p14:creationId xmlns:p14="http://schemas.microsoft.com/office/powerpoint/2010/main" val="66183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A compact </a:t>
            </a:r>
            <a:r>
              <a:rPr lang="en-US" altLang="zh-CN" dirty="0" err="1" smtClean="0">
                <a:latin typeface="Calibri" pitchFamily="34" charset="0"/>
                <a:cs typeface="Calibri" pitchFamily="34" charset="0"/>
              </a:rPr>
              <a:t>multipole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-coil designed to squeeze </a:t>
            </a:r>
            <a:r>
              <a:rPr lang="en-US" altLang="zh-CN" i="1" dirty="0" smtClean="0">
                <a:latin typeface="Calibri" pitchFamily="34" charset="0"/>
                <a:cs typeface="Calibri" pitchFamily="34" charset="0"/>
                <a:sym typeface="Symbol"/>
              </a:rPr>
              <a:t></a:t>
            </a:r>
            <a:r>
              <a:rPr lang="en-US" altLang="zh-CN" i="1" baseline="-25000" dirty="0" smtClean="0">
                <a:latin typeface="Calibri" pitchFamily="34" charset="0"/>
                <a:cs typeface="Calibri" pitchFamily="34" charset="0"/>
                <a:sym typeface="Symbol"/>
              </a:rPr>
              <a:t>y</a:t>
            </a:r>
            <a:r>
              <a:rPr lang="en-US" altLang="zh-CN" baseline="30000" dirty="0" smtClean="0">
                <a:latin typeface="Calibri" pitchFamily="34" charset="0"/>
                <a:cs typeface="Calibri" pitchFamily="34" charset="0"/>
                <a:sym typeface="Symbol"/>
              </a:rPr>
              <a:t>*</a:t>
            </a:r>
            <a:r>
              <a:rPr lang="en-US" altLang="zh-CN" baseline="30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, compensate coupling caused by the detector solenoid, bend beam to outer ring in SR mode, tune orbit and coupling by corrector and skew quad coils.</a:t>
            </a:r>
          </a:p>
          <a:p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SIM used 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for above aim, saving the space in IR, increasing the strength of quad.</a:t>
            </a:r>
          </a:p>
          <a:p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A scheme of permanent squad near IP was also considered, but not as good as SC scheme.</a:t>
            </a:r>
            <a:endParaRPr lang="en-US" altLang="zh-CN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2012-8</a:t>
            </a: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WAO'12</a:t>
            </a: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59A8-EF0C-4906-9720-A9744E5D5EBF}" type="slidenum">
              <a:rPr lang="en-US" altLang="zh-CN" smtClean="0"/>
              <a:pPr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678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5" name="Rectangle 3"/>
          <p:cNvSpPr>
            <a:spLocks noChangeArrowheads="1"/>
          </p:cNvSpPr>
          <p:nvPr/>
        </p:nvSpPr>
        <p:spPr bwMode="auto">
          <a:xfrm>
            <a:off x="755576" y="332656"/>
            <a:ext cx="73152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/>
            <a:r>
              <a:rPr lang="en-US" altLang="zh-CN" sz="2400" b="1" dirty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Coil winding layout of SC IR </a:t>
            </a:r>
            <a:r>
              <a:rPr lang="en-US" altLang="zh-CN" sz="2400" b="1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magnet (SIM)</a:t>
            </a:r>
            <a:endParaRPr lang="en-US" altLang="zh-CN" sz="2400" b="1" dirty="0">
              <a:solidFill>
                <a:srgbClr val="3333C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25636" name="Picture 4" descr="D:\Temp\m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16832"/>
            <a:ext cx="7467600" cy="370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2012-8</a:t>
            </a: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WAO'12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5907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日期占位符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/>
              <a:t>2010-04-12</a:t>
            </a:r>
          </a:p>
        </p:txBody>
      </p:sp>
      <p:sp>
        <p:nvSpPr>
          <p:cNvPr id="18435" name="页脚占位符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/>
              <a:t>WAO'10</a:t>
            </a:r>
          </a:p>
        </p:txBody>
      </p:sp>
      <p:pic>
        <p:nvPicPr>
          <p:cNvPr id="18436" name="Picture 2" descr="forch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14688"/>
            <a:ext cx="78486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2214563" y="6461125"/>
            <a:ext cx="5195887" cy="396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0033CC"/>
                </a:solidFill>
                <a:latin typeface="Times New Roman" pitchFamily="18" charset="0"/>
              </a:rPr>
              <a:t>Interaction region for the dedicated SR mode</a:t>
            </a:r>
            <a:endParaRPr lang="en-US" altLang="zh-CN" sz="2000" b="1">
              <a:solidFill>
                <a:srgbClr val="0033CC"/>
              </a:solidFill>
            </a:endParaRPr>
          </a:p>
        </p:txBody>
      </p:sp>
      <p:pic>
        <p:nvPicPr>
          <p:cNvPr id="18438" name="Picture 21" descr="COLbeam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7786688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6156325" y="357188"/>
            <a:ext cx="109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b="1" kern="0" dirty="0">
                <a:solidFill>
                  <a:srgbClr val="FF0000"/>
                </a:solidFill>
                <a:ea typeface="宋体" pitchFamily="2" charset="-122"/>
              </a:rPr>
              <a:t>ISPB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3500438" y="428625"/>
            <a:ext cx="1123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b="1" kern="0" dirty="0">
                <a:solidFill>
                  <a:srgbClr val="FF0000"/>
                </a:solidFill>
                <a:ea typeface="宋体" pitchFamily="2" charset="-122"/>
              </a:rPr>
              <a:t>SCQ</a:t>
            </a:r>
          </a:p>
        </p:txBody>
      </p:sp>
      <p:sp>
        <p:nvSpPr>
          <p:cNvPr id="18441" name="Text Box 24"/>
          <p:cNvSpPr txBox="1">
            <a:spLocks noChangeArrowheads="1"/>
          </p:cNvSpPr>
          <p:nvPr/>
        </p:nvSpPr>
        <p:spPr bwMode="auto">
          <a:xfrm>
            <a:off x="4500563" y="1714500"/>
            <a:ext cx="749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 b="1">
                <a:solidFill>
                  <a:srgbClr val="FF0000"/>
                </a:solidFill>
              </a:rPr>
              <a:t>IP</a:t>
            </a:r>
          </a:p>
        </p:txBody>
      </p:sp>
      <p:sp>
        <p:nvSpPr>
          <p:cNvPr id="18442" name="Text Box 3"/>
          <p:cNvSpPr txBox="1">
            <a:spLocks noChangeArrowheads="1"/>
          </p:cNvSpPr>
          <p:nvPr/>
        </p:nvSpPr>
        <p:spPr bwMode="auto">
          <a:xfrm>
            <a:off x="2357438" y="2714625"/>
            <a:ext cx="4643437" cy="4000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0033CC"/>
                </a:solidFill>
                <a:latin typeface="Times New Roman" pitchFamily="18" charset="0"/>
              </a:rPr>
              <a:t>Interaction region for the collision mode</a:t>
            </a:r>
            <a:endParaRPr lang="en-US" altLang="zh-CN" sz="2000" b="1">
              <a:solidFill>
                <a:srgbClr val="0033CC"/>
              </a:solidFill>
            </a:endParaRPr>
          </a:p>
        </p:txBody>
      </p:sp>
      <p:sp>
        <p:nvSpPr>
          <p:cNvPr id="18443" name="Text Box 22"/>
          <p:cNvSpPr txBox="1">
            <a:spLocks noChangeArrowheads="1"/>
          </p:cNvSpPr>
          <p:nvPr/>
        </p:nvSpPr>
        <p:spPr bwMode="auto">
          <a:xfrm>
            <a:off x="3419475" y="4005263"/>
            <a:ext cx="86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SCB</a:t>
            </a:r>
          </a:p>
        </p:txBody>
      </p:sp>
      <p:sp>
        <p:nvSpPr>
          <p:cNvPr id="18444" name="Text Box 22"/>
          <p:cNvSpPr txBox="1">
            <a:spLocks noChangeArrowheads="1"/>
          </p:cNvSpPr>
          <p:nvPr/>
        </p:nvSpPr>
        <p:spPr bwMode="auto">
          <a:xfrm>
            <a:off x="5292725" y="4005263"/>
            <a:ext cx="86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SCB</a:t>
            </a:r>
          </a:p>
        </p:txBody>
      </p:sp>
    </p:spTree>
    <p:extLst>
      <p:ext uri="{BB962C8B-B14F-4D97-AF65-F5344CB8AC3E}">
        <p14:creationId xmlns:p14="http://schemas.microsoft.com/office/powerpoint/2010/main" val="333874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2"/>
          </a:xfrm>
        </p:spPr>
        <p:txBody>
          <a:bodyPr/>
          <a:lstStyle/>
          <a:p>
            <a:r>
              <a:rPr lang="en-US" altLang="zh-CN" dirty="0">
                <a:latin typeface="Calibri" pitchFamily="34" charset="0"/>
                <a:cs typeface="Calibri" pitchFamily="34" charset="0"/>
              </a:rPr>
              <a:t>One 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SC </a:t>
            </a:r>
            <a:r>
              <a:rPr lang="en-US" altLang="zh-CN" dirty="0">
                <a:latin typeface="Calibri" pitchFamily="34" charset="0"/>
                <a:cs typeface="Calibri" pitchFamily="34" charset="0"/>
              </a:rPr>
              <a:t>solenoid 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magnet (SSM) in the detector of BES III</a:t>
            </a:r>
          </a:p>
          <a:p>
            <a:pPr marL="0" indent="0">
              <a:buNone/>
            </a:pP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— Higher solenoid field (1.0 Tesla) compared to BES I</a:t>
            </a:r>
          </a:p>
          <a:p>
            <a:pPr marL="0" indent="0">
              <a:buNone/>
            </a:pPr>
            <a:r>
              <a:rPr lang="en-US" altLang="zh-CN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    and BES II (0.4 Tesla), having better resolution.</a:t>
            </a:r>
          </a:p>
          <a:p>
            <a:pPr marL="0" indent="0">
              <a:buNone/>
            </a:pPr>
            <a:endParaRPr lang="zh-CN" altLang="en-US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2012-8</a:t>
            </a: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WAO'12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63B6-E78D-4551-9F59-72C601CD2E19}" type="slidenum">
              <a:rPr lang="en-US" altLang="zh-CN" smtClean="0"/>
              <a:pPr/>
              <a:t>15</a:t>
            </a:fld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72" y="3384376"/>
            <a:ext cx="2279920" cy="3429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315367"/>
            <a:ext cx="5292080" cy="354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2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Cryogenic </a:t>
            </a:r>
            <a:r>
              <a:rPr lang="en-US" altLang="zh-CN" dirty="0" smtClean="0"/>
              <a:t>system of BEPCII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2012-8</a:t>
            </a: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WAO'12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63B6-E78D-4551-9F59-72C601CD2E19}" type="slidenum">
              <a:rPr lang="en-US" altLang="zh-CN" smtClean="0"/>
              <a:pPr/>
              <a:t>16</a:t>
            </a:fld>
            <a:endParaRPr lang="en-US" altLang="zh-CN"/>
          </a:p>
        </p:txBody>
      </p:sp>
      <p:pic>
        <p:nvPicPr>
          <p:cNvPr id="7" name="Picture 3" descr="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2" y="1361281"/>
            <a:ext cx="65817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528" y="3358733"/>
            <a:ext cx="286488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Cryogenics </a:t>
            </a:r>
            <a:r>
              <a:rPr lang="en-US" altLang="zh-CN" b="1" dirty="0"/>
              <a:t>H</a:t>
            </a:r>
            <a:r>
              <a:rPr lang="en-US" altLang="zh-CN" b="1" dirty="0" smtClean="0"/>
              <a:t>all and gas</a:t>
            </a:r>
          </a:p>
          <a:p>
            <a:r>
              <a:rPr lang="en-US" altLang="zh-CN" b="1" dirty="0" smtClean="0"/>
              <a:t>tank farm</a:t>
            </a:r>
            <a:endParaRPr lang="zh-CN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39561" y="1691516"/>
            <a:ext cx="267252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Cryogenics </a:t>
            </a:r>
            <a:r>
              <a:rPr lang="en-US" altLang="zh-CN" b="1" dirty="0"/>
              <a:t>H</a:t>
            </a:r>
            <a:r>
              <a:rPr lang="en-US" altLang="zh-CN" b="1" dirty="0" smtClean="0"/>
              <a:t>all for RF</a:t>
            </a:r>
            <a:endParaRPr lang="zh-CN" altLang="en-US" b="1" dirty="0"/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1259632" y="2780928"/>
            <a:ext cx="288032" cy="577805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>
            <a:off x="5796982" y="2060848"/>
            <a:ext cx="431202" cy="720080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V="1">
            <a:off x="3203848" y="5446965"/>
            <a:ext cx="864096" cy="1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39098" y="5157192"/>
            <a:ext cx="236475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Cryogenics </a:t>
            </a:r>
            <a:r>
              <a:rPr lang="en-US" altLang="zh-CN" b="1" dirty="0"/>
              <a:t>H</a:t>
            </a:r>
            <a:r>
              <a:rPr lang="en-US" altLang="zh-CN" b="1" dirty="0" smtClean="0"/>
              <a:t>all for </a:t>
            </a:r>
          </a:p>
          <a:p>
            <a:r>
              <a:rPr lang="en-US" altLang="zh-CN" b="1" dirty="0" smtClean="0"/>
              <a:t>SC magnets</a:t>
            </a:r>
            <a:endParaRPr lang="zh-CN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45900" y="5426672"/>
            <a:ext cx="1582484" cy="369332"/>
          </a:xfrm>
          <a:prstGeom prst="rect">
            <a:avLst/>
          </a:prstGeom>
          <a:solidFill>
            <a:srgbClr val="66FF66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SC magnets </a:t>
            </a:r>
            <a:endParaRPr lang="zh-CN" altLang="en-US" b="1" dirty="0"/>
          </a:p>
        </p:txBody>
      </p:sp>
      <p:cxnSp>
        <p:nvCxnSpPr>
          <p:cNvPr id="14" name="直接箭头连接符 13"/>
          <p:cNvCxnSpPr>
            <a:stCxn id="3" idx="1"/>
          </p:cNvCxnSpPr>
          <p:nvPr/>
        </p:nvCxnSpPr>
        <p:spPr>
          <a:xfrm flipH="1" flipV="1">
            <a:off x="5724128" y="5013176"/>
            <a:ext cx="721772" cy="598162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stCxn id="3" idx="1"/>
          </p:cNvCxnSpPr>
          <p:nvPr/>
        </p:nvCxnSpPr>
        <p:spPr>
          <a:xfrm flipH="1" flipV="1">
            <a:off x="5148064" y="4902553"/>
            <a:ext cx="1297836" cy="708785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32040" y="3717032"/>
            <a:ext cx="1582484" cy="369332"/>
          </a:xfrm>
          <a:prstGeom prst="rect">
            <a:avLst/>
          </a:prstGeom>
          <a:solidFill>
            <a:srgbClr val="66FF66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SC solenoid </a:t>
            </a:r>
            <a:endParaRPr lang="zh-CN" altLang="en-US" b="1" dirty="0"/>
          </a:p>
        </p:txBody>
      </p:sp>
      <p:cxnSp>
        <p:nvCxnSpPr>
          <p:cNvPr id="22" name="直接箭头连接符 21"/>
          <p:cNvCxnSpPr/>
          <p:nvPr/>
        </p:nvCxnSpPr>
        <p:spPr>
          <a:xfrm flipH="1">
            <a:off x="5364088" y="4086364"/>
            <a:ext cx="647226" cy="816189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452320" y="2276872"/>
            <a:ext cx="1659429" cy="369332"/>
          </a:xfrm>
          <a:prstGeom prst="rect">
            <a:avLst/>
          </a:prstGeom>
          <a:solidFill>
            <a:srgbClr val="66FF66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SC </a:t>
            </a:r>
            <a:r>
              <a:rPr lang="en-US" altLang="zh-CN" b="1" dirty="0" smtClean="0"/>
              <a:t>RF cavity</a:t>
            </a:r>
            <a:r>
              <a:rPr lang="en-US" altLang="zh-CN" b="1" dirty="0" smtClean="0"/>
              <a:t> </a:t>
            </a:r>
            <a:endParaRPr lang="zh-CN" altLang="en-US" b="1" dirty="0"/>
          </a:p>
        </p:txBody>
      </p:sp>
      <p:cxnSp>
        <p:nvCxnSpPr>
          <p:cNvPr id="21" name="直接箭头连接符 20"/>
          <p:cNvCxnSpPr/>
          <p:nvPr/>
        </p:nvCxnSpPr>
        <p:spPr>
          <a:xfrm flipH="1">
            <a:off x="6732240" y="2636912"/>
            <a:ext cx="720080" cy="720080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20" idx="1"/>
          </p:cNvCxnSpPr>
          <p:nvPr/>
        </p:nvCxnSpPr>
        <p:spPr>
          <a:xfrm flipH="1">
            <a:off x="5796982" y="2461538"/>
            <a:ext cx="1655338" cy="751438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95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981075"/>
          </a:xfrm>
        </p:spPr>
        <p:txBody>
          <a:bodyPr/>
          <a:lstStyle/>
          <a:p>
            <a:pPr eaLnBrk="1" hangingPunct="1"/>
            <a:r>
              <a:rPr lang="en-US" altLang="zh-CN" sz="2800" dirty="0" smtClean="0"/>
              <a:t>Cryogenic hall and gas tank farm</a:t>
            </a:r>
          </a:p>
        </p:txBody>
      </p:sp>
      <p:pic>
        <p:nvPicPr>
          <p:cNvPr id="10243" name="Picture 3" descr="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933575"/>
            <a:ext cx="748665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469776" y="1196752"/>
            <a:ext cx="38862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0" lang="en-US" altLang="zh-CN" sz="2000" b="1" dirty="0" smtClean="0">
                <a:solidFill>
                  <a:srgbClr val="0070C0"/>
                </a:solidFill>
                <a:latin typeface="Calibri" pitchFamily="34" charset="0"/>
                <a:ea typeface="华文彩云" pitchFamily="2" charset="-122"/>
                <a:cs typeface="Calibri" pitchFamily="34" charset="0"/>
              </a:rPr>
              <a:t>Contains: </a:t>
            </a:r>
          </a:p>
          <a:p>
            <a:pPr algn="l" eaLnBrk="1" hangingPunct="1">
              <a:spcBef>
                <a:spcPct val="50000"/>
              </a:spcBef>
            </a:pPr>
            <a:r>
              <a:rPr kumimoji="0" lang="en-US" altLang="zh-CN" sz="2000" b="1" dirty="0" smtClean="0">
                <a:solidFill>
                  <a:schemeClr val="tx1"/>
                </a:solidFill>
                <a:latin typeface="Calibri" pitchFamily="34" charset="0"/>
                <a:ea typeface="华文彩云" pitchFamily="2" charset="-122"/>
                <a:cs typeface="Calibri" pitchFamily="34" charset="0"/>
              </a:rPr>
              <a:t>He </a:t>
            </a:r>
            <a:r>
              <a:rPr kumimoji="0" lang="en-US" altLang="zh-CN" sz="2000" b="1" dirty="0">
                <a:solidFill>
                  <a:schemeClr val="tx1"/>
                </a:solidFill>
                <a:latin typeface="Calibri" pitchFamily="34" charset="0"/>
                <a:ea typeface="华文彩云" pitchFamily="2" charset="-122"/>
                <a:cs typeface="Calibri" pitchFamily="34" charset="0"/>
              </a:rPr>
              <a:t>compressor systems, VFDs, air compressor, air drier, ORS, cooling-water system, spare power engine, gas tank farm, control system</a:t>
            </a:r>
          </a:p>
        </p:txBody>
      </p:sp>
      <p:sp>
        <p:nvSpPr>
          <p:cNvPr id="263174" name="Text Box 6"/>
          <p:cNvSpPr txBox="1">
            <a:spLocks noChangeArrowheads="1"/>
          </p:cNvSpPr>
          <p:nvPr/>
        </p:nvSpPr>
        <p:spPr bwMode="auto">
          <a:xfrm>
            <a:off x="6423865" y="4853897"/>
            <a:ext cx="2987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kumimoji="0" lang="en-US" altLang="zh-CN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彩云" pitchFamily="2" charset="-122"/>
              </a:rPr>
              <a:t>Tank farm     </a:t>
            </a: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6444208" y="5229200"/>
            <a:ext cx="2501006" cy="163121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l"/>
            <a:r>
              <a:rPr kumimoji="0" lang="en-US" altLang="zh-CN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Two 130m</a:t>
            </a:r>
            <a:r>
              <a:rPr kumimoji="0" lang="en-US" altLang="zh-CN" sz="2000" b="1" baseline="30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kumimoji="0" lang="en-US" altLang="zh-CN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,1.45Mpa </a:t>
            </a:r>
          </a:p>
          <a:p>
            <a:pPr algn="l"/>
            <a:r>
              <a:rPr kumimoji="0" lang="en-US" altLang="zh-CN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Two 130m</a:t>
            </a:r>
            <a:r>
              <a:rPr kumimoji="0" lang="en-US" altLang="zh-CN" sz="2000" b="1" baseline="30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kumimoji="0" lang="en-US" altLang="zh-CN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,0.73Mpa </a:t>
            </a:r>
          </a:p>
          <a:p>
            <a:pPr algn="l"/>
            <a:r>
              <a:rPr kumimoji="0" lang="en-US" altLang="zh-CN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One 30m</a:t>
            </a:r>
            <a:r>
              <a:rPr kumimoji="0" lang="en-US" altLang="zh-CN" sz="2000" b="1" baseline="30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kumimoji="0" lang="en-US" altLang="zh-CN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,0.08Mpa </a:t>
            </a:r>
          </a:p>
          <a:p>
            <a:pPr algn="l"/>
            <a:r>
              <a:rPr kumimoji="0" lang="en-US" altLang="zh-CN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One 5m</a:t>
            </a:r>
            <a:r>
              <a:rPr kumimoji="0" lang="en-US" altLang="zh-CN" sz="2000" b="1" baseline="30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kumimoji="0" lang="en-US" altLang="zh-CN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,6Mpa </a:t>
            </a:r>
          </a:p>
          <a:p>
            <a:pPr algn="l"/>
            <a:r>
              <a:rPr kumimoji="0" lang="en-US" altLang="zh-CN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One 10m</a:t>
            </a:r>
            <a:r>
              <a:rPr kumimoji="0" lang="en-US" altLang="zh-CN" sz="2000" b="1" baseline="30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kumimoji="0" lang="en-US" altLang="zh-CN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,0.73Mpa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2012-8</a:t>
            </a: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WAO'12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65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284663" y="62372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l" eaLnBrk="1" hangingPunct="1"/>
            <a:endParaRPr kumimoji="0" lang="zh-CN" altLang="zh-CN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2" t="20036" r="12444" b="17586"/>
          <a:stretch>
            <a:fillRect/>
          </a:stretch>
        </p:blipFill>
        <p:spPr bwMode="auto">
          <a:xfrm>
            <a:off x="468313" y="1031205"/>
            <a:ext cx="8459787" cy="491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455738" y="441642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l" eaLnBrk="1" hangingPunct="1"/>
            <a:endParaRPr kumimoji="0" lang="zh-CN" altLang="zh-CN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55650" y="4469050"/>
            <a:ext cx="1483098" cy="40011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l" eaLnBrk="1" hangingPunct="1"/>
            <a:r>
              <a:rPr kumimoji="0" lang="en-US" altLang="zh-CN" sz="2000" dirty="0">
                <a:solidFill>
                  <a:schemeClr val="tx1"/>
                </a:solidFill>
                <a:latin typeface="Arial" charset="0"/>
              </a:rPr>
              <a:t>SRF </a:t>
            </a:r>
            <a:r>
              <a:rPr kumimoji="0" lang="en-US" altLang="zh-CN" sz="2000" dirty="0" smtClean="0">
                <a:solidFill>
                  <a:schemeClr val="tx1"/>
                </a:solidFill>
                <a:latin typeface="Arial" charset="0"/>
              </a:rPr>
              <a:t>Cavity</a:t>
            </a:r>
            <a:endParaRPr kumimoji="0" lang="en-US" altLang="zh-CN" sz="2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H="1">
            <a:off x="2238747" y="3860973"/>
            <a:ext cx="1325190" cy="7538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5050624" y="5961474"/>
            <a:ext cx="1537600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l"/>
            <a:r>
              <a:rPr kumimoji="0" lang="en-US" altLang="zh-CN" sz="2000" dirty="0">
                <a:solidFill>
                  <a:schemeClr val="tx1"/>
                </a:solidFill>
                <a:latin typeface="Arial" charset="0"/>
              </a:rPr>
              <a:t>SRF Cavity</a:t>
            </a:r>
          </a:p>
          <a:p>
            <a:pPr algn="l"/>
            <a:r>
              <a:rPr kumimoji="0" lang="en-US" altLang="zh-CN" sz="2000" dirty="0" smtClean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en-US" altLang="zh-CN" sz="2000" dirty="0" smtClean="0"/>
              <a:t>Spare one</a:t>
            </a:r>
            <a:r>
              <a:rPr kumimoji="0" lang="en-US" altLang="zh-CN" sz="2000" dirty="0" smtClean="0">
                <a:solidFill>
                  <a:schemeClr val="tx1"/>
                </a:solidFill>
                <a:latin typeface="Arial" charset="0"/>
              </a:rPr>
              <a:t>)</a:t>
            </a:r>
            <a:endParaRPr kumimoji="0" lang="en-US" altLang="zh-CN" sz="2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H="1">
            <a:off x="5148263" y="5211762"/>
            <a:ext cx="287337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1475656" y="5535637"/>
            <a:ext cx="1765300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l"/>
            <a:r>
              <a:rPr kumimoji="0" lang="en-US" altLang="zh-CN" sz="2000" dirty="0">
                <a:solidFill>
                  <a:schemeClr val="tx1"/>
                </a:solidFill>
                <a:latin typeface="Arial" charset="0"/>
              </a:rPr>
              <a:t>Multi-channel </a:t>
            </a:r>
          </a:p>
          <a:p>
            <a:pPr algn="l"/>
            <a:r>
              <a:rPr kumimoji="0" lang="en-US" altLang="zh-CN" sz="2000" dirty="0">
                <a:solidFill>
                  <a:schemeClr val="tx1"/>
                </a:solidFill>
                <a:latin typeface="Arial" charset="0"/>
              </a:rPr>
              <a:t>transfer line</a:t>
            </a:r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H="1">
            <a:off x="3131840" y="3933478"/>
            <a:ext cx="1873250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6443663" y="2147888"/>
            <a:ext cx="2063750" cy="396875"/>
          </a:xfrm>
          <a:prstGeom prst="rect">
            <a:avLst/>
          </a:prstGeom>
          <a:solidFill>
            <a:srgbClr val="66FF66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l"/>
            <a:r>
              <a:rPr kumimoji="0" lang="en-US" altLang="zh-CN" sz="2000">
                <a:solidFill>
                  <a:schemeClr val="tx1"/>
                </a:solidFill>
                <a:latin typeface="Arial" charset="0"/>
              </a:rPr>
              <a:t>SRF quench line</a:t>
            </a:r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H="1">
            <a:off x="5652120" y="2565400"/>
            <a:ext cx="792162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284663" y="1355725"/>
            <a:ext cx="1455737" cy="396875"/>
          </a:xfrm>
          <a:prstGeom prst="rect">
            <a:avLst/>
          </a:prstGeom>
          <a:solidFill>
            <a:srgbClr val="66FF66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l"/>
            <a:r>
              <a:rPr kumimoji="0" lang="en-US" altLang="zh-CN" sz="2000" dirty="0">
                <a:solidFill>
                  <a:schemeClr val="tx1"/>
                </a:solidFill>
                <a:latin typeface="Arial" charset="0"/>
              </a:rPr>
              <a:t>Waveguide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 flipV="1">
            <a:off x="3635375" y="1700213"/>
            <a:ext cx="792163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3708400" y="5314950"/>
            <a:ext cx="1481496" cy="400110"/>
          </a:xfrm>
          <a:prstGeom prst="rect">
            <a:avLst/>
          </a:prstGeom>
          <a:solidFill>
            <a:srgbClr val="CC66FF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l"/>
            <a:r>
              <a:rPr kumimoji="0" lang="en-US" altLang="zh-CN" sz="2000" dirty="0" err="1">
                <a:solidFill>
                  <a:schemeClr val="tx1"/>
                </a:solidFill>
                <a:latin typeface="Arial" charset="0"/>
              </a:rPr>
              <a:t>LHe</a:t>
            </a:r>
            <a:r>
              <a:rPr kumimoji="0" lang="en-US" altLang="zh-CN" sz="20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kumimoji="0" lang="en-US" altLang="zh-CN" sz="2000" dirty="0" err="1">
                <a:solidFill>
                  <a:schemeClr val="tx1"/>
                </a:solidFill>
                <a:latin typeface="Arial" charset="0"/>
              </a:rPr>
              <a:t>dewar</a:t>
            </a:r>
            <a:endParaRPr kumimoji="0" lang="en-US" altLang="zh-CN" sz="2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 flipH="1">
            <a:off x="4572620" y="4614862"/>
            <a:ext cx="1079500" cy="687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6084888" y="5419725"/>
            <a:ext cx="1836737" cy="396875"/>
          </a:xfrm>
          <a:prstGeom prst="rect">
            <a:avLst/>
          </a:prstGeom>
          <a:solidFill>
            <a:srgbClr val="CC66FF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l"/>
            <a:r>
              <a:rPr kumimoji="0" lang="en-US" altLang="zh-CN" sz="2000" dirty="0">
                <a:solidFill>
                  <a:schemeClr val="tx1"/>
                </a:solidFill>
                <a:latin typeface="Arial" charset="0"/>
              </a:rPr>
              <a:t>SRF valve box</a:t>
            </a: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5868838" y="4437113"/>
            <a:ext cx="323206" cy="973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6516688" y="5013325"/>
            <a:ext cx="2157412" cy="396875"/>
          </a:xfrm>
          <a:prstGeom prst="rect">
            <a:avLst/>
          </a:prstGeom>
          <a:solidFill>
            <a:srgbClr val="CC66FF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l"/>
            <a:r>
              <a:rPr kumimoji="0" lang="en-US" altLang="zh-CN" sz="2000" dirty="0">
                <a:solidFill>
                  <a:schemeClr val="tx1"/>
                </a:solidFill>
                <a:latin typeface="Arial" charset="0"/>
              </a:rPr>
              <a:t>500W refrigerator</a:t>
            </a: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>
            <a:off x="6588125" y="4365625"/>
            <a:ext cx="6477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6877050" y="3043238"/>
            <a:ext cx="2046288" cy="396875"/>
          </a:xfrm>
          <a:prstGeom prst="rect">
            <a:avLst/>
          </a:prstGeom>
          <a:solidFill>
            <a:srgbClr val="66FF66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l"/>
            <a:r>
              <a:rPr kumimoji="0" lang="en-US" altLang="zh-CN" sz="2000" dirty="0">
                <a:solidFill>
                  <a:schemeClr val="tx1"/>
                </a:solidFill>
                <a:latin typeface="Arial" charset="0"/>
              </a:rPr>
              <a:t>LN2 transfer line</a:t>
            </a:r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 flipV="1">
            <a:off x="6372200" y="3428802"/>
            <a:ext cx="5762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>
            <a:off x="4427538" y="1628775"/>
            <a:ext cx="1439862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9" name="Rectangle 25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287337"/>
          </a:xfrm>
        </p:spPr>
        <p:txBody>
          <a:bodyPr/>
          <a:lstStyle/>
          <a:p>
            <a:pPr eaLnBrk="1" hangingPunct="1"/>
            <a:r>
              <a:rPr lang="en-US" altLang="zh-CN" sz="4000" dirty="0" smtClean="0"/>
              <a:t> </a:t>
            </a:r>
            <a:r>
              <a:rPr lang="en-US" altLang="zh-CN" sz="3200" dirty="0" smtClean="0"/>
              <a:t>BEPCII </a:t>
            </a:r>
            <a:r>
              <a:rPr lang="en-US" altLang="zh-CN" dirty="0" smtClean="0"/>
              <a:t>north crossing point region</a:t>
            </a:r>
            <a:endParaRPr lang="en-US" altLang="zh-CN" sz="3200" dirty="0" smtClean="0"/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 flipV="1">
            <a:off x="5435600" y="1557338"/>
            <a:ext cx="649288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 flipV="1">
            <a:off x="5940425" y="1557338"/>
            <a:ext cx="144463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5724525" y="1125538"/>
            <a:ext cx="1152525" cy="396875"/>
          </a:xfrm>
          <a:prstGeom prst="rect">
            <a:avLst/>
          </a:prstGeom>
          <a:solidFill>
            <a:srgbClr val="66FF66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0" lang="en-US" altLang="zh-CN" sz="2000" dirty="0" smtClean="0">
                <a:solidFill>
                  <a:schemeClr val="tx1"/>
                </a:solidFill>
                <a:latin typeface="Arial" charset="0"/>
              </a:rPr>
              <a:t>Heater</a:t>
            </a:r>
            <a:endParaRPr kumimoji="0" lang="en-US" altLang="zh-CN" sz="2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 flipV="1">
            <a:off x="7308850" y="3933825"/>
            <a:ext cx="64770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7885113" y="3644900"/>
            <a:ext cx="863600" cy="396875"/>
          </a:xfrm>
          <a:prstGeom prst="rect">
            <a:avLst/>
          </a:prstGeom>
          <a:solidFill>
            <a:srgbClr val="66FF66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0" lang="en-US" altLang="zh-CN" sz="2000" dirty="0">
                <a:solidFill>
                  <a:schemeClr val="tx1"/>
                </a:solidFill>
                <a:latin typeface="Arial" charset="0"/>
              </a:rPr>
              <a:t>UPS</a:t>
            </a: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7019925" y="4508500"/>
            <a:ext cx="86518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7812088" y="4652963"/>
            <a:ext cx="1331912" cy="396875"/>
          </a:xfrm>
          <a:prstGeom prst="rect">
            <a:avLst/>
          </a:prstGeom>
          <a:solidFill>
            <a:srgbClr val="CC66FF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0" lang="en-US" altLang="zh-CN" sz="2000">
                <a:solidFill>
                  <a:schemeClr val="tx1"/>
                </a:solidFill>
                <a:latin typeface="Arial" charset="0"/>
              </a:rPr>
              <a:t>PLC rack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2012-8</a:t>
            </a: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WAO'12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2623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762000" y="457200"/>
            <a:ext cx="4602088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CN" sz="2400" b="1" dirty="0" smtClean="0">
                <a:ea typeface="华文新魏" pitchFamily="2" charset="-122"/>
              </a:rPr>
              <a:t>NCP hall </a:t>
            </a:r>
            <a:r>
              <a:rPr kumimoji="0" lang="en-US" altLang="zh-CN" sz="2400" b="1" dirty="0">
                <a:ea typeface="华文新魏" pitchFamily="2" charset="-122"/>
              </a:rPr>
              <a:t>and </a:t>
            </a:r>
            <a:r>
              <a:rPr kumimoji="0" lang="en-US" altLang="zh-CN" sz="2400" b="1" dirty="0" smtClean="0">
                <a:ea typeface="华文新魏" pitchFamily="2" charset="-122"/>
              </a:rPr>
              <a:t>cryogenics facilities</a:t>
            </a:r>
            <a:r>
              <a:rPr kumimoji="0" lang="en-US" altLang="zh-CN" sz="2400" b="1" dirty="0" smtClean="0">
                <a:solidFill>
                  <a:srgbClr val="FF3300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endParaRPr kumimoji="0" lang="en-US" altLang="zh-CN" sz="2400" b="1" dirty="0">
              <a:solidFill>
                <a:srgbClr val="FF33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12291" name="Picture 9" descr="secondhall-008a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5100638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3290" name="Picture 10" descr="secondhall-006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24200"/>
            <a:ext cx="381000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3291" name="Picture 11" descr="secondhall-003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7200"/>
            <a:ext cx="27432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12"/>
          <p:cNvSpPr txBox="1">
            <a:spLocks noChangeArrowheads="1"/>
          </p:cNvSpPr>
          <p:nvPr/>
        </p:nvSpPr>
        <p:spPr bwMode="auto">
          <a:xfrm>
            <a:off x="2199184" y="5374340"/>
            <a:ext cx="2743200" cy="3968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0" lang="en-US" altLang="zh-CN" sz="2000" b="1" dirty="0">
                <a:ea typeface="华文彩云" pitchFamily="2" charset="-122"/>
              </a:rPr>
              <a:t>Cryogenic transfer line</a:t>
            </a:r>
          </a:p>
        </p:txBody>
      </p:sp>
    </p:spTree>
    <p:extLst>
      <p:ext uri="{BB962C8B-B14F-4D97-AF65-F5344CB8AC3E}">
        <p14:creationId xmlns:p14="http://schemas.microsoft.com/office/powerpoint/2010/main" val="16801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3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3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3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3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1772816"/>
            <a:ext cx="7859216" cy="4094584"/>
          </a:xfrm>
        </p:spPr>
        <p:txBody>
          <a:bodyPr/>
          <a:lstStyle/>
          <a:p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Introduction on the BEPCII</a:t>
            </a:r>
          </a:p>
          <a:p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Why we chose superconducting stuffs</a:t>
            </a:r>
          </a:p>
          <a:p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How superconducting affects operation</a:t>
            </a:r>
          </a:p>
          <a:p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What we benefit from superconducting</a:t>
            </a:r>
          </a:p>
          <a:p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Summary </a:t>
            </a:r>
            <a:endParaRPr lang="zh-CN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2012-8</a:t>
            </a: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WAO'12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63B6-E78D-4551-9F59-72C601CD2E19}" type="slidenum">
              <a:rPr lang="en-US" altLang="zh-CN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4332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Calibri" pitchFamily="34" charset="0"/>
                <a:cs typeface="Calibri" pitchFamily="34" charset="0"/>
              </a:rPr>
              <a:t>The total 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cooling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dirty="0">
                <a:latin typeface="Calibri" pitchFamily="34" charset="0"/>
                <a:cs typeface="Calibri" pitchFamily="34" charset="0"/>
              </a:rPr>
              <a:t>capacity of the cryogenic system 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of BEPCII is 1kW/4.5K</a:t>
            </a:r>
            <a:r>
              <a:rPr lang="en-US" altLang="zh-CN" dirty="0">
                <a:latin typeface="Calibri" pitchFamily="34" charset="0"/>
                <a:cs typeface="Calibri" pitchFamily="34" charset="0"/>
              </a:rPr>
              <a:t>,  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with the </a:t>
            </a:r>
            <a:r>
              <a:rPr lang="en-US" altLang="zh-CN" dirty="0">
                <a:latin typeface="Calibri" pitchFamily="34" charset="0"/>
                <a:cs typeface="Calibri" pitchFamily="34" charset="0"/>
              </a:rPr>
              <a:t>power supply requirement 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of 800kW.</a:t>
            </a:r>
          </a:p>
          <a:p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Two </a:t>
            </a:r>
            <a:r>
              <a:rPr lang="en-US" altLang="zh-CN" dirty="0">
                <a:latin typeface="Calibri" pitchFamily="34" charset="0"/>
                <a:cs typeface="Calibri" pitchFamily="34" charset="0"/>
              </a:rPr>
              <a:t>independent refrigerator 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systems, </a:t>
            </a:r>
            <a:r>
              <a:rPr lang="en-US" altLang="zh-CN" dirty="0">
                <a:latin typeface="Calibri" pitchFamily="34" charset="0"/>
                <a:cs typeface="Calibri" pitchFamily="34" charset="0"/>
              </a:rPr>
              <a:t>each with a 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cooling 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capacity </a:t>
            </a:r>
            <a:r>
              <a:rPr lang="en-US" altLang="zh-CN" dirty="0">
                <a:latin typeface="Calibri" pitchFamily="34" charset="0"/>
                <a:cs typeface="Calibri" pitchFamily="34" charset="0"/>
              </a:rPr>
              <a:t>of 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500W/4.5K, are adopted to </a:t>
            </a:r>
            <a:r>
              <a:rPr lang="en-US" altLang="zh-CN" dirty="0">
                <a:latin typeface="Calibri" pitchFamily="34" charset="0"/>
                <a:cs typeface="Calibri" pitchFamily="34" charset="0"/>
              </a:rPr>
              <a:t>cool  the SC magnets and SC RF cavities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Possible area to set up all the cryogenic system with He transport lines, is the base of adopting SC technology at the BEPCII</a:t>
            </a:r>
            <a:endParaRPr lang="zh-CN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2012-8</a:t>
            </a: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WAO'12</a:t>
            </a: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2BF1-F5C9-4DBD-9F73-4C54E6C850FF}" type="slidenum">
              <a:rPr lang="en-US" altLang="zh-CN" smtClean="0"/>
              <a:pPr/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04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000" dirty="0" smtClean="0"/>
              <a:t>3. How superconducting affects operation </a:t>
            </a:r>
            <a:endParaRPr lang="zh-CN" altLang="en-US" sz="3000" dirty="0"/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Both superconducting and cryogenics system were new to us at the beginning of the commissioning in 2006.</a:t>
            </a:r>
          </a:p>
          <a:p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Vertical </a:t>
            </a:r>
            <a:r>
              <a:rPr lang="en-US" altLang="zh-CN" sz="2400" dirty="0">
                <a:latin typeface="Calibri" pitchFamily="34" charset="0"/>
                <a:cs typeface="Calibri" pitchFamily="34" charset="0"/>
              </a:rPr>
              <a:t>and horizontal tests </a:t>
            </a:r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of SC RF cavities were finished in May 2006, and ready for operation.</a:t>
            </a:r>
          </a:p>
          <a:p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SC magnets and solenoid were not ready, so a NC scheme was first adopted to run the machine, called phase 1.</a:t>
            </a:r>
          </a:p>
          <a:p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SIM was installed in 2007, and commissioned as phase 2. SSM and detector were rolled in IR in 2008, commissioned as phase 3. </a:t>
            </a:r>
          </a:p>
          <a:p>
            <a:r>
              <a:rPr lang="en-US" altLang="zh-CN" sz="2400" dirty="0" smtClean="0">
                <a:latin typeface="Calibri" pitchFamily="34" charset="0"/>
                <a:cs typeface="Calibri" pitchFamily="34" charset="0"/>
              </a:rPr>
              <a:t>This helped us to get experiences of SC and cryogenic stuffs step by step during operation.</a:t>
            </a:r>
            <a:endParaRPr lang="zh-CN" alt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2012-8</a:t>
            </a: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WAO'12</a:t>
            </a: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2BF1-F5C9-4DBD-9F73-4C54E6C850FF}" type="slidenum">
              <a:rPr lang="en-US" altLang="zh-CN" smtClean="0"/>
              <a:pPr/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818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BFD6-66B0-4532-86CF-90B30A28A936}" type="datetime1">
              <a:rPr lang="zh-CN" altLang="en-US"/>
              <a:pPr/>
              <a:t>2012-8-7</a:t>
            </a:fld>
            <a:endParaRPr lang="en-US" altLang="zh-CN"/>
          </a:p>
        </p:txBody>
      </p:sp>
      <p:sp>
        <p:nvSpPr>
          <p:cNvPr id="1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C3ADA-D6AE-4D46-8375-3529C72612B3}" type="slidenum">
              <a:rPr lang="en-US" altLang="zh-CN"/>
              <a:pPr/>
              <a:t>22</a:t>
            </a:fld>
            <a:endParaRPr lang="en-US" altLang="zh-CN"/>
          </a:p>
        </p:txBody>
      </p:sp>
      <p:pic>
        <p:nvPicPr>
          <p:cNvPr id="14340" name="Picture 4" descr="SRbe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309563"/>
            <a:ext cx="8434388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Line 5"/>
          <p:cNvSpPr>
            <a:spLocks noChangeShapeType="1"/>
          </p:cNvSpPr>
          <p:nvPr/>
        </p:nvSpPr>
        <p:spPr bwMode="auto">
          <a:xfrm flipH="1" flipV="1">
            <a:off x="4903788" y="3038475"/>
            <a:ext cx="266700" cy="1954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757738" y="5092700"/>
            <a:ext cx="825500" cy="441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074988" y="5400675"/>
            <a:ext cx="250825" cy="803275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6565900" y="5400675"/>
            <a:ext cx="236538" cy="803275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4354637" y="5651500"/>
            <a:ext cx="1873547" cy="46166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Calibri" pitchFamily="34" charset="0"/>
                <a:cs typeface="Calibri" pitchFamily="34" charset="0"/>
              </a:rPr>
              <a:t>PEP-II dipole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2443908" y="6264275"/>
            <a:ext cx="1552028" cy="46166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BEPC quad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5972300" y="6264275"/>
            <a:ext cx="1552028" cy="46166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BEPC quad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360040" y="5244306"/>
            <a:ext cx="2195736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600" b="1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IR </a:t>
            </a:r>
            <a:r>
              <a:rPr lang="en-US" altLang="zh-CN" sz="2600" b="1" dirty="0" smtClean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in phase 1</a:t>
            </a:r>
            <a:endParaRPr lang="en-US" altLang="zh-CN" sz="2600" b="1" dirty="0">
              <a:solidFill>
                <a:srgbClr val="3333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99792" y="309563"/>
            <a:ext cx="4392488" cy="743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563888" y="519063"/>
            <a:ext cx="2733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No BESIII detector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699792" y="4353557"/>
            <a:ext cx="4392488" cy="371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V="1">
            <a:off x="3325812" y="4240213"/>
            <a:ext cx="504825" cy="1160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 flipV="1">
            <a:off x="5848349" y="4240213"/>
            <a:ext cx="835819" cy="12485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105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532812" cy="1066800"/>
          </a:xfrm>
        </p:spPr>
        <p:txBody>
          <a:bodyPr/>
          <a:lstStyle/>
          <a:p>
            <a:pPr algn="l"/>
            <a:r>
              <a:rPr lang="en-US" altLang="zh-CN" sz="2800" b="1" dirty="0" smtClean="0">
                <a:solidFill>
                  <a:srgbClr val="3333CC"/>
                </a:solidFill>
                <a:latin typeface="Calibri" pitchFamily="34" charset="0"/>
                <a:cs typeface="Calibri" pitchFamily="34" charset="0"/>
              </a:rPr>
              <a:t>3-phase of BEPCII storage ring commissioning</a:t>
            </a: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611188" y="1268413"/>
            <a:ext cx="7561262" cy="52562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Aft>
                <a:spcPct val="20000"/>
              </a:spcAft>
              <a:tabLst>
                <a:tab pos="6096000" algn="l"/>
              </a:tabLst>
            </a:pPr>
            <a:r>
              <a:rPr lang="en-US" altLang="zh-CN" sz="2200" b="1" dirty="0" smtClean="0">
                <a:solidFill>
                  <a:srgbClr val="A50021"/>
                </a:solidFill>
                <a:latin typeface="Calibri" pitchFamily="34" charset="0"/>
                <a:cs typeface="Calibri" pitchFamily="34" charset="0"/>
              </a:rPr>
              <a:t>Oct</a:t>
            </a:r>
            <a:r>
              <a:rPr lang="en-US" altLang="zh-CN" sz="2200" b="1" dirty="0">
                <a:solidFill>
                  <a:srgbClr val="A5002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altLang="zh-CN" sz="2200" b="1" dirty="0" smtClean="0">
                <a:solidFill>
                  <a:srgbClr val="A50021"/>
                </a:solidFill>
                <a:latin typeface="Calibri" pitchFamily="34" charset="0"/>
                <a:cs typeface="Calibri" pitchFamily="34" charset="0"/>
              </a:rPr>
              <a:t>2006,  Installation </a:t>
            </a:r>
            <a:r>
              <a:rPr lang="en-US" altLang="zh-CN" sz="2200" b="1" dirty="0">
                <a:solidFill>
                  <a:srgbClr val="A50021"/>
                </a:solidFill>
                <a:latin typeface="Calibri" pitchFamily="34" charset="0"/>
                <a:cs typeface="Calibri" pitchFamily="34" charset="0"/>
              </a:rPr>
              <a:t>completed with </a:t>
            </a:r>
            <a:r>
              <a:rPr lang="en-US" altLang="zh-CN" sz="2200" b="1" dirty="0" smtClean="0">
                <a:solidFill>
                  <a:srgbClr val="A50021"/>
                </a:solidFill>
                <a:latin typeface="Calibri" pitchFamily="34" charset="0"/>
                <a:cs typeface="Calibri" pitchFamily="34" charset="0"/>
              </a:rPr>
              <a:t>NIM at IR</a:t>
            </a:r>
            <a:endParaRPr lang="en-US" altLang="zh-CN" sz="2200" b="1" dirty="0">
              <a:solidFill>
                <a:srgbClr val="A5002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tabLst>
                <a:tab pos="6096000" algn="l"/>
              </a:tabLst>
            </a:pPr>
            <a:r>
              <a:rPr lang="en-US" altLang="zh-CN" sz="2200" b="1" dirty="0" smtClean="0">
                <a:solidFill>
                  <a:srgbClr val="6600CC"/>
                </a:solidFill>
                <a:latin typeface="Calibri" pitchFamily="34" charset="0"/>
                <a:cs typeface="Calibri" pitchFamily="34" charset="0"/>
              </a:rPr>
              <a:t>Nov 18, 2006     </a:t>
            </a:r>
            <a:r>
              <a:rPr lang="en-US" altLang="zh-CN" sz="2200" b="1" dirty="0">
                <a:solidFill>
                  <a:srgbClr val="6600CC"/>
                </a:solidFill>
                <a:latin typeface="Calibri" pitchFamily="34" charset="0"/>
                <a:cs typeface="Calibri" pitchFamily="34" charset="0"/>
              </a:rPr>
              <a:t>First beam stored</a:t>
            </a:r>
          </a:p>
          <a:p>
            <a:pPr marL="342900" indent="-342900" eaLnBrk="0" hangingPunct="0">
              <a:spcBef>
                <a:spcPct val="20000"/>
              </a:spcBef>
              <a:tabLst>
                <a:tab pos="6096000" algn="l"/>
              </a:tabLst>
            </a:pPr>
            <a:r>
              <a:rPr lang="en-US" altLang="zh-CN" sz="2200" b="1" dirty="0" smtClean="0">
                <a:solidFill>
                  <a:srgbClr val="6600CC"/>
                </a:solidFill>
                <a:latin typeface="Calibri" pitchFamily="34" charset="0"/>
                <a:cs typeface="Calibri" pitchFamily="34" charset="0"/>
              </a:rPr>
              <a:t>Mar 26, 2007     First </a:t>
            </a:r>
            <a:r>
              <a:rPr lang="en-US" altLang="zh-CN" sz="2200" b="1" dirty="0">
                <a:solidFill>
                  <a:srgbClr val="6600CC"/>
                </a:solidFill>
                <a:latin typeface="Calibri" pitchFamily="34" charset="0"/>
                <a:cs typeface="Calibri" pitchFamily="34" charset="0"/>
              </a:rPr>
              <a:t>collision</a:t>
            </a:r>
          </a:p>
          <a:p>
            <a:pPr marL="342900" indent="-342900" eaLnBrk="0" hangingPunct="0">
              <a:spcBef>
                <a:spcPct val="20000"/>
              </a:spcBef>
              <a:tabLst>
                <a:tab pos="6096000" algn="l"/>
              </a:tabLst>
            </a:pPr>
            <a:r>
              <a:rPr lang="en-US" altLang="zh-CN" sz="2200" b="1" dirty="0" smtClean="0">
                <a:solidFill>
                  <a:srgbClr val="6600CC"/>
                </a:solidFill>
                <a:latin typeface="Calibri" pitchFamily="34" charset="0"/>
                <a:cs typeface="Calibri" pitchFamily="34" charset="0"/>
              </a:rPr>
              <a:t>May 14, 2007     </a:t>
            </a:r>
            <a:r>
              <a:rPr lang="en-US" altLang="zh-CN" sz="2200" b="1" dirty="0">
                <a:solidFill>
                  <a:srgbClr val="6600CC"/>
                </a:solidFill>
                <a:latin typeface="Calibri" pitchFamily="34" charset="0"/>
                <a:cs typeface="Calibri" pitchFamily="34" charset="0"/>
              </a:rPr>
              <a:t>Luminosity  reached that of BEPC</a:t>
            </a:r>
          </a:p>
          <a:p>
            <a:pPr marL="342900" indent="-342900" eaLnBrk="0" hangingPunct="0">
              <a:spcBef>
                <a:spcPct val="40000"/>
              </a:spcBef>
              <a:spcAft>
                <a:spcPct val="20000"/>
              </a:spcAft>
              <a:tabLst>
                <a:tab pos="6096000" algn="l"/>
              </a:tabLst>
            </a:pPr>
            <a:r>
              <a:rPr lang="en-US" altLang="zh-CN" sz="2200" b="1" dirty="0" smtClean="0">
                <a:solidFill>
                  <a:srgbClr val="A50021"/>
                </a:solidFill>
                <a:latin typeface="Calibri" pitchFamily="34" charset="0"/>
                <a:cs typeface="Calibri" pitchFamily="34" charset="0"/>
              </a:rPr>
              <a:t>Oct</a:t>
            </a:r>
            <a:r>
              <a:rPr lang="en-US" altLang="zh-CN" sz="2200" b="1" dirty="0">
                <a:solidFill>
                  <a:srgbClr val="A50021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altLang="zh-CN" sz="2200" b="1" dirty="0" smtClean="0">
                <a:solidFill>
                  <a:srgbClr val="A50021"/>
                </a:solidFill>
                <a:latin typeface="Calibri" pitchFamily="34" charset="0"/>
                <a:cs typeface="Calibri" pitchFamily="34" charset="0"/>
              </a:rPr>
              <a:t>2007,   </a:t>
            </a:r>
            <a:r>
              <a:rPr lang="en-US" altLang="zh-CN" sz="2200" b="1" dirty="0">
                <a:solidFill>
                  <a:srgbClr val="A50021"/>
                </a:solidFill>
                <a:latin typeface="Calibri" pitchFamily="34" charset="0"/>
                <a:cs typeface="Calibri" pitchFamily="34" charset="0"/>
              </a:rPr>
              <a:t>Installation completed with </a:t>
            </a:r>
            <a:r>
              <a:rPr lang="en-US" altLang="zh-CN" sz="2200" b="1" dirty="0" smtClean="0">
                <a:solidFill>
                  <a:srgbClr val="A50021"/>
                </a:solidFill>
                <a:latin typeface="Calibri" pitchFamily="34" charset="0"/>
                <a:cs typeface="Calibri" pitchFamily="34" charset="0"/>
              </a:rPr>
              <a:t>SIM at IR</a:t>
            </a:r>
            <a:endParaRPr lang="en-US" altLang="zh-CN" sz="2200" b="1" dirty="0">
              <a:solidFill>
                <a:srgbClr val="A5002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tabLst>
                <a:tab pos="6096000" algn="l"/>
              </a:tabLst>
            </a:pPr>
            <a:r>
              <a:rPr lang="en-US" altLang="zh-CN" sz="2200" b="1" dirty="0" smtClean="0">
                <a:latin typeface="Calibri" pitchFamily="34" charset="0"/>
                <a:cs typeface="Calibri" pitchFamily="34" charset="0"/>
              </a:rPr>
              <a:t>Oct</a:t>
            </a:r>
            <a:r>
              <a:rPr lang="en-US" altLang="zh-CN" sz="2200" b="1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altLang="zh-CN" sz="2200" b="1" dirty="0" smtClean="0">
                <a:latin typeface="Calibri" pitchFamily="34" charset="0"/>
                <a:cs typeface="Calibri" pitchFamily="34" charset="0"/>
              </a:rPr>
              <a:t> 24, 2007    First </a:t>
            </a:r>
            <a:r>
              <a:rPr lang="en-US" altLang="zh-CN" sz="2200" b="1" dirty="0">
                <a:latin typeface="Calibri" pitchFamily="34" charset="0"/>
                <a:cs typeface="Calibri" pitchFamily="34" charset="0"/>
              </a:rPr>
              <a:t>beam stored</a:t>
            </a:r>
          </a:p>
          <a:p>
            <a:pPr marL="342900" indent="-342900" eaLnBrk="0" hangingPunct="0">
              <a:spcBef>
                <a:spcPct val="20000"/>
              </a:spcBef>
              <a:tabLst>
                <a:tab pos="6096000" algn="l"/>
              </a:tabLst>
            </a:pPr>
            <a:r>
              <a:rPr lang="en-US" altLang="zh-CN" sz="2200" b="1" dirty="0" smtClean="0">
                <a:latin typeface="Calibri" pitchFamily="34" charset="0"/>
                <a:cs typeface="Calibri" pitchFamily="34" charset="0"/>
              </a:rPr>
              <a:t>Nov</a:t>
            </a:r>
            <a:r>
              <a:rPr lang="en-US" altLang="zh-CN" sz="2200" b="1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altLang="zh-CN" sz="2200" b="1" dirty="0" smtClean="0">
                <a:latin typeface="Calibri" pitchFamily="34" charset="0"/>
                <a:cs typeface="Calibri" pitchFamily="34" charset="0"/>
              </a:rPr>
              <a:t>18, 2007    </a:t>
            </a:r>
            <a:r>
              <a:rPr lang="en-US" altLang="zh-CN" sz="2200" b="1" dirty="0">
                <a:latin typeface="Calibri" pitchFamily="34" charset="0"/>
                <a:cs typeface="Calibri" pitchFamily="34" charset="0"/>
              </a:rPr>
              <a:t>First collision</a:t>
            </a:r>
          </a:p>
          <a:p>
            <a:pPr marL="342900" indent="-342900" eaLnBrk="0" hangingPunct="0">
              <a:spcBef>
                <a:spcPct val="20000"/>
              </a:spcBef>
              <a:tabLst>
                <a:tab pos="6096000" algn="l"/>
              </a:tabLst>
            </a:pPr>
            <a:r>
              <a:rPr lang="en-US" altLang="zh-CN" sz="2200" b="1" dirty="0" smtClean="0">
                <a:latin typeface="Calibri" pitchFamily="34" charset="0"/>
                <a:cs typeface="Calibri" pitchFamily="34" charset="0"/>
              </a:rPr>
              <a:t>Jan</a:t>
            </a:r>
            <a:r>
              <a:rPr lang="en-US" altLang="zh-CN" sz="2200" b="1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altLang="zh-CN" sz="2200" b="1" dirty="0" smtClean="0">
                <a:latin typeface="Calibri" pitchFamily="34" charset="0"/>
                <a:cs typeface="Calibri" pitchFamily="34" charset="0"/>
              </a:rPr>
              <a:t> 29, 2008    Luminosity &gt; 1</a:t>
            </a:r>
            <a:r>
              <a:rPr lang="en-US" altLang="zh-CN" sz="2200" b="1" dirty="0">
                <a:latin typeface="Symbol" pitchFamily="18" charset="2"/>
                <a:cs typeface="Calibri" pitchFamily="34" charset="0"/>
              </a:rPr>
              <a:t></a:t>
            </a:r>
            <a:r>
              <a:rPr lang="en-US" altLang="zh-CN" sz="2200" b="1" dirty="0">
                <a:latin typeface="Calibri" pitchFamily="34" charset="0"/>
                <a:cs typeface="Calibri" pitchFamily="34" charset="0"/>
              </a:rPr>
              <a:t>10</a:t>
            </a:r>
            <a:r>
              <a:rPr lang="en-US" altLang="zh-CN" sz="2200" b="1" baseline="30000" dirty="0">
                <a:latin typeface="Calibri" pitchFamily="34" charset="0"/>
                <a:cs typeface="Calibri" pitchFamily="34" charset="0"/>
              </a:rPr>
              <a:t>32</a:t>
            </a:r>
            <a:r>
              <a:rPr lang="en-US" altLang="zh-CN" sz="2200" b="1" dirty="0">
                <a:latin typeface="Calibri" pitchFamily="34" charset="0"/>
                <a:cs typeface="Calibri" pitchFamily="34" charset="0"/>
              </a:rPr>
              <a:t>cm</a:t>
            </a:r>
            <a:r>
              <a:rPr lang="en-US" altLang="zh-CN" sz="2200" b="1" baseline="30000" dirty="0">
                <a:latin typeface="Calibri" pitchFamily="34" charset="0"/>
                <a:cs typeface="Calibri" pitchFamily="34" charset="0"/>
              </a:rPr>
              <a:t>-2</a:t>
            </a:r>
            <a:r>
              <a:rPr lang="en-US" altLang="zh-CN" sz="2200" b="1" dirty="0">
                <a:latin typeface="Calibri" pitchFamily="34" charset="0"/>
                <a:cs typeface="Calibri" pitchFamily="34" charset="0"/>
              </a:rPr>
              <a:t>s</a:t>
            </a:r>
            <a:r>
              <a:rPr lang="en-US" altLang="zh-CN" sz="2200" b="1" baseline="30000" dirty="0">
                <a:latin typeface="Calibri" pitchFamily="34" charset="0"/>
                <a:cs typeface="Calibri" pitchFamily="34" charset="0"/>
              </a:rPr>
              <a:t>-1</a:t>
            </a:r>
          </a:p>
          <a:p>
            <a:pPr marL="342900" indent="-342900" eaLnBrk="0" hangingPunct="0">
              <a:spcBef>
                <a:spcPct val="40000"/>
              </a:spcBef>
              <a:spcAft>
                <a:spcPct val="20000"/>
              </a:spcAft>
              <a:tabLst>
                <a:tab pos="6096000" algn="l"/>
              </a:tabLst>
            </a:pPr>
            <a:r>
              <a:rPr lang="en-US" altLang="zh-CN" sz="2200" b="1" dirty="0">
                <a:solidFill>
                  <a:srgbClr val="A50021"/>
                </a:solidFill>
                <a:latin typeface="Calibri" pitchFamily="34" charset="0"/>
                <a:cs typeface="Calibri" pitchFamily="34" charset="0"/>
              </a:rPr>
              <a:t>2008 June.  Installation completed with BESIII in the IR</a:t>
            </a:r>
          </a:p>
          <a:p>
            <a:pPr marL="342900" indent="-342900" eaLnBrk="0" hangingPunct="0">
              <a:spcBef>
                <a:spcPct val="10000"/>
              </a:spcBef>
              <a:tabLst>
                <a:tab pos="6096000" algn="l"/>
              </a:tabLst>
            </a:pPr>
            <a:r>
              <a:rPr lang="en-GB" altLang="zh-CN" sz="22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July 19, 2008   </a:t>
            </a:r>
            <a:r>
              <a:rPr lang="en-GB" altLang="zh-CN" sz="22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First hadron event got with </a:t>
            </a:r>
            <a:r>
              <a:rPr lang="en-GB" altLang="zh-CN" sz="22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BESIII</a:t>
            </a:r>
          </a:p>
          <a:p>
            <a:pPr marL="342900" indent="-342900" eaLnBrk="0" hangingPunct="0">
              <a:spcBef>
                <a:spcPct val="20000"/>
              </a:spcBef>
              <a:tabLst>
                <a:tab pos="6096000" algn="l"/>
              </a:tabLst>
            </a:pPr>
            <a:r>
              <a:rPr lang="en-GB" altLang="zh-CN" sz="22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April 8, 2009  </a:t>
            </a:r>
            <a:r>
              <a:rPr lang="en-GB" altLang="zh-CN" sz="22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altLang="zh-CN" sz="22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Luminosity  reached 2.3 </a:t>
            </a:r>
            <a:r>
              <a:rPr lang="en-US" altLang="zh-CN" sz="2200" b="1" dirty="0">
                <a:solidFill>
                  <a:srgbClr val="0000FF"/>
                </a:solidFill>
                <a:latin typeface="Symbol" pitchFamily="18" charset="2"/>
                <a:cs typeface="Calibri" pitchFamily="34" charset="0"/>
              </a:rPr>
              <a:t></a:t>
            </a:r>
            <a:r>
              <a:rPr lang="en-US" altLang="zh-CN" sz="22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10</a:t>
            </a:r>
            <a:r>
              <a:rPr lang="en-US" altLang="zh-CN" sz="2200" b="1" baseline="30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32</a:t>
            </a:r>
            <a:r>
              <a:rPr lang="en-US" altLang="zh-CN" sz="22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cm</a:t>
            </a:r>
            <a:r>
              <a:rPr lang="en-US" altLang="zh-CN" sz="2200" b="1" baseline="30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-2</a:t>
            </a:r>
            <a:r>
              <a:rPr lang="en-US" altLang="zh-CN" sz="22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altLang="zh-CN" sz="2200" b="1" baseline="30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-1</a:t>
            </a:r>
            <a:endParaRPr lang="en-GB" altLang="zh-CN" sz="22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tabLst>
                <a:tab pos="6096000" algn="l"/>
              </a:tabLst>
            </a:pPr>
            <a:r>
              <a:rPr lang="en-GB" altLang="zh-CN" sz="22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May19, 2009   </a:t>
            </a:r>
            <a:r>
              <a:rPr lang="en-GB" altLang="zh-CN" sz="22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2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Luminosity  </a:t>
            </a:r>
            <a:r>
              <a:rPr lang="en-US" altLang="zh-CN" sz="22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reached 3.3 </a:t>
            </a:r>
            <a:r>
              <a:rPr lang="en-US" altLang="zh-CN" sz="2200" b="1" dirty="0">
                <a:solidFill>
                  <a:srgbClr val="0000FF"/>
                </a:solidFill>
                <a:latin typeface="Symbol" pitchFamily="18" charset="2"/>
                <a:cs typeface="Calibri" pitchFamily="34" charset="0"/>
              </a:rPr>
              <a:t></a:t>
            </a:r>
            <a:r>
              <a:rPr lang="en-US" altLang="zh-CN" sz="22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10</a:t>
            </a:r>
            <a:r>
              <a:rPr lang="en-US" altLang="zh-CN" sz="2200" b="1" baseline="30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32</a:t>
            </a:r>
            <a:r>
              <a:rPr lang="en-US" altLang="zh-CN" sz="22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cm</a:t>
            </a:r>
            <a:r>
              <a:rPr lang="en-US" altLang="zh-CN" sz="2200" b="1" baseline="30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-2</a:t>
            </a:r>
            <a:r>
              <a:rPr lang="en-US" altLang="zh-CN" sz="22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altLang="zh-CN" sz="2200" b="1" baseline="30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-1</a:t>
            </a:r>
          </a:p>
        </p:txBody>
      </p:sp>
      <p:sp>
        <p:nvSpPr>
          <p:cNvPr id="24580" name="AutoShape 6"/>
          <p:cNvSpPr>
            <a:spLocks noChangeArrowheads="1"/>
          </p:cNvSpPr>
          <p:nvPr/>
        </p:nvSpPr>
        <p:spPr bwMode="auto">
          <a:xfrm>
            <a:off x="6946354" y="1772866"/>
            <a:ext cx="361950" cy="1008062"/>
          </a:xfrm>
          <a:prstGeom prst="curvedLeftArrow">
            <a:avLst>
              <a:gd name="adj1" fmla="val 55702"/>
              <a:gd name="adj2" fmla="val 111403"/>
              <a:gd name="adj3" fmla="val 33333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7525196" y="1989138"/>
            <a:ext cx="129527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400" b="1" dirty="0">
                <a:solidFill>
                  <a:srgbClr val="008000"/>
                </a:solidFill>
                <a:latin typeface="Times New Roman" pitchFamily="18" charset="0"/>
              </a:rPr>
              <a:t>Phase 1</a:t>
            </a:r>
            <a:r>
              <a:rPr kumimoji="1" lang="en-US" altLang="zh-CN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7596509" y="3716338"/>
            <a:ext cx="1223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400" b="1" dirty="0">
                <a:solidFill>
                  <a:srgbClr val="008000"/>
                </a:solidFill>
                <a:latin typeface="Times New Roman" pitchFamily="18" charset="0"/>
              </a:rPr>
              <a:t>Phase 2</a:t>
            </a:r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7596336" y="5420072"/>
            <a:ext cx="1223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400" b="1" dirty="0">
                <a:solidFill>
                  <a:srgbClr val="008000"/>
                </a:solidFill>
                <a:latin typeface="Times New Roman" pitchFamily="18" charset="0"/>
              </a:rPr>
              <a:t>Phase 3</a:t>
            </a:r>
          </a:p>
        </p:txBody>
      </p:sp>
      <p:sp>
        <p:nvSpPr>
          <p:cNvPr id="24584" name="AutoShape 10"/>
          <p:cNvSpPr>
            <a:spLocks noChangeArrowheads="1"/>
          </p:cNvSpPr>
          <p:nvPr/>
        </p:nvSpPr>
        <p:spPr bwMode="auto">
          <a:xfrm>
            <a:off x="7092280" y="5157192"/>
            <a:ext cx="361950" cy="1008062"/>
          </a:xfrm>
          <a:prstGeom prst="curvedLeftArrow">
            <a:avLst>
              <a:gd name="adj1" fmla="val 55702"/>
              <a:gd name="adj2" fmla="val 111403"/>
              <a:gd name="adj3" fmla="val 33333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5" name="AutoShape 11"/>
          <p:cNvSpPr>
            <a:spLocks noChangeArrowheads="1"/>
          </p:cNvSpPr>
          <p:nvPr/>
        </p:nvSpPr>
        <p:spPr bwMode="auto">
          <a:xfrm>
            <a:off x="7018362" y="3500438"/>
            <a:ext cx="361950" cy="1008062"/>
          </a:xfrm>
          <a:prstGeom prst="curvedLeftArrow">
            <a:avLst>
              <a:gd name="adj1" fmla="val 55702"/>
              <a:gd name="adj2" fmla="val 111403"/>
              <a:gd name="adj3" fmla="val 33333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6" name="日期占位符 9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/>
              <a:t>2010-04-12</a:t>
            </a:r>
          </a:p>
        </p:txBody>
      </p:sp>
      <p:sp>
        <p:nvSpPr>
          <p:cNvPr id="24587" name="页脚占位符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dirty="0"/>
              <a:t>WAO'10</a:t>
            </a:r>
          </a:p>
        </p:txBody>
      </p:sp>
    </p:spTree>
    <p:extLst>
      <p:ext uri="{BB962C8B-B14F-4D97-AF65-F5344CB8AC3E}">
        <p14:creationId xmlns:p14="http://schemas.microsoft.com/office/powerpoint/2010/main" val="364936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2800" dirty="0" smtClean="0"/>
              <a:t>Main problems we met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Quench – SRF 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&amp; SC magnets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Quench protection systems were setup to analyze the reason of quench – SC items problem or due to cryogenic system problem, hardware or software problems, etc. 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Recover the SC devices </a:t>
            </a:r>
            <a:r>
              <a:rPr lang="en-US" altLang="zh-CN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carefully after getting the reason of quench in detail.</a:t>
            </a:r>
            <a:endParaRPr lang="en-US" altLang="zh-CN" sz="24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Quench of </a:t>
            </a:r>
            <a:r>
              <a:rPr lang="en-US" altLang="zh-CN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SIM </a:t>
            </a:r>
            <a:r>
              <a:rPr lang="en-US" altLang="zh-CN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happened </a:t>
            </a:r>
            <a:r>
              <a:rPr lang="en-US" altLang="zh-CN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frequently at the beginning of commissioning, and now decreased gradually.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Very few quench happened to SSM of detector.</a:t>
            </a:r>
            <a:endParaRPr lang="en-US" altLang="zh-CN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en-US" altLang="zh-CN" dirty="0" smtClean="0">
              <a:latin typeface="Calibri" pitchFamily="34" charset="0"/>
              <a:cs typeface="Calibri" pitchFamily="34" charset="0"/>
            </a:endParaRPr>
          </a:p>
          <a:p>
            <a:endParaRPr lang="zh-CN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2012-8</a:t>
            </a: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WAO'12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63B6-E78D-4551-9F59-72C601CD2E19}" type="slidenum">
              <a:rPr lang="en-US" altLang="zh-CN" smtClean="0"/>
              <a:pPr/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842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2012-8</a:t>
            </a: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WAO'12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63B6-E78D-4551-9F59-72C601CD2E19}" type="slidenum">
              <a:rPr lang="en-US" altLang="zh-CN" smtClean="0"/>
              <a:pPr/>
              <a:t>25</a:t>
            </a:fld>
            <a:endParaRPr lang="en-US" altLang="zh-C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59" y="1124743"/>
            <a:ext cx="7464941" cy="447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51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Cryogenic system failures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Abnormal data of control system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The purification problem of He gas (should be better than 99.99%), which can cause the ability of refrigerator lower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Electrical device failures, such as switcher, etc.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Aging of main parts, such as turbo of refrigerator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Other uncontrolled force, such electricity down or fluctuation, thunder storm, strong wind, etc.</a:t>
            </a:r>
            <a:endParaRPr lang="zh-CN" altLang="en-US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2012-8</a:t>
            </a: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WAO'12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63B6-E78D-4551-9F59-72C601CD2E19}" type="slidenum">
              <a:rPr lang="en-US" altLang="zh-CN" smtClean="0"/>
              <a:pPr/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742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Among all the fault time of cryogenic system, about 80% are abnormal data of control system and 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impure of 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He gas</a:t>
            </a:r>
          </a:p>
          <a:p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Features of cryogenic system: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Long time to recover SC status if failed due to any reason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“Fragile” due to environment</a:t>
            </a:r>
          </a:p>
          <a:p>
            <a:pPr>
              <a:buFont typeface="Wingdings" pitchFamily="2" charset="2"/>
              <a:buChar char="Ø"/>
            </a:pPr>
            <a:r>
              <a:rPr lang="en-US" altLang="zh-CN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 spare compressor was added last summer shutdown, and improved the performance this year.</a:t>
            </a:r>
            <a:endParaRPr lang="zh-CN" altLang="en-US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2012-8</a:t>
            </a: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WAO'12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63B6-E78D-4551-9F59-72C601CD2E19}" type="slidenum">
              <a:rPr lang="en-US" altLang="zh-CN" smtClean="0"/>
              <a:pPr/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577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132856"/>
            <a:ext cx="4564660" cy="282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5619" name="Rectangle 3"/>
          <p:cNvSpPr>
            <a:spLocks noChangeArrowheads="1"/>
          </p:cNvSpPr>
          <p:nvPr/>
        </p:nvSpPr>
        <p:spPr bwMode="auto">
          <a:xfrm>
            <a:off x="1043608" y="5203323"/>
            <a:ext cx="1709912" cy="30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1600" b="1" dirty="0" smtClean="0">
                <a:latin typeface="Times New Roman" pitchFamily="18" charset="0"/>
                <a:cs typeface="Times New Roman" pitchFamily="18" charset="0"/>
              </a:rPr>
              <a:t>Availability(%) =</a:t>
            </a:r>
            <a:endParaRPr lang="en-US" altLang="zh-CN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621" name="Rectangle 5"/>
          <p:cNvSpPr>
            <a:spLocks noChangeArrowheads="1"/>
          </p:cNvSpPr>
          <p:nvPr/>
        </p:nvSpPr>
        <p:spPr bwMode="auto">
          <a:xfrm>
            <a:off x="2633519" y="5418800"/>
            <a:ext cx="1134244" cy="36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1600" b="1" dirty="0" smtClean="0">
                <a:latin typeface="Times New Roman" pitchFamily="18" charset="0"/>
                <a:cs typeface="Times New Roman" pitchFamily="18" charset="0"/>
              </a:rPr>
              <a:t>TBF+TTR</a:t>
            </a:r>
            <a:endParaRPr lang="zh-CN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622" name="Rectangle 6"/>
          <p:cNvSpPr>
            <a:spLocks noChangeArrowheads="1"/>
          </p:cNvSpPr>
          <p:nvPr/>
        </p:nvSpPr>
        <p:spPr bwMode="auto">
          <a:xfrm>
            <a:off x="2834545" y="5013176"/>
            <a:ext cx="732148" cy="36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1600" b="1" dirty="0" smtClean="0">
                <a:latin typeface="Times New Roman" pitchFamily="18" charset="0"/>
                <a:cs typeface="Times New Roman" pitchFamily="18" charset="0"/>
              </a:rPr>
              <a:t>TBF</a:t>
            </a:r>
            <a:endParaRPr lang="zh-CN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623" name="Rectangle 7"/>
          <p:cNvSpPr>
            <a:spLocks noChangeArrowheads="1"/>
          </p:cNvSpPr>
          <p:nvPr/>
        </p:nvSpPr>
        <p:spPr bwMode="auto">
          <a:xfrm>
            <a:off x="936626" y="4032713"/>
            <a:ext cx="187166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zh-CN" altLang="zh-CN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624" name="Line 8"/>
          <p:cNvSpPr>
            <a:spLocks noChangeShapeType="1"/>
          </p:cNvSpPr>
          <p:nvPr/>
        </p:nvSpPr>
        <p:spPr bwMode="auto">
          <a:xfrm>
            <a:off x="2753519" y="5356279"/>
            <a:ext cx="813173" cy="20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625" name="Rectangle 9"/>
          <p:cNvSpPr>
            <a:spLocks noChangeArrowheads="1"/>
          </p:cNvSpPr>
          <p:nvPr/>
        </p:nvSpPr>
        <p:spPr bwMode="auto">
          <a:xfrm>
            <a:off x="3374962" y="5188065"/>
            <a:ext cx="1224136" cy="364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×100%</a:t>
            </a:r>
          </a:p>
        </p:txBody>
      </p:sp>
      <p:sp>
        <p:nvSpPr>
          <p:cNvPr id="495627" name="Rectangle 11"/>
          <p:cNvSpPr>
            <a:spLocks noChangeArrowheads="1"/>
          </p:cNvSpPr>
          <p:nvPr/>
        </p:nvSpPr>
        <p:spPr bwMode="auto">
          <a:xfrm>
            <a:off x="71438" y="333375"/>
            <a:ext cx="8964612" cy="733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 anchor="ctr"/>
          <a:lstStyle/>
          <a:p>
            <a:pPr algn="ctr"/>
            <a:r>
              <a:rPr lang="en-US" altLang="ja-JP" sz="32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Availability of </a:t>
            </a:r>
            <a:r>
              <a:rPr lang="en-US" altLang="ja-JP" sz="32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altLang="zh-CN" sz="3200" dirty="0" smtClean="0">
                <a:solidFill>
                  <a:srgbClr val="C00000"/>
                </a:solidFill>
                <a:latin typeface="+mj-lt"/>
                <a:ea typeface="黑体" pitchFamily="2" charset="-122"/>
                <a:cs typeface="Times New Roman" pitchFamily="18" charset="0"/>
              </a:rPr>
              <a:t>BEPCII </a:t>
            </a:r>
            <a:r>
              <a:rPr lang="en-GB" altLang="zh-CN" sz="3200" kern="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Cryogenics </a:t>
            </a:r>
            <a:r>
              <a:rPr lang="en-GB" altLang="zh-CN" sz="3200" kern="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system</a:t>
            </a:r>
            <a:endParaRPr lang="zh-CN" altLang="en-US" sz="3200" dirty="0">
              <a:solidFill>
                <a:srgbClr val="C00000"/>
              </a:solidFill>
              <a:latin typeface="+mj-lt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085184" y="5013176"/>
            <a:ext cx="3087216" cy="431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1600" b="1" dirty="0" smtClean="0">
                <a:latin typeface="Times New Roman" pitchFamily="18" charset="0"/>
                <a:cs typeface="Times New Roman" pitchFamily="18" charset="0"/>
              </a:rPr>
              <a:t>TBF: Time between failures</a:t>
            </a:r>
            <a:endParaRPr lang="en-US" altLang="zh-CN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079150" y="5445224"/>
            <a:ext cx="4029354" cy="446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1600" b="1" dirty="0" smtClean="0">
                <a:latin typeface="Times New Roman" pitchFamily="18" charset="0"/>
                <a:cs typeface="Times New Roman" pitchFamily="18" charset="0"/>
              </a:rPr>
              <a:t>TTR: </a:t>
            </a:r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Time to </a:t>
            </a:r>
            <a:r>
              <a:rPr lang="en-US" altLang="zh-CN" sz="1600" b="1" dirty="0" smtClean="0">
                <a:latin typeface="Times New Roman" pitchFamily="18" charset="0"/>
                <a:cs typeface="Times New Roman" pitchFamily="18" charset="0"/>
              </a:rPr>
              <a:t>repair </a:t>
            </a:r>
            <a:r>
              <a:rPr lang="en-US" altLang="zh-CN" sz="1600" b="1" dirty="0">
                <a:latin typeface="Times New Roman" pitchFamily="18" charset="0"/>
                <a:cs typeface="Times New Roman" pitchFamily="18" charset="0"/>
              </a:rPr>
              <a:t>and restoration system </a:t>
            </a:r>
          </a:p>
        </p:txBody>
      </p:sp>
      <p:sp>
        <p:nvSpPr>
          <p:cNvPr id="2" name="矩形 1"/>
          <p:cNvSpPr/>
          <p:nvPr/>
        </p:nvSpPr>
        <p:spPr>
          <a:xfrm>
            <a:off x="53752" y="1340768"/>
            <a:ext cx="4590256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725" b="0" i="0" u="none" strike="noStrike" kern="1200" baseline="0">
                <a:solidFill>
                  <a:srgbClr val="000000"/>
                </a:solidFill>
                <a:latin typeface="宋体"/>
                <a:ea typeface="宋体"/>
                <a:cs typeface="宋体"/>
              </a:defRPr>
            </a:pPr>
            <a:r>
              <a:rPr lang="en-US" altLang="zh-CN" b="1" dirty="0" smtClean="0"/>
              <a:t>Availability </a:t>
            </a:r>
            <a:r>
              <a:rPr lang="en-US" altLang="zh-CN" b="1" dirty="0"/>
              <a:t>of </a:t>
            </a:r>
            <a:r>
              <a:rPr lang="en-US" altLang="zh-CN" b="1" dirty="0" smtClean="0"/>
              <a:t>1# cryogenic system</a:t>
            </a:r>
          </a:p>
          <a:p>
            <a:pPr algn="ctr">
              <a:defRPr sz="1725" b="0" i="0" u="none" strike="noStrike" kern="1200" baseline="0">
                <a:solidFill>
                  <a:srgbClr val="000000"/>
                </a:solidFill>
                <a:latin typeface="宋体"/>
                <a:ea typeface="宋体"/>
                <a:cs typeface="宋体"/>
              </a:defRPr>
            </a:pPr>
            <a:r>
              <a:rPr lang="en-US" altLang="zh-CN" b="1" dirty="0" smtClean="0"/>
              <a:t>(</a:t>
            </a:r>
            <a:r>
              <a:rPr lang="en-US" altLang="zh-CN" b="1" dirty="0"/>
              <a:t>for superconductive </a:t>
            </a:r>
            <a:r>
              <a:rPr lang="en-US" altLang="zh-CN" b="1" dirty="0" smtClean="0"/>
              <a:t>magnets)</a:t>
            </a:r>
            <a:endParaRPr lang="zh-CN" altLang="zh-CN" b="1" dirty="0"/>
          </a:p>
        </p:txBody>
      </p:sp>
      <p:sp>
        <p:nvSpPr>
          <p:cNvPr id="16" name="矩形 15"/>
          <p:cNvSpPr/>
          <p:nvPr/>
        </p:nvSpPr>
        <p:spPr>
          <a:xfrm>
            <a:off x="1542311" y="3824100"/>
            <a:ext cx="1805553" cy="33855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higher than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95.5%</a:t>
            </a:r>
            <a:endParaRPr lang="en-US" altLang="zh-CN" sz="1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4392488" cy="2790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矩形 18"/>
          <p:cNvSpPr/>
          <p:nvPr/>
        </p:nvSpPr>
        <p:spPr>
          <a:xfrm>
            <a:off x="6023216" y="3817136"/>
            <a:ext cx="1728192" cy="33855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higher than 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94.8%</a:t>
            </a:r>
            <a:endParaRPr lang="en-US" altLang="zh-CN" sz="1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518248" y="1340768"/>
            <a:ext cx="4590256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725" b="0" i="0" u="none" strike="noStrike" kern="1200" baseline="0">
                <a:solidFill>
                  <a:srgbClr val="000000"/>
                </a:solidFill>
                <a:latin typeface="宋体"/>
                <a:ea typeface="宋体"/>
                <a:cs typeface="宋体"/>
              </a:defRPr>
            </a:pPr>
            <a:r>
              <a:rPr lang="en-US" altLang="zh-CN" b="1" dirty="0" smtClean="0"/>
              <a:t>Availability </a:t>
            </a:r>
            <a:r>
              <a:rPr lang="en-US" altLang="zh-CN" b="1" dirty="0"/>
              <a:t>of </a:t>
            </a:r>
            <a:r>
              <a:rPr lang="en-US" altLang="zh-CN" b="1" dirty="0" smtClean="0"/>
              <a:t>2# cryogenic system</a:t>
            </a:r>
          </a:p>
          <a:p>
            <a:pPr algn="ctr">
              <a:defRPr sz="1725" b="0" i="0" u="none" strike="noStrike" kern="1200" baseline="0">
                <a:solidFill>
                  <a:srgbClr val="000000"/>
                </a:solidFill>
                <a:latin typeface="宋体"/>
                <a:ea typeface="宋体"/>
                <a:cs typeface="宋体"/>
              </a:defRPr>
            </a:pPr>
            <a:r>
              <a:rPr lang="en-US" altLang="zh-CN" b="1" dirty="0" smtClean="0"/>
              <a:t>(</a:t>
            </a:r>
            <a:r>
              <a:rPr lang="en-US" altLang="zh-CN" b="1" dirty="0"/>
              <a:t>for superconductive </a:t>
            </a:r>
            <a:r>
              <a:rPr lang="en-US" altLang="zh-CN" b="1" dirty="0" smtClean="0"/>
              <a:t>cavity)</a:t>
            </a:r>
            <a:endParaRPr lang="zh-CN" altLang="zh-CN" b="1" dirty="0"/>
          </a:p>
        </p:txBody>
      </p:sp>
    </p:spTree>
    <p:extLst>
      <p:ext uri="{BB962C8B-B14F-4D97-AF65-F5344CB8AC3E}">
        <p14:creationId xmlns:p14="http://schemas.microsoft.com/office/powerpoint/2010/main" val="1859059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000" dirty="0" smtClean="0"/>
              <a:t>4. What we benefit from superconducting</a:t>
            </a:r>
            <a:endParaRPr lang="zh-CN" altLang="en-US" sz="3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Help the machine to get to its design 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goal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in such a small ring tunnel</a:t>
            </a:r>
          </a:p>
          <a:p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Introduce SC to accelerator in 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main land China</a:t>
            </a:r>
            <a:endParaRPr lang="en-US" altLang="zh-CN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Master the accelerator related SC technology gradually </a:t>
            </a:r>
          </a:p>
          <a:p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Setup the first and biggest cryogenics system for large scientific facility in 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main land China</a:t>
            </a:r>
            <a:endParaRPr lang="en-US" altLang="zh-CN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Get experiences on SC and cryogenics 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performance, operation gets more and more smooth…</a:t>
            </a:r>
            <a:endParaRPr lang="en-US" altLang="zh-CN" dirty="0" smtClean="0">
              <a:latin typeface="Calibri" pitchFamily="34" charset="0"/>
              <a:cs typeface="Calibri" pitchFamily="34" charset="0"/>
            </a:endParaRPr>
          </a:p>
          <a:p>
            <a:endParaRPr lang="zh-CN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2012-8</a:t>
            </a: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WAO'12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63B6-E78D-4551-9F59-72C601CD2E19}" type="slidenum">
              <a:rPr lang="en-US" altLang="zh-CN" smtClean="0"/>
              <a:pPr/>
              <a:t>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050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2" descr="bepc1-01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pic>
        <p:nvPicPr>
          <p:cNvPr id="13316" name="Picture 3" descr="bepc1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9" y="810344"/>
            <a:ext cx="80581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Oval 7"/>
          <p:cNvSpPr>
            <a:spLocks noChangeArrowheads="1"/>
          </p:cNvSpPr>
          <p:nvPr/>
        </p:nvSpPr>
        <p:spPr bwMode="auto">
          <a:xfrm>
            <a:off x="5257800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480265" name="Line 9"/>
          <p:cNvSpPr>
            <a:spLocks noChangeShapeType="1"/>
          </p:cNvSpPr>
          <p:nvPr/>
        </p:nvSpPr>
        <p:spPr bwMode="auto">
          <a:xfrm flipH="1">
            <a:off x="6876680" y="2057400"/>
            <a:ext cx="209919" cy="10287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480266" name="Text Box 10"/>
          <p:cNvSpPr txBox="1">
            <a:spLocks noChangeArrowheads="1"/>
          </p:cNvSpPr>
          <p:nvPr/>
        </p:nvSpPr>
        <p:spPr bwMode="auto">
          <a:xfrm>
            <a:off x="6301043" y="1537628"/>
            <a:ext cx="1151277" cy="52322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 err="1">
                <a:solidFill>
                  <a:srgbClr val="FFFF00"/>
                </a:solidFill>
              </a:rPr>
              <a:t>Linac</a:t>
            </a:r>
            <a:r>
              <a:rPr lang="en-US" altLang="zh-CN" sz="28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80267" name="Line 11"/>
          <p:cNvSpPr>
            <a:spLocks noChangeShapeType="1"/>
          </p:cNvSpPr>
          <p:nvPr/>
        </p:nvSpPr>
        <p:spPr bwMode="auto">
          <a:xfrm>
            <a:off x="2743200" y="2209800"/>
            <a:ext cx="152400" cy="10668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480268" name="Text Box 12"/>
          <p:cNvSpPr txBox="1">
            <a:spLocks noChangeArrowheads="1"/>
          </p:cNvSpPr>
          <p:nvPr/>
        </p:nvSpPr>
        <p:spPr bwMode="auto">
          <a:xfrm>
            <a:off x="1676400" y="1681644"/>
            <a:ext cx="2089033" cy="52322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FF00"/>
                </a:solidFill>
              </a:rPr>
              <a:t>Storage ring</a:t>
            </a:r>
          </a:p>
        </p:txBody>
      </p:sp>
      <p:sp>
        <p:nvSpPr>
          <p:cNvPr id="480269" name="Text Box 13"/>
          <p:cNvSpPr txBox="1">
            <a:spLocks noChangeArrowheads="1"/>
          </p:cNvSpPr>
          <p:nvPr/>
        </p:nvSpPr>
        <p:spPr bwMode="auto">
          <a:xfrm>
            <a:off x="762000" y="2545740"/>
            <a:ext cx="1361728" cy="52322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solidFill>
                  <a:srgbClr val="FFFF00"/>
                </a:solidFill>
              </a:rPr>
              <a:t>BESIII</a:t>
            </a:r>
            <a:endParaRPr lang="en-US" altLang="zh-CN" sz="2800" dirty="0">
              <a:solidFill>
                <a:srgbClr val="FFFF00"/>
              </a:solidFill>
            </a:endParaRPr>
          </a:p>
        </p:txBody>
      </p:sp>
      <p:sp>
        <p:nvSpPr>
          <p:cNvPr id="480270" name="Line 14"/>
          <p:cNvSpPr>
            <a:spLocks noChangeShapeType="1"/>
          </p:cNvSpPr>
          <p:nvPr/>
        </p:nvSpPr>
        <p:spPr bwMode="auto">
          <a:xfrm>
            <a:off x="1219200" y="3048000"/>
            <a:ext cx="609600" cy="6858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480271" name="Text Box 15"/>
          <p:cNvSpPr txBox="1">
            <a:spLocks noChangeArrowheads="1"/>
          </p:cNvSpPr>
          <p:nvPr/>
        </p:nvSpPr>
        <p:spPr bwMode="auto">
          <a:xfrm>
            <a:off x="4191000" y="4343400"/>
            <a:ext cx="1106488" cy="5238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FF00"/>
                </a:solidFill>
              </a:rPr>
              <a:t>BSRF</a:t>
            </a:r>
          </a:p>
        </p:txBody>
      </p:sp>
      <p:sp>
        <p:nvSpPr>
          <p:cNvPr id="480272" name="Line 16"/>
          <p:cNvSpPr>
            <a:spLocks noChangeShapeType="1"/>
          </p:cNvSpPr>
          <p:nvPr/>
        </p:nvSpPr>
        <p:spPr bwMode="auto">
          <a:xfrm flipH="1" flipV="1">
            <a:off x="3429000" y="4419600"/>
            <a:ext cx="685800" cy="2286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910768" y="5445224"/>
            <a:ext cx="7324051" cy="762000"/>
          </a:xfrm>
          <a:prstGeom prst="rect">
            <a:avLst/>
          </a:prstGeom>
          <a:solidFill>
            <a:srgbClr val="FFFF99"/>
          </a:solidFill>
          <a:ln w="9525">
            <a:solidFill>
              <a:srgbClr val="0099CC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3200" b="1" dirty="0">
                <a:solidFill>
                  <a:srgbClr val="800000"/>
                </a:solidFill>
                <a:latin typeface="Calibri"/>
              </a:rPr>
              <a:t> Beijing Electron Positron Collider (BEPC</a:t>
            </a:r>
            <a:r>
              <a:rPr lang="en-US" altLang="zh-CN" sz="3200" b="1" dirty="0" smtClean="0">
                <a:solidFill>
                  <a:srgbClr val="800000"/>
                </a:solidFill>
                <a:latin typeface="Calibri"/>
              </a:rPr>
              <a:t>)</a:t>
            </a:r>
            <a:endParaRPr lang="en-US" altLang="zh-CN" sz="3200" b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WAO'12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2012-8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01276-874D-40C1-9EA4-D30BE84A105E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62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8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8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8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8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8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8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8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65" grpId="0" animBg="1"/>
      <p:bldP spid="480266" grpId="0" animBg="1" autoUpdateAnimBg="0"/>
      <p:bldP spid="480267" grpId="0" animBg="1"/>
      <p:bldP spid="480268" grpId="0" animBg="1" autoUpdateAnimBg="0"/>
      <p:bldP spid="480269" grpId="0" animBg="1" autoUpdateAnimBg="0"/>
      <p:bldP spid="480270" grpId="0" animBg="1"/>
      <p:bldP spid="480271" grpId="0" animBg="1" autoUpdateAnimBg="0"/>
      <p:bldP spid="48027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From 2008, we started to study and manufacture the SC RF cavity, including cavity, HOM damper, high power coupler, </a:t>
            </a:r>
            <a:r>
              <a:rPr lang="en-US" altLang="zh-CN" dirty="0" err="1" smtClean="0">
                <a:latin typeface="Calibri" pitchFamily="34" charset="0"/>
                <a:cs typeface="Calibri" pitchFamily="34" charset="0"/>
              </a:rPr>
              <a:t>cryo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-module, etc., by ourselves.</a:t>
            </a:r>
          </a:p>
          <a:p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A spare SC RF cavity has been finished last year. Vertical and horizontal 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measurements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were done in IHEP, and the main parameters are good enough. Now, it is on the tunnel site as a spare part.</a:t>
            </a:r>
          </a:p>
          <a:p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R&amp;D of SC quad is being carried on in IHEP.</a:t>
            </a:r>
            <a:endParaRPr lang="zh-CN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2012-8</a:t>
            </a: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WAO'12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63B6-E78D-4551-9F59-72C601CD2E19}" type="slidenum">
              <a:rPr lang="en-US" altLang="zh-CN" smtClean="0"/>
              <a:pPr/>
              <a:t>30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411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2012-8</a:t>
            </a: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WAO'12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63B6-E78D-4551-9F59-72C601CD2E19}" type="slidenum">
              <a:rPr lang="en-US" altLang="zh-CN" smtClean="0"/>
              <a:pPr/>
              <a:t>31</a:t>
            </a:fld>
            <a:endParaRPr lang="en-US" altLang="zh-C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2"/>
          <a:stretch/>
        </p:blipFill>
        <p:spPr bwMode="auto">
          <a:xfrm>
            <a:off x="683568" y="116632"/>
            <a:ext cx="4668590" cy="3246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图片 318" descr="说明: G:\BEPCII超导腔\102_FUJI\DSCF50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153" y="107327"/>
            <a:ext cx="347345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图片 498" descr="说明: G:\BEPCII超导腔\备用超导腔运输\新建文件夹 (3)\DSC_585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6" t="11343" r="19272" b="5632"/>
          <a:stretch/>
        </p:blipFill>
        <p:spPr bwMode="auto">
          <a:xfrm>
            <a:off x="689582" y="3501008"/>
            <a:ext cx="466257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92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1438"/>
            <a:ext cx="8435280" cy="4525962"/>
          </a:xfrm>
        </p:spPr>
        <p:txBody>
          <a:bodyPr/>
          <a:lstStyle/>
          <a:p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SC technology used in BEPCII brought the SC application to accelerator in main land China.</a:t>
            </a:r>
          </a:p>
          <a:p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SRF and SC magnets run well in BEPCII, with design parameter of the hardware, and helped the whole machine to reach its design goal. </a:t>
            </a:r>
          </a:p>
          <a:p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Operation with SC and cryogenics is getting experienced, though they are sometimes vulnerable.</a:t>
            </a:r>
          </a:p>
          <a:p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SC benefits us not only on the machine itself, but the technology development.</a:t>
            </a:r>
            <a:endParaRPr lang="zh-CN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2012-8</a:t>
            </a: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WAO'12</a:t>
            </a: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63B6-E78D-4551-9F59-72C601CD2E19}" type="slidenum">
              <a:rPr lang="en-US" altLang="zh-CN" smtClean="0"/>
              <a:pPr/>
              <a:t>32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1603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734544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sz="4000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Thanks for your attentions!</a:t>
            </a:r>
            <a:endParaRPr lang="zh-CN" altLang="en-US" sz="4000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2012-8</a:t>
            </a: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WAO'12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63B6-E78D-4551-9F59-72C601CD2E19}" type="slidenum">
              <a:rPr lang="en-US" altLang="zh-CN" smtClean="0"/>
              <a:pPr/>
              <a:t>33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858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457200" y="1268413"/>
            <a:ext cx="82296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Calibri" pitchFamily="34" charset="0"/>
                <a:ea typeface="宋体" pitchFamily="2" charset="-122"/>
              </a:rPr>
              <a:t>       BEPCII	</a:t>
            </a:r>
            <a:r>
              <a:rPr lang="en-US" altLang="zh-CN" sz="2800" b="1" dirty="0">
                <a:solidFill>
                  <a:srgbClr val="0000FF"/>
                </a:solidFill>
                <a:latin typeface="Calibri" pitchFamily="34" charset="0"/>
                <a:ea typeface="宋体" pitchFamily="2" charset="-122"/>
                <a:cs typeface="Arial" charset="0"/>
              </a:rPr>
              <a:t>— An upgrade project of BEPC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Calibri" pitchFamily="34" charset="0"/>
                <a:ea typeface="宋体" pitchFamily="2" charset="-122"/>
                <a:cs typeface="Arial" charset="0"/>
              </a:rPr>
              <a:t> 			— A double-ring factory-like machine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Calibri" pitchFamily="34" charset="0"/>
                <a:ea typeface="宋体" pitchFamily="2" charset="-122"/>
                <a:cs typeface="Arial" charset="0"/>
              </a:rPr>
              <a:t>			— Deliver beams to both HEP &amp; SR</a:t>
            </a:r>
          </a:p>
        </p:txBody>
      </p:sp>
      <p:pic>
        <p:nvPicPr>
          <p:cNvPr id="4099" name="Picture 4" descr="BEP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1050"/>
            <a:ext cx="50038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标题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7786688" cy="671512"/>
          </a:xfrm>
        </p:spPr>
        <p:txBody>
          <a:bodyPr/>
          <a:lstStyle/>
          <a:p>
            <a:pPr algn="just" eaLnBrk="1" hangingPunct="1"/>
            <a:r>
              <a:rPr lang="en-US" altLang="zh-CN" sz="2800" smtClean="0">
                <a:solidFill>
                  <a:srgbClr val="C00000"/>
                </a:solidFill>
              </a:rPr>
              <a:t> 1. Introduction on BEPCII</a:t>
            </a:r>
            <a:endParaRPr lang="zh-CN" altLang="en-US" sz="2800" smtClean="0">
              <a:solidFill>
                <a:srgbClr val="C00000"/>
              </a:solidFill>
            </a:endParaRPr>
          </a:p>
        </p:txBody>
      </p:sp>
      <p:sp>
        <p:nvSpPr>
          <p:cNvPr id="4102" name="灯片编号占位符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D57F4CA9-822E-4BAA-B845-20D8E67DA38B}" type="slidenum">
              <a:rPr lang="en-US" altLang="zh-CN" sz="1400">
                <a:solidFill>
                  <a:srgbClr val="000000"/>
                </a:solidFill>
              </a:rPr>
              <a:pPr algn="r" eaLnBrk="1" hangingPunct="1"/>
              <a:t>4</a:t>
            </a:fld>
            <a:endParaRPr lang="en-US" altLang="zh-CN" sz="1400">
              <a:solidFill>
                <a:srgbClr val="000000"/>
              </a:solidFill>
            </a:endParaRPr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255588" y="3582988"/>
            <a:ext cx="2335212" cy="958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4105" name="Rectangle 13"/>
          <p:cNvSpPr>
            <a:spLocks noChangeArrowheads="1"/>
          </p:cNvSpPr>
          <p:nvPr/>
        </p:nvSpPr>
        <p:spPr bwMode="auto">
          <a:xfrm>
            <a:off x="3124200" y="5051425"/>
            <a:ext cx="1808163" cy="1193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4106" name="AutoShape 14"/>
          <p:cNvSpPr>
            <a:spLocks noChangeArrowheads="1"/>
          </p:cNvSpPr>
          <p:nvPr/>
        </p:nvSpPr>
        <p:spPr bwMode="auto">
          <a:xfrm rot="-524302">
            <a:off x="2897188" y="5565775"/>
            <a:ext cx="2106612" cy="374650"/>
          </a:xfrm>
          <a:custGeom>
            <a:avLst/>
            <a:gdLst>
              <a:gd name="T0" fmla="*/ 154090768 w 21600"/>
              <a:gd name="T1" fmla="*/ 0 h 21600"/>
              <a:gd name="T2" fmla="*/ 0 w 21600"/>
              <a:gd name="T3" fmla="*/ 3249135 h 21600"/>
              <a:gd name="T4" fmla="*/ 154090768 w 21600"/>
              <a:gd name="T5" fmla="*/ 6498270 h 21600"/>
              <a:gd name="T6" fmla="*/ 205454357 w 21600"/>
              <a:gd name="T7" fmla="*/ 324913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pic>
        <p:nvPicPr>
          <p:cNvPr id="4107" name="图片 14" descr="071029c-1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0" r="10208"/>
          <a:stretch>
            <a:fillRect/>
          </a:stretch>
        </p:blipFill>
        <p:spPr bwMode="auto">
          <a:xfrm>
            <a:off x="255588" y="2659063"/>
            <a:ext cx="1847850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AutoShape 16"/>
          <p:cNvSpPr>
            <a:spLocks noChangeArrowheads="1"/>
          </p:cNvSpPr>
          <p:nvPr/>
        </p:nvSpPr>
        <p:spPr bwMode="auto">
          <a:xfrm rot="-5779904">
            <a:off x="766762" y="4757738"/>
            <a:ext cx="1241425" cy="374650"/>
          </a:xfrm>
          <a:custGeom>
            <a:avLst/>
            <a:gdLst>
              <a:gd name="T0" fmla="*/ 53511682 w 21600"/>
              <a:gd name="T1" fmla="*/ 0 h 21600"/>
              <a:gd name="T2" fmla="*/ 0 w 21600"/>
              <a:gd name="T3" fmla="*/ 3249135 h 21600"/>
              <a:gd name="T4" fmla="*/ 53511682 w 21600"/>
              <a:gd name="T5" fmla="*/ 6498270 h 21600"/>
              <a:gd name="T6" fmla="*/ 71348890 w 21600"/>
              <a:gd name="T7" fmla="*/ 324913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4109" name="页脚占位符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mtClean="0">
                <a:solidFill>
                  <a:srgbClr val="000000"/>
                </a:solidFill>
                <a:latin typeface="Calibri" pitchFamily="34" charset="0"/>
                <a:ea typeface="仿宋_GB2312" pitchFamily="49" charset="-122"/>
              </a:rPr>
              <a:t>WAO'12</a:t>
            </a:r>
            <a:endParaRPr lang="en-US" altLang="zh-CN">
              <a:solidFill>
                <a:srgbClr val="000000"/>
              </a:solidFill>
              <a:latin typeface="Calibri" pitchFamily="34" charset="0"/>
              <a:ea typeface="仿宋_GB2312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932363" y="2852738"/>
            <a:ext cx="4211637" cy="4005262"/>
            <a:chOff x="4932363" y="2852738"/>
            <a:chExt cx="4211637" cy="4005262"/>
          </a:xfrm>
        </p:grpSpPr>
        <p:pic>
          <p:nvPicPr>
            <p:cNvPr id="410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363" y="2852738"/>
              <a:ext cx="4211637" cy="4005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15" descr="IMG_3701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3429000"/>
              <a:ext cx="2428875" cy="200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882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3" y="5445224"/>
              <a:ext cx="2356867" cy="729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2012-8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C2F29-C029-4160-9686-22CBEC479595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886778"/>
      </p:ext>
    </p:extLst>
  </p:cSld>
  <p:clrMapOvr>
    <a:masterClrMapping/>
  </p:clrMapOvr>
  <p:transition advTm="7229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0988" y="381000"/>
            <a:ext cx="8440737" cy="533400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rgbClr val="0000CC"/>
                </a:solidFill>
                <a:ea typeface="仿宋_GB2312" pitchFamily="49" charset="-122"/>
              </a:rPr>
              <a:t>3-ring structure</a:t>
            </a:r>
            <a:endParaRPr lang="zh-CN" altLang="en-US" smtClean="0">
              <a:solidFill>
                <a:srgbClr val="0000CC"/>
              </a:solidFill>
              <a:ea typeface="仿宋_GB2312" pitchFamily="49" charset="-122"/>
            </a:endParaRPr>
          </a:p>
        </p:txBody>
      </p:sp>
      <p:pic>
        <p:nvPicPr>
          <p:cNvPr id="5123" name="Picture 3" descr="antechamber-011225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5" r="15135"/>
          <a:stretch>
            <a:fillRect/>
          </a:stretch>
        </p:blipFill>
        <p:spPr bwMode="auto">
          <a:xfrm>
            <a:off x="785813" y="1071563"/>
            <a:ext cx="5556250" cy="507206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3794125" y="1000125"/>
            <a:ext cx="563563" cy="609600"/>
          </a:xfrm>
          <a:prstGeom prst="ellipse">
            <a:avLst/>
          </a:prstGeom>
          <a:solidFill>
            <a:srgbClr val="FFCCFF">
              <a:alpha val="50195"/>
            </a:srgbClr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ea typeface="仿宋_GB2312" pitchFamily="49" charset="-122"/>
            </a:endParaRP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4357688" y="1428750"/>
            <a:ext cx="2857500" cy="714375"/>
          </a:xfrm>
          <a:prstGeom prst="line">
            <a:avLst/>
          </a:prstGeom>
          <a:noFill/>
          <a:ln w="76200">
            <a:solidFill>
              <a:srgbClr val="00808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V="1">
            <a:off x="5715000" y="5357813"/>
            <a:ext cx="915988" cy="214312"/>
          </a:xfrm>
          <a:prstGeom prst="line">
            <a:avLst/>
          </a:prstGeom>
          <a:noFill/>
          <a:ln w="76200">
            <a:solidFill>
              <a:srgbClr val="6633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3571875" y="5072063"/>
            <a:ext cx="0" cy="914400"/>
          </a:xfrm>
          <a:prstGeom prst="line">
            <a:avLst/>
          </a:prstGeom>
          <a:noFill/>
          <a:ln w="76200">
            <a:solidFill>
              <a:srgbClr val="9933FF"/>
            </a:solidFill>
            <a:prstDash val="sysDot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5151438" y="5214938"/>
            <a:ext cx="563562" cy="609600"/>
          </a:xfrm>
          <a:prstGeom prst="ellipse">
            <a:avLst/>
          </a:prstGeom>
          <a:solidFill>
            <a:srgbClr val="FFCCFF">
              <a:alpha val="50195"/>
            </a:srgbClr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ea typeface="仿宋_GB2312" pitchFamily="49" charset="-122"/>
            </a:endParaRP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2722563" y="1000125"/>
            <a:ext cx="563562" cy="609600"/>
          </a:xfrm>
          <a:prstGeom prst="ellipse">
            <a:avLst/>
          </a:prstGeom>
          <a:solidFill>
            <a:srgbClr val="FFCCFF">
              <a:alpha val="50195"/>
            </a:srgbClr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ea typeface="仿宋_GB2312" pitchFamily="49" charset="-122"/>
            </a:endParaRPr>
          </a:p>
        </p:txBody>
      </p:sp>
      <p:pic>
        <p:nvPicPr>
          <p:cNvPr id="5130" name="Picture 12" descr="3区磁铁(2)2006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000500"/>
            <a:ext cx="2274887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1071563"/>
            <a:ext cx="16748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357563" y="3714750"/>
            <a:ext cx="395287" cy="52387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800000"/>
                </a:solidFill>
                <a:latin typeface="Arial" pitchFamily="34" charset="0"/>
                <a:ea typeface="宋体" pitchFamily="2" charset="-122"/>
              </a:rPr>
              <a:t>+</a:t>
            </a:r>
            <a:endParaRPr lang="zh-CN" altLang="en-US" sz="2800" b="1" dirty="0">
              <a:solidFill>
                <a:srgbClr val="8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133" name="图片 14" descr="071029c-1b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928813"/>
            <a:ext cx="2970212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3" descr="DSC_0223-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2"/>
          <a:stretch>
            <a:fillRect/>
          </a:stretch>
        </p:blipFill>
        <p:spPr bwMode="auto">
          <a:xfrm>
            <a:off x="2643188" y="4143375"/>
            <a:ext cx="19050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Line 6"/>
          <p:cNvSpPr>
            <a:spLocks noChangeShapeType="1"/>
          </p:cNvSpPr>
          <p:nvPr/>
        </p:nvSpPr>
        <p:spPr bwMode="auto">
          <a:xfrm flipH="1" flipV="1">
            <a:off x="714375" y="4429125"/>
            <a:ext cx="1071563" cy="1143000"/>
          </a:xfrm>
          <a:prstGeom prst="line">
            <a:avLst/>
          </a:prstGeom>
          <a:noFill/>
          <a:ln w="76200">
            <a:solidFill>
              <a:srgbClr val="6633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pic>
        <p:nvPicPr>
          <p:cNvPr id="5136" name="图片 20" descr="DSC03820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33" b="14844"/>
          <a:stretch>
            <a:fillRect/>
          </a:stretch>
        </p:blipFill>
        <p:spPr bwMode="auto">
          <a:xfrm>
            <a:off x="142875" y="2857500"/>
            <a:ext cx="135731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7" name="Line 5"/>
          <p:cNvSpPr>
            <a:spLocks noChangeShapeType="1"/>
          </p:cNvSpPr>
          <p:nvPr/>
        </p:nvSpPr>
        <p:spPr bwMode="auto">
          <a:xfrm>
            <a:off x="3286125" y="1500188"/>
            <a:ext cx="3919538" cy="615950"/>
          </a:xfrm>
          <a:prstGeom prst="line">
            <a:avLst/>
          </a:prstGeom>
          <a:noFill/>
          <a:ln w="76200">
            <a:solidFill>
              <a:srgbClr val="00808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5138" name="页脚占位符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mtClean="0">
                <a:solidFill>
                  <a:srgbClr val="000000"/>
                </a:solidFill>
                <a:latin typeface="Calibri" pitchFamily="34" charset="0"/>
                <a:ea typeface="仿宋_GB2312" pitchFamily="49" charset="-122"/>
              </a:rPr>
              <a:t>WAO'12</a:t>
            </a:r>
            <a:endParaRPr lang="en-US" altLang="zh-CN">
              <a:solidFill>
                <a:srgbClr val="000000"/>
              </a:solidFill>
              <a:latin typeface="Calibri" pitchFamily="34" charset="0"/>
              <a:ea typeface="仿宋_GB2312" pitchFamily="49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2012-8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01276-874D-40C1-9EA4-D30BE84A105E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68265"/>
      </p:ext>
    </p:extLst>
  </p:cSld>
  <p:clrMapOvr>
    <a:masterClrMapping/>
  </p:clrMapOvr>
  <p:transition advTm="7665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492125" y="1214438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B35A7"/>
              </a:buClr>
              <a:buFont typeface="Wingdings" pitchFamily="2" charset="2"/>
              <a:buChar char="q"/>
            </a:pPr>
            <a:r>
              <a:rPr lang="en-US" altLang="zh-CN" sz="2400" b="1" dirty="0">
                <a:solidFill>
                  <a:srgbClr val="000000"/>
                </a:solidFill>
                <a:latin typeface="+mn-lt"/>
                <a:ea typeface="宋体" pitchFamily="2" charset="-122"/>
              </a:rPr>
              <a:t>Collision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CB35A7"/>
              </a:buClr>
              <a:buFont typeface="Wingdings" pitchFamily="2" charset="2"/>
              <a:buChar char="§"/>
            </a:pPr>
            <a:r>
              <a:rPr lang="en-US" altLang="zh-CN" sz="2000" b="1" dirty="0">
                <a:solidFill>
                  <a:srgbClr val="000000"/>
                </a:solidFill>
                <a:latin typeface="+mn-lt"/>
                <a:ea typeface="宋体" pitchFamily="2" charset="-122"/>
                <a:cs typeface="Times New Roman" pitchFamily="18" charset="0"/>
              </a:rPr>
              <a:t>Beam energy range 		</a:t>
            </a:r>
            <a:r>
              <a:rPr lang="en-US" altLang="zh-CN" sz="2000" b="1" dirty="0">
                <a:solidFill>
                  <a:srgbClr val="FF0066"/>
                </a:solidFill>
                <a:latin typeface="+mn-lt"/>
                <a:ea typeface="宋体" pitchFamily="2" charset="-122"/>
              </a:rPr>
              <a:t>1-2.1 </a:t>
            </a:r>
            <a:r>
              <a:rPr lang="en-US" altLang="zh-CN" sz="2000" b="1" dirty="0" err="1">
                <a:solidFill>
                  <a:srgbClr val="FF0066"/>
                </a:solidFill>
                <a:latin typeface="+mn-lt"/>
                <a:ea typeface="宋体" pitchFamily="2" charset="-122"/>
              </a:rPr>
              <a:t>GeV</a:t>
            </a:r>
            <a:r>
              <a:rPr lang="en-US" altLang="zh-CN" sz="2000" b="1" dirty="0">
                <a:solidFill>
                  <a:srgbClr val="000000"/>
                </a:solidFill>
                <a:latin typeface="+mn-lt"/>
                <a:ea typeface="宋体" pitchFamily="2" charset="-122"/>
              </a:rPr>
              <a:t> 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CB35A7"/>
              </a:buClr>
              <a:buFont typeface="Wingdings" pitchFamily="2" charset="2"/>
              <a:buChar char="§"/>
            </a:pPr>
            <a:r>
              <a:rPr lang="en-US" altLang="zh-CN" sz="2000" b="1" dirty="0">
                <a:solidFill>
                  <a:srgbClr val="000000"/>
                </a:solidFill>
                <a:latin typeface="+mn-lt"/>
                <a:ea typeface="宋体" pitchFamily="2" charset="-122"/>
              </a:rPr>
              <a:t>Optimized beam energy </a:t>
            </a:r>
            <a:r>
              <a:rPr lang="en-US" altLang="zh-CN" sz="2000" b="1" dirty="0" smtClean="0">
                <a:solidFill>
                  <a:srgbClr val="000000"/>
                </a:solidFill>
                <a:latin typeface="+mn-lt"/>
                <a:ea typeface="宋体" pitchFamily="2" charset="-122"/>
              </a:rPr>
              <a:t>	</a:t>
            </a:r>
            <a:r>
              <a:rPr lang="en-US" altLang="zh-CN" sz="2000" b="1" dirty="0">
                <a:solidFill>
                  <a:srgbClr val="000000"/>
                </a:solidFill>
                <a:latin typeface="+mn-lt"/>
                <a:ea typeface="宋体" pitchFamily="2" charset="-122"/>
              </a:rPr>
              <a:t>	</a:t>
            </a:r>
            <a:r>
              <a:rPr lang="en-US" altLang="zh-CN" sz="2000" b="1" dirty="0">
                <a:solidFill>
                  <a:srgbClr val="FF0066"/>
                </a:solidFill>
                <a:latin typeface="+mn-lt"/>
                <a:ea typeface="宋体" pitchFamily="2" charset="-122"/>
              </a:rPr>
              <a:t>1.89 </a:t>
            </a:r>
            <a:r>
              <a:rPr lang="en-US" altLang="zh-CN" sz="2000" b="1" dirty="0" err="1">
                <a:solidFill>
                  <a:srgbClr val="FF0066"/>
                </a:solidFill>
                <a:latin typeface="+mn-lt"/>
                <a:ea typeface="宋体" pitchFamily="2" charset="-122"/>
              </a:rPr>
              <a:t>GeV</a:t>
            </a:r>
            <a:r>
              <a:rPr lang="en-US" altLang="zh-CN" sz="2000" b="1" dirty="0">
                <a:solidFill>
                  <a:srgbClr val="000000"/>
                </a:solidFill>
                <a:latin typeface="+mn-lt"/>
                <a:ea typeface="宋体" pitchFamily="2" charset="-122"/>
              </a:rPr>
              <a:t> 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CB35A7"/>
              </a:buClr>
              <a:buFont typeface="Wingdings" pitchFamily="2" charset="2"/>
              <a:buChar char="§"/>
            </a:pPr>
            <a:r>
              <a:rPr lang="en-US" altLang="zh-CN" sz="2000" b="1" dirty="0">
                <a:solidFill>
                  <a:srgbClr val="000000"/>
                </a:solidFill>
                <a:latin typeface="+mn-lt"/>
                <a:ea typeface="宋体" pitchFamily="2" charset="-122"/>
              </a:rPr>
              <a:t>Luminosity 			</a:t>
            </a:r>
            <a:r>
              <a:rPr lang="en-US" altLang="zh-CN" sz="2000" b="1" dirty="0">
                <a:solidFill>
                  <a:srgbClr val="FF0066"/>
                </a:solidFill>
                <a:latin typeface="+mn-lt"/>
                <a:ea typeface="宋体" pitchFamily="2" charset="-122"/>
              </a:rPr>
              <a:t>1</a:t>
            </a:r>
            <a:r>
              <a:rPr lang="en-US" altLang="zh-CN" sz="2000" b="1" dirty="0">
                <a:solidFill>
                  <a:srgbClr val="FF0066"/>
                </a:solidFill>
                <a:latin typeface="+mn-lt"/>
                <a:ea typeface="宋体" pitchFamily="2" charset="-122"/>
                <a:sym typeface="Symbol" pitchFamily="18" charset="2"/>
              </a:rPr>
              <a:t></a:t>
            </a:r>
            <a:r>
              <a:rPr lang="en-US" altLang="zh-CN" sz="2000" b="1" dirty="0">
                <a:solidFill>
                  <a:srgbClr val="FF0066"/>
                </a:solidFill>
                <a:latin typeface="+mn-lt"/>
                <a:ea typeface="宋体" pitchFamily="2" charset="-122"/>
              </a:rPr>
              <a:t>10</a:t>
            </a:r>
            <a:r>
              <a:rPr lang="en-US" altLang="zh-CN" sz="2000" b="1" baseline="30000" dirty="0">
                <a:solidFill>
                  <a:srgbClr val="FF0066"/>
                </a:solidFill>
                <a:latin typeface="+mn-lt"/>
                <a:ea typeface="宋体" pitchFamily="2" charset="-122"/>
              </a:rPr>
              <a:t>33</a:t>
            </a:r>
            <a:r>
              <a:rPr lang="en-US" altLang="zh-CN" sz="2000" b="1" dirty="0">
                <a:solidFill>
                  <a:srgbClr val="FF0066"/>
                </a:solidFill>
                <a:latin typeface="+mn-lt"/>
                <a:ea typeface="宋体" pitchFamily="2" charset="-122"/>
              </a:rPr>
              <a:t> cm</a:t>
            </a:r>
            <a:r>
              <a:rPr lang="en-US" altLang="zh-CN" sz="2000" b="1" baseline="30000" dirty="0">
                <a:solidFill>
                  <a:srgbClr val="FF0066"/>
                </a:solidFill>
                <a:latin typeface="+mn-lt"/>
                <a:ea typeface="宋体" pitchFamily="2" charset="-122"/>
              </a:rPr>
              <a:t>-2</a:t>
            </a:r>
            <a:r>
              <a:rPr lang="en-US" altLang="zh-CN" sz="2000" b="1" dirty="0">
                <a:solidFill>
                  <a:srgbClr val="FF0066"/>
                </a:solidFill>
                <a:latin typeface="+mn-lt"/>
                <a:ea typeface="宋体" pitchFamily="2" charset="-122"/>
              </a:rPr>
              <a:t>s</a:t>
            </a:r>
            <a:r>
              <a:rPr lang="en-US" altLang="zh-CN" sz="2000" b="1" baseline="30000" dirty="0">
                <a:solidFill>
                  <a:srgbClr val="FF0066"/>
                </a:solidFill>
                <a:latin typeface="+mn-lt"/>
                <a:ea typeface="宋体" pitchFamily="2" charset="-122"/>
              </a:rPr>
              <a:t>-1</a:t>
            </a:r>
            <a:r>
              <a:rPr lang="en-US" altLang="zh-CN" sz="2000" b="1" dirty="0">
                <a:solidFill>
                  <a:srgbClr val="FF0066"/>
                </a:solidFill>
                <a:latin typeface="+mn-lt"/>
                <a:ea typeface="宋体" pitchFamily="2" charset="-122"/>
              </a:rPr>
              <a:t> @1.89 </a:t>
            </a:r>
            <a:r>
              <a:rPr lang="en-US" altLang="zh-CN" sz="2000" b="1" dirty="0" err="1">
                <a:solidFill>
                  <a:srgbClr val="FF0066"/>
                </a:solidFill>
                <a:latin typeface="+mn-lt"/>
                <a:ea typeface="宋体" pitchFamily="2" charset="-122"/>
              </a:rPr>
              <a:t>GeV</a:t>
            </a:r>
            <a:endParaRPr lang="en-US" altLang="zh-CN" sz="2000" b="1" dirty="0">
              <a:solidFill>
                <a:srgbClr val="FF0066"/>
              </a:solidFill>
              <a:latin typeface="+mn-lt"/>
              <a:ea typeface="宋体" pitchFamily="2" charset="-122"/>
            </a:endParaRP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CB35A7"/>
              </a:buClr>
              <a:buFont typeface="Wingdings" pitchFamily="2" charset="2"/>
              <a:buChar char="§"/>
            </a:pPr>
            <a:r>
              <a:rPr lang="en-US" altLang="zh-CN" sz="2000" b="1" dirty="0">
                <a:solidFill>
                  <a:srgbClr val="000000"/>
                </a:solidFill>
                <a:latin typeface="+mn-lt"/>
                <a:ea typeface="宋体" pitchFamily="2" charset="-122"/>
              </a:rPr>
              <a:t>Full energy injection 		</a:t>
            </a:r>
            <a:r>
              <a:rPr lang="en-US" altLang="zh-CN" sz="2000" b="1" dirty="0">
                <a:solidFill>
                  <a:srgbClr val="FF0066"/>
                </a:solidFill>
                <a:latin typeface="+mn-lt"/>
                <a:ea typeface="宋体" pitchFamily="2" charset="-122"/>
              </a:rPr>
              <a:t>1-1.89 </a:t>
            </a:r>
            <a:r>
              <a:rPr lang="en-US" altLang="zh-CN" sz="2000" b="1" dirty="0" err="1">
                <a:solidFill>
                  <a:srgbClr val="FF0066"/>
                </a:solidFill>
                <a:latin typeface="+mn-lt"/>
                <a:ea typeface="宋体" pitchFamily="2" charset="-122"/>
              </a:rPr>
              <a:t>GeV</a:t>
            </a:r>
            <a:endParaRPr lang="en-US" altLang="zh-CN" sz="2000" b="1" dirty="0">
              <a:solidFill>
                <a:srgbClr val="FF0066"/>
              </a:solidFill>
              <a:latin typeface="+mn-lt"/>
              <a:ea typeface="宋体" pitchFamily="2" charset="-122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B35A7"/>
              </a:buClr>
              <a:buFont typeface="Wingdings" pitchFamily="2" charset="2"/>
              <a:buChar char="q"/>
            </a:pPr>
            <a:r>
              <a:rPr lang="en-US" altLang="zh-CN" sz="2400" b="1" dirty="0">
                <a:solidFill>
                  <a:srgbClr val="000000"/>
                </a:solidFill>
                <a:latin typeface="+mn-lt"/>
                <a:ea typeface="宋体" pitchFamily="2" charset="-122"/>
              </a:rPr>
              <a:t>Synchrotron radiation 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CB35A7"/>
              </a:buClr>
              <a:buFont typeface="Wingdings" pitchFamily="2" charset="2"/>
              <a:buChar char="§"/>
            </a:pPr>
            <a:r>
              <a:rPr lang="en-US" altLang="zh-CN" sz="2000" b="1" dirty="0">
                <a:solidFill>
                  <a:srgbClr val="000000"/>
                </a:solidFill>
                <a:latin typeface="+mn-lt"/>
                <a:ea typeface="宋体" pitchFamily="2" charset="-122"/>
                <a:cs typeface="Times New Roman" pitchFamily="18" charset="0"/>
              </a:rPr>
              <a:t>Beam energy 			</a:t>
            </a:r>
            <a:r>
              <a:rPr lang="en-US" altLang="zh-CN" sz="2000" b="1" dirty="0">
                <a:solidFill>
                  <a:srgbClr val="FF0066"/>
                </a:solidFill>
                <a:latin typeface="+mn-lt"/>
                <a:ea typeface="宋体" pitchFamily="2" charset="-122"/>
              </a:rPr>
              <a:t>2.5 </a:t>
            </a:r>
            <a:r>
              <a:rPr lang="en-US" altLang="zh-CN" sz="2000" b="1" dirty="0" err="1">
                <a:solidFill>
                  <a:srgbClr val="FF0066"/>
                </a:solidFill>
                <a:latin typeface="+mn-lt"/>
                <a:ea typeface="宋体" pitchFamily="2" charset="-122"/>
              </a:rPr>
              <a:t>GeV</a:t>
            </a:r>
            <a:r>
              <a:rPr lang="en-US" altLang="zh-CN" sz="2000" b="1" dirty="0">
                <a:solidFill>
                  <a:srgbClr val="000000"/>
                </a:solidFill>
                <a:latin typeface="+mn-lt"/>
                <a:ea typeface="宋体" pitchFamily="2" charset="-122"/>
              </a:rPr>
              <a:t> 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CB35A7"/>
              </a:buClr>
              <a:buFont typeface="Wingdings" pitchFamily="2" charset="2"/>
              <a:buChar char="§"/>
            </a:pPr>
            <a:r>
              <a:rPr lang="en-US" altLang="zh-CN" sz="2000" b="1" dirty="0">
                <a:solidFill>
                  <a:srgbClr val="000000"/>
                </a:solidFill>
                <a:latin typeface="+mn-lt"/>
                <a:ea typeface="宋体" pitchFamily="2" charset="-122"/>
              </a:rPr>
              <a:t>Beam current 			</a:t>
            </a:r>
            <a:r>
              <a:rPr lang="en-US" altLang="zh-CN" sz="2000" b="1" dirty="0">
                <a:solidFill>
                  <a:srgbClr val="FF0066"/>
                </a:solidFill>
                <a:latin typeface="+mn-lt"/>
                <a:ea typeface="宋体" pitchFamily="2" charset="-122"/>
              </a:rPr>
              <a:t>250 mA</a:t>
            </a:r>
            <a:r>
              <a:rPr lang="en-US" altLang="zh-CN" sz="2000" b="1" dirty="0">
                <a:solidFill>
                  <a:srgbClr val="000000"/>
                </a:solidFill>
                <a:latin typeface="+mn-lt"/>
                <a:ea typeface="宋体" pitchFamily="2" charset="-122"/>
              </a:rPr>
              <a:t> 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CB35A7"/>
              </a:buClr>
              <a:buFont typeface="Wingdings" pitchFamily="2" charset="2"/>
              <a:buChar char="§"/>
            </a:pPr>
            <a:r>
              <a:rPr lang="en-US" altLang="zh-CN" sz="2000" b="1" dirty="0">
                <a:solidFill>
                  <a:srgbClr val="000000"/>
                </a:solidFill>
                <a:latin typeface="+mn-lt"/>
                <a:ea typeface="宋体" pitchFamily="2" charset="-122"/>
              </a:rPr>
              <a:t>Keep the existing beam lines unchanged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900113" y="549275"/>
            <a:ext cx="6886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0070C0"/>
                </a:solidFill>
                <a:latin typeface="Comic Sans MS" pitchFamily="66" charset="0"/>
              </a:rPr>
              <a:t>Design Goals of BEPCII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71500" y="5429250"/>
            <a:ext cx="7920038" cy="500063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lnSpc>
                <a:spcPct val="105000"/>
              </a:lnSpc>
              <a:spcBef>
                <a:spcPct val="60000"/>
              </a:spcBef>
              <a:buClr>
                <a:srgbClr val="990033"/>
              </a:buClr>
              <a:buFont typeface="Wingdings" pitchFamily="2" charset="2"/>
              <a:buNone/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	</a:t>
            </a:r>
            <a:r>
              <a:rPr lang="en-US" altLang="zh-CN" sz="2000" b="1" dirty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BEPCII:  One-machine, Two-purpose (HEP, SR)</a:t>
            </a:r>
            <a:endParaRPr lang="en-US" altLang="zh-CN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宋体" pitchFamily="2" charset="-122"/>
              <a:cs typeface="Calibri" pitchFamily="34" charset="0"/>
            </a:endParaRPr>
          </a:p>
        </p:txBody>
      </p:sp>
      <p:sp>
        <p:nvSpPr>
          <p:cNvPr id="6149" name="页脚占位符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mtClean="0">
                <a:solidFill>
                  <a:srgbClr val="000000"/>
                </a:solidFill>
                <a:latin typeface="Calibri" pitchFamily="34" charset="0"/>
                <a:ea typeface="仿宋_GB2312" pitchFamily="49" charset="-122"/>
              </a:rPr>
              <a:t>WAO'12</a:t>
            </a:r>
            <a:endParaRPr lang="en-US" altLang="zh-CN">
              <a:solidFill>
                <a:srgbClr val="000000"/>
              </a:solidFill>
              <a:latin typeface="Calibri" pitchFamily="34" charset="0"/>
              <a:ea typeface="仿宋_GB2312" pitchFamily="49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2012-8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01276-874D-40C1-9EA4-D30BE84A105E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674004"/>
      </p:ext>
    </p:extLst>
  </p:cSld>
  <p:clrMapOvr>
    <a:masterClrMapping/>
  </p:clrMapOvr>
  <p:transition advTm="6337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灯片编号占位符 5"/>
          <p:cNvSpPr txBox="1">
            <a:spLocks noGrp="1"/>
          </p:cNvSpPr>
          <p:nvPr/>
        </p:nvSpPr>
        <p:spPr bwMode="auto">
          <a:xfrm>
            <a:off x="714375" y="1214438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9DA88020-3721-4EA5-B980-603D1EF88E55}" type="slidenum">
              <a:rPr lang="en-US" altLang="zh-CN" sz="1400">
                <a:solidFill>
                  <a:srgbClr val="000000"/>
                </a:solidFill>
              </a:rPr>
              <a:pPr algn="r" eaLnBrk="1" hangingPunct="1"/>
              <a:t>7</a:t>
            </a:fld>
            <a:endParaRPr lang="en-US" altLang="zh-CN" sz="1400">
              <a:solidFill>
                <a:srgbClr val="000000"/>
              </a:solidFill>
            </a:endParaRPr>
          </a:p>
        </p:txBody>
      </p:sp>
      <p:pic>
        <p:nvPicPr>
          <p:cNvPr id="7171" name="Picture 2" descr="080507-2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57625"/>
            <a:ext cx="200025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 descr="DSC_0223-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2"/>
          <a:stretch>
            <a:fillRect/>
          </a:stretch>
        </p:blipFill>
        <p:spPr bwMode="auto">
          <a:xfrm>
            <a:off x="4714875" y="3857625"/>
            <a:ext cx="19050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8852" name="Rectangle 4"/>
          <p:cNvSpPr>
            <a:spLocks noChangeArrowheads="1"/>
          </p:cNvSpPr>
          <p:nvPr/>
        </p:nvSpPr>
        <p:spPr bwMode="auto">
          <a:xfrm>
            <a:off x="684213" y="228600"/>
            <a:ext cx="77724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zh-CN" sz="36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楷体_GB2312"/>
              </a:rPr>
              <a:t>The Milestones</a:t>
            </a:r>
          </a:p>
        </p:txBody>
      </p:sp>
      <p:pic>
        <p:nvPicPr>
          <p:cNvPr id="7174" name="Picture 8" descr="DSC_0054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2286000"/>
            <a:ext cx="1897062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设备拆除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46150"/>
            <a:ext cx="18796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041122b-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904875"/>
            <a:ext cx="1874838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714750"/>
            <a:ext cx="192881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4" descr="060920b-1b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357438"/>
            <a:ext cx="1922463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Text Box 15"/>
          <p:cNvSpPr txBox="1">
            <a:spLocks noChangeArrowheads="1"/>
          </p:cNvSpPr>
          <p:nvPr/>
        </p:nvSpPr>
        <p:spPr bwMode="auto">
          <a:xfrm>
            <a:off x="1295400" y="19050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 b="1">
                <a:solidFill>
                  <a:srgbClr val="FFFFFF"/>
                </a:solidFill>
              </a:rPr>
              <a:t>May 2004</a:t>
            </a:r>
          </a:p>
        </p:txBody>
      </p:sp>
      <p:sp>
        <p:nvSpPr>
          <p:cNvPr id="7180" name="Text Box 16"/>
          <p:cNvSpPr txBox="1">
            <a:spLocks noChangeArrowheads="1"/>
          </p:cNvSpPr>
          <p:nvPr/>
        </p:nvSpPr>
        <p:spPr bwMode="auto">
          <a:xfrm>
            <a:off x="7715250" y="1828800"/>
            <a:ext cx="1047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 b="1">
                <a:solidFill>
                  <a:srgbClr val="FFFFFF"/>
                </a:solidFill>
              </a:rPr>
              <a:t>Sep. 2004</a:t>
            </a:r>
          </a:p>
        </p:txBody>
      </p:sp>
      <p:sp>
        <p:nvSpPr>
          <p:cNvPr id="7181" name="Text Box 19"/>
          <p:cNvSpPr txBox="1">
            <a:spLocks noChangeArrowheads="1"/>
          </p:cNvSpPr>
          <p:nvPr/>
        </p:nvSpPr>
        <p:spPr bwMode="auto">
          <a:xfrm>
            <a:off x="1214438" y="3214688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 b="1">
                <a:solidFill>
                  <a:srgbClr val="FFFFFF"/>
                </a:solidFill>
              </a:rPr>
              <a:t>Oct. 2005</a:t>
            </a:r>
          </a:p>
        </p:txBody>
      </p:sp>
      <p:sp>
        <p:nvSpPr>
          <p:cNvPr id="7182" name="Text Box 21"/>
          <p:cNvSpPr txBox="1">
            <a:spLocks noChangeArrowheads="1"/>
          </p:cNvSpPr>
          <p:nvPr/>
        </p:nvSpPr>
        <p:spPr bwMode="auto">
          <a:xfrm>
            <a:off x="7786688" y="3357563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 b="1">
                <a:solidFill>
                  <a:srgbClr val="FFFFFF"/>
                </a:solidFill>
              </a:rPr>
              <a:t>Oct. 2006</a:t>
            </a:r>
          </a:p>
        </p:txBody>
      </p:sp>
      <p:sp>
        <p:nvSpPr>
          <p:cNvPr id="7183" name="Text Box 23"/>
          <p:cNvSpPr txBox="1">
            <a:spLocks noChangeArrowheads="1"/>
          </p:cNvSpPr>
          <p:nvPr/>
        </p:nvSpPr>
        <p:spPr bwMode="auto">
          <a:xfrm>
            <a:off x="1143000" y="4786313"/>
            <a:ext cx="1057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 b="1">
                <a:solidFill>
                  <a:srgbClr val="FFFFFF"/>
                </a:solidFill>
              </a:rPr>
              <a:t>Nov. 2006</a:t>
            </a:r>
          </a:p>
        </p:txBody>
      </p:sp>
      <p:sp>
        <p:nvSpPr>
          <p:cNvPr id="7184" name="Text Box 25"/>
          <p:cNvSpPr txBox="1">
            <a:spLocks noChangeArrowheads="1"/>
          </p:cNvSpPr>
          <p:nvPr/>
        </p:nvSpPr>
        <p:spPr bwMode="auto">
          <a:xfrm>
            <a:off x="7786688" y="4786313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 b="1">
                <a:solidFill>
                  <a:srgbClr val="FFFFFF"/>
                </a:solidFill>
              </a:rPr>
              <a:t>May 2008</a:t>
            </a:r>
          </a:p>
        </p:txBody>
      </p:sp>
      <p:sp>
        <p:nvSpPr>
          <p:cNvPr id="7185" name="Text Box 26"/>
          <p:cNvSpPr txBox="1">
            <a:spLocks noChangeArrowheads="1"/>
          </p:cNvSpPr>
          <p:nvPr/>
        </p:nvSpPr>
        <p:spPr bwMode="auto">
          <a:xfrm>
            <a:off x="5643563" y="4786313"/>
            <a:ext cx="1004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 b="1">
                <a:solidFill>
                  <a:srgbClr val="FFFFFF"/>
                </a:solidFill>
              </a:rPr>
              <a:t>Oct. 2007</a:t>
            </a:r>
          </a:p>
        </p:txBody>
      </p:sp>
      <p:graphicFrame>
        <p:nvGraphicFramePr>
          <p:cNvPr id="7186" name="Object 2"/>
          <p:cNvGraphicFramePr>
            <a:graphicFrameLocks noChangeAspect="1"/>
          </p:cNvGraphicFramePr>
          <p:nvPr/>
        </p:nvGraphicFramePr>
        <p:xfrm>
          <a:off x="2500313" y="785813"/>
          <a:ext cx="4100512" cy="304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Document" r:id="rId11" imgW="9327412" imgH="7013043" progId="Word.Document.8">
                  <p:embed/>
                </p:oleObj>
              </mc:Choice>
              <mc:Fallback>
                <p:oleObj name="Document" r:id="rId11" imgW="9327412" imgH="701304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3927" b="11699"/>
                      <a:stretch>
                        <a:fillRect/>
                      </a:stretch>
                    </p:blipFill>
                    <p:spPr bwMode="auto">
                      <a:xfrm>
                        <a:off x="2500313" y="785813"/>
                        <a:ext cx="4100512" cy="3044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87" name="图片 28" descr="BSR_current_life_070731.bmp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8" t="28027" r="2393" b="6055"/>
          <a:stretch>
            <a:fillRect/>
          </a:stretch>
        </p:blipFill>
        <p:spPr bwMode="auto">
          <a:xfrm>
            <a:off x="2571750" y="3786188"/>
            <a:ext cx="1928813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8" name="Text Box 26"/>
          <p:cNvSpPr txBox="1">
            <a:spLocks noChangeArrowheads="1"/>
          </p:cNvSpPr>
          <p:nvPr/>
        </p:nvSpPr>
        <p:spPr bwMode="auto">
          <a:xfrm>
            <a:off x="3500438" y="4786313"/>
            <a:ext cx="1004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 b="1">
                <a:solidFill>
                  <a:srgbClr val="000000"/>
                </a:solidFill>
              </a:rPr>
              <a:t>July 2007</a:t>
            </a:r>
          </a:p>
        </p:txBody>
      </p:sp>
      <p:pic>
        <p:nvPicPr>
          <p:cNvPr id="7189" name="Picture 4" descr="C:\Documents and Settings\QQ\桌面\evtDisplay\88464.gi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214938"/>
            <a:ext cx="192881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0" name="Text Box 25"/>
          <p:cNvSpPr txBox="1">
            <a:spLocks noChangeArrowheads="1"/>
          </p:cNvSpPr>
          <p:nvPr/>
        </p:nvSpPr>
        <p:spPr bwMode="auto">
          <a:xfrm>
            <a:off x="1285875" y="62865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 b="1">
                <a:solidFill>
                  <a:srgbClr val="000000"/>
                </a:solidFill>
              </a:rPr>
              <a:t>July 2008</a:t>
            </a:r>
          </a:p>
        </p:txBody>
      </p:sp>
      <p:pic>
        <p:nvPicPr>
          <p:cNvPr id="7191" name="Picture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01" b="20325"/>
          <a:stretch>
            <a:fillRect/>
          </a:stretch>
        </p:blipFill>
        <p:spPr bwMode="auto">
          <a:xfrm>
            <a:off x="2571750" y="5143500"/>
            <a:ext cx="192881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2" name="Text Box 25"/>
          <p:cNvSpPr txBox="1">
            <a:spLocks noChangeArrowheads="1"/>
          </p:cNvSpPr>
          <p:nvPr/>
        </p:nvSpPr>
        <p:spPr bwMode="auto">
          <a:xfrm>
            <a:off x="3348038" y="6219825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200" b="1">
                <a:solidFill>
                  <a:srgbClr val="000000"/>
                </a:solidFill>
              </a:rPr>
              <a:t>May</a:t>
            </a:r>
            <a:r>
              <a:rPr lang="en-US" altLang="zh-CN" sz="1400" b="1">
                <a:solidFill>
                  <a:srgbClr val="000000"/>
                </a:solidFill>
              </a:rPr>
              <a:t> 2009</a:t>
            </a:r>
          </a:p>
        </p:txBody>
      </p:sp>
      <p:pic>
        <p:nvPicPr>
          <p:cNvPr id="7193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69" b="6406"/>
          <a:stretch>
            <a:fillRect/>
          </a:stretch>
        </p:blipFill>
        <p:spPr bwMode="auto">
          <a:xfrm>
            <a:off x="4714875" y="5214938"/>
            <a:ext cx="1979613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4" name="Text Box 25"/>
          <p:cNvSpPr txBox="1">
            <a:spLocks noChangeArrowheads="1"/>
          </p:cNvSpPr>
          <p:nvPr/>
        </p:nvSpPr>
        <p:spPr bwMode="auto">
          <a:xfrm>
            <a:off x="5643563" y="6215063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400" b="1">
                <a:solidFill>
                  <a:srgbClr val="000000"/>
                </a:solidFill>
              </a:rPr>
              <a:t>May 2010</a:t>
            </a:r>
          </a:p>
        </p:txBody>
      </p:sp>
      <p:pic>
        <p:nvPicPr>
          <p:cNvPr id="7195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87950"/>
            <a:ext cx="200025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7786688" y="6072188"/>
            <a:ext cx="1143000" cy="30797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2010–2011 </a:t>
            </a:r>
          </a:p>
        </p:txBody>
      </p:sp>
      <p:sp>
        <p:nvSpPr>
          <p:cNvPr id="7197" name="页脚占位符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mtClean="0">
                <a:solidFill>
                  <a:srgbClr val="000000"/>
                </a:solidFill>
                <a:latin typeface="Calibri" pitchFamily="34" charset="0"/>
                <a:ea typeface="仿宋_GB2312" pitchFamily="49" charset="-122"/>
              </a:rPr>
              <a:t>WAO'12</a:t>
            </a:r>
            <a:endParaRPr lang="en-US" altLang="zh-CN">
              <a:solidFill>
                <a:srgbClr val="000000"/>
              </a:solidFill>
              <a:latin typeface="Calibri" pitchFamily="34" charset="0"/>
              <a:ea typeface="仿宋_GB2312" pitchFamily="49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000000"/>
                </a:solidFill>
              </a:rPr>
              <a:t>2012-8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01276-874D-40C1-9EA4-D30BE84A105E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158245"/>
      </p:ext>
    </p:extLst>
  </p:cSld>
  <p:clrMapOvr>
    <a:masterClrMapping/>
  </p:clrMapOvr>
  <p:transition advTm="9837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2</a:t>
            </a:r>
            <a:r>
              <a:rPr lang="en-US" altLang="zh-CN" dirty="0" smtClean="0"/>
              <a:t>. </a:t>
            </a:r>
            <a:r>
              <a:rPr lang="en-US" altLang="zh-CN" dirty="0">
                <a:latin typeface="Calibri" pitchFamily="34" charset="0"/>
                <a:cs typeface="Calibri" pitchFamily="34" charset="0"/>
              </a:rPr>
              <a:t>Why we chose superconducting </a:t>
            </a: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items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In the BEPCII, there are</a:t>
            </a:r>
            <a:endParaRPr lang="en-US" altLang="zh-CN" dirty="0">
              <a:latin typeface="Calibri" pitchFamily="34" charset="0"/>
              <a:cs typeface="Calibri" pitchFamily="34" charset="0"/>
            </a:endParaRPr>
          </a:p>
          <a:p>
            <a:r>
              <a:rPr lang="en-US" altLang="zh-CN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Two SC </a:t>
            </a:r>
            <a:r>
              <a:rPr lang="en-US" altLang="zh-CN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RF cavities </a:t>
            </a:r>
            <a:r>
              <a:rPr lang="en-US" altLang="zh-CN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altLang="zh-CN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SRF)</a:t>
            </a:r>
            <a:endParaRPr lang="en-US" altLang="zh-CN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— one cavity/ring</a:t>
            </a:r>
          </a:p>
          <a:p>
            <a:endParaRPr lang="en-US" altLang="zh-CN" dirty="0" smtClean="0">
              <a:latin typeface="Calibri" pitchFamily="34" charset="0"/>
              <a:cs typeface="Calibri" pitchFamily="34" charset="0"/>
            </a:endParaRPr>
          </a:p>
          <a:p>
            <a:endParaRPr lang="en-US" altLang="zh-CN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2012-8</a:t>
            </a: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WAO'12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63B6-E78D-4551-9F59-72C601CD2E19}" type="slidenum">
              <a:rPr lang="en-US" altLang="zh-CN" smtClean="0"/>
              <a:pPr/>
              <a:t>8</a:t>
            </a:fld>
            <a:endParaRPr lang="en-US" altLang="zh-CN"/>
          </a:p>
        </p:txBody>
      </p:sp>
      <p:pic>
        <p:nvPicPr>
          <p:cNvPr id="7" name="Picture 4" descr="BEPCII超导腔3D外形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78806"/>
            <a:ext cx="4250184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" t="25800" r="7353" b="33638"/>
          <a:stretch>
            <a:fillRect/>
          </a:stretch>
        </p:blipFill>
        <p:spPr bwMode="auto">
          <a:xfrm>
            <a:off x="-36512" y="3356992"/>
            <a:ext cx="4825231" cy="252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直接箭头连接符 12"/>
          <p:cNvCxnSpPr/>
          <p:nvPr/>
        </p:nvCxnSpPr>
        <p:spPr>
          <a:xfrm flipV="1">
            <a:off x="3707904" y="2852936"/>
            <a:ext cx="1152128" cy="936104"/>
          </a:xfrm>
          <a:prstGeom prst="straightConnector1">
            <a:avLst/>
          </a:prstGeom>
          <a:ln w="22225">
            <a:solidFill>
              <a:srgbClr val="66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50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Calibri" pitchFamily="34" charset="0"/>
                <a:cs typeface="Calibri" pitchFamily="34" charset="0"/>
              </a:rPr>
              <a:t>SC RF</a:t>
            </a:r>
            <a:endParaRPr lang="zh-CN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2012-8</a:t>
            </a: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WAO'12</a:t>
            </a: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63B6-E78D-4551-9F59-72C601CD2E19}" type="slidenum">
              <a:rPr lang="en-US" altLang="zh-CN" smtClean="0"/>
              <a:pPr/>
              <a:t>9</a:t>
            </a:fld>
            <a:endParaRPr lang="en-US" altLang="zh-CN"/>
          </a:p>
        </p:txBody>
      </p:sp>
      <p:pic>
        <p:nvPicPr>
          <p:cNvPr id="7" name="Picture 4" descr="110626SRFlo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391" y="463348"/>
            <a:ext cx="6996113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99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HEP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Comic Sans MS"/>
        <a:ea typeface="楷体_GB2312"/>
        <a:cs typeface=""/>
      </a:majorFont>
      <a:minorFont>
        <a:latin typeface="Arial"/>
        <a:ea typeface="仿宋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HEP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 1">
      <a:majorFont>
        <a:latin typeface="Comic Sans MS"/>
        <a:ea typeface="楷体_GB2312"/>
        <a:cs typeface=""/>
      </a:majorFont>
      <a:minorFont>
        <a:latin typeface="Calibri"/>
        <a:ea typeface="仿宋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IHEP</Template>
  <TotalTime>6905</TotalTime>
  <Words>1383</Words>
  <Application>Microsoft Office PowerPoint</Application>
  <PresentationFormat>全屏显示(4:3)</PresentationFormat>
  <Paragraphs>300</Paragraphs>
  <Slides>33</Slides>
  <Notes>33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6" baseType="lpstr">
      <vt:lpstr>IHEP</vt:lpstr>
      <vt:lpstr>1_IHEP</vt:lpstr>
      <vt:lpstr>Document</vt:lpstr>
      <vt:lpstr>Superconductivity in the BEPCII Performance</vt:lpstr>
      <vt:lpstr>Outline</vt:lpstr>
      <vt:lpstr>PowerPoint 演示文稿</vt:lpstr>
      <vt:lpstr> 1. Introduction on BEPCII</vt:lpstr>
      <vt:lpstr>3-ring structure</vt:lpstr>
      <vt:lpstr>PowerPoint 演示文稿</vt:lpstr>
      <vt:lpstr>PowerPoint 演示文稿</vt:lpstr>
      <vt:lpstr>2. Why we chose superconducting items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Cryogenic system of BEPCII</vt:lpstr>
      <vt:lpstr>Cryogenic hall and gas tank farm</vt:lpstr>
      <vt:lpstr> BEPCII north crossing point region</vt:lpstr>
      <vt:lpstr>PowerPoint 演示文稿</vt:lpstr>
      <vt:lpstr>PowerPoint 演示文稿</vt:lpstr>
      <vt:lpstr>3. How superconducting affects operation </vt:lpstr>
      <vt:lpstr>PowerPoint 演示文稿</vt:lpstr>
      <vt:lpstr>3-phase of BEPCII storage ring commissioning</vt:lpstr>
      <vt:lpstr>Main problems we met</vt:lpstr>
      <vt:lpstr>PowerPoint 演示文稿</vt:lpstr>
      <vt:lpstr>PowerPoint 演示文稿</vt:lpstr>
      <vt:lpstr>PowerPoint 演示文稿</vt:lpstr>
      <vt:lpstr>PowerPoint 演示文稿</vt:lpstr>
      <vt:lpstr>4. What we benefit from superconducting</vt:lpstr>
      <vt:lpstr>PowerPoint 演示文稿</vt:lpstr>
      <vt:lpstr>PowerPoint 演示文稿</vt:lpstr>
      <vt:lpstr>Summary</vt:lpstr>
      <vt:lpstr>PowerPoint 演示文稿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Superconducting in the BEPCII Performance</dc:title>
  <dc:creator>Lenovo User</dc:creator>
  <cp:lastModifiedBy>Lenovo User</cp:lastModifiedBy>
  <cp:revision>56</cp:revision>
  <dcterms:created xsi:type="dcterms:W3CDTF">2012-07-15T07:23:01Z</dcterms:created>
  <dcterms:modified xsi:type="dcterms:W3CDTF">2012-08-07T19:11:34Z</dcterms:modified>
</cp:coreProperties>
</file>