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0" r:id="rId4"/>
    <p:sldId id="259" r:id="rId5"/>
    <p:sldId id="260" r:id="rId6"/>
    <p:sldId id="261" r:id="rId7"/>
    <p:sldId id="262" r:id="rId8"/>
    <p:sldId id="263" r:id="rId9"/>
    <p:sldId id="266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D00"/>
    <a:srgbClr val="E1F4FF"/>
    <a:srgbClr val="267478"/>
    <a:srgbClr val="1F6354"/>
    <a:srgbClr val="D8243D"/>
    <a:srgbClr val="3690A8"/>
    <a:srgbClr val="0390E7"/>
    <a:srgbClr val="049EFC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49" autoAdjust="0"/>
    <p:restoredTop sz="94674" autoAdjust="0"/>
  </p:normalViewPr>
  <p:slideViewPr>
    <p:cSldViewPr>
      <p:cViewPr varScale="1">
        <p:scale>
          <a:sx n="45" d="100"/>
          <a:sy n="45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B40AE-6249-4E69-90A8-83E3D889464D}" type="datetimeFigureOut">
              <a:rPr lang="en-US" smtClean="0"/>
              <a:pPr/>
              <a:t>7/8/2009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2B733-8DAE-4A74-8F6A-55E32FE05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Przemysław Lutkiewicz AT/VAC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92D5C4-E852-41C3-A42F-1690273C0A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1DFEF-805A-4823-8DFE-F0C34E768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ABECB-F9E1-4AFA-97B4-328244A30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91FFA-1422-4176-A7C0-2CF429A09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65F1B-45F9-4C87-A5A7-8B6B36AFE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DCF1-46A9-46CF-897D-830A4FADE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EFA83-5900-4110-BC17-B4CF10508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1FFDC-4FE2-4581-8D6B-AD81261C5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30A95-84FA-4559-909F-849B1FF6B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8D9FE-FCFC-4D16-A458-E844ECEEE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A6801-F770-4341-97E1-E4B82ECF6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4A256-EC55-4F07-B51F-517D11CA0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LIC logo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437438" y="76200"/>
            <a:ext cx="17065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" descr="Cern logo 2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160338"/>
            <a:ext cx="765175" cy="754062"/>
          </a:xfrm>
          <a:prstGeom prst="rect">
            <a:avLst/>
          </a:prstGeom>
          <a:solidFill>
            <a:srgbClr val="E1F4FF">
              <a:alpha val="74901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1028" name="Picture 6" descr="disk168.gif"/>
          <p:cNvPicPr>
            <a:picLocks noChangeAspect="1"/>
          </p:cNvPicPr>
          <p:nvPr/>
        </p:nvPicPr>
        <p:blipFill>
          <a:blip r:embed="rId15"/>
          <a:srcRect b="31474"/>
          <a:stretch>
            <a:fillRect/>
          </a:stretch>
        </p:blipFill>
        <p:spPr bwMode="auto">
          <a:xfrm>
            <a:off x="6396038" y="4038600"/>
            <a:ext cx="274796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F6354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67478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A97D2D-C15F-4DFA-9DFD-597636AA0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6747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7478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7478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7478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747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26747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26747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26747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26747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348AA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6747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6747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6747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76225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SLAC workshop 7-10 July 2009</a:t>
            </a:r>
            <a:br>
              <a:rPr lang="en-US" sz="2400" dirty="0" smtClean="0"/>
            </a:br>
            <a:r>
              <a:rPr lang="en-US" sz="2400" dirty="0" smtClean="0"/>
              <a:t>WP1: </a:t>
            </a:r>
            <a:r>
              <a:rPr lang="en-US" sz="2400" dirty="0" smtClean="0"/>
              <a:t>microwave-based accelerators</a:t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Progress towards a new standard X-band high-power flange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G. Riddone</a:t>
            </a:r>
            <a:r>
              <a:rPr lang="en-US" smtClean="0"/>
              <a:t>, 08.07.2009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43200" y="5486400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(contribution </a:t>
            </a:r>
            <a:r>
              <a:rPr lang="en-US" smtClean="0"/>
              <a:t>from C</a:t>
            </a:r>
            <a:r>
              <a:rPr lang="en-US" dirty="0" smtClean="0"/>
              <a:t>. Garion)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" y="608118"/>
            <a:ext cx="8610599" cy="6249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25368" y="152400"/>
            <a:ext cx="3150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CERN Proposal Flange Drawing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962400" y="4800600"/>
            <a:ext cx="304800" cy="304800"/>
          </a:xfrm>
          <a:prstGeom prst="ellipse">
            <a:avLst/>
          </a:prstGeom>
          <a:solidFill>
            <a:srgbClr val="F0AD00">
              <a:alpha val="1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86200" y="5257800"/>
            <a:ext cx="304800" cy="304800"/>
          </a:xfrm>
          <a:prstGeom prst="ellipse">
            <a:avLst/>
          </a:prstGeom>
          <a:solidFill>
            <a:srgbClr val="F0AD00">
              <a:alpha val="1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48200" y="5410200"/>
            <a:ext cx="304800" cy="304800"/>
          </a:xfrm>
          <a:prstGeom prst="ellipse">
            <a:avLst/>
          </a:prstGeom>
          <a:solidFill>
            <a:srgbClr val="F0AD00">
              <a:alpha val="1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8D9FE-FCFC-4D16-A458-E844ECEEE5D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086600" cy="1143000"/>
          </a:xfrm>
        </p:spPr>
        <p:txBody>
          <a:bodyPr/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678363"/>
          </a:xfrm>
        </p:spPr>
        <p:txBody>
          <a:bodyPr/>
          <a:lstStyle/>
          <a:p>
            <a:r>
              <a:rPr lang="en-US" sz="2400" dirty="0" smtClean="0"/>
              <a:t>Circular gasket design: leak rate measurements </a:t>
            </a:r>
          </a:p>
          <a:p>
            <a:r>
              <a:rPr lang="en-US" sz="2400" dirty="0" smtClean="0"/>
              <a:t>Final design: 5 full units (CINEL) available at CERN as well as gaskets</a:t>
            </a:r>
          </a:p>
          <a:p>
            <a:pPr lvl="1"/>
            <a:r>
              <a:rPr lang="en-US" sz="2400" dirty="0" smtClean="0"/>
              <a:t>Dimensional control </a:t>
            </a:r>
            <a:r>
              <a:rPr lang="en-US" sz="2400" dirty="0" smtClean="0">
                <a:sym typeface="Wingdings" pitchFamily="2" charset="2"/>
              </a:rPr>
              <a:t> conform</a:t>
            </a:r>
            <a:endParaRPr lang="en-US" sz="2400" dirty="0" smtClean="0"/>
          </a:p>
          <a:p>
            <a:pPr lvl="1"/>
            <a:r>
              <a:rPr lang="en-US" sz="2400" dirty="0" smtClean="0"/>
              <a:t>Leak-rate measurement as a function of torque (promising results)</a:t>
            </a:r>
          </a:p>
          <a:p>
            <a:pPr lvl="1"/>
            <a:r>
              <a:rPr lang="en-US" sz="2400" dirty="0" smtClean="0"/>
              <a:t>Realization of the tooling for centering the gasket (done)</a:t>
            </a:r>
          </a:p>
          <a:p>
            <a:pPr lvl="1"/>
            <a:r>
              <a:rPr lang="en-US" sz="2400" dirty="0" smtClean="0"/>
              <a:t>Displacement as a function of torque</a:t>
            </a:r>
          </a:p>
          <a:p>
            <a:pPr lvl="1"/>
            <a:r>
              <a:rPr lang="en-US" sz="2400" dirty="0" smtClean="0"/>
              <a:t>Low-power RF tests at CERN</a:t>
            </a:r>
          </a:p>
          <a:p>
            <a:pPr lvl="1"/>
            <a:r>
              <a:rPr lang="en-US" sz="2400" dirty="0" smtClean="0"/>
              <a:t>Preparation for high-power testing at SLAC of two units: Sept 09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65F1B-45F9-4C87-A5A7-8B6B36AFE5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General requirements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Recall of existing design from SLAC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Presentation of the new design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Program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65F1B-45F9-4C87-A5A7-8B6B36AFE5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 dirty="0" smtClean="0"/>
              <a:t>Reliable joint - high sealing performance</a:t>
            </a:r>
          </a:p>
          <a:p>
            <a:r>
              <a:rPr lang="en-US" sz="2800" dirty="0" smtClean="0"/>
              <a:t>Smooth flange-gasket-flange transition (RF performance)</a:t>
            </a:r>
          </a:p>
          <a:p>
            <a:r>
              <a:rPr lang="en-US" sz="2800" dirty="0" smtClean="0"/>
              <a:t>Simple shapes and preferably symmetrical joint </a:t>
            </a:r>
          </a:p>
          <a:p>
            <a:r>
              <a:rPr lang="en-US" sz="2800" dirty="0" smtClean="0"/>
              <a:t>Easy assembly  </a:t>
            </a:r>
          </a:p>
          <a:p>
            <a:r>
              <a:rPr lang="en-US" sz="2800" dirty="0" smtClean="0"/>
              <a:t>Cheap production</a:t>
            </a:r>
          </a:p>
          <a:p>
            <a:r>
              <a:rPr lang="en-US" sz="2800" dirty="0" smtClean="0"/>
              <a:t>Needs</a:t>
            </a:r>
          </a:p>
          <a:p>
            <a:pPr lvl="1"/>
            <a:r>
              <a:rPr lang="en-US" dirty="0" smtClean="0"/>
              <a:t>X-band test stands (few hundreds): needs for CERN and for several other test stands (</a:t>
            </a:r>
            <a:r>
              <a:rPr lang="en-US" dirty="0" err="1" smtClean="0"/>
              <a:t>eg</a:t>
            </a:r>
            <a:r>
              <a:rPr lang="en-US" dirty="0" smtClean="0"/>
              <a:t>. PSI. </a:t>
            </a:r>
            <a:r>
              <a:rPr lang="en-US" dirty="0" err="1" smtClean="0"/>
              <a:t>Elettra</a:t>
            </a:r>
            <a:r>
              <a:rPr lang="en-US" dirty="0" smtClean="0"/>
              <a:t>,..)</a:t>
            </a:r>
          </a:p>
          <a:p>
            <a:pPr lvl="1"/>
            <a:r>
              <a:rPr lang="en-US" dirty="0" smtClean="0"/>
              <a:t>CLIC -  about 500 000 units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65F1B-45F9-4C87-A5A7-8B6B36AFE5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4800600" y="1143000"/>
            <a:ext cx="3581400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5257800" y="1295400"/>
            <a:ext cx="2667000" cy="2133600"/>
            <a:chOff x="533400" y="1219200"/>
            <a:chExt cx="3200400" cy="3124200"/>
          </a:xfrm>
        </p:grpSpPr>
        <p:sp>
          <p:nvSpPr>
            <p:cNvPr id="56" name="Rectangle 55"/>
            <p:cNvSpPr/>
            <p:nvPr/>
          </p:nvSpPr>
          <p:spPr>
            <a:xfrm>
              <a:off x="533400" y="1600427"/>
              <a:ext cx="3200400" cy="5323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52600" y="1904944"/>
              <a:ext cx="1981200" cy="38122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24200" y="1600427"/>
              <a:ext cx="609600" cy="19038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33400" y="2513977"/>
              <a:ext cx="2590800" cy="61135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33400" y="2362880"/>
              <a:ext cx="1219200" cy="22780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33400" y="3276431"/>
              <a:ext cx="1295400" cy="8391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828800" y="3429851"/>
              <a:ext cx="1295400" cy="6857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33400" y="3734367"/>
              <a:ext cx="457200" cy="6090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3400" y="1219200"/>
              <a:ext cx="457200" cy="6857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Isosceles Triangle 64"/>
            <p:cNvSpPr/>
            <p:nvPr/>
          </p:nvSpPr>
          <p:spPr>
            <a:xfrm flipV="1">
              <a:off x="1295400" y="1828233"/>
              <a:ext cx="1219200" cy="457938"/>
            </a:xfrm>
            <a:prstGeom prst="triangle">
              <a:avLst>
                <a:gd name="adj" fmla="val 37686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1447800" y="3276431"/>
              <a:ext cx="762000" cy="381227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454" name="Rectangle 66"/>
            <p:cNvSpPr>
              <a:spLocks noChangeArrowheads="1"/>
            </p:cNvSpPr>
            <p:nvPr/>
          </p:nvSpPr>
          <p:spPr bwMode="auto">
            <a:xfrm>
              <a:off x="2349502" y="2514599"/>
              <a:ext cx="764594" cy="495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>
                  <a:latin typeface="Calibri" pitchFamily="34" charset="0"/>
                </a:rPr>
                <a:t>gasket</a:t>
              </a:r>
              <a:r>
                <a:rPr lang="en-US" sz="1600" i="1">
                  <a:latin typeface="Calibri" pitchFamily="34" charset="0"/>
                </a:rPr>
                <a:t> </a:t>
              </a:r>
            </a:p>
          </p:txBody>
        </p:sp>
        <p:sp>
          <p:nvSpPr>
            <p:cNvPr id="18455" name="Rectangle 67"/>
            <p:cNvSpPr>
              <a:spLocks noChangeArrowheads="1"/>
            </p:cNvSpPr>
            <p:nvPr/>
          </p:nvSpPr>
          <p:spPr bwMode="auto">
            <a:xfrm>
              <a:off x="2362200" y="3429000"/>
              <a:ext cx="733278" cy="405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>
                  <a:latin typeface="Calibri" pitchFamily="34" charset="0"/>
                </a:rPr>
                <a:t>flange </a:t>
              </a:r>
            </a:p>
          </p:txBody>
        </p:sp>
        <p:sp>
          <p:nvSpPr>
            <p:cNvPr id="18456" name="Rectangle 68"/>
            <p:cNvSpPr>
              <a:spLocks noChangeArrowheads="1"/>
            </p:cNvSpPr>
            <p:nvPr/>
          </p:nvSpPr>
          <p:spPr bwMode="auto">
            <a:xfrm>
              <a:off x="2978464" y="1600200"/>
              <a:ext cx="733278" cy="405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>
                  <a:latin typeface="Calibri" pitchFamily="34" charset="0"/>
                </a:rPr>
                <a:t>flange </a:t>
              </a:r>
            </a:p>
          </p:txBody>
        </p:sp>
      </p:grpSp>
      <p:pic>
        <p:nvPicPr>
          <p:cNvPr id="18440" name="Picture 37" descr="P1040891.JPG"/>
          <p:cNvPicPr>
            <a:picLocks noChangeAspect="1"/>
          </p:cNvPicPr>
          <p:nvPr/>
        </p:nvPicPr>
        <p:blipFill>
          <a:blip r:embed="rId2"/>
          <a:srcRect l="7384" t="18750" r="9142" b="12187"/>
          <a:stretch>
            <a:fillRect/>
          </a:stretch>
        </p:blipFill>
        <p:spPr bwMode="auto">
          <a:xfrm>
            <a:off x="4800600" y="3849688"/>
            <a:ext cx="35702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762000" y="152400"/>
            <a:ext cx="7086600" cy="1143000"/>
          </a:xfrm>
        </p:spPr>
        <p:txBody>
          <a:bodyPr/>
          <a:lstStyle/>
          <a:p>
            <a:r>
              <a:rPr lang="en-US" dirty="0" smtClean="0"/>
              <a:t>SLAC design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8600" y="1143000"/>
            <a:ext cx="434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Parts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Gill Sans MT" pitchFamily="34" charset="0"/>
              </a:rPr>
              <a:t>Two different flanges  - 2 stainless steel WR90 flanges (AISI316LN) 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Gill Sans MT" pitchFamily="34" charset="0"/>
              </a:rPr>
              <a:t>1 OFE copper gasket</a:t>
            </a:r>
          </a:p>
          <a:p>
            <a:endParaRPr lang="en-US" sz="2000" dirty="0" smtClean="0">
              <a:latin typeface="Gill Sans MT" pitchFamily="34" charset="0"/>
            </a:endParaRPr>
          </a:p>
          <a:p>
            <a:r>
              <a:rPr lang="en-US" sz="2000" u="sng" dirty="0" smtClean="0">
                <a:latin typeface="Gill Sans MT" pitchFamily="34" charset="0"/>
              </a:rPr>
              <a:t>Observations:</a:t>
            </a:r>
          </a:p>
          <a:p>
            <a:r>
              <a:rPr lang="en-US" sz="2000" dirty="0" smtClean="0">
                <a:latin typeface="Gill Sans MT" pitchFamily="34" charset="0"/>
              </a:rPr>
              <a:t>- Not symmetrical gasket cross-section </a:t>
            </a:r>
          </a:p>
          <a:p>
            <a:r>
              <a:rPr lang="en-US" sz="2000" dirty="0" smtClean="0">
                <a:latin typeface="Gill Sans MT" pitchFamily="34" charset="0"/>
              </a:rPr>
              <a:t>- Main sealing mechanism comes from shearing not compression</a:t>
            </a:r>
          </a:p>
          <a:p>
            <a:r>
              <a:rPr lang="en-US" sz="2000" dirty="0" smtClean="0">
                <a:latin typeface="Gill Sans MT" pitchFamily="34" charset="0"/>
              </a:rPr>
              <a:t>flanges clamped with 8 bolts</a:t>
            </a:r>
            <a:endParaRPr lang="en-US" sz="2000" dirty="0">
              <a:latin typeface="Gill Sans MT" pitchFamily="34" charset="0"/>
            </a:endParaRPr>
          </a:p>
        </p:txBody>
      </p:sp>
      <p:pic>
        <p:nvPicPr>
          <p:cNvPr id="23" name="Picture 22" descr="DSC03597.JPG"/>
          <p:cNvPicPr>
            <a:picLocks noChangeAspect="1"/>
          </p:cNvPicPr>
          <p:nvPr/>
        </p:nvPicPr>
        <p:blipFill>
          <a:blip r:embed="rId3" cstate="print"/>
          <a:srcRect l="7500" t="8889" r="9167" b="35556"/>
          <a:stretch>
            <a:fillRect/>
          </a:stretch>
        </p:blipFill>
        <p:spPr>
          <a:xfrm flipV="1">
            <a:off x="457200" y="4800600"/>
            <a:ext cx="3657600" cy="18288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800600" y="5943600"/>
            <a:ext cx="915635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Gasket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" y="4572000"/>
            <a:ext cx="1005403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Flanges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30A95-84FA-4559-909F-849B1FF6B1C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228600" y="1295400"/>
            <a:ext cx="4343400" cy="707886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alibri" pitchFamily="34" charset="0"/>
              </a:rPr>
              <a:t>Large </a:t>
            </a:r>
            <a:r>
              <a:rPr lang="en-US" sz="2000" b="1" dirty="0">
                <a:latin typeface="Calibri" pitchFamily="34" charset="0"/>
              </a:rPr>
              <a:t>and non constant displacements into gasket </a:t>
            </a:r>
            <a:r>
              <a:rPr lang="en-US" sz="2000" b="1" dirty="0" smtClean="0">
                <a:latin typeface="Calibri" pitchFamily="34" charset="0"/>
              </a:rPr>
              <a:t>aperture</a:t>
            </a:r>
            <a:endParaRPr lang="en-US" sz="2000" b="1" dirty="0">
              <a:latin typeface="Calibri" pitchFamily="34" charset="0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457200" y="2133600"/>
            <a:ext cx="3886200" cy="2590800"/>
            <a:chOff x="381000" y="1295400"/>
            <a:chExt cx="3886200" cy="2895600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1295400"/>
              <a:ext cx="3882272" cy="25908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6350" cap="sq">
              <a:solidFill>
                <a:schemeClr val="tx1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41" name="TextBox 40"/>
            <p:cNvSpPr txBox="1"/>
            <p:nvPr/>
          </p:nvSpPr>
          <p:spPr>
            <a:xfrm>
              <a:off x="3140368" y="2983468"/>
              <a:ext cx="593432" cy="3693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0.25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rot="10800000">
              <a:off x="2286000" y="2667000"/>
              <a:ext cx="838200" cy="304800"/>
            </a:xfrm>
            <a:prstGeom prst="straightConnector1">
              <a:avLst/>
            </a:prstGeom>
            <a:ln w="25400" cap="rnd">
              <a:tailEnd type="triangle" w="lg" len="med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6200000" flipV="1">
              <a:off x="1905000" y="3124200"/>
              <a:ext cx="457200" cy="457200"/>
            </a:xfrm>
            <a:prstGeom prst="straightConnector1">
              <a:avLst/>
            </a:prstGeom>
            <a:ln w="25400" cap="rnd">
              <a:tailEnd type="triangle" w="lg" len="med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225968" y="3440668"/>
              <a:ext cx="593432" cy="3693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0.25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81000" y="3903569"/>
              <a:ext cx="3886200" cy="28743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/>
                <a:t>Lateral profile of the maximum inner displacements</a:t>
              </a: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4876800" y="1066800"/>
            <a:ext cx="3852863" cy="5591175"/>
            <a:chOff x="4648199" y="914403"/>
            <a:chExt cx="3853358" cy="5591173"/>
          </a:xfrm>
        </p:grpSpPr>
        <p:pic>
          <p:nvPicPr>
            <p:cNvPr id="19493" name="Picture 46" descr="contact pressure up 02.BMP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48202" y="914403"/>
              <a:ext cx="3812727" cy="2338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94" name="Picture 47" descr="contact pressure down 02.BMP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8205" y="3810006"/>
              <a:ext cx="3853352" cy="2446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Rectangle 48"/>
            <p:cNvSpPr/>
            <p:nvPr/>
          </p:nvSpPr>
          <p:spPr>
            <a:xfrm>
              <a:off x="4657725" y="3267077"/>
              <a:ext cx="3781911" cy="25717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/>
                <a:t>Contact pressure between upper gasket surface and flange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648199" y="6248401"/>
              <a:ext cx="3839068" cy="25717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/>
                <a:t>Contact pressure between lower gasket surface and flange</a:t>
              </a:r>
            </a:p>
          </p:txBody>
        </p:sp>
        <p:sp>
          <p:nvSpPr>
            <p:cNvPr id="19497" name="Rectangle 50"/>
            <p:cNvSpPr>
              <a:spLocks noChangeArrowheads="1"/>
            </p:cNvSpPr>
            <p:nvPr/>
          </p:nvSpPr>
          <p:spPr bwMode="auto">
            <a:xfrm>
              <a:off x="5257800" y="2362200"/>
              <a:ext cx="77777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>
                  <a:solidFill>
                    <a:schemeClr val="bg1"/>
                  </a:solidFill>
                  <a:latin typeface="Calibri" pitchFamily="34" charset="0"/>
                </a:rPr>
                <a:t>No sealing</a:t>
              </a:r>
            </a:p>
          </p:txBody>
        </p:sp>
        <p:sp>
          <p:nvSpPr>
            <p:cNvPr id="19498" name="Rectangle 51"/>
            <p:cNvSpPr>
              <a:spLocks noChangeArrowheads="1"/>
            </p:cNvSpPr>
            <p:nvPr/>
          </p:nvSpPr>
          <p:spPr bwMode="auto">
            <a:xfrm>
              <a:off x="5257800" y="1905000"/>
              <a:ext cx="59022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>
                  <a:latin typeface="Calibri" pitchFamily="34" charset="0"/>
                </a:rPr>
                <a:t>Sealing</a:t>
              </a:r>
            </a:p>
          </p:txBody>
        </p:sp>
        <p:sp>
          <p:nvSpPr>
            <p:cNvPr id="19499" name="Rectangle 52"/>
            <p:cNvSpPr>
              <a:spLocks noChangeArrowheads="1"/>
            </p:cNvSpPr>
            <p:nvPr/>
          </p:nvSpPr>
          <p:spPr bwMode="auto">
            <a:xfrm>
              <a:off x="5105400" y="5334000"/>
              <a:ext cx="77777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>
                  <a:solidFill>
                    <a:schemeClr val="bg1"/>
                  </a:solidFill>
                  <a:latin typeface="Calibri" pitchFamily="34" charset="0"/>
                </a:rPr>
                <a:t>No sealing</a:t>
              </a:r>
            </a:p>
          </p:txBody>
        </p:sp>
        <p:sp>
          <p:nvSpPr>
            <p:cNvPr id="19500" name="Rectangle 53"/>
            <p:cNvSpPr>
              <a:spLocks noChangeArrowheads="1"/>
            </p:cNvSpPr>
            <p:nvPr/>
          </p:nvSpPr>
          <p:spPr bwMode="auto">
            <a:xfrm>
              <a:off x="5105400" y="5072390"/>
              <a:ext cx="59022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>
                  <a:latin typeface="Calibri" pitchFamily="34" charset="0"/>
                </a:rPr>
                <a:t>Sealing</a:t>
              </a:r>
            </a:p>
          </p:txBody>
        </p:sp>
      </p:grpSp>
      <p:sp>
        <p:nvSpPr>
          <p:cNvPr id="51" name="Title 50"/>
          <p:cNvSpPr>
            <a:spLocks noGrp="1"/>
          </p:cNvSpPr>
          <p:nvPr>
            <p:ph type="title"/>
          </p:nvPr>
        </p:nvSpPr>
        <p:spPr>
          <a:xfrm>
            <a:off x="762000" y="0"/>
            <a:ext cx="7086600" cy="1143000"/>
          </a:xfrm>
        </p:spPr>
        <p:txBody>
          <a:bodyPr/>
          <a:lstStyle/>
          <a:p>
            <a:r>
              <a:rPr lang="en-US" dirty="0" smtClean="0"/>
              <a:t>Some remarks on SLAC design</a:t>
            </a:r>
            <a:endParaRPr lang="en-US" dirty="0"/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381000" y="5105400"/>
            <a:ext cx="4343400" cy="1323439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alibri" pitchFamily="34" charset="0"/>
              </a:rPr>
              <a:t>Different </a:t>
            </a:r>
            <a:r>
              <a:rPr lang="en-US" sz="2000" b="1" dirty="0">
                <a:latin typeface="Calibri" pitchFamily="34" charset="0"/>
              </a:rPr>
              <a:t>contact pressure distribution for upper and lower surface of the </a:t>
            </a:r>
            <a:r>
              <a:rPr lang="en-US" sz="2000" b="1" dirty="0" smtClean="0">
                <a:latin typeface="Calibri" pitchFamily="34" charset="0"/>
              </a:rPr>
              <a:t>gasket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alibri" pitchFamily="34" charset="0"/>
              </a:rPr>
              <a:t>Trapped volume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570536" y="2330332"/>
            <a:ext cx="1763713" cy="1206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 bwMode="auto">
          <a:xfrm rot="16200000">
            <a:off x="7332662" y="1857256"/>
            <a:ext cx="596900" cy="1301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Arc 55"/>
          <p:cNvSpPr/>
          <p:nvPr/>
        </p:nvSpPr>
        <p:spPr bwMode="auto">
          <a:xfrm rot="5909272">
            <a:off x="7135811" y="1889007"/>
            <a:ext cx="477837" cy="522288"/>
          </a:xfrm>
          <a:prstGeom prst="arc">
            <a:avLst/>
          </a:prstGeom>
          <a:ln w="174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Rectangle 79"/>
          <p:cNvSpPr>
            <a:spLocks noChangeArrowheads="1"/>
          </p:cNvSpPr>
          <p:nvPr/>
        </p:nvSpPr>
        <p:spPr bwMode="auto">
          <a:xfrm>
            <a:off x="5486400" y="2233494"/>
            <a:ext cx="961536" cy="20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Calibri" pitchFamily="34" charset="0"/>
              </a:rPr>
              <a:t>Trapped volume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30A95-84FA-4559-909F-849B1FF6B1C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4800600" y="1219200"/>
            <a:ext cx="3505200" cy="510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483" name="TextBox 24"/>
          <p:cNvSpPr txBox="1">
            <a:spLocks noChangeArrowheads="1"/>
          </p:cNvSpPr>
          <p:nvPr/>
        </p:nvSpPr>
        <p:spPr bwMode="auto">
          <a:xfrm>
            <a:off x="7239000" y="5935663"/>
            <a:ext cx="915988" cy="3127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latin typeface="Calibri" pitchFamily="34" charset="0"/>
              </a:rPr>
              <a:t>Symmetry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00600" y="3598863"/>
            <a:ext cx="3505200" cy="2111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Assembled joint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800600" y="3954463"/>
            <a:ext cx="3179763" cy="1906587"/>
            <a:chOff x="4473763" y="1521862"/>
            <a:chExt cx="4576602" cy="2369866"/>
          </a:xfrm>
        </p:grpSpPr>
        <p:sp>
          <p:nvSpPr>
            <p:cNvPr id="24" name="Oval 23"/>
            <p:cNvSpPr/>
            <p:nvPr/>
          </p:nvSpPr>
          <p:spPr>
            <a:xfrm>
              <a:off x="5561363" y="2822229"/>
              <a:ext cx="269615" cy="2782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rot="19800000">
              <a:off x="5531660" y="2455206"/>
              <a:ext cx="1224692" cy="4104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78573" y="1837581"/>
              <a:ext cx="3292503" cy="8307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506565" y="1837581"/>
              <a:ext cx="543800" cy="17325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296317" y="1521862"/>
              <a:ext cx="486679" cy="148782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 rot="600000">
              <a:off x="5351154" y="2459153"/>
              <a:ext cx="418133" cy="61959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504242" y="3220825"/>
              <a:ext cx="2778406" cy="66893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10800000">
              <a:off x="4473763" y="3889755"/>
              <a:ext cx="4466928" cy="1973"/>
            </a:xfrm>
            <a:prstGeom prst="line">
              <a:avLst/>
            </a:prstGeom>
            <a:ln w="31750">
              <a:solidFill>
                <a:srgbClr val="C0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00" name="Rectangle 49"/>
            <p:cNvSpPr>
              <a:spLocks noChangeArrowheads="1"/>
            </p:cNvSpPr>
            <p:nvPr/>
          </p:nvSpPr>
          <p:spPr bwMode="auto">
            <a:xfrm>
              <a:off x="7466306" y="3200400"/>
              <a:ext cx="900795" cy="344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>
                  <a:latin typeface="Calibri" pitchFamily="34" charset="0"/>
                </a:rPr>
                <a:t>gasket </a:t>
              </a:r>
            </a:p>
          </p:txBody>
        </p:sp>
        <p:sp>
          <p:nvSpPr>
            <p:cNvPr id="20501" name="Rectangle 50"/>
            <p:cNvSpPr>
              <a:spLocks noChangeArrowheads="1"/>
            </p:cNvSpPr>
            <p:nvPr/>
          </p:nvSpPr>
          <p:spPr bwMode="auto">
            <a:xfrm>
              <a:off x="8064502" y="1764053"/>
              <a:ext cx="895535" cy="420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>
                  <a:latin typeface="Calibri" pitchFamily="34" charset="0"/>
                </a:rPr>
                <a:t>flange</a:t>
              </a:r>
              <a:r>
                <a:rPr lang="en-US" sz="1600" i="1">
                  <a:latin typeface="Calibri" pitchFamily="34" charset="0"/>
                </a:rPr>
                <a:t> </a:t>
              </a:r>
            </a:p>
          </p:txBody>
        </p:sp>
      </p:grpSp>
      <p:sp>
        <p:nvSpPr>
          <p:cNvPr id="85" name="Rectangle 84"/>
          <p:cNvSpPr/>
          <p:nvPr/>
        </p:nvSpPr>
        <p:spPr>
          <a:xfrm>
            <a:off x="4800600" y="6324600"/>
            <a:ext cx="3505200" cy="2111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New CLIC design concept</a:t>
            </a:r>
          </a:p>
        </p:txBody>
      </p:sp>
      <p:pic>
        <p:nvPicPr>
          <p:cNvPr id="20489" name="Picture 2" descr="E:\106_PANA\P10800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4413" y="1219200"/>
            <a:ext cx="3468687" cy="2359025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0490" name="Text Box 24"/>
          <p:cNvSpPr txBox="1">
            <a:spLocks noChangeArrowheads="1"/>
          </p:cNvSpPr>
          <p:nvPr/>
        </p:nvSpPr>
        <p:spPr bwMode="auto">
          <a:xfrm>
            <a:off x="533400" y="2286000"/>
            <a:ext cx="4038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 Same flanges 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 Rectangular </a:t>
            </a:r>
            <a:r>
              <a:rPr lang="en-US" sz="2000" dirty="0">
                <a:latin typeface="Gill Sans MT" pitchFamily="34" charset="0"/>
              </a:rPr>
              <a:t>cross section </a:t>
            </a:r>
            <a:r>
              <a:rPr lang="en-US" sz="2000" dirty="0" smtClean="0">
                <a:latin typeface="Gill Sans MT" pitchFamily="34" charset="0"/>
              </a:rPr>
              <a:t>OFS </a:t>
            </a:r>
            <a:r>
              <a:rPr lang="en-US" sz="2000" dirty="0">
                <a:latin typeface="Gill Sans MT" pitchFamily="34" charset="0"/>
              </a:rPr>
              <a:t>copper gasket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  Symmetrical</a:t>
            </a:r>
            <a:r>
              <a:rPr lang="en-US" sz="2000" dirty="0">
                <a:latin typeface="Gill Sans MT" pitchFamily="34" charset="0"/>
              </a:rPr>
              <a:t>, “knife” based design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  Initial </a:t>
            </a:r>
            <a:r>
              <a:rPr lang="en-US" sz="2000" dirty="0">
                <a:latin typeface="Gill Sans MT" pitchFamily="34" charset="0"/>
              </a:rPr>
              <a:t>gasket position </a:t>
            </a:r>
            <a:r>
              <a:rPr lang="en-US" sz="2000" dirty="0" smtClean="0">
                <a:latin typeface="Gill Sans MT" pitchFamily="34" charset="0"/>
              </a:rPr>
              <a:t>away </a:t>
            </a:r>
            <a:r>
              <a:rPr lang="en-US" sz="2000" dirty="0">
                <a:latin typeface="Gill Sans MT" pitchFamily="34" charset="0"/>
              </a:rPr>
              <a:t>from flange/flange plane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  AISI316LN </a:t>
            </a:r>
            <a:r>
              <a:rPr lang="en-US" sz="2000" dirty="0">
                <a:latin typeface="Gill Sans MT" pitchFamily="34" charset="0"/>
              </a:rPr>
              <a:t>flanges with 6 bolts and 2 </a:t>
            </a:r>
            <a:r>
              <a:rPr lang="en-US" sz="2000" dirty="0" smtClean="0">
                <a:latin typeface="Gill Sans MT" pitchFamily="34" charset="0"/>
              </a:rPr>
              <a:t>centering </a:t>
            </a:r>
            <a:r>
              <a:rPr lang="en-US" sz="2000" dirty="0">
                <a:latin typeface="Gill Sans MT" pitchFamily="34" charset="0"/>
              </a:rPr>
              <a:t>pins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762000" y="76200"/>
            <a:ext cx="7086600" cy="1143000"/>
          </a:xfrm>
        </p:spPr>
        <p:txBody>
          <a:bodyPr/>
          <a:lstStyle/>
          <a:p>
            <a:r>
              <a:rPr lang="en-US" dirty="0" smtClean="0"/>
              <a:t>CERN design proposal</a:t>
            </a:r>
            <a:endParaRPr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30A95-84FA-4559-909F-849B1FF6B1C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5900" y="3810000"/>
            <a:ext cx="217170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33400" y="1123890"/>
            <a:ext cx="7848600" cy="40011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>
            <a:outerShdw sx="1000" sy="1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>
                <a:ln w="18415" cmpd="sng">
                  <a:noFill/>
                  <a:prstDash val="solid"/>
                </a:ln>
                <a:latin typeface="+mn-lt"/>
              </a:rPr>
              <a:t>Homogeneous contact pressure </a:t>
            </a:r>
            <a:r>
              <a:rPr lang="en-US" sz="2000" dirty="0" smtClean="0">
                <a:ln w="18415" cmpd="sng">
                  <a:noFill/>
                  <a:prstDash val="solid"/>
                </a:ln>
                <a:latin typeface="+mn-lt"/>
              </a:rPr>
              <a:t>–</a:t>
            </a:r>
            <a:r>
              <a:rPr lang="en-US" sz="2000" i="1" dirty="0" smtClean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symmetric </a:t>
            </a:r>
            <a:r>
              <a:rPr lang="en-US" sz="2000" i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type </a:t>
            </a:r>
            <a:r>
              <a:rPr lang="en-US" sz="2000" i="1" dirty="0" smtClean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joint </a:t>
            </a:r>
            <a:endParaRPr lang="en-US" sz="2000" i="1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600200"/>
            <a:ext cx="7696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>
                <a:ln w="18415" cmpd="sng">
                  <a:noFill/>
                  <a:prstDash val="solid"/>
                </a:ln>
                <a:latin typeface="+mn-lt"/>
              </a:rPr>
              <a:t>Cheaper production </a:t>
            </a:r>
            <a:r>
              <a:rPr lang="en-US" sz="2000" dirty="0">
                <a:ln w="18415" cmpd="sng">
                  <a:noFill/>
                  <a:prstDash val="solid"/>
                </a:ln>
                <a:latin typeface="+mn-lt"/>
              </a:rPr>
              <a:t>–</a:t>
            </a:r>
            <a:r>
              <a:rPr lang="en-US" sz="2000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2000" i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simple and easy to machine gasket shape and one type of </a:t>
            </a:r>
            <a:r>
              <a:rPr lang="en-US" sz="2000" i="1" dirty="0" smtClean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flange only</a:t>
            </a:r>
            <a:endParaRPr lang="en-US" sz="2000" i="1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2286000"/>
            <a:ext cx="8382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>
                <a:ln w="18415" cmpd="sng">
                  <a:noFill/>
                  <a:prstDash val="solid"/>
                </a:ln>
                <a:latin typeface="+mn-lt"/>
              </a:rPr>
              <a:t>Easier assembly </a:t>
            </a:r>
            <a:r>
              <a:rPr lang="en-US" sz="2000" dirty="0">
                <a:ln w="18415" cmpd="sng">
                  <a:noFill/>
                  <a:prstDash val="solid"/>
                </a:ln>
                <a:latin typeface="+mn-lt"/>
              </a:rPr>
              <a:t>–</a:t>
            </a:r>
            <a:r>
              <a:rPr lang="en-US" sz="2000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2000" i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symmetric, self-placed gasket with additional pins centering joint system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3625" y="3867150"/>
            <a:ext cx="20605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33400" y="294957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2000" b="1">
                <a:latin typeface="Calibri" pitchFamily="34" charset="0"/>
              </a:rPr>
              <a:t>Better properties </a:t>
            </a:r>
            <a:r>
              <a:rPr lang="en-US" sz="2000">
                <a:latin typeface="Calibri" pitchFamily="34" charset="0"/>
              </a:rPr>
              <a:t>–</a:t>
            </a:r>
            <a:r>
              <a:rPr lang="en-US" sz="2000">
                <a:solidFill>
                  <a:srgbClr val="404040"/>
                </a:solidFill>
                <a:latin typeface="Calibri" pitchFamily="34" charset="0"/>
              </a:rPr>
              <a:t> smooth flange-gasket-flange transition</a:t>
            </a:r>
            <a:endParaRPr lang="en-US" sz="2000" i="1">
              <a:solidFill>
                <a:srgbClr val="404040"/>
              </a:solidFill>
              <a:latin typeface="Calibri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032375" y="4781550"/>
            <a:ext cx="3048000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78450" y="5848350"/>
            <a:ext cx="1406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SYMMETRY</a:t>
            </a:r>
            <a:endParaRPr 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95400" y="5878513"/>
            <a:ext cx="164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NO SYMMETRY</a:t>
            </a:r>
          </a:p>
        </p:txBody>
      </p:sp>
      <p:sp>
        <p:nvSpPr>
          <p:cNvPr id="21518" name="TextBox 23"/>
          <p:cNvSpPr txBox="1">
            <a:spLocks noChangeArrowheads="1"/>
          </p:cNvSpPr>
          <p:nvPr/>
        </p:nvSpPr>
        <p:spPr bwMode="auto">
          <a:xfrm>
            <a:off x="5638800" y="3429000"/>
            <a:ext cx="1474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u="sng">
                <a:latin typeface="Calibri" pitchFamily="34" charset="0"/>
              </a:rPr>
              <a:t>New proposal</a:t>
            </a:r>
          </a:p>
        </p:txBody>
      </p:sp>
      <p:sp>
        <p:nvSpPr>
          <p:cNvPr id="21519" name="TextBox 24"/>
          <p:cNvSpPr txBox="1">
            <a:spLocks noChangeArrowheads="1"/>
          </p:cNvSpPr>
          <p:nvPr/>
        </p:nvSpPr>
        <p:spPr bwMode="auto">
          <a:xfrm>
            <a:off x="1371600" y="3429000"/>
            <a:ext cx="12965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u="sng" dirty="0" smtClean="0">
                <a:latin typeface="Calibri" pitchFamily="34" charset="0"/>
              </a:rPr>
              <a:t>SLAC </a:t>
            </a:r>
            <a:r>
              <a:rPr lang="en-US" i="1" u="sng" dirty="0">
                <a:latin typeface="Calibri" pitchFamily="34" charset="0"/>
              </a:rPr>
              <a:t>design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86400" y="4603750"/>
            <a:ext cx="1524000" cy="39370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1139825" y="4460875"/>
            <a:ext cx="1504950" cy="466725"/>
            <a:chOff x="1139190" y="4461510"/>
            <a:chExt cx="1504950" cy="465614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1139190" y="4461510"/>
              <a:ext cx="688975" cy="316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775104" y="4517728"/>
              <a:ext cx="99774" cy="317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832928" y="4561285"/>
              <a:ext cx="811212" cy="633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458836" y="4741827"/>
              <a:ext cx="362672" cy="158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1142365" y="4922373"/>
              <a:ext cx="1498600" cy="316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912728" y="4695899"/>
              <a:ext cx="460862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1828800" y="4038600"/>
            <a:ext cx="4662488" cy="1466850"/>
            <a:chOff x="1828800" y="4038600"/>
            <a:chExt cx="4661860" cy="1466910"/>
          </a:xfrm>
        </p:grpSpPr>
        <p:sp>
          <p:nvSpPr>
            <p:cNvPr id="21551" name="TextBox 49"/>
            <p:cNvSpPr txBox="1">
              <a:spLocks noChangeArrowheads="1"/>
            </p:cNvSpPr>
            <p:nvPr/>
          </p:nvSpPr>
          <p:spPr bwMode="auto">
            <a:xfrm>
              <a:off x="6096000" y="4572000"/>
              <a:ext cx="3946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2)</a:t>
              </a:r>
              <a:endParaRPr lang="en-US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1552" name="TextBox 50"/>
            <p:cNvSpPr txBox="1">
              <a:spLocks noChangeArrowheads="1"/>
            </p:cNvSpPr>
            <p:nvPr/>
          </p:nvSpPr>
          <p:spPr bwMode="auto">
            <a:xfrm>
              <a:off x="1828800" y="5105400"/>
              <a:ext cx="3946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3)</a:t>
              </a:r>
              <a:endParaRPr lang="en-US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1553" name="TextBox 51"/>
            <p:cNvSpPr txBox="1">
              <a:spLocks noChangeArrowheads="1"/>
            </p:cNvSpPr>
            <p:nvPr/>
          </p:nvSpPr>
          <p:spPr bwMode="auto">
            <a:xfrm>
              <a:off x="6096000" y="4038600"/>
              <a:ext cx="3946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1)</a:t>
              </a:r>
              <a:endParaRPr lang="en-US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1554" name="TextBox 52"/>
            <p:cNvSpPr txBox="1">
              <a:spLocks noChangeArrowheads="1"/>
            </p:cNvSpPr>
            <p:nvPr/>
          </p:nvSpPr>
          <p:spPr bwMode="auto">
            <a:xfrm>
              <a:off x="6096000" y="5105400"/>
              <a:ext cx="3946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1)</a:t>
              </a:r>
              <a:endParaRPr lang="en-US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1555" name="TextBox 53"/>
            <p:cNvSpPr txBox="1">
              <a:spLocks noChangeArrowheads="1"/>
            </p:cNvSpPr>
            <p:nvPr/>
          </p:nvSpPr>
          <p:spPr bwMode="auto">
            <a:xfrm>
              <a:off x="1828800" y="4038600"/>
              <a:ext cx="3946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1)</a:t>
              </a:r>
              <a:endParaRPr lang="en-US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1556" name="TextBox 54"/>
            <p:cNvSpPr txBox="1">
              <a:spLocks noChangeArrowheads="1"/>
            </p:cNvSpPr>
            <p:nvPr/>
          </p:nvSpPr>
          <p:spPr bwMode="auto">
            <a:xfrm>
              <a:off x="1828800" y="4552890"/>
              <a:ext cx="3946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2)</a:t>
              </a:r>
              <a:endParaRPr lang="en-US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914400" y="5638800"/>
            <a:ext cx="3697288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+mn-lt"/>
              </a:rPr>
              <a:t>Female flange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0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+mn-lt"/>
              </a:rPr>
              <a:t>  Gasket with moderate shape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0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+mn-lt"/>
              </a:rPr>
              <a:t>  Male flange</a:t>
            </a:r>
            <a:endParaRPr lang="en-US" b="1" dirty="0">
              <a:ln w="18415" cmpd="sng">
                <a:noFill/>
                <a:prstDash val="solid"/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41913" y="5638800"/>
            <a:ext cx="33623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+mn-lt"/>
              </a:rPr>
              <a:t>One type of flange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0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+mn-lt"/>
              </a:rPr>
              <a:t>  Gasket with simple shape</a:t>
            </a:r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2819400" y="3962400"/>
            <a:ext cx="6186488" cy="1384300"/>
            <a:chOff x="2819400" y="3962400"/>
            <a:chExt cx="6186993" cy="1384995"/>
          </a:xfrm>
        </p:grpSpPr>
        <p:sp>
          <p:nvSpPr>
            <p:cNvPr id="21548" name="TextBox 59"/>
            <p:cNvSpPr txBox="1">
              <a:spLocks noChangeArrowheads="1"/>
            </p:cNvSpPr>
            <p:nvPr/>
          </p:nvSpPr>
          <p:spPr bwMode="auto">
            <a:xfrm>
              <a:off x="3276600" y="3985736"/>
              <a:ext cx="1032655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FF0000"/>
                  </a:solidFill>
                  <a:latin typeface="Calibri" pitchFamily="34" charset="0"/>
                </a:rPr>
                <a:t>self-placed </a:t>
              </a:r>
            </a:p>
            <a:p>
              <a:pPr algn="ctr"/>
              <a:r>
                <a:rPr lang="en-US" sz="1400" b="1">
                  <a:solidFill>
                    <a:srgbClr val="FF0000"/>
                  </a:solidFill>
                  <a:latin typeface="Calibri" pitchFamily="34" charset="0"/>
                </a:rPr>
                <a:t>gasket</a:t>
              </a:r>
            </a:p>
            <a:p>
              <a:pPr algn="ctr"/>
              <a:endParaRPr lang="en-US" sz="1400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cxnSp>
          <p:nvCxnSpPr>
            <p:cNvPr id="61" name="Straight Arrow Connector 60"/>
            <p:cNvCxnSpPr>
              <a:stCxn id="21548" idx="1"/>
            </p:cNvCxnSpPr>
            <p:nvPr/>
          </p:nvCxnSpPr>
          <p:spPr>
            <a:xfrm rot="10800000" flipV="1">
              <a:off x="2819400" y="4354710"/>
              <a:ext cx="457237" cy="370073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50" name="TextBox 63"/>
            <p:cNvSpPr txBox="1">
              <a:spLocks noChangeArrowheads="1"/>
            </p:cNvSpPr>
            <p:nvPr/>
          </p:nvSpPr>
          <p:spPr bwMode="auto">
            <a:xfrm>
              <a:off x="7772401" y="3962400"/>
              <a:ext cx="1233992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1400" b="1">
                <a:solidFill>
                  <a:srgbClr val="FF0000"/>
                </a:solidFill>
                <a:latin typeface="Calibri" pitchFamily="34" charset="0"/>
              </a:endParaRPr>
            </a:p>
            <a:p>
              <a:pPr algn="ctr"/>
              <a:r>
                <a:rPr lang="en-US" sz="1400" b="1">
                  <a:solidFill>
                    <a:srgbClr val="FF0000"/>
                  </a:solidFill>
                  <a:latin typeface="Calibri" pitchFamily="34" charset="0"/>
                </a:rPr>
                <a:t>self-placed</a:t>
              </a:r>
            </a:p>
            <a:p>
              <a:pPr algn="ctr"/>
              <a:r>
                <a:rPr lang="en-US" sz="1400" b="1">
                  <a:solidFill>
                    <a:srgbClr val="FF0000"/>
                  </a:solidFill>
                  <a:latin typeface="Calibri" pitchFamily="34" charset="0"/>
                </a:rPr>
                <a:t>gasket </a:t>
              </a:r>
            </a:p>
            <a:p>
              <a:pPr algn="ctr"/>
              <a:r>
                <a:rPr lang="en-US" sz="1400" b="1">
                  <a:solidFill>
                    <a:srgbClr val="FF0000"/>
                  </a:solidFill>
                  <a:latin typeface="Calibri" pitchFamily="34" charset="0"/>
                </a:rPr>
                <a:t>+ </a:t>
              </a:r>
            </a:p>
            <a:p>
              <a:pPr algn="ctr"/>
              <a:r>
                <a:rPr lang="en-US" sz="1400" b="1">
                  <a:solidFill>
                    <a:srgbClr val="FF0000"/>
                  </a:solidFill>
                  <a:latin typeface="Calibri" pitchFamily="34" charset="0"/>
                </a:rPr>
                <a:t>Pins centering</a:t>
              </a:r>
            </a:p>
            <a:p>
              <a:pPr algn="ctr"/>
              <a:r>
                <a:rPr lang="en-US" sz="1400" b="1">
                  <a:solidFill>
                    <a:srgbClr val="FF0000"/>
                  </a:solidFill>
                  <a:latin typeface="Calibri" pitchFamily="34" charset="0"/>
                </a:rPr>
                <a:t>joint system</a:t>
              </a:r>
              <a:endParaRPr lang="en-US" sz="1200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9" name="Group 101"/>
          <p:cNvGrpSpPr>
            <a:grpSpLocks/>
          </p:cNvGrpSpPr>
          <p:nvPr/>
        </p:nvGrpSpPr>
        <p:grpSpPr bwMode="auto">
          <a:xfrm>
            <a:off x="914400" y="3657600"/>
            <a:ext cx="2590800" cy="2776538"/>
            <a:chOff x="-3276600" y="3505200"/>
            <a:chExt cx="2591509" cy="2776954"/>
          </a:xfrm>
        </p:grpSpPr>
        <p:pic>
          <p:nvPicPr>
            <p:cNvPr id="21539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2895600" y="3676650"/>
              <a:ext cx="1933575" cy="2495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40" name="TextBox 75"/>
            <p:cNvSpPr txBox="1">
              <a:spLocks noChangeArrowheads="1"/>
            </p:cNvSpPr>
            <p:nvPr/>
          </p:nvSpPr>
          <p:spPr bwMode="auto">
            <a:xfrm>
              <a:off x="-3276600" y="3505200"/>
              <a:ext cx="93166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alibri" pitchFamily="34" charset="0"/>
                </a:rPr>
                <a:t>0.25 mm</a:t>
              </a:r>
            </a:p>
          </p:txBody>
        </p:sp>
        <p:cxnSp>
          <p:nvCxnSpPr>
            <p:cNvPr id="77" name="Straight Arrow Connector 76"/>
            <p:cNvCxnSpPr>
              <a:stCxn id="21540" idx="3"/>
            </p:cNvCxnSpPr>
            <p:nvPr/>
          </p:nvCxnSpPr>
          <p:spPr>
            <a:xfrm>
              <a:off x="-2344482" y="3675088"/>
              <a:ext cx="287416" cy="439803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42" name="TextBox 80"/>
            <p:cNvSpPr txBox="1">
              <a:spLocks noChangeArrowheads="1"/>
            </p:cNvSpPr>
            <p:nvPr/>
          </p:nvSpPr>
          <p:spPr bwMode="auto">
            <a:xfrm>
              <a:off x="-3124200" y="5943600"/>
              <a:ext cx="93166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  <a:latin typeface="Calibri" pitchFamily="34" charset="0"/>
                </a:rPr>
                <a:t>0.15 mm</a:t>
              </a:r>
            </a:p>
          </p:txBody>
        </p:sp>
        <p:cxnSp>
          <p:nvCxnSpPr>
            <p:cNvPr id="82" name="Straight Arrow Connector 81"/>
            <p:cNvCxnSpPr>
              <a:stCxn id="21542" idx="3"/>
            </p:cNvCxnSpPr>
            <p:nvPr/>
          </p:nvCxnSpPr>
          <p:spPr>
            <a:xfrm flipV="1">
              <a:off x="-2192040" y="5715331"/>
              <a:ext cx="287416" cy="396934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-2438874" y="4933370"/>
              <a:ext cx="1448017" cy="158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45" name="TextBox 97"/>
            <p:cNvSpPr txBox="1">
              <a:spLocks noChangeArrowheads="1"/>
            </p:cNvSpPr>
            <p:nvPr/>
          </p:nvSpPr>
          <p:spPr bwMode="auto">
            <a:xfrm>
              <a:off x="-1600200" y="3733800"/>
              <a:ext cx="73872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latin typeface="Calibri" pitchFamily="34" charset="0"/>
                </a:rPr>
                <a:t>Flange</a:t>
              </a:r>
            </a:p>
          </p:txBody>
        </p:sp>
        <p:sp>
          <p:nvSpPr>
            <p:cNvPr id="21546" name="TextBox 98"/>
            <p:cNvSpPr txBox="1">
              <a:spLocks noChangeArrowheads="1"/>
            </p:cNvSpPr>
            <p:nvPr/>
          </p:nvSpPr>
          <p:spPr bwMode="auto">
            <a:xfrm>
              <a:off x="-1600200" y="5715000"/>
              <a:ext cx="73872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latin typeface="Calibri" pitchFamily="34" charset="0"/>
                </a:rPr>
                <a:t>Flange</a:t>
              </a:r>
            </a:p>
          </p:txBody>
        </p:sp>
        <p:sp>
          <p:nvSpPr>
            <p:cNvPr id="21547" name="TextBox 99"/>
            <p:cNvSpPr txBox="1">
              <a:spLocks noChangeArrowheads="1"/>
            </p:cNvSpPr>
            <p:nvPr/>
          </p:nvSpPr>
          <p:spPr bwMode="auto">
            <a:xfrm>
              <a:off x="-1447800" y="4667310"/>
              <a:ext cx="76270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latin typeface="Calibri" pitchFamily="34" charset="0"/>
                </a:rPr>
                <a:t>Gasket</a:t>
              </a:r>
            </a:p>
          </p:txBody>
        </p:sp>
      </p:grpSp>
      <p:grpSp>
        <p:nvGrpSpPr>
          <p:cNvPr id="12" name="Group 102"/>
          <p:cNvGrpSpPr>
            <a:grpSpLocks/>
          </p:cNvGrpSpPr>
          <p:nvPr/>
        </p:nvGrpSpPr>
        <p:grpSpPr bwMode="auto">
          <a:xfrm>
            <a:off x="4876800" y="3810000"/>
            <a:ext cx="2514600" cy="2343150"/>
            <a:chOff x="10058400" y="3943290"/>
            <a:chExt cx="2515309" cy="2343210"/>
          </a:xfrm>
        </p:grpSpPr>
        <p:pic>
          <p:nvPicPr>
            <p:cNvPr id="21531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1277600" y="3962400"/>
              <a:ext cx="762000" cy="2324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6" name="Straight Connector 85"/>
            <p:cNvCxnSpPr/>
            <p:nvPr/>
          </p:nvCxnSpPr>
          <p:spPr>
            <a:xfrm rot="5400000">
              <a:off x="10858118" y="5087113"/>
              <a:ext cx="1447837" cy="158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33" name="TextBox 86"/>
            <p:cNvSpPr txBox="1">
              <a:spLocks noChangeArrowheads="1"/>
            </p:cNvSpPr>
            <p:nvPr/>
          </p:nvSpPr>
          <p:spPr bwMode="auto">
            <a:xfrm>
              <a:off x="10058400" y="4476690"/>
              <a:ext cx="1076240" cy="369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itchFamily="34" charset="0"/>
                </a:rPr>
                <a:t>&lt;</a:t>
              </a:r>
              <a:r>
                <a:rPr lang="en-US" b="1" dirty="0" smtClean="0">
                  <a:solidFill>
                    <a:srgbClr val="FF0000"/>
                  </a:solidFill>
                  <a:latin typeface="Calibri" pitchFamily="34" charset="0"/>
                </a:rPr>
                <a:t> 0.1 </a:t>
              </a:r>
              <a:r>
                <a:rPr lang="en-US" b="1" dirty="0">
                  <a:solidFill>
                    <a:srgbClr val="FF0000"/>
                  </a:solidFill>
                  <a:latin typeface="Calibri" pitchFamily="34" charset="0"/>
                </a:rPr>
                <a:t>mm</a:t>
              </a:r>
            </a:p>
          </p:txBody>
        </p:sp>
        <p:cxnSp>
          <p:nvCxnSpPr>
            <p:cNvPr id="88" name="Straight Arrow Connector 87"/>
            <p:cNvCxnSpPr>
              <a:stCxn id="21533" idx="3"/>
            </p:cNvCxnSpPr>
            <p:nvPr/>
          </p:nvCxnSpPr>
          <p:spPr>
            <a:xfrm flipV="1">
              <a:off x="11134640" y="4629108"/>
              <a:ext cx="295746" cy="32253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21533" idx="3"/>
            </p:cNvCxnSpPr>
            <p:nvPr/>
          </p:nvCxnSpPr>
          <p:spPr>
            <a:xfrm>
              <a:off x="11134640" y="4661360"/>
              <a:ext cx="524411" cy="444009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36" name="TextBox 93"/>
            <p:cNvSpPr txBox="1">
              <a:spLocks noChangeArrowheads="1"/>
            </p:cNvSpPr>
            <p:nvPr/>
          </p:nvSpPr>
          <p:spPr bwMode="auto">
            <a:xfrm>
              <a:off x="11658600" y="3943290"/>
              <a:ext cx="73872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latin typeface="Calibri" pitchFamily="34" charset="0"/>
                </a:rPr>
                <a:t>Flange</a:t>
              </a:r>
            </a:p>
          </p:txBody>
        </p:sp>
        <p:sp>
          <p:nvSpPr>
            <p:cNvPr id="21537" name="TextBox 94"/>
            <p:cNvSpPr txBox="1">
              <a:spLocks noChangeArrowheads="1"/>
            </p:cNvSpPr>
            <p:nvPr/>
          </p:nvSpPr>
          <p:spPr bwMode="auto">
            <a:xfrm>
              <a:off x="11658600" y="5924490"/>
              <a:ext cx="73872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latin typeface="Calibri" pitchFamily="34" charset="0"/>
                </a:rPr>
                <a:t>Flange</a:t>
              </a:r>
            </a:p>
          </p:txBody>
        </p:sp>
        <p:sp>
          <p:nvSpPr>
            <p:cNvPr id="21538" name="TextBox 96"/>
            <p:cNvSpPr txBox="1">
              <a:spLocks noChangeArrowheads="1"/>
            </p:cNvSpPr>
            <p:nvPr/>
          </p:nvSpPr>
          <p:spPr bwMode="auto">
            <a:xfrm>
              <a:off x="11811000" y="4876800"/>
              <a:ext cx="76270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latin typeface="Calibri" pitchFamily="34" charset="0"/>
                </a:rPr>
                <a:t>Gasket</a:t>
              </a:r>
              <a:endParaRPr lang="en-US" sz="2000" b="1">
                <a:latin typeface="Calibri" pitchFamily="34" charset="0"/>
              </a:endParaRPr>
            </a:p>
          </p:txBody>
        </p:sp>
      </p:grpSp>
      <p:sp>
        <p:nvSpPr>
          <p:cNvPr id="58" name="Title 57"/>
          <p:cNvSpPr>
            <a:spLocks noGrp="1"/>
          </p:cNvSpPr>
          <p:nvPr>
            <p:ph type="title"/>
          </p:nvPr>
        </p:nvSpPr>
        <p:spPr>
          <a:xfrm>
            <a:off x="1028700" y="0"/>
            <a:ext cx="7086600" cy="1143000"/>
          </a:xfrm>
        </p:spPr>
        <p:txBody>
          <a:bodyPr/>
          <a:lstStyle/>
          <a:p>
            <a:r>
              <a:rPr lang="en-US" sz="3600" dirty="0" smtClean="0"/>
              <a:t> Some advantages on </a:t>
            </a:r>
            <a:br>
              <a:rPr lang="en-US" sz="3600" dirty="0" smtClean="0"/>
            </a:br>
            <a:r>
              <a:rPr lang="en-US" sz="3600" dirty="0" smtClean="0"/>
              <a:t>CERN design proposal</a:t>
            </a:r>
            <a:endParaRPr lang="en-US" sz="3600" dirty="0"/>
          </a:p>
        </p:txBody>
      </p:sp>
      <p:sp>
        <p:nvSpPr>
          <p:cNvPr id="54" name="Date Placeholder 5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30A95-84FA-4559-909F-849B1FF6B1C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7" grpId="0"/>
      <p:bldP spid="17" grpId="1"/>
      <p:bldP spid="17" grpId="2"/>
      <p:bldP spid="17" grpId="3"/>
      <p:bldP spid="18" grpId="0"/>
      <p:bldP spid="18" grpId="1"/>
      <p:bldP spid="18" grpId="2"/>
      <p:bldP spid="18" grpId="3"/>
      <p:bldP spid="26" grpId="0" animBg="1"/>
      <p:bldP spid="26" grpId="1" animBg="1"/>
      <p:bldP spid="56" grpId="0"/>
      <p:bldP spid="56" grpId="1"/>
      <p:bldP spid="57" grpId="0"/>
      <p:bldP spid="5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343400" y="1752600"/>
            <a:ext cx="46482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343400" y="5181600"/>
            <a:ext cx="46482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Geometrical parameters</a:t>
            </a:r>
          </a:p>
        </p:txBody>
      </p:sp>
      <p:sp>
        <p:nvSpPr>
          <p:cNvPr id="358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8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329113" y="1905000"/>
            <a:ext cx="4510087" cy="2743200"/>
            <a:chOff x="3395990" y="1828006"/>
            <a:chExt cx="5443210" cy="3505995"/>
          </a:xfrm>
        </p:grpSpPr>
        <p:sp>
          <p:nvSpPr>
            <p:cNvPr id="28" name="Oval 27"/>
            <p:cNvSpPr/>
            <p:nvPr/>
          </p:nvSpPr>
          <p:spPr>
            <a:xfrm>
              <a:off x="4932581" y="3727087"/>
              <a:ext cx="325711" cy="31042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19800000">
              <a:off x="4947909" y="3278693"/>
              <a:ext cx="1366071" cy="44839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62432" y="2607116"/>
              <a:ext cx="3973678" cy="9312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182030" y="2607116"/>
              <a:ext cx="657170" cy="19437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562802" y="1828006"/>
              <a:ext cx="588197" cy="2095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 rot="600000">
              <a:off x="4627944" y="3303040"/>
              <a:ext cx="505810" cy="6959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15707" y="4159250"/>
              <a:ext cx="3337583" cy="117475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5400000">
              <a:off x="5525375" y="4761899"/>
              <a:ext cx="1142288" cy="1917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8" idx="4"/>
            </p:cNvCxnSpPr>
            <p:nvPr/>
          </p:nvCxnSpPr>
          <p:spPr>
            <a:xfrm rot="5400000">
              <a:off x="4299303" y="3243409"/>
              <a:ext cx="2028" cy="1590238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8" idx="4"/>
            </p:cNvCxnSpPr>
            <p:nvPr/>
          </p:nvCxnSpPr>
          <p:spPr>
            <a:xfrm rot="5400000" flipH="1">
              <a:off x="4148147" y="3090225"/>
              <a:ext cx="304340" cy="1590238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Arc 47"/>
            <p:cNvSpPr/>
            <p:nvPr/>
          </p:nvSpPr>
          <p:spPr>
            <a:xfrm rot="1860000">
              <a:off x="3658474" y="3725058"/>
              <a:ext cx="455996" cy="456509"/>
            </a:xfrm>
            <a:prstGeom prst="arc">
              <a:avLst>
                <a:gd name="adj1" fmla="val 7626960"/>
                <a:gd name="adj2" fmla="val 11553349"/>
              </a:avLst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Straight Connector 48"/>
            <p:cNvCxnSpPr>
              <a:stCxn id="28" idx="4"/>
            </p:cNvCxnSpPr>
            <p:nvPr/>
          </p:nvCxnSpPr>
          <p:spPr>
            <a:xfrm rot="16200000" flipH="1">
              <a:off x="6014077" y="3118873"/>
              <a:ext cx="2028" cy="1839311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 flipV="1">
              <a:off x="5105016" y="3122465"/>
              <a:ext cx="1676455" cy="915049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Arc 50"/>
            <p:cNvSpPr>
              <a:spLocks noChangeArrowheads="1"/>
            </p:cNvSpPr>
            <p:nvPr/>
          </p:nvSpPr>
          <p:spPr bwMode="auto">
            <a:xfrm rot="9960000">
              <a:off x="5875228" y="3201594"/>
              <a:ext cx="783622" cy="1113883"/>
            </a:xfrm>
            <a:custGeom>
              <a:avLst/>
              <a:gdLst>
                <a:gd name="T0" fmla="*/ 104850 w 783622"/>
                <a:gd name="T1" fmla="*/ 936151 h 1113883"/>
                <a:gd name="T2" fmla="*/ 391811 w 783622"/>
                <a:gd name="T3" fmla="*/ 556942 h 1113883"/>
                <a:gd name="T4" fmla="*/ 81992 w 783622"/>
                <a:gd name="T5" fmla="*/ 216006 h 1113883"/>
                <a:gd name="T6" fmla="*/ 0 60000 65536"/>
                <a:gd name="T7" fmla="*/ 11796480 60000 65536"/>
                <a:gd name="T8" fmla="*/ 23592960 60000 65536"/>
                <a:gd name="T9" fmla="*/ 0 w 783622"/>
                <a:gd name="T10" fmla="*/ 216006 h 1113883"/>
                <a:gd name="T11" fmla="*/ 104850 w 783622"/>
                <a:gd name="T12" fmla="*/ 936151 h 11138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3622" h="1113883" stroke="0">
                  <a:moveTo>
                    <a:pt x="104850" y="936151"/>
                  </a:moveTo>
                  <a:lnTo>
                    <a:pt x="104850" y="936150"/>
                  </a:lnTo>
                  <a:cubicBezTo>
                    <a:pt x="37459" y="833109"/>
                    <a:pt x="0" y="697631"/>
                    <a:pt x="0" y="556941"/>
                  </a:cubicBezTo>
                  <a:cubicBezTo>
                    <a:pt x="-1" y="433521"/>
                    <a:pt x="28840" y="313597"/>
                    <a:pt x="81991" y="216005"/>
                  </a:cubicBezTo>
                  <a:lnTo>
                    <a:pt x="391811" y="556942"/>
                  </a:lnTo>
                  <a:close/>
                </a:path>
                <a:path w="783622" h="1113883" fill="none">
                  <a:moveTo>
                    <a:pt x="104850" y="936151"/>
                  </a:moveTo>
                  <a:lnTo>
                    <a:pt x="104850" y="936150"/>
                  </a:lnTo>
                  <a:cubicBezTo>
                    <a:pt x="37459" y="833109"/>
                    <a:pt x="0" y="697631"/>
                    <a:pt x="0" y="556941"/>
                  </a:cubicBezTo>
                  <a:cubicBezTo>
                    <a:pt x="-1" y="433521"/>
                    <a:pt x="28840" y="313597"/>
                    <a:pt x="81991" y="216005"/>
                  </a:cubicBezTo>
                </a:path>
              </a:pathLst>
            </a:custGeom>
            <a:noFill/>
            <a:ln w="12700" algn="ctr">
              <a:solidFill>
                <a:srgbClr val="C00000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5871" name="Rectangle 57"/>
            <p:cNvSpPr>
              <a:spLocks noChangeArrowheads="1"/>
            </p:cNvSpPr>
            <p:nvPr/>
          </p:nvSpPr>
          <p:spPr bwMode="auto">
            <a:xfrm>
              <a:off x="5562928" y="3656074"/>
              <a:ext cx="908159" cy="468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</a:rPr>
                <a:t>a</a:t>
              </a:r>
              <a:r>
                <a:rPr lang="en-US">
                  <a:latin typeface="Calibri" pitchFamily="34" charset="0"/>
                </a:rPr>
                <a:t> (Q</a:t>
              </a:r>
              <a:r>
                <a:rPr lang="en-US" baseline="-25000">
                  <a:latin typeface="Calibri" pitchFamily="34" charset="0"/>
                </a:rPr>
                <a:t>1</a:t>
              </a:r>
              <a:r>
                <a:rPr lang="en-US">
                  <a:latin typeface="Calibri" pitchFamily="34" charset="0"/>
                </a:rPr>
                <a:t>)</a:t>
              </a:r>
            </a:p>
          </p:txBody>
        </p:sp>
        <p:sp>
          <p:nvSpPr>
            <p:cNvPr id="35872" name="Rectangle 58"/>
            <p:cNvSpPr>
              <a:spLocks noChangeArrowheads="1"/>
            </p:cNvSpPr>
            <p:nvPr/>
          </p:nvSpPr>
          <p:spPr bwMode="auto">
            <a:xfrm>
              <a:off x="3505199" y="3288837"/>
              <a:ext cx="885168" cy="468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</a:rPr>
                <a:t>b</a:t>
              </a:r>
              <a:r>
                <a:rPr lang="en-US">
                  <a:latin typeface="Calibri" pitchFamily="34" charset="0"/>
                </a:rPr>
                <a:t> (Q</a:t>
              </a:r>
              <a:r>
                <a:rPr lang="en-US" baseline="-25000">
                  <a:latin typeface="Calibri" pitchFamily="34" charset="0"/>
                </a:rPr>
                <a:t>2</a:t>
              </a:r>
              <a:r>
                <a:rPr lang="en-US">
                  <a:latin typeface="Calibri" pitchFamily="34" charset="0"/>
                </a:rPr>
                <a:t>)</a:t>
              </a:r>
            </a:p>
          </p:txBody>
        </p:sp>
        <p:sp>
          <p:nvSpPr>
            <p:cNvPr id="35873" name="Rectangle 59"/>
            <p:cNvSpPr>
              <a:spLocks noChangeArrowheads="1"/>
            </p:cNvSpPr>
            <p:nvPr/>
          </p:nvSpPr>
          <p:spPr bwMode="auto">
            <a:xfrm>
              <a:off x="6172200" y="4652280"/>
              <a:ext cx="1262610" cy="468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thickness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 flipH="1" flipV="1">
              <a:off x="4000224" y="4761842"/>
              <a:ext cx="1144318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4572383" y="4875462"/>
              <a:ext cx="227997" cy="2030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76" name="Rectangle 68"/>
            <p:cNvSpPr>
              <a:spLocks noChangeArrowheads="1"/>
            </p:cNvSpPr>
            <p:nvPr/>
          </p:nvSpPr>
          <p:spPr bwMode="auto">
            <a:xfrm>
              <a:off x="3395990" y="4494023"/>
              <a:ext cx="1130410" cy="819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Calibri" pitchFamily="34" charset="0"/>
                </a:rPr>
                <a:t>Initial </a:t>
              </a:r>
            </a:p>
            <a:p>
              <a:pPr algn="r"/>
              <a:r>
                <a:rPr lang="en-US">
                  <a:latin typeface="Calibri" pitchFamily="34" charset="0"/>
                </a:rPr>
                <a:t>position</a:t>
              </a:r>
            </a:p>
          </p:txBody>
        </p:sp>
      </p:grpSp>
      <p:sp>
        <p:nvSpPr>
          <p:cNvPr id="35851" name="Rectangle 44"/>
          <p:cNvSpPr>
            <a:spLocks noChangeArrowheads="1"/>
          </p:cNvSpPr>
          <p:nvPr/>
        </p:nvSpPr>
        <p:spPr bwMode="auto">
          <a:xfrm>
            <a:off x="8064500" y="2514600"/>
            <a:ext cx="6223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latin typeface="Calibri" pitchFamily="34" charset="0"/>
              </a:rPr>
              <a:t>flange</a:t>
            </a:r>
            <a:r>
              <a:rPr lang="en-US" sz="1600" i="1">
                <a:latin typeface="Calibri" pitchFamily="34" charset="0"/>
              </a:rPr>
              <a:t> </a:t>
            </a:r>
          </a:p>
        </p:txBody>
      </p:sp>
      <p:sp>
        <p:nvSpPr>
          <p:cNvPr id="35852" name="Rectangle 46"/>
          <p:cNvSpPr>
            <a:spLocks noChangeArrowheads="1"/>
          </p:cNvSpPr>
          <p:nvPr/>
        </p:nvSpPr>
        <p:spPr bwMode="auto">
          <a:xfrm>
            <a:off x="7451725" y="3762375"/>
            <a:ext cx="625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latin typeface="Calibri" pitchFamily="34" charset="0"/>
              </a:rPr>
              <a:t>gasket </a:t>
            </a:r>
          </a:p>
        </p:txBody>
      </p:sp>
      <p:sp>
        <p:nvSpPr>
          <p:cNvPr id="35853" name="Text Box 41"/>
          <p:cNvSpPr txBox="1">
            <a:spLocks noChangeArrowheads="1"/>
          </p:cNvSpPr>
          <p:nvPr/>
        </p:nvSpPr>
        <p:spPr bwMode="auto">
          <a:xfrm>
            <a:off x="152400" y="1219200"/>
            <a:ext cx="42672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Gill Sans MT" pitchFamily="34" charset="0"/>
              </a:rPr>
              <a:t>Optimization </a:t>
            </a:r>
            <a:r>
              <a:rPr lang="en-US" b="1" dirty="0">
                <a:latin typeface="Gill Sans MT" pitchFamily="34" charset="0"/>
              </a:rPr>
              <a:t>of the joint </a:t>
            </a:r>
            <a:r>
              <a:rPr lang="en-US" b="1" dirty="0" smtClean="0">
                <a:latin typeface="Gill Sans MT" pitchFamily="34" charset="0"/>
              </a:rPr>
              <a:t>geometrical </a:t>
            </a:r>
            <a:r>
              <a:rPr lang="en-US" b="1" dirty="0">
                <a:latin typeface="Gill Sans MT" pitchFamily="34" charset="0"/>
              </a:rPr>
              <a:t>parameters</a:t>
            </a:r>
            <a:r>
              <a:rPr lang="en-US" dirty="0">
                <a:latin typeface="Gill Sans MT" pitchFamily="34" charset="0"/>
              </a:rPr>
              <a:t> based on FE </a:t>
            </a:r>
            <a:r>
              <a:rPr lang="en-US" dirty="0" smtClean="0">
                <a:latin typeface="Gill Sans MT" pitchFamily="34" charset="0"/>
              </a:rPr>
              <a:t>models:</a:t>
            </a:r>
            <a:endParaRPr lang="en-US" dirty="0">
              <a:latin typeface="Gill Sans MT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 Flange</a:t>
            </a:r>
            <a:r>
              <a:rPr lang="en-US" dirty="0">
                <a:latin typeface="Gill Sans MT" pitchFamily="34" charset="0"/>
              </a:rPr>
              <a:t>: knife (</a:t>
            </a:r>
            <a:r>
              <a:rPr lang="en-US" dirty="0" err="1">
                <a:latin typeface="Symbol" pitchFamily="18" charset="2"/>
              </a:rPr>
              <a:t>a,b</a:t>
            </a:r>
            <a:r>
              <a:rPr lang="en-US" dirty="0">
                <a:latin typeface="Gill Sans MT" pitchFamily="34" charset="0"/>
              </a:rPr>
              <a:t>), thickness, diameter, type and number of bolts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 Gasket</a:t>
            </a:r>
            <a:r>
              <a:rPr lang="en-US" dirty="0">
                <a:latin typeface="Gill Sans MT" pitchFamily="34" charset="0"/>
              </a:rPr>
              <a:t>: thickness, width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 Interface</a:t>
            </a:r>
            <a:r>
              <a:rPr lang="en-US" dirty="0">
                <a:latin typeface="Gill Sans MT" pitchFamily="34" charset="0"/>
              </a:rPr>
              <a:t>: imprint depth, initial position</a:t>
            </a: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28600" y="3657600"/>
            <a:ext cx="3429001" cy="3000376"/>
            <a:chOff x="192" y="2352"/>
            <a:chExt cx="2160" cy="1890"/>
          </a:xfrm>
        </p:grpSpPr>
        <p:graphicFrame>
          <p:nvGraphicFramePr>
            <p:cNvPr id="35842" name="Object 2"/>
            <p:cNvGraphicFramePr>
              <a:graphicFrameLocks noChangeAspect="1"/>
            </p:cNvGraphicFramePr>
            <p:nvPr/>
          </p:nvGraphicFramePr>
          <p:xfrm>
            <a:off x="480" y="2736"/>
            <a:ext cx="1813" cy="432"/>
          </p:xfrm>
          <a:graphic>
            <a:graphicData uri="http://schemas.openxmlformats.org/presentationml/2006/ole">
              <p:oleObj spid="_x0000_s41986" name="Equation" r:id="rId3" imgW="1828800" imgH="444500" progId="Equation.3">
                <p:embed/>
              </p:oleObj>
            </a:graphicData>
          </a:graphic>
        </p:graphicFrame>
        <p:sp>
          <p:nvSpPr>
            <p:cNvPr id="35856" name="Text Box 42"/>
            <p:cNvSpPr txBox="1">
              <a:spLocks noChangeArrowheads="1"/>
            </p:cNvSpPr>
            <p:nvPr/>
          </p:nvSpPr>
          <p:spPr bwMode="auto">
            <a:xfrm>
              <a:off x="192" y="2352"/>
              <a:ext cx="2160" cy="1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Gill Sans MT" pitchFamily="34" charset="0"/>
                </a:rPr>
                <a:t>Criteria:</a:t>
              </a:r>
            </a:p>
            <a:p>
              <a:pPr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en-US" dirty="0" smtClean="0">
                  <a:latin typeface="Gill Sans MT" pitchFamily="34" charset="0"/>
                </a:rPr>
                <a:t> Leak rate (&lt;10</a:t>
              </a:r>
              <a:r>
                <a:rPr lang="en-US" baseline="30000" dirty="0" smtClean="0">
                  <a:latin typeface="Gill Sans MT" pitchFamily="34" charset="0"/>
                </a:rPr>
                <a:t>-12 </a:t>
              </a:r>
              <a:r>
                <a:rPr lang="en-US" dirty="0" err="1" smtClean="0">
                  <a:latin typeface="Gill Sans MT" pitchFamily="34" charset="0"/>
                </a:rPr>
                <a:t>mbar·l</a:t>
              </a:r>
              <a:r>
                <a:rPr lang="en-US" dirty="0" smtClean="0">
                  <a:latin typeface="Gill Sans MT" pitchFamily="34" charset="0"/>
                </a:rPr>
                <a:t>/s)</a:t>
              </a:r>
              <a:endParaRPr lang="en-US" dirty="0">
                <a:latin typeface="Gill Sans MT" pitchFamily="34" charset="0"/>
              </a:endParaRPr>
            </a:p>
            <a:p>
              <a:pPr>
                <a:spcBef>
                  <a:spcPct val="50000"/>
                </a:spcBef>
                <a:buFont typeface="Wingdings" pitchFamily="2" charset="2"/>
                <a:buChar char="Ø"/>
              </a:pPr>
              <a:endParaRPr lang="en-US" dirty="0">
                <a:latin typeface="Gill Sans MT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dirty="0" smtClean="0">
                  <a:latin typeface="Gill Sans MT" pitchFamily="34" charset="0"/>
                </a:rPr>
                <a:t>P = contact pressure,  w= contact width,  A, R = parameters as a function of roughness</a:t>
              </a:r>
            </a:p>
            <a:p>
              <a:pPr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en-US" dirty="0" smtClean="0">
                  <a:latin typeface="Gill Sans MT" pitchFamily="34" charset="0"/>
                </a:rPr>
                <a:t> Plastic </a:t>
              </a:r>
              <a:r>
                <a:rPr lang="en-US" dirty="0">
                  <a:latin typeface="Gill Sans MT" pitchFamily="34" charset="0"/>
                </a:rPr>
                <a:t>strain in the flanges</a:t>
              </a:r>
            </a:p>
            <a:p>
              <a:pPr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en-US" dirty="0" smtClean="0">
                  <a:latin typeface="Gill Sans MT" pitchFamily="34" charset="0"/>
                </a:rPr>
                <a:t> Cost</a:t>
              </a:r>
              <a:endParaRPr lang="en-US" dirty="0">
                <a:latin typeface="Gill Sans MT" pitchFamily="34" charset="0"/>
              </a:endParaRPr>
            </a:p>
          </p:txBody>
        </p:sp>
      </p:grpSp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762000" y="0"/>
            <a:ext cx="7086600" cy="1143000"/>
          </a:xfrm>
        </p:spPr>
        <p:txBody>
          <a:bodyPr/>
          <a:lstStyle/>
          <a:p>
            <a:r>
              <a:rPr lang="en-US" dirty="0" smtClean="0"/>
              <a:t>CERN design optimization</a:t>
            </a:r>
            <a:endParaRPr lang="en-US" dirty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30A95-84FA-4559-909F-849B1FF6B1C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762000" y="1073150"/>
            <a:ext cx="457200" cy="3956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685801" y="5516562"/>
            <a:ext cx="7443788" cy="40011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n w="12700" cmpd="sng">
                  <a:solidFill>
                    <a:schemeClr val="tx1"/>
                  </a:solidFill>
                  <a:prstDash val="solid"/>
                </a:ln>
                <a:latin typeface="+mn-lt"/>
              </a:rPr>
              <a:t>The displacement into aperture </a:t>
            </a:r>
            <a:r>
              <a:rPr lang="en-US" sz="2000" dirty="0" smtClean="0">
                <a:ln w="12700" cmpd="sng">
                  <a:solidFill>
                    <a:schemeClr val="tx1"/>
                  </a:solidFill>
                  <a:prstDash val="solid"/>
                </a:ln>
                <a:latin typeface="+mn-lt"/>
              </a:rPr>
              <a:t>is an </a:t>
            </a:r>
            <a:r>
              <a:rPr lang="en-US" sz="2000" dirty="0">
                <a:ln w="12700" cmpd="sng">
                  <a:solidFill>
                    <a:schemeClr val="tx1"/>
                  </a:solidFill>
                  <a:prstDash val="solid"/>
                </a:ln>
                <a:latin typeface="+mn-lt"/>
              </a:rPr>
              <a:t>input for future RF calculations</a:t>
            </a:r>
          </a:p>
        </p:txBody>
      </p:sp>
      <p:pic>
        <p:nvPicPr>
          <p:cNvPr id="389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066800"/>
            <a:ext cx="710565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295400"/>
            <a:ext cx="10668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6" name="Straight Connector 55"/>
          <p:cNvCxnSpPr/>
          <p:nvPr/>
        </p:nvCxnSpPr>
        <p:spPr>
          <a:xfrm>
            <a:off x="2438400" y="2438400"/>
            <a:ext cx="990600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362200" y="1752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90800" y="23622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91200" y="1219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91200" y="141605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91200" y="2667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91200" y="286385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410200" y="323215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10200" y="34290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66800" y="323215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066800" y="34290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762000" y="5018088"/>
            <a:ext cx="7478713" cy="239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Displacement into the aperture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762000" y="0"/>
            <a:ext cx="7086600" cy="1143000"/>
          </a:xfrm>
        </p:spPr>
        <p:txBody>
          <a:bodyPr/>
          <a:lstStyle/>
          <a:p>
            <a:r>
              <a:rPr lang="en-US" dirty="0" smtClean="0"/>
              <a:t>CERN design optimization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GR, 7/8/2009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30A95-84FA-4559-909F-849B1FF6B1C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841</TotalTime>
  <Words>580</Words>
  <Application>Microsoft Office PowerPoint</Application>
  <PresentationFormat>On-screen Show (4:3)</PresentationFormat>
  <Paragraphs>147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template</vt:lpstr>
      <vt:lpstr>Equation</vt:lpstr>
      <vt:lpstr>SLAC workshop 7-10 July 2009 WP1: microwave-based accelerators  Progress towards a new standard X-band high-power flange</vt:lpstr>
      <vt:lpstr>Outline</vt:lpstr>
      <vt:lpstr>Requirements</vt:lpstr>
      <vt:lpstr>SLAC design</vt:lpstr>
      <vt:lpstr>Some remarks on SLAC design</vt:lpstr>
      <vt:lpstr>CERN design proposal</vt:lpstr>
      <vt:lpstr> Some advantages on  CERN design proposal</vt:lpstr>
      <vt:lpstr>CERN design optimization</vt:lpstr>
      <vt:lpstr>CERN design optimization</vt:lpstr>
      <vt:lpstr>Slide 10</vt:lpstr>
      <vt:lpstr>Program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tiia</dc:creator>
  <cp:lastModifiedBy>riddone</cp:lastModifiedBy>
  <cp:revision>162</cp:revision>
  <dcterms:created xsi:type="dcterms:W3CDTF">2009-06-30T11:55:49Z</dcterms:created>
  <dcterms:modified xsi:type="dcterms:W3CDTF">2009-07-08T18:44:29Z</dcterms:modified>
</cp:coreProperties>
</file>