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421" r:id="rId3"/>
    <p:sldId id="475" r:id="rId4"/>
    <p:sldId id="471" r:id="rId5"/>
    <p:sldId id="493" r:id="rId6"/>
    <p:sldId id="492" r:id="rId7"/>
    <p:sldId id="491" r:id="rId8"/>
    <p:sldId id="477" r:id="rId9"/>
    <p:sldId id="476" r:id="rId10"/>
    <p:sldId id="478" r:id="rId11"/>
    <p:sldId id="481" r:id="rId12"/>
    <p:sldId id="484" r:id="rId13"/>
    <p:sldId id="494" r:id="rId14"/>
    <p:sldId id="485" r:id="rId15"/>
    <p:sldId id="486" r:id="rId16"/>
    <p:sldId id="487" r:id="rId17"/>
    <p:sldId id="488" r:id="rId18"/>
    <p:sldId id="495" r:id="rId19"/>
    <p:sldId id="489" r:id="rId20"/>
  </p:sldIdLst>
  <p:sldSz cx="9144000" cy="6858000" type="letter"/>
  <p:notesSz cx="8686800" cy="66675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rgbClr val="FF3300"/>
      </a:buClr>
      <a:buSzPct val="90000"/>
      <a:defRPr sz="2000" i="1" kern="1200">
        <a:solidFill>
          <a:srgbClr val="0000FF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rgbClr val="FF3300"/>
      </a:buClr>
      <a:buSzPct val="90000"/>
      <a:defRPr sz="2000" i="1" kern="1200">
        <a:solidFill>
          <a:srgbClr val="0000FF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rgbClr val="FF3300"/>
      </a:buClr>
      <a:buSzPct val="90000"/>
      <a:defRPr sz="2000" i="1" kern="1200">
        <a:solidFill>
          <a:srgbClr val="0000FF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rgbClr val="FF3300"/>
      </a:buClr>
      <a:buSzPct val="90000"/>
      <a:defRPr sz="2000" i="1" kern="1200">
        <a:solidFill>
          <a:srgbClr val="0000FF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rgbClr val="FF3300"/>
      </a:buClr>
      <a:buSzPct val="90000"/>
      <a:defRPr sz="2000" i="1" kern="1200">
        <a:solidFill>
          <a:srgbClr val="0000FF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i="1" kern="1200">
        <a:solidFill>
          <a:srgbClr val="0000FF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i="1" kern="1200">
        <a:solidFill>
          <a:srgbClr val="0000FF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i="1" kern="1200">
        <a:solidFill>
          <a:srgbClr val="0000FF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i="1" kern="1200">
        <a:solidFill>
          <a:srgbClr val="0000FF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FFFE98"/>
    <a:srgbClr val="DDDDDD"/>
    <a:srgbClr val="0066FF"/>
    <a:srgbClr val="969696"/>
    <a:srgbClr val="B2B2B2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10" autoAdjust="0"/>
    <p:restoredTop sz="94660"/>
  </p:normalViewPr>
  <p:slideViewPr>
    <p:cSldViewPr snapToGrid="0">
      <p:cViewPr varScale="1">
        <p:scale>
          <a:sx n="83" d="100"/>
          <a:sy n="83" d="100"/>
        </p:scale>
        <p:origin x="-90" y="-420"/>
      </p:cViewPr>
      <p:guideLst>
        <p:guide orient="horz"/>
        <p:guide pos="2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618" y="-78"/>
      </p:cViewPr>
      <p:guideLst>
        <p:guide orient="horz" pos="2136"/>
        <p:guide pos="25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a\agrudiev\Documents\AG\RF%20constraints\Breakdown_data_v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a\agrudiev\Documents\AG\RF%20constraints\Breakdown_data_v5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a\agrudiev\Documents\AG\RF%20constraints\Breakdown_data_v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6898561173829188"/>
          <c:y val="5.2308710500991902E-2"/>
          <c:w val="0.7766329570249505"/>
          <c:h val="0.68323481380960094"/>
        </c:manualLayout>
      </c:layout>
      <c:scatterChart>
        <c:scatterStyle val="lineMarker"/>
        <c:ser>
          <c:idx val="3"/>
          <c:order val="0"/>
          <c:tx>
            <c:v>X-band TWS, BDR=1e-6/pulse/m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chemeClr val="tx1"/>
              </a:solidFill>
              <a:ln w="25400">
                <a:solidFill>
                  <a:sysClr val="windowText" lastClr="000000"/>
                </a:solidFill>
              </a:ln>
            </c:spPr>
          </c:marker>
          <c:dPt>
            <c:idx val="12"/>
            <c:marker>
              <c:symbol val="triangle"/>
              <c:size val="6"/>
            </c:marker>
          </c:dPt>
          <c:xVal>
            <c:numLit>
              <c:formatCode>General</c:formatCode>
              <c:ptCount val="13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12</c:v>
              </c:pt>
            </c:numLit>
          </c:xVal>
          <c:yVal>
            <c:numRef>
              <c:f>Pictures!$X$35:$X$47</c:f>
              <c:numCache>
                <c:formatCode>General</c:formatCode>
                <c:ptCount val="13"/>
                <c:pt idx="0">
                  <c:v>1.8521883979377565</c:v>
                </c:pt>
                <c:pt idx="1">
                  <c:v>1.9002717678321996</c:v>
                </c:pt>
                <c:pt idx="2">
                  <c:v>2.052844736164269</c:v>
                </c:pt>
                <c:pt idx="3">
                  <c:v>1.8878179466625986</c:v>
                </c:pt>
                <c:pt idx="4">
                  <c:v>1.7908078215209464</c:v>
                </c:pt>
                <c:pt idx="5">
                  <c:v>1.587100260140786</c:v>
                </c:pt>
                <c:pt idx="6">
                  <c:v>1.5626132386645222</c:v>
                </c:pt>
                <c:pt idx="7">
                  <c:v>2.1330898802231077</c:v>
                </c:pt>
                <c:pt idx="8">
                  <c:v>1.3788247033670438</c:v>
                </c:pt>
                <c:pt idx="9">
                  <c:v>1.3800126932222849</c:v>
                </c:pt>
                <c:pt idx="10">
                  <c:v>2.2500217996915048</c:v>
                </c:pt>
                <c:pt idx="11">
                  <c:v>1.7673873921062462</c:v>
                </c:pt>
                <c:pt idx="12">
                  <c:v>2.3168566670083033</c:v>
                </c:pt>
              </c:numCache>
            </c:numRef>
          </c:yVal>
        </c:ser>
        <c:ser>
          <c:idx val="4"/>
          <c:order val="1"/>
          <c:tx>
            <c:v>X-band SWS, BDR=1e-6/pulse/m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FF0000"/>
              </a:solidFill>
              <a:ln w="25400">
                <a:solidFill>
                  <a:srgbClr val="FF0000"/>
                </a:solidFill>
              </a:ln>
            </c:spPr>
          </c:marker>
          <c:xVal>
            <c:numLit>
              <c:formatCode>General</c:formatCode>
              <c:ptCount val="4"/>
              <c:pt idx="0">
                <c:v>13</c:v>
              </c:pt>
              <c:pt idx="1">
                <c:v>14</c:v>
              </c:pt>
              <c:pt idx="2">
                <c:v>15</c:v>
              </c:pt>
              <c:pt idx="3">
                <c:v>16</c:v>
              </c:pt>
            </c:numLit>
          </c:xVal>
          <c:yVal>
            <c:numRef>
              <c:f>Pictures!$X$51:$X$54</c:f>
              <c:numCache>
                <c:formatCode>General</c:formatCode>
                <c:ptCount val="4"/>
                <c:pt idx="0">
                  <c:v>1.206430143676378</c:v>
                </c:pt>
                <c:pt idx="1">
                  <c:v>1.8343507658372562</c:v>
                </c:pt>
                <c:pt idx="2">
                  <c:v>2.2290542739642722</c:v>
                </c:pt>
                <c:pt idx="3">
                  <c:v>2.1049328188688845</c:v>
                </c:pt>
              </c:numCache>
            </c:numRef>
          </c:yVal>
        </c:ser>
        <c:axId val="92027520"/>
        <c:axId val="46400256"/>
      </c:scatterChart>
      <c:valAx>
        <c:axId val="92027520"/>
        <c:scaling>
          <c:orientation val="minMax"/>
          <c:max val="17"/>
          <c:min val="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Structure</a:t>
                </a:r>
                <a:r>
                  <a:rPr lang="en-US" sz="1200" baseline="0"/>
                  <a:t> Number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30151637215013932"/>
              <c:y val="0.85559495385657602"/>
            </c:manualLayout>
          </c:layout>
        </c:title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6400256"/>
        <c:crosses val="autoZero"/>
        <c:crossBetween val="midCat"/>
        <c:majorUnit val="2"/>
      </c:valAx>
      <c:valAx>
        <c:axId val="4640025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en-US" sz="1200" i="0" baseline="0" dirty="0">
                    <a:latin typeface="+mn-lt"/>
                    <a:cs typeface="Times New Roman" pitchFamily="18" charset="0"/>
                  </a:rPr>
                  <a:t>(S</a:t>
                </a:r>
                <a:r>
                  <a:rPr lang="en-US" sz="1200" i="0" baseline="-25000" dirty="0">
                    <a:latin typeface="+mn-lt"/>
                    <a:cs typeface="Times New Roman" pitchFamily="18" charset="0"/>
                  </a:rPr>
                  <a:t>c</a:t>
                </a:r>
                <a:r>
                  <a:rPr lang="en-US" sz="1200" i="0" baseline="0" dirty="0">
                    <a:latin typeface="+mn-lt"/>
                    <a:cs typeface="Times New Roman" pitchFamily="18" charset="0"/>
                  </a:rPr>
                  <a:t>)</a:t>
                </a:r>
                <a:r>
                  <a:rPr lang="en-US" sz="1200" i="0" baseline="30000" dirty="0">
                    <a:latin typeface="+mn-lt"/>
                    <a:cs typeface="Times New Roman" pitchFamily="18" charset="0"/>
                  </a:rPr>
                  <a:t>1/2</a:t>
                </a:r>
                <a:r>
                  <a:rPr lang="en-US" sz="1200" i="0" baseline="0" dirty="0">
                    <a:latin typeface="+mn-lt"/>
                    <a:cs typeface="Times New Roman" pitchFamily="18" charset="0"/>
                  </a:rPr>
                  <a:t> [</a:t>
                </a:r>
                <a:r>
                  <a:rPr lang="en-US" sz="1200" i="0" baseline="0" dirty="0" err="1">
                    <a:latin typeface="+mn-lt"/>
                    <a:cs typeface="Times New Roman" pitchFamily="18" charset="0"/>
                  </a:rPr>
                  <a:t>a.u</a:t>
                </a:r>
                <a:r>
                  <a:rPr lang="en-US" sz="1200" i="0" baseline="0" dirty="0">
                    <a:latin typeface="+mn-lt"/>
                    <a:cs typeface="Times New Roman" pitchFamily="18" charset="0"/>
                  </a:rPr>
                  <a:t>.]</a:t>
                </a:r>
                <a:endParaRPr lang="en-US" sz="1200" i="0" dirty="0">
                  <a:latin typeface="+mn-lt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2.0081137879613378E-3"/>
              <c:y val="0.1898444045273423"/>
            </c:manualLayout>
          </c:layout>
        </c:title>
        <c:numFmt formatCode="General" sourceLinked="1"/>
        <c:majorTickMark val="none"/>
        <c:tickLblPos val="nextTo"/>
        <c:txPr>
          <a:bodyPr rot="-5400000" vert="horz"/>
          <a:lstStyle/>
          <a:p>
            <a:pPr>
              <a:defRPr sz="1000" b="1"/>
            </a:pPr>
            <a:endParaRPr lang="en-US"/>
          </a:p>
        </c:txPr>
        <c:crossAx val="92027520"/>
        <c:crosses val="autoZero"/>
        <c:crossBetween val="midCat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6898561173829174"/>
          <c:y val="5.230871050099186E-2"/>
          <c:w val="0.77663295702495061"/>
          <c:h val="0.68323481380960061"/>
        </c:manualLayout>
      </c:layout>
      <c:scatterChart>
        <c:scatterStyle val="lineMarker"/>
        <c:ser>
          <c:idx val="3"/>
          <c:order val="0"/>
          <c:tx>
            <c:v>X-band TWS, BDR=1e-6/pulse/m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chemeClr val="tx1"/>
              </a:solidFill>
              <a:ln w="25400">
                <a:solidFill>
                  <a:sysClr val="windowText" lastClr="000000"/>
                </a:solidFill>
              </a:ln>
            </c:spPr>
          </c:marker>
          <c:dPt>
            <c:idx val="12"/>
            <c:marker>
              <c:symbol val="triangle"/>
              <c:size val="6"/>
            </c:marker>
          </c:dPt>
          <c:xVal>
            <c:numLit>
              <c:formatCode>General</c:formatCode>
              <c:ptCount val="13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12</c:v>
              </c:pt>
            </c:numLit>
          </c:xVal>
          <c:yVal>
            <c:numRef>
              <c:f>Pictures!$V$35:$V$47</c:f>
              <c:numCache>
                <c:formatCode>General</c:formatCode>
                <c:ptCount val="13"/>
                <c:pt idx="0">
                  <c:v>5.7834620060116153</c:v>
                </c:pt>
                <c:pt idx="1">
                  <c:v>5.8498550150148994</c:v>
                </c:pt>
                <c:pt idx="2">
                  <c:v>6.0304720527438773</c:v>
                </c:pt>
                <c:pt idx="3">
                  <c:v>5.6274582144938075</c:v>
                </c:pt>
                <c:pt idx="4">
                  <c:v>5.0619919178483475</c:v>
                </c:pt>
                <c:pt idx="5">
                  <c:v>4.8591453081843161</c:v>
                </c:pt>
                <c:pt idx="6">
                  <c:v>5.0525887334127955</c:v>
                </c:pt>
                <c:pt idx="7">
                  <c:v>7.1953889050282145</c:v>
                </c:pt>
                <c:pt idx="8">
                  <c:v>4.8388240153821034</c:v>
                </c:pt>
                <c:pt idx="9">
                  <c:v>3.7530872453508812</c:v>
                </c:pt>
                <c:pt idx="10">
                  <c:v>5.2480384202845034</c:v>
                </c:pt>
                <c:pt idx="11">
                  <c:v>5.2717719072702014</c:v>
                </c:pt>
                <c:pt idx="12">
                  <c:v>5.4699498452133897</c:v>
                </c:pt>
              </c:numCache>
            </c:numRef>
          </c:yVal>
        </c:ser>
        <c:ser>
          <c:idx val="4"/>
          <c:order val="1"/>
          <c:tx>
            <c:v>X-band SWS, BDR=1e-6/pulse/m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FF0000"/>
              </a:solidFill>
              <a:ln w="25400">
                <a:solidFill>
                  <a:srgbClr val="FF0000"/>
                </a:solidFill>
              </a:ln>
            </c:spPr>
          </c:marker>
          <c:xVal>
            <c:numLit>
              <c:formatCode>General</c:formatCode>
              <c:ptCount val="4"/>
              <c:pt idx="0">
                <c:v>13</c:v>
              </c:pt>
              <c:pt idx="1">
                <c:v>14</c:v>
              </c:pt>
              <c:pt idx="2">
                <c:v>15</c:v>
              </c:pt>
              <c:pt idx="3">
                <c:v>16</c:v>
              </c:pt>
            </c:numLit>
          </c:xVal>
          <c:yVal>
            <c:numRef>
              <c:f>Pictures!$V$51:$V$54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</c:ser>
        <c:axId val="46444928"/>
        <c:axId val="61873152"/>
      </c:scatterChart>
      <c:valAx>
        <c:axId val="46444928"/>
        <c:scaling>
          <c:orientation val="minMax"/>
          <c:max val="17"/>
          <c:min val="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Structure</a:t>
                </a:r>
                <a:r>
                  <a:rPr lang="en-US" sz="1200" baseline="0"/>
                  <a:t> Number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30151637215013932"/>
              <c:y val="0.85559495385657602"/>
            </c:manualLayout>
          </c:layout>
        </c:title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1873152"/>
        <c:crosses val="autoZero"/>
        <c:crossBetween val="midCat"/>
        <c:majorUnit val="2"/>
      </c:valAx>
      <c:valAx>
        <c:axId val="6187315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en-US" sz="1200" i="0" baseline="0">
                    <a:latin typeface="+mn-lt"/>
                    <a:cs typeface="Times New Roman" pitchFamily="18" charset="0"/>
                  </a:rPr>
                  <a:t>(f×P/C)</a:t>
                </a:r>
                <a:r>
                  <a:rPr lang="en-US" sz="1200" i="0" baseline="30000">
                    <a:latin typeface="+mn-lt"/>
                    <a:cs typeface="Times New Roman" pitchFamily="18" charset="0"/>
                  </a:rPr>
                  <a:t>1/2</a:t>
                </a:r>
                <a:r>
                  <a:rPr lang="en-US" sz="1200" i="0" baseline="0">
                    <a:latin typeface="+mn-lt"/>
                    <a:cs typeface="Times New Roman" pitchFamily="18" charset="0"/>
                  </a:rPr>
                  <a:t> [a.u.]</a:t>
                </a:r>
                <a:endParaRPr lang="en-US" sz="1200" i="0">
                  <a:latin typeface="+mn-lt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1.0544838707500922E-2"/>
              <c:y val="0.1898443823554323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46444928"/>
        <c:crosses val="autoZero"/>
        <c:crossBetween val="midCat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6898561173829174"/>
          <c:y val="5.230871050099184E-2"/>
          <c:w val="0.77663295702495061"/>
          <c:h val="0.68323481380960061"/>
        </c:manualLayout>
      </c:layout>
      <c:scatterChart>
        <c:scatterStyle val="lineMarker"/>
        <c:ser>
          <c:idx val="3"/>
          <c:order val="0"/>
          <c:tx>
            <c:v>X-band TWS, BDR=1e-6/pulse/m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chemeClr val="tx1"/>
              </a:solidFill>
              <a:ln w="25400">
                <a:solidFill>
                  <a:sysClr val="windowText" lastClr="000000"/>
                </a:solidFill>
              </a:ln>
            </c:spPr>
          </c:marker>
          <c:dPt>
            <c:idx val="12"/>
            <c:marker>
              <c:symbol val="triangle"/>
              <c:size val="6"/>
            </c:marker>
          </c:dPt>
          <c:xVal>
            <c:numLit>
              <c:formatCode>General</c:formatCode>
              <c:ptCount val="13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12</c:v>
              </c:pt>
            </c:numLit>
          </c:xVal>
          <c:yVal>
            <c:numRef>
              <c:f>Pictures!$T$35:$T$47</c:f>
              <c:numCache>
                <c:formatCode>General</c:formatCode>
                <c:ptCount val="13"/>
                <c:pt idx="0">
                  <c:v>135.42434855562971</c:v>
                </c:pt>
                <c:pt idx="1">
                  <c:v>157.04725353985077</c:v>
                </c:pt>
                <c:pt idx="2">
                  <c:v>194.1224336798368</c:v>
                </c:pt>
                <c:pt idx="3">
                  <c:v>159.73844164068154</c:v>
                </c:pt>
                <c:pt idx="4">
                  <c:v>148.05384577635382</c:v>
                </c:pt>
                <c:pt idx="5">
                  <c:v>126.29445040908112</c:v>
                </c:pt>
                <c:pt idx="6">
                  <c:v>129.79082638087834</c:v>
                </c:pt>
                <c:pt idx="7">
                  <c:v>180.35881914081588</c:v>
                </c:pt>
                <c:pt idx="8">
                  <c:v>108.78301407235064</c:v>
                </c:pt>
                <c:pt idx="9">
                  <c:v>83.268345378926298</c:v>
                </c:pt>
                <c:pt idx="10">
                  <c:v>248.34677700789189</c:v>
                </c:pt>
                <c:pt idx="11">
                  <c:v>160.29792626079904</c:v>
                </c:pt>
                <c:pt idx="12">
                  <c:v>252.12851964502201</c:v>
                </c:pt>
              </c:numCache>
            </c:numRef>
          </c:yVal>
        </c:ser>
        <c:ser>
          <c:idx val="4"/>
          <c:order val="1"/>
          <c:tx>
            <c:v>X-band SWS, BDR=1e-6/pulse/m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FF0000"/>
              </a:solidFill>
              <a:ln w="25400">
                <a:solidFill>
                  <a:srgbClr val="FF0000"/>
                </a:solidFill>
              </a:ln>
            </c:spPr>
          </c:marker>
          <c:xVal>
            <c:numLit>
              <c:formatCode>General</c:formatCode>
              <c:ptCount val="4"/>
              <c:pt idx="0">
                <c:v>13</c:v>
              </c:pt>
              <c:pt idx="1">
                <c:v>14</c:v>
              </c:pt>
              <c:pt idx="2">
                <c:v>15</c:v>
              </c:pt>
              <c:pt idx="3">
                <c:v>16</c:v>
              </c:pt>
            </c:numLit>
          </c:xVal>
          <c:yVal>
            <c:numRef>
              <c:f>Pictures!$T$51:$T$54</c:f>
              <c:numCache>
                <c:formatCode>General</c:formatCode>
                <c:ptCount val="4"/>
                <c:pt idx="0">
                  <c:v>131.16295607543159</c:v>
                </c:pt>
                <c:pt idx="1">
                  <c:v>165.88911273658638</c:v>
                </c:pt>
                <c:pt idx="2">
                  <c:v>242.34254205120041</c:v>
                </c:pt>
                <c:pt idx="3">
                  <c:v>304.04585161439496</c:v>
                </c:pt>
              </c:numCache>
            </c:numRef>
          </c:yVal>
        </c:ser>
        <c:axId val="61544320"/>
        <c:axId val="61579648"/>
      </c:scatterChart>
      <c:valAx>
        <c:axId val="61544320"/>
        <c:scaling>
          <c:orientation val="minMax"/>
          <c:max val="17"/>
          <c:min val="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Structure</a:t>
                </a:r>
                <a:r>
                  <a:rPr lang="en-US" sz="1200" baseline="0"/>
                  <a:t> Number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30151637215013932"/>
              <c:y val="0.85559495385657602"/>
            </c:manualLayout>
          </c:layout>
        </c:title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1579648"/>
        <c:crosses val="autoZero"/>
        <c:crossBetween val="midCat"/>
        <c:majorUnit val="2"/>
      </c:valAx>
      <c:valAx>
        <c:axId val="6157964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en-US" sz="1200" i="0" baseline="0">
                    <a:latin typeface="+mn-lt"/>
                    <a:cs typeface="Times New Roman" pitchFamily="18" charset="0"/>
                  </a:rPr>
                  <a:t>Surface Electric Field [MV/m]</a:t>
                </a:r>
                <a:endParaRPr lang="en-US" sz="1200" i="0">
                  <a:latin typeface="+mn-lt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2.9003417987232545E-3"/>
              <c:y val="8.6618488492610043E-2"/>
            </c:manualLayout>
          </c:layout>
        </c:title>
        <c:numFmt formatCode="General" sourceLinked="1"/>
        <c:majorTickMark val="none"/>
        <c:tickLblPos val="nextTo"/>
        <c:txPr>
          <a:bodyPr rot="-5400000" vert="horz" anchor="ctr" anchorCtr="0"/>
          <a:lstStyle/>
          <a:p>
            <a:pPr>
              <a:defRPr sz="1000" b="1"/>
            </a:pPr>
            <a:endParaRPr lang="en-US"/>
          </a:p>
        </c:txPr>
        <c:crossAx val="61544320"/>
        <c:crosses val="autoZero"/>
        <c:crossBetween val="midCat"/>
      </c:valAx>
    </c:plotArea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938" y="0"/>
            <a:ext cx="37242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551" tIns="0" rIns="17551" bIns="0" numCol="1" anchor="t" anchorCtr="0" compatLnSpc="1">
            <a:prstTxWarp prst="textNoShape">
              <a:avLst/>
            </a:prstTxWarp>
          </a:bodyPr>
          <a:lstStyle>
            <a:lvl1pPr defTabSz="862013">
              <a:spcBef>
                <a:spcPct val="0"/>
              </a:spcBef>
              <a:buClrTx/>
              <a:buSzTx/>
              <a:defRPr sz="900">
                <a:solidFill>
                  <a:srgbClr val="114FFB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954588" y="0"/>
            <a:ext cx="37242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551" tIns="0" rIns="17551" bIns="0" numCol="1" anchor="t" anchorCtr="0" compatLnSpc="1">
            <a:prstTxWarp prst="textNoShape">
              <a:avLst/>
            </a:prstTxWarp>
          </a:bodyPr>
          <a:lstStyle>
            <a:lvl1pPr algn="r" defTabSz="862013">
              <a:spcBef>
                <a:spcPct val="0"/>
              </a:spcBef>
              <a:buClrTx/>
              <a:buSzTx/>
              <a:defRPr sz="900">
                <a:solidFill>
                  <a:srgbClr val="114FFB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938" y="6297613"/>
            <a:ext cx="3724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551" tIns="0" rIns="17551" bIns="0" numCol="1" anchor="b" anchorCtr="0" compatLnSpc="1">
            <a:prstTxWarp prst="textNoShape">
              <a:avLst/>
            </a:prstTxWarp>
          </a:bodyPr>
          <a:lstStyle>
            <a:lvl1pPr defTabSz="862013">
              <a:spcBef>
                <a:spcPct val="0"/>
              </a:spcBef>
              <a:buClrTx/>
              <a:buSzTx/>
              <a:defRPr sz="900">
                <a:solidFill>
                  <a:srgbClr val="114FFB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954588" y="6297613"/>
            <a:ext cx="3724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551" tIns="0" rIns="17551" bIns="0" numCol="1" anchor="b" anchorCtr="0" compatLnSpc="1">
            <a:prstTxWarp prst="textNoShape">
              <a:avLst/>
            </a:prstTxWarp>
          </a:bodyPr>
          <a:lstStyle>
            <a:lvl1pPr algn="r" defTabSz="862013">
              <a:spcBef>
                <a:spcPct val="0"/>
              </a:spcBef>
              <a:buClrTx/>
              <a:buSzTx/>
              <a:defRPr sz="900">
                <a:solidFill>
                  <a:srgbClr val="114FFB"/>
                </a:solidFill>
                <a:latin typeface="Times New Roman" pitchFamily="18" charset="0"/>
              </a:defRPr>
            </a:lvl1pPr>
          </a:lstStyle>
          <a:p>
            <a:fld id="{37D54370-AA4E-4424-9A1A-E7BCC0199D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85725" y="65088"/>
            <a:ext cx="606425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296" tIns="42417" rIns="86296" bIns="42417" anchor="ctr">
            <a:spAutoFit/>
          </a:bodyPr>
          <a:lstStyle/>
          <a:p>
            <a:pPr defTabSz="862013">
              <a:spcBef>
                <a:spcPct val="0"/>
              </a:spcBef>
              <a:buClrTx/>
              <a:buSzTx/>
            </a:pPr>
            <a:r>
              <a:rPr lang="en-US" sz="1300" i="0">
                <a:solidFill>
                  <a:schemeClr val="tx1"/>
                </a:solidFill>
                <a:latin typeface="Arial" charset="0"/>
              </a:rPr>
              <a:t>CERN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85725" y="6302375"/>
            <a:ext cx="70485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296" tIns="42417" rIns="86296" bIns="42417" anchor="ctr">
            <a:spAutoFit/>
          </a:bodyPr>
          <a:lstStyle/>
          <a:p>
            <a:pPr defTabSz="862013">
              <a:spcBef>
                <a:spcPct val="0"/>
              </a:spcBef>
              <a:buClrTx/>
              <a:buSzTx/>
            </a:pPr>
            <a:fld id="{4AEBD4AE-89A9-4520-9727-5BDC69C15B8E}" type="datetime1">
              <a:rPr lang="en-US" sz="1300" i="0">
                <a:solidFill>
                  <a:schemeClr val="tx1"/>
                </a:solidFill>
                <a:latin typeface="Arial" charset="0"/>
              </a:rPr>
              <a:pPr defTabSz="862013">
                <a:spcBef>
                  <a:spcPct val="0"/>
                </a:spcBef>
                <a:buClrTx/>
                <a:buSzTx/>
              </a:pPr>
              <a:t>7/2/2009</a:t>
            </a:fld>
            <a:endParaRPr lang="en-US" sz="13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8245475" y="6302375"/>
            <a:ext cx="3556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296" tIns="42417" rIns="86296" bIns="42417" anchor="ctr">
            <a:spAutoFit/>
          </a:bodyPr>
          <a:lstStyle/>
          <a:p>
            <a:pPr algn="r" defTabSz="862013">
              <a:spcBef>
                <a:spcPct val="0"/>
              </a:spcBef>
              <a:buClrTx/>
              <a:buSzTx/>
            </a:pPr>
            <a:fld id="{109D6A04-7349-4426-9E8B-D46FA76939E0}" type="slidenum">
              <a:rPr lang="en-US" sz="1300" i="0">
                <a:solidFill>
                  <a:schemeClr val="tx1"/>
                </a:solidFill>
                <a:latin typeface="Arial" charset="0"/>
              </a:rPr>
              <a:pPr algn="r" defTabSz="862013">
                <a:spcBef>
                  <a:spcPct val="0"/>
                </a:spcBef>
                <a:buClrTx/>
                <a:buSzTx/>
              </a:pPr>
              <a:t>‹#›</a:t>
            </a:fld>
            <a:endParaRPr lang="en-US" sz="13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938" y="0"/>
            <a:ext cx="37242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551" tIns="0" rIns="17551" bIns="0" numCol="1" anchor="t" anchorCtr="0" compatLnSpc="1">
            <a:prstTxWarp prst="textNoShape">
              <a:avLst/>
            </a:prstTxWarp>
          </a:bodyPr>
          <a:lstStyle>
            <a:lvl1pPr defTabSz="862013">
              <a:spcBef>
                <a:spcPct val="0"/>
              </a:spcBef>
              <a:buClrTx/>
              <a:buSzTx/>
              <a:defRPr sz="9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954588" y="0"/>
            <a:ext cx="37242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551" tIns="0" rIns="17551" bIns="0" numCol="1" anchor="t" anchorCtr="0" compatLnSpc="1">
            <a:prstTxWarp prst="textNoShape">
              <a:avLst/>
            </a:prstTxWarp>
          </a:bodyPr>
          <a:lstStyle>
            <a:lvl1pPr algn="r" defTabSz="862013">
              <a:spcBef>
                <a:spcPct val="0"/>
              </a:spcBef>
              <a:buClrTx/>
              <a:buSzTx/>
              <a:defRPr sz="9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938" y="6297613"/>
            <a:ext cx="3724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551" tIns="0" rIns="17551" bIns="0" numCol="1" anchor="b" anchorCtr="0" compatLnSpc="1">
            <a:prstTxWarp prst="textNoShape">
              <a:avLst/>
            </a:prstTxWarp>
          </a:bodyPr>
          <a:lstStyle>
            <a:lvl1pPr defTabSz="862013">
              <a:spcBef>
                <a:spcPct val="0"/>
              </a:spcBef>
              <a:buClrTx/>
              <a:buSzTx/>
              <a:defRPr sz="9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954588" y="6297613"/>
            <a:ext cx="3724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551" tIns="0" rIns="17551" bIns="0" numCol="1" anchor="b" anchorCtr="0" compatLnSpc="1">
            <a:prstTxWarp prst="textNoShape">
              <a:avLst/>
            </a:prstTxWarp>
          </a:bodyPr>
          <a:lstStyle>
            <a:lvl1pPr algn="r" defTabSz="862013">
              <a:spcBef>
                <a:spcPct val="0"/>
              </a:spcBef>
              <a:buClrTx/>
              <a:buSzTx/>
              <a:defRPr sz="9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F539EF08-8C09-4188-8E33-5FE710FDAA2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57288" y="3165475"/>
            <a:ext cx="6370637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96" tIns="42417" rIns="86296" bIns="424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82875" y="501650"/>
            <a:ext cx="3332163" cy="2498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85725" y="65088"/>
            <a:ext cx="606425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296" tIns="42417" rIns="86296" bIns="42417" anchor="ctr">
            <a:spAutoFit/>
          </a:bodyPr>
          <a:lstStyle/>
          <a:p>
            <a:pPr defTabSz="862013">
              <a:spcBef>
                <a:spcPct val="0"/>
              </a:spcBef>
              <a:buClrTx/>
              <a:buSzTx/>
            </a:pPr>
            <a:r>
              <a:rPr lang="en-US" sz="1300" i="0">
                <a:solidFill>
                  <a:schemeClr val="tx1"/>
                </a:solidFill>
                <a:latin typeface="Arial" charset="0"/>
              </a:rPr>
              <a:t>CERN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5725" y="6302375"/>
            <a:ext cx="70485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296" tIns="42417" rIns="86296" bIns="42417" anchor="ctr">
            <a:spAutoFit/>
          </a:bodyPr>
          <a:lstStyle/>
          <a:p>
            <a:pPr defTabSz="862013">
              <a:spcBef>
                <a:spcPct val="0"/>
              </a:spcBef>
              <a:buClrTx/>
              <a:buSzTx/>
            </a:pPr>
            <a:fld id="{D91B0BF8-5EA7-42E3-B6FB-48CE11490518}" type="datetime1">
              <a:rPr lang="en-US" sz="1300" i="0">
                <a:solidFill>
                  <a:schemeClr val="tx1"/>
                </a:solidFill>
                <a:latin typeface="Arial" charset="0"/>
              </a:rPr>
              <a:pPr defTabSz="862013">
                <a:spcBef>
                  <a:spcPct val="0"/>
                </a:spcBef>
                <a:buClrTx/>
                <a:buSzTx/>
              </a:pPr>
              <a:t>7/2/2009</a:t>
            </a:fld>
            <a:endParaRPr lang="en-US" sz="13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8245475" y="6300788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296" tIns="42417" rIns="86296" bIns="42417" anchor="ctr">
            <a:spAutoFit/>
          </a:bodyPr>
          <a:lstStyle/>
          <a:p>
            <a:pPr algn="r" defTabSz="862013">
              <a:spcBef>
                <a:spcPct val="0"/>
              </a:spcBef>
              <a:buClrTx/>
              <a:buSzTx/>
            </a:pPr>
            <a:fld id="{0C752B99-63A5-4354-8849-D6B0572D3B72}" type="slidenum">
              <a:rPr lang="en-US" sz="1300" i="0">
                <a:solidFill>
                  <a:schemeClr val="tx1"/>
                </a:solidFill>
                <a:latin typeface="Arial" charset="0"/>
              </a:rPr>
              <a:pPr algn="r" defTabSz="862013">
                <a:spcBef>
                  <a:spcPct val="0"/>
                </a:spcBef>
                <a:buClrTx/>
                <a:buSzTx/>
              </a:pPr>
              <a:t>‹#›</a:t>
            </a:fld>
            <a:endParaRPr lang="en-US" sz="13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66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1963" algn="l" defTabSz="9366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25513" algn="l" defTabSz="9366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87475" algn="l" defTabSz="9366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46263" algn="l" defTabSz="9366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EFEAB-0F22-4508-AD64-AB698D8F8BCD}" type="slidenum">
              <a:rPr lang="en-US"/>
              <a:pPr/>
              <a:t>1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5250"/>
            <a:ext cx="2057400" cy="6030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250"/>
            <a:ext cx="6019800" cy="60309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0488" y="84138"/>
            <a:ext cx="84296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971800" y="95250"/>
            <a:ext cx="554831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351713" y="6578600"/>
            <a:ext cx="1792287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</a:pPr>
            <a:r>
              <a:rPr lang="en-US" sz="1000" i="0" dirty="0" smtClean="0">
                <a:solidFill>
                  <a:schemeClr val="tx1"/>
                </a:solidFill>
              </a:rPr>
              <a:t>  </a:t>
            </a:r>
            <a:r>
              <a:rPr lang="en-US" sz="1000" i="0" dirty="0" smtClean="0">
                <a:solidFill>
                  <a:schemeClr val="tx1"/>
                </a:solidFill>
              </a:rPr>
              <a:t> July. </a:t>
            </a:r>
            <a:r>
              <a:rPr lang="en-US" sz="1000" i="0" dirty="0" smtClean="0">
                <a:solidFill>
                  <a:schemeClr val="tx1"/>
                </a:solidFill>
              </a:rPr>
              <a:t>2009</a:t>
            </a:r>
            <a:endParaRPr lang="en-US" sz="1000" i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35" name="Picture 11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593138" y="1397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flipV="1">
            <a:off x="90488" y="6477000"/>
            <a:ext cx="8959850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6611938"/>
            <a:ext cx="612775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spcBef>
                <a:spcPct val="0"/>
              </a:spcBef>
              <a:buClrTx/>
              <a:buSzTx/>
            </a:pPr>
            <a:r>
              <a:rPr lang="en-US" sz="1000" i="0" dirty="0">
                <a:solidFill>
                  <a:schemeClr val="tx1"/>
                </a:solidFill>
              </a:rPr>
              <a:t>Alexej Grudiev, </a:t>
            </a:r>
            <a:r>
              <a:rPr lang="en-US" sz="1000" i="0" dirty="0" smtClean="0">
                <a:solidFill>
                  <a:schemeClr val="tx1"/>
                </a:solidFill>
              </a:rPr>
              <a:t>Improvement of CLIC</a:t>
            </a:r>
            <a:r>
              <a:rPr lang="en-US" sz="1000" i="0" baseline="0" dirty="0" smtClean="0">
                <a:solidFill>
                  <a:schemeClr val="tx1"/>
                </a:solidFill>
              </a:rPr>
              <a:t> structure</a:t>
            </a:r>
            <a:r>
              <a:rPr lang="en-US" sz="1000" i="0" dirty="0" smtClean="0">
                <a:solidFill>
                  <a:schemeClr val="tx1"/>
                </a:solidFill>
              </a:rPr>
              <a:t>.</a:t>
            </a:r>
            <a:endParaRPr lang="en-US" sz="3200" i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indent="2317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Char char="•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463550" indent="1666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2pPr>
      <a:lvl3pPr marL="798513" indent="1158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Char char="–"/>
        <a:defRPr>
          <a:solidFill>
            <a:schemeClr val="tx1"/>
          </a:solidFill>
          <a:latin typeface="+mn-lt"/>
        </a:defRPr>
      </a:lvl3pPr>
      <a:lvl4pPr marL="1030288" indent="1158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Char char="–"/>
        <a:defRPr sz="1600">
          <a:solidFill>
            <a:schemeClr val="tx1"/>
          </a:solidFill>
          <a:latin typeface="+mn-lt"/>
        </a:defRPr>
      </a:lvl4pPr>
      <a:lvl5pPr marL="1262063" indent="1158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Char char="–"/>
        <a:defRPr sz="1600">
          <a:solidFill>
            <a:schemeClr val="tx1"/>
          </a:solidFill>
          <a:latin typeface="+mn-lt"/>
        </a:defRPr>
      </a:lvl5pPr>
      <a:lvl6pPr marL="1719263" indent="1158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Char char="–"/>
        <a:defRPr sz="1600">
          <a:solidFill>
            <a:schemeClr val="tx1"/>
          </a:solidFill>
          <a:latin typeface="+mn-lt"/>
        </a:defRPr>
      </a:lvl6pPr>
      <a:lvl7pPr marL="2176463" indent="1158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Char char="–"/>
        <a:defRPr sz="1600">
          <a:solidFill>
            <a:schemeClr val="tx1"/>
          </a:solidFill>
          <a:latin typeface="+mn-lt"/>
        </a:defRPr>
      </a:lvl7pPr>
      <a:lvl8pPr marL="2633663" indent="1158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Char char="–"/>
        <a:defRPr sz="1600">
          <a:solidFill>
            <a:schemeClr val="tx1"/>
          </a:solidFill>
          <a:latin typeface="+mn-lt"/>
        </a:defRPr>
      </a:lvl8pPr>
      <a:lvl9pPr marL="3090863" indent="1158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13" name="Rectangle 4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4914" name="Text Box 50"/>
          <p:cNvSpPr txBox="1">
            <a:spLocks noChangeArrowheads="1"/>
          </p:cNvSpPr>
          <p:nvPr/>
        </p:nvSpPr>
        <p:spPr bwMode="auto">
          <a:xfrm>
            <a:off x="1546225" y="2286000"/>
            <a:ext cx="6091238" cy="138499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</a:pPr>
            <a:r>
              <a:rPr lang="en-US" sz="2800" b="1" i="0" dirty="0" smtClean="0">
                <a:solidFill>
                  <a:srgbClr val="114FFB"/>
                </a:solidFill>
              </a:rPr>
              <a:t>Possible improvement of the CLIC accelerating structure. </a:t>
            </a:r>
          </a:p>
          <a:p>
            <a:pPr algn="ctr">
              <a:spcBef>
                <a:spcPct val="0"/>
              </a:spcBef>
              <a:buClrTx/>
              <a:buSzTx/>
            </a:pPr>
            <a:r>
              <a:rPr lang="en-US" sz="2800" b="1" i="0" dirty="0" smtClean="0">
                <a:solidFill>
                  <a:srgbClr val="114FFB"/>
                </a:solidFill>
              </a:rPr>
              <a:t>From CLIC_G to CLIC_K. </a:t>
            </a:r>
            <a:endParaRPr lang="en-US" sz="2800" b="1" i="0" dirty="0">
              <a:solidFill>
                <a:srgbClr val="114FFB"/>
              </a:solidFill>
            </a:endParaRPr>
          </a:p>
        </p:txBody>
      </p:sp>
      <p:sp>
        <p:nvSpPr>
          <p:cNvPr id="164915" name="Text Box 51"/>
          <p:cNvSpPr txBox="1">
            <a:spLocks noChangeArrowheads="1"/>
          </p:cNvSpPr>
          <p:nvPr/>
        </p:nvSpPr>
        <p:spPr bwMode="auto">
          <a:xfrm>
            <a:off x="3589338" y="4532313"/>
            <a:ext cx="1997075" cy="10156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</a:pPr>
            <a:r>
              <a:rPr lang="en-US" i="0" dirty="0" smtClean="0">
                <a:solidFill>
                  <a:srgbClr val="0066FF"/>
                </a:solidFill>
              </a:rPr>
              <a:t>2</a:t>
            </a:r>
            <a:r>
              <a:rPr lang="en-US" i="0" dirty="0" smtClean="0">
                <a:solidFill>
                  <a:srgbClr val="0066FF"/>
                </a:solidFill>
              </a:rPr>
              <a:t>.07.2009</a:t>
            </a:r>
            <a:endParaRPr lang="en-US" i="0" dirty="0">
              <a:solidFill>
                <a:srgbClr val="0066FF"/>
              </a:solidFill>
            </a:endParaRPr>
          </a:p>
          <a:p>
            <a:pPr algn="ctr">
              <a:spcBef>
                <a:spcPct val="0"/>
              </a:spcBef>
              <a:buClrTx/>
              <a:buSzTx/>
            </a:pPr>
            <a:r>
              <a:rPr lang="en-US" i="0" dirty="0">
                <a:solidFill>
                  <a:srgbClr val="0066FF"/>
                </a:solidFill>
              </a:rPr>
              <a:t>Alexej </a:t>
            </a:r>
            <a:r>
              <a:rPr lang="en-US" i="0" dirty="0" smtClean="0">
                <a:solidFill>
                  <a:srgbClr val="0066FF"/>
                </a:solidFill>
              </a:rPr>
              <a:t>Grudiev</a:t>
            </a:r>
          </a:p>
          <a:p>
            <a:pPr algn="ctr">
              <a:spcBef>
                <a:spcPct val="0"/>
              </a:spcBef>
              <a:buClrTx/>
              <a:buSzTx/>
            </a:pPr>
            <a:r>
              <a:rPr lang="en-US" i="0" smtClean="0">
                <a:solidFill>
                  <a:srgbClr val="0066FF"/>
                </a:solidFill>
              </a:rPr>
              <a:t>CERN</a:t>
            </a:r>
            <a:r>
              <a:rPr lang="en-US" i="0" smtClean="0">
                <a:solidFill>
                  <a:srgbClr val="0066FF"/>
                </a:solidFill>
              </a:rPr>
              <a:t> </a:t>
            </a:r>
            <a:endParaRPr lang="en-US" i="0" dirty="0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CLIC_G + compact coupler</a:t>
            </a:r>
            <a:endParaRPr lang="en-US" dirty="0"/>
          </a:p>
        </p:txBody>
      </p:sp>
      <p:pic>
        <p:nvPicPr>
          <p:cNvPr id="5396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301750"/>
            <a:ext cx="4267200" cy="50673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74800" y="92710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CLIC_G</a:t>
            </a:r>
            <a:endParaRPr lang="en-US" dirty="0"/>
          </a:p>
        </p:txBody>
      </p:sp>
      <p:pic>
        <p:nvPicPr>
          <p:cNvPr id="5396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0100" y="1289050"/>
            <a:ext cx="4267200" cy="50673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146800" y="838200"/>
            <a:ext cx="149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CLIC_GCC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64200" y="6108700"/>
            <a:ext cx="26196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Prototype is under design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Rounded and non-rounded damped cells</a:t>
            </a:r>
            <a:endParaRPr lang="en-US" sz="2000" dirty="0"/>
          </a:p>
        </p:txBody>
      </p:sp>
      <p:pic>
        <p:nvPicPr>
          <p:cNvPr id="3" name="Picture 2" descr="WDS_cell_geo"/>
          <p:cNvPicPr>
            <a:picLocks noChangeAspect="1" noChangeArrowheads="1"/>
          </p:cNvPicPr>
          <p:nvPr/>
        </p:nvPicPr>
        <p:blipFill>
          <a:blip r:embed="rId2"/>
          <a:srcRect b="27632"/>
          <a:stretch>
            <a:fillRect/>
          </a:stretch>
        </p:blipFill>
        <p:spPr bwMode="auto">
          <a:xfrm>
            <a:off x="169863" y="2184401"/>
            <a:ext cx="4582856" cy="3983072"/>
          </a:xfrm>
          <a:prstGeom prst="rect">
            <a:avLst/>
          </a:prstGeom>
          <a:noFill/>
        </p:spPr>
      </p:pic>
      <p:pic>
        <p:nvPicPr>
          <p:cNvPr id="4" name="Picture 882" descr="DSC03747"/>
          <p:cNvPicPr>
            <a:picLocks noChangeAspect="1" noChangeArrowheads="1"/>
          </p:cNvPicPr>
          <p:nvPr/>
        </p:nvPicPr>
        <p:blipFill>
          <a:blip r:embed="rId3" cstate="print"/>
          <a:srcRect l="19942" t="17336" r="11061" b="3548"/>
          <a:stretch>
            <a:fillRect/>
          </a:stretch>
        </p:blipFill>
        <p:spPr bwMode="auto">
          <a:xfrm>
            <a:off x="3759200" y="708818"/>
            <a:ext cx="5183226" cy="445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9100" y="939800"/>
            <a:ext cx="28575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CLIC_G  rounded</a:t>
            </a:r>
          </a:p>
          <a:p>
            <a:r>
              <a:rPr lang="en-US" dirty="0" err="1" smtClean="0"/>
              <a:t>idw</a:t>
            </a:r>
            <a:r>
              <a:rPr lang="en-US" dirty="0" smtClean="0"/>
              <a:t> = 8.75 mm</a:t>
            </a:r>
          </a:p>
          <a:p>
            <a:r>
              <a:rPr lang="en-US" dirty="0" err="1" smtClean="0"/>
              <a:t>adw</a:t>
            </a:r>
            <a:r>
              <a:rPr lang="en-US" dirty="0" smtClean="0"/>
              <a:t> = 11.25 mm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48300" y="5181600"/>
            <a:ext cx="28575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CLIC_G  non-rounded</a:t>
            </a:r>
          </a:p>
          <a:p>
            <a:r>
              <a:rPr lang="en-US" dirty="0" err="1" smtClean="0"/>
              <a:t>idw</a:t>
            </a:r>
            <a:r>
              <a:rPr lang="en-US" dirty="0" smtClean="0"/>
              <a:t> = 8.2 mm</a:t>
            </a:r>
          </a:p>
          <a:p>
            <a:r>
              <a:rPr lang="en-US" dirty="0" err="1" smtClean="0"/>
              <a:t>adw</a:t>
            </a:r>
            <a:r>
              <a:rPr lang="en-US" dirty="0" smtClean="0"/>
              <a:t> = 10.1 mm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76700" y="863600"/>
            <a:ext cx="285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TD18 cell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75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3975" y="1923217"/>
            <a:ext cx="6550025" cy="449345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Ridged waveguide for HOM damping</a:t>
            </a:r>
            <a:endParaRPr lang="en-US" dirty="0"/>
          </a:p>
        </p:txBody>
      </p:sp>
      <p:pic>
        <p:nvPicPr>
          <p:cNvPr id="543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822325"/>
            <a:ext cx="2818534" cy="19335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5437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075" y="2651125"/>
            <a:ext cx="2670434" cy="18319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5437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075" y="4419107"/>
            <a:ext cx="2666524" cy="182929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17500" y="800100"/>
            <a:ext cx="2343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Rectangular waveguide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92100" y="2565400"/>
            <a:ext cx="2566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Double-ridged waveguide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71500" y="4356100"/>
            <a:ext cx="206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R</a:t>
            </a:r>
            <a:r>
              <a:rPr lang="en-US" sz="1800" dirty="0" smtClean="0"/>
              <a:t>idged waveguide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4851400" y="850900"/>
            <a:ext cx="28575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CLIC_GLDT  (low  </a:t>
            </a:r>
            <a:r>
              <a:rPr lang="el-GR" dirty="0" smtClean="0"/>
              <a:t>Δ</a:t>
            </a:r>
            <a:r>
              <a:rPr lang="en-US" dirty="0" smtClean="0"/>
              <a:t>T)</a:t>
            </a:r>
          </a:p>
          <a:p>
            <a:r>
              <a:rPr lang="en-US" dirty="0" err="1" smtClean="0"/>
              <a:t>idw</a:t>
            </a:r>
            <a:r>
              <a:rPr lang="en-US" dirty="0" smtClean="0"/>
              <a:t> = 7.5 mm</a:t>
            </a:r>
          </a:p>
          <a:p>
            <a:r>
              <a:rPr lang="en-US" dirty="0" err="1" smtClean="0"/>
              <a:t>adw</a:t>
            </a:r>
            <a:r>
              <a:rPr lang="en-US" dirty="0" smtClean="0"/>
              <a:t> = 9.25 mm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 bwMode="auto">
          <a:xfrm>
            <a:off x="2679700" y="5041901"/>
            <a:ext cx="2159000" cy="484632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90000"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181600" y="3517900"/>
            <a:ext cx="1371600" cy="1409700"/>
            <a:chOff x="5181600" y="3517900"/>
            <a:chExt cx="1371600" cy="1409700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 rot="5400000" flipH="1" flipV="1">
              <a:off x="5391150" y="3536950"/>
              <a:ext cx="1181100" cy="1143000"/>
            </a:xfrm>
            <a:prstGeom prst="straightConnector1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rot="5400000">
              <a:off x="5162550" y="3803650"/>
              <a:ext cx="1143000" cy="1104900"/>
            </a:xfrm>
            <a:prstGeom prst="straightConnector1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5" name="Group 24"/>
          <p:cNvGrpSpPr/>
          <p:nvPr/>
        </p:nvGrpSpPr>
        <p:grpSpPr>
          <a:xfrm>
            <a:off x="5689600" y="3975100"/>
            <a:ext cx="1714500" cy="1765300"/>
            <a:chOff x="5181600" y="3517900"/>
            <a:chExt cx="1371600" cy="1409700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 rot="5400000" flipH="1" flipV="1">
              <a:off x="5391150" y="3536950"/>
              <a:ext cx="1181100" cy="1143000"/>
            </a:xfrm>
            <a:prstGeom prst="straightConnector1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rot="5400000">
              <a:off x="5162550" y="3803650"/>
              <a:ext cx="1143000" cy="1104900"/>
            </a:xfrm>
            <a:prstGeom prst="straightConnector1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8" name="TextBox 27"/>
          <p:cNvSpPr txBox="1"/>
          <p:nvPr/>
        </p:nvSpPr>
        <p:spPr>
          <a:xfrm rot="18617210">
            <a:off x="5702300" y="4114800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err="1" smtClean="0"/>
              <a:t>idw</a:t>
            </a:r>
            <a:endParaRPr lang="en-US" i="0" dirty="0"/>
          </a:p>
        </p:txBody>
      </p:sp>
      <p:sp>
        <p:nvSpPr>
          <p:cNvPr id="29" name="TextBox 28"/>
          <p:cNvSpPr txBox="1"/>
          <p:nvPr/>
        </p:nvSpPr>
        <p:spPr>
          <a:xfrm rot="18617210">
            <a:off x="6345744" y="4762500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err="1"/>
              <a:t>a</a:t>
            </a:r>
            <a:r>
              <a:rPr lang="en-US" i="0" dirty="0" err="1" smtClean="0"/>
              <a:t>dw</a:t>
            </a:r>
            <a:endParaRPr lang="en-US" i="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field configuration in RWDS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53972" y="683046"/>
            <a:ext cx="68900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Electromagnetic field configuration on the surface of a </a:t>
            </a:r>
          </a:p>
          <a:p>
            <a:r>
              <a:rPr lang="en-US" i="0" dirty="0" smtClean="0"/>
              <a:t>Ridged waveguide damped structure (RWDS) cell</a:t>
            </a:r>
            <a:endParaRPr lang="en-US" i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19903"/>
          <a:stretch>
            <a:fillRect/>
          </a:stretch>
        </p:blipFill>
        <p:spPr bwMode="auto">
          <a:xfrm>
            <a:off x="0" y="1470179"/>
            <a:ext cx="3007606" cy="257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28810" y="4054207"/>
            <a:ext cx="1776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Electric field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r="19281"/>
          <a:stretch>
            <a:fillRect/>
          </a:stretch>
        </p:blipFill>
        <p:spPr bwMode="auto">
          <a:xfrm>
            <a:off x="3084381" y="1481197"/>
            <a:ext cx="3018964" cy="256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655764" y="4052369"/>
            <a:ext cx="1919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Magnetic field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r="19405"/>
          <a:stretch>
            <a:fillRect/>
          </a:stretch>
        </p:blipFill>
        <p:spPr bwMode="auto">
          <a:xfrm>
            <a:off x="6147413" y="1459161"/>
            <a:ext cx="2996588" cy="255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509831" y="4006466"/>
            <a:ext cx="494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Structures with ridged waveguide damping</a:t>
            </a:r>
            <a:endParaRPr lang="en-US" sz="2000" dirty="0"/>
          </a:p>
        </p:txBody>
      </p:sp>
      <p:pic>
        <p:nvPicPr>
          <p:cNvPr id="544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1352550"/>
            <a:ext cx="4267200" cy="50673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3400" y="1041400"/>
            <a:ext cx="3805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CLIC_GLDT : </a:t>
            </a:r>
            <a:r>
              <a:rPr lang="en-US" sz="1800" dirty="0" smtClean="0"/>
              <a:t>a = 3.15 – 2.35 mm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5397500" y="1079500"/>
            <a:ext cx="3183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CLIC_K : </a:t>
            </a:r>
            <a:r>
              <a:rPr lang="en-US" sz="1800" dirty="0" smtClean="0"/>
              <a:t>a = 3.3 – 2.35 mm</a:t>
            </a:r>
            <a:endParaRPr lang="en-US" sz="1800" dirty="0"/>
          </a:p>
        </p:txBody>
      </p:sp>
      <p:pic>
        <p:nvPicPr>
          <p:cNvPr id="544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339850"/>
            <a:ext cx="4267200" cy="50673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Wake field of proposed structures</a:t>
            </a:r>
            <a:endParaRPr lang="en-US" dirty="0"/>
          </a:p>
        </p:txBody>
      </p:sp>
      <p:pic>
        <p:nvPicPr>
          <p:cNvPr id="545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33774"/>
            <a:ext cx="7850749" cy="566702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impedance</a:t>
            </a:r>
            <a:endParaRPr lang="en-US" dirty="0"/>
          </a:p>
        </p:txBody>
      </p:sp>
      <p:pic>
        <p:nvPicPr>
          <p:cNvPr id="546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438" y="736600"/>
            <a:ext cx="7739062" cy="558640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of the structures</a:t>
            </a:r>
            <a:endParaRPr lang="en-US" dirty="0"/>
          </a:p>
        </p:txBody>
      </p:sp>
      <p:graphicFrame>
        <p:nvGraphicFramePr>
          <p:cNvPr id="3" name="Group 242"/>
          <p:cNvGraphicFramePr>
            <a:graphicFrameLocks noGrp="1"/>
          </p:cNvGraphicFramePr>
          <p:nvPr/>
        </p:nvGraphicFramePr>
        <p:xfrm>
          <a:off x="244928" y="640442"/>
          <a:ext cx="8547098" cy="5770118"/>
        </p:xfrm>
        <a:graphic>
          <a:graphicData uri="http://schemas.openxmlformats.org/drawingml/2006/table">
            <a:tbl>
              <a:tblPr/>
              <a:tblGrid>
                <a:gridCol w="3364623"/>
                <a:gridCol w="1036495"/>
                <a:gridCol w="1036495"/>
                <a:gridCol w="1036495"/>
                <a:gridCol w="1095092"/>
                <a:gridCol w="977898"/>
              </a:tblGrid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Structure 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CLIC_G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CLIC_GCC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CLIC_GCC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non-rounded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CLIC_GLDT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CLIC_K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Frequency: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[GHz]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Average iris radius/wavelength: &lt;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&gt;/λ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0.113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Input/Output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iris radii: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</a:t>
                      </a:r>
                      <a:r>
                        <a:rPr kumimoji="0" lang="en-US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[mm]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3.15, 2.35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3.15, 2.35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3.15, 2.35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3.15, 2.35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2.35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Input/Output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iris thickness: 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[mm]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1.67, 1.00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1.67, 1.00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1.67, 1.00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1.67, 1.00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1.67, 1.00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Group velocity: 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en-US" sz="1200" b="1" i="1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(1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2)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/c [%]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1.66, 0.83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1.66, 0.83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1.67, 0.84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1.68, 0.86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1.97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0.86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N. of reg. cells, str. length: </a:t>
                      </a:r>
                      <a:r>
                        <a:rPr kumimoji="0" lang="en-US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200" b="1" i="1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[mm]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24, 229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25, 225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25, 225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25, 225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25, 225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Bunch separation: 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200" b="1" i="1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s 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[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rf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cycles]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Luminosity per bunch X-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ing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2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[m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-2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1.22×10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34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1.22×10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34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1.22×10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34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1.22×10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34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1.28×10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34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Bunch population: 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3.72×10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3.72×10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3.72×10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3.72×10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3.94×10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Number of bunches in a train: </a:t>
                      </a:r>
                      <a:r>
                        <a:rPr kumimoji="0" lang="en-US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200" b="1" i="1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Filling time, rise time: </a:t>
                      </a:r>
                      <a:r>
                        <a:rPr kumimoji="0" lang="en-US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</a:t>
                      </a:r>
                      <a:r>
                        <a:rPr kumimoji="0" lang="en-US" sz="1200" b="1" i="1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n-US" sz="1200" b="1" i="1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</a:t>
                      </a:r>
                      <a:r>
                        <a:rPr kumimoji="0" lang="en-US" sz="1200" b="1" i="1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[ns]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62.9, 22.4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64.7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22.4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63.8, 22.0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63.0, 21.6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58.4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21.6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Pulse length: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</a:t>
                      </a:r>
                      <a:r>
                        <a:rPr kumimoji="0" lang="en-US" sz="12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p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[ns]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240.8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242.6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241.4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242.1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242.5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Input power: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2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in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[MW]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63.8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59.8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61.5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61.3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64.6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(65.2)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200" b="1" i="1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in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/Ct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1/3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[MW/mm ns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1/3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17.9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16.8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17.3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17.3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17.5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en-US" sz="12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sz="12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max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[MW/mm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]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5.4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5.3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Max. surface field: </a:t>
                      </a:r>
                      <a:r>
                        <a:rPr kumimoji="0" lang="en-US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  <a:r>
                        <a:rPr kumimoji="0" lang="en-US" sz="1200" b="1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surf</a:t>
                      </a:r>
                      <a:r>
                        <a:rPr kumimoji="0" lang="en-US" sz="12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max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[MV/m]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Max. temperature rise: </a:t>
                      </a: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2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max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[K]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Efficiency: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η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[%]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27.7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28.8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28.1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28.5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29.5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(29.2)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Figure of merit: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ηL</a:t>
                      </a:r>
                      <a:r>
                        <a:rPr kumimoji="0" lang="en-US" sz="12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×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/N</a:t>
                      </a:r>
                      <a:r>
                        <a:rPr kumimoji="0" lang="en-US" sz="12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[a.u.]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9.1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9.4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9.3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9.4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9.6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7776235" y="5090974"/>
            <a:ext cx="2249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</a:rPr>
              <a:t>(95% of Cu conductivity)</a:t>
            </a:r>
            <a:endParaRPr lang="en-US" sz="140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for </a:t>
            </a:r>
            <a:r>
              <a:rPr lang="en-US" dirty="0" smtClean="0"/>
              <a:t>new </a:t>
            </a:r>
            <a:r>
              <a:rPr lang="en-US" dirty="0" smtClean="0"/>
              <a:t>test structures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2028" y="991518"/>
            <a:ext cx="79412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i="0" dirty="0" smtClean="0"/>
              <a:t>CLIC_GCC </a:t>
            </a:r>
            <a:r>
              <a:rPr lang="en-US" i="0" dirty="0" smtClean="0"/>
              <a:t>non-rounded:  </a:t>
            </a:r>
            <a:r>
              <a:rPr lang="en-US" i="0" dirty="0" smtClean="0">
                <a:solidFill>
                  <a:srgbClr val="FF0000"/>
                </a:solidFill>
              </a:rPr>
              <a:t>TD25_vg1.7_disk</a:t>
            </a:r>
            <a:r>
              <a:rPr lang="en-US" i="0" dirty="0" smtClean="0"/>
              <a:t> - an optimized version of TD24-type made in standard disk technology the same as TD18-type.</a:t>
            </a:r>
          </a:p>
          <a:p>
            <a:pPr marL="457200" indent="-457200">
              <a:buFont typeface="+mj-lt"/>
              <a:buAutoNum type="arabicPeriod"/>
            </a:pPr>
            <a:r>
              <a:rPr lang="en-US" i="0" dirty="0" smtClean="0"/>
              <a:t>CLIC_GLDT: </a:t>
            </a:r>
            <a:r>
              <a:rPr lang="en-US" i="0" dirty="0" smtClean="0">
                <a:solidFill>
                  <a:srgbClr val="FF0000"/>
                </a:solidFill>
              </a:rPr>
              <a:t>TD25_vg1.7_dLDT</a:t>
            </a:r>
            <a:r>
              <a:rPr lang="en-US" i="0" dirty="0" smtClean="0"/>
              <a:t> – structure with ridged waveguide damping</a:t>
            </a:r>
          </a:p>
          <a:p>
            <a:pPr marL="457200" indent="-457200">
              <a:buFont typeface="+mj-lt"/>
              <a:buAutoNum type="arabicPeriod"/>
            </a:pPr>
            <a:r>
              <a:rPr lang="en-US" i="0" dirty="0" smtClean="0"/>
              <a:t>CLIC_K: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i="0" dirty="0" smtClean="0">
                <a:solidFill>
                  <a:srgbClr val="FF0000"/>
                </a:solidFill>
              </a:rPr>
              <a:t>T25_vg2_disk</a:t>
            </a:r>
            <a:r>
              <a:rPr lang="en-US" i="0" dirty="0" smtClean="0"/>
              <a:t> – non-damped structure with higher input group velocity and stronger tapering than CLIC_G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i="0" dirty="0" smtClean="0">
                <a:solidFill>
                  <a:srgbClr val="FF0000"/>
                </a:solidFill>
              </a:rPr>
              <a:t>TD25_vg2_disk</a:t>
            </a:r>
            <a:r>
              <a:rPr lang="en-US" i="0" dirty="0" smtClean="0"/>
              <a:t> – damped version </a:t>
            </a:r>
            <a:endParaRPr lang="en-US" i="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breakdown constraints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101600" y="878114"/>
          <a:ext cx="3091543" cy="3447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3027585" y="875995"/>
          <a:ext cx="3184529" cy="3507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6045200" y="876179"/>
          <a:ext cx="3098800" cy="352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 flipV="1">
            <a:off x="609600" y="1233714"/>
            <a:ext cx="2416629" cy="1"/>
          </a:xfrm>
          <a:prstGeom prst="lin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609600" y="1284514"/>
            <a:ext cx="2416629" cy="1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3563258" y="1698171"/>
            <a:ext cx="2438399" cy="2"/>
          </a:xfrm>
          <a:prstGeom prst="lin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3570514" y="1727200"/>
            <a:ext cx="2416629" cy="1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6560457" y="1973943"/>
            <a:ext cx="2416629" cy="1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6567715" y="1937656"/>
            <a:ext cx="2416629" cy="1"/>
          </a:xfrm>
          <a:prstGeom prst="lin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42314" y="4801611"/>
            <a:ext cx="8505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Constraints @ </a:t>
            </a:r>
            <a:r>
              <a:rPr lang="en-US" i="0" dirty="0" smtClean="0"/>
              <a:t>{200ns, BDR=10</a:t>
            </a:r>
            <a:r>
              <a:rPr lang="en-US" i="0" baseline="30000" dirty="0" smtClean="0"/>
              <a:t>-6</a:t>
            </a:r>
            <a:r>
              <a:rPr lang="en-US" i="0" dirty="0" smtClean="0"/>
              <a:t> </a:t>
            </a:r>
            <a:r>
              <a:rPr lang="en-US" i="0" dirty="0" err="1" smtClean="0"/>
              <a:t>bpp</a:t>
            </a:r>
            <a:r>
              <a:rPr lang="en-US" i="0" dirty="0" smtClean="0"/>
              <a:t>/m} ~ {180ns, BDR=3x10</a:t>
            </a:r>
            <a:r>
              <a:rPr lang="en-US" i="0" baseline="30000" dirty="0" smtClean="0"/>
              <a:t>-7</a:t>
            </a:r>
            <a:r>
              <a:rPr lang="en-US" i="0" dirty="0" smtClean="0"/>
              <a:t> </a:t>
            </a:r>
            <a:r>
              <a:rPr lang="en-US" i="0" dirty="0" err="1" smtClean="0"/>
              <a:t>bpp</a:t>
            </a:r>
            <a:r>
              <a:rPr lang="en-US" i="0" dirty="0" smtClean="0"/>
              <a:t>/m}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371600"/>
            <a:ext cx="8229600" cy="33194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Current CLIC accelerating structure: CLIC_G</a:t>
            </a:r>
            <a:endParaRPr lang="en-US" dirty="0"/>
          </a:p>
          <a:p>
            <a:r>
              <a:rPr lang="en-US" dirty="0" smtClean="0"/>
              <a:t>Compact coupler design with damping </a:t>
            </a:r>
            <a:endParaRPr lang="en-US" dirty="0"/>
          </a:p>
          <a:p>
            <a:r>
              <a:rPr lang="en-US" dirty="0" smtClean="0"/>
              <a:t>Comparison of rounded and not rounded cell geometry</a:t>
            </a:r>
          </a:p>
          <a:p>
            <a:r>
              <a:rPr lang="en-US" dirty="0" smtClean="0"/>
              <a:t>New type of waveguide damping for lower pulsed surface heating – a ridged waveguide damping</a:t>
            </a:r>
          </a:p>
          <a:p>
            <a:r>
              <a:rPr lang="en-US" dirty="0" smtClean="0"/>
              <a:t>Constant Sc structure as an optimally tapered accelerating structure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Parameters </a:t>
            </a:r>
            <a:r>
              <a:rPr lang="en-US" sz="2000" dirty="0" smtClean="0"/>
              <a:t>of </a:t>
            </a:r>
            <a:r>
              <a:rPr lang="en-US" sz="2000" dirty="0"/>
              <a:t>CLIC_G</a:t>
            </a:r>
            <a:endParaRPr lang="en-US" sz="2000" dirty="0">
              <a:solidFill>
                <a:srgbClr val="FF3300"/>
              </a:solidFill>
            </a:endParaRPr>
          </a:p>
        </p:txBody>
      </p:sp>
      <p:graphicFrame>
        <p:nvGraphicFramePr>
          <p:cNvPr id="527602" name="Group 242"/>
          <p:cNvGraphicFramePr>
            <a:graphicFrameLocks noGrp="1"/>
          </p:cNvGraphicFramePr>
          <p:nvPr/>
        </p:nvGraphicFramePr>
        <p:xfrm>
          <a:off x="266700" y="838200"/>
          <a:ext cx="3505200" cy="5488623"/>
        </p:xfrm>
        <a:graphic>
          <a:graphicData uri="http://schemas.openxmlformats.org/drawingml/2006/table">
            <a:tbl>
              <a:tblPr/>
              <a:tblGrid>
                <a:gridCol w="2679700"/>
                <a:gridCol w="825500"/>
              </a:tblGrid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Structure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CLIC_G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Frequency: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[GHz]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Average iris radius/wavelength: &lt;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&gt;/λ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Input/Output iris radii: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</a:t>
                      </a:r>
                      <a:r>
                        <a:rPr kumimoji="0" 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[mm]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3.15, 2.35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Input/Output iris thickness: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[mm]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1.67, 1.00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Group velocity: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en-US" sz="12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(1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2)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/c [%]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1.66, 0.83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N. of reg. cells, str. length: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2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[mm]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24, 229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Bunch separation: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2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s 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[rf cycles]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Luminosity per bunch X-ing: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2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[m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-2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1.22×10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34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Bunch population: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3.72×10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Number of bunches in a train: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2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Filling time, rise time: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</a:t>
                      </a:r>
                      <a:r>
                        <a:rPr kumimoji="0" lang="en-US" sz="12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f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</a:t>
                      </a:r>
                      <a:r>
                        <a:rPr kumimoji="0" lang="en-US" sz="12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[ns]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62.9, 22.4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Pulse length: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</a:t>
                      </a:r>
                      <a:r>
                        <a:rPr kumimoji="0" lang="en-US" sz="12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p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[ns]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240.8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Input power: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2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in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[MW]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63.8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2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in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/Ct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1/3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[MW/mm ns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1/3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Max. surface field: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  <a:r>
                        <a:rPr kumimoji="0" lang="en-US" sz="12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surf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max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[MV/m]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Max. temperature rise: </a:t>
                      </a: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max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[K]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Efficiency: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η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[%]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Figure of merit: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ηL</a:t>
                      </a:r>
                      <a:r>
                        <a:rPr kumimoji="0" lang="en-US" sz="12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×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/N</a:t>
                      </a:r>
                      <a:r>
                        <a:rPr kumimoji="0" lang="en-US" sz="12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[a.u.]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</a:tbl>
          </a:graphicData>
        </a:graphic>
      </p:graphicFrame>
      <p:sp>
        <p:nvSpPr>
          <p:cNvPr id="527423" name="Text Box 63"/>
          <p:cNvSpPr txBox="1">
            <a:spLocks noChangeArrowheads="1"/>
          </p:cNvSpPr>
          <p:nvPr/>
        </p:nvSpPr>
        <p:spPr bwMode="auto">
          <a:xfrm>
            <a:off x="3895725" y="60626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endParaRPr lang="en-US" i="0">
              <a:solidFill>
                <a:schemeClr val="tx1"/>
              </a:solidFill>
            </a:endParaRPr>
          </a:p>
        </p:txBody>
      </p:sp>
      <p:sp>
        <p:nvSpPr>
          <p:cNvPr id="527424" name="Text Box 64"/>
          <p:cNvSpPr txBox="1">
            <a:spLocks noChangeArrowheads="1"/>
          </p:cNvSpPr>
          <p:nvPr/>
        </p:nvSpPr>
        <p:spPr bwMode="auto">
          <a:xfrm>
            <a:off x="5267325" y="59991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endParaRPr lang="en-US" i="0"/>
          </a:p>
        </p:txBody>
      </p:sp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2"/>
          <a:srcRect t="706" r="3958" b="2252"/>
          <a:stretch>
            <a:fillRect/>
          </a:stretch>
        </p:blipFill>
        <p:spPr bwMode="auto">
          <a:xfrm>
            <a:off x="4219575" y="1935163"/>
            <a:ext cx="4772025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266" name="Picture 2" descr="WDS_cell_geo"/>
          <p:cNvPicPr>
            <a:picLocks noChangeAspect="1" noChangeArrowheads="1"/>
          </p:cNvPicPr>
          <p:nvPr/>
        </p:nvPicPr>
        <p:blipFill>
          <a:blip r:embed="rId2"/>
          <a:srcRect b="27632"/>
          <a:stretch>
            <a:fillRect/>
          </a:stretch>
        </p:blipFill>
        <p:spPr bwMode="auto">
          <a:xfrm>
            <a:off x="322263" y="771525"/>
            <a:ext cx="6416675" cy="5576888"/>
          </a:xfrm>
          <a:prstGeom prst="rect">
            <a:avLst/>
          </a:prstGeom>
          <a:noFill/>
        </p:spPr>
      </p:pic>
      <p:sp>
        <p:nvSpPr>
          <p:cNvPr id="523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WDS cell geometry</a:t>
            </a:r>
          </a:p>
        </p:txBody>
      </p:sp>
      <p:sp>
        <p:nvSpPr>
          <p:cNvPr id="523268" name="Text Box 4"/>
          <p:cNvSpPr txBox="1">
            <a:spLocks noChangeArrowheads="1"/>
          </p:cNvSpPr>
          <p:nvPr/>
        </p:nvSpPr>
        <p:spPr bwMode="auto">
          <a:xfrm>
            <a:off x="4416425" y="766763"/>
            <a:ext cx="3748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i="0">
                <a:solidFill>
                  <a:schemeClr val="tx1"/>
                </a:solidFill>
              </a:rPr>
              <a:t>Waveguide Damped Structure</a:t>
            </a:r>
          </a:p>
          <a:p>
            <a:pPr marL="342900" indent="-342900"/>
            <a:r>
              <a:rPr lang="en-US" i="0">
                <a:solidFill>
                  <a:schemeClr val="tx1"/>
                </a:solidFill>
              </a:rPr>
              <a:t>                      (WDS) 2 cells</a:t>
            </a:r>
          </a:p>
        </p:txBody>
      </p:sp>
      <p:sp>
        <p:nvSpPr>
          <p:cNvPr id="523269" name="Text Box 5"/>
          <p:cNvSpPr txBox="1">
            <a:spLocks noChangeArrowheads="1"/>
          </p:cNvSpPr>
          <p:nvPr/>
        </p:nvSpPr>
        <p:spPr bwMode="auto">
          <a:xfrm>
            <a:off x="6905625" y="1871663"/>
            <a:ext cx="1849438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i="0"/>
              <a:t>Minimize E-field</a:t>
            </a:r>
          </a:p>
          <a:p>
            <a:pPr marL="342900" indent="-342900">
              <a:buFontTx/>
              <a:buChar char="•"/>
            </a:pPr>
            <a:r>
              <a:rPr lang="en-US" i="0"/>
              <a:t>Minimize H-field</a:t>
            </a:r>
          </a:p>
          <a:p>
            <a:pPr marL="342900" indent="-342900">
              <a:buFontTx/>
              <a:buChar char="•"/>
            </a:pPr>
            <a:r>
              <a:rPr lang="en-US" i="0"/>
              <a:t>Provide good HOM damping</a:t>
            </a:r>
          </a:p>
          <a:p>
            <a:pPr marL="342900" indent="-342900">
              <a:buFontTx/>
              <a:buChar char="•"/>
            </a:pPr>
            <a:r>
              <a:rPr lang="en-US" i="0"/>
              <a:t>Provide good vacuum pumping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TD24_vg1.8_disk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5030" t="13275" r="4642" b="13895"/>
          <a:stretch>
            <a:fillRect/>
          </a:stretch>
        </p:blipFill>
        <p:spPr bwMode="auto">
          <a:xfrm>
            <a:off x="10547" y="805543"/>
            <a:ext cx="9133453" cy="505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16609" t="9218" r="19930" b="5516"/>
          <a:stretch>
            <a:fillRect/>
          </a:stretch>
        </p:blipFill>
        <p:spPr bwMode="auto">
          <a:xfrm>
            <a:off x="6241142" y="3650344"/>
            <a:ext cx="2714171" cy="281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TD24_vg1.8_disk transverse wake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2038" y="895350"/>
            <a:ext cx="701992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of TD24_vg1.8_disk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2050" y="1183865"/>
            <a:ext cx="417195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Group 242"/>
          <p:cNvGraphicFramePr>
            <a:graphicFrameLocks noGrp="1"/>
          </p:cNvGraphicFramePr>
          <p:nvPr/>
        </p:nvGraphicFramePr>
        <p:xfrm>
          <a:off x="312058" y="845457"/>
          <a:ext cx="4248412" cy="5640769"/>
        </p:xfrm>
        <a:graphic>
          <a:graphicData uri="http://schemas.openxmlformats.org/drawingml/2006/table">
            <a:tbl>
              <a:tblPr/>
              <a:tblGrid>
                <a:gridCol w="2628782"/>
                <a:gridCol w="809815"/>
                <a:gridCol w="809815"/>
              </a:tblGrid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Structure 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CLIC_G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TD24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Frequency: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[GHz]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Av. iris radius/wavelength: &lt;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&gt;/λ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In/Output iris radii: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</a:t>
                      </a:r>
                      <a:r>
                        <a:rPr kumimoji="0" lang="en-US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[mm]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3.15, 2.35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3.15, 2.35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In/Output iris thickness: 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[mm]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1.67, 1.00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1.67, 1.00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Group velocity: 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en-US" sz="1200" b="1" i="1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(1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2)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/c [%]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1.66, 0.83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1.62, 0.81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N. of reg. cells, str. length: </a:t>
                      </a:r>
                      <a:r>
                        <a:rPr kumimoji="0" lang="en-US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200" b="1" i="1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[mm]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24, 229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24, 229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Bunch separation: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2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s 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[rf cycles]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Lumi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. per bunch X-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ing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2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[m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-2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1.22×10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34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1.22×10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34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Bunch population: 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3.72×10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3.72×10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Number of bunches in a train: </a:t>
                      </a:r>
                      <a:r>
                        <a:rPr kumimoji="0" lang="en-US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200" b="1" i="1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Filling time, rise time: </a:t>
                      </a:r>
                      <a:r>
                        <a:rPr kumimoji="0" lang="en-US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</a:t>
                      </a:r>
                      <a:r>
                        <a:rPr kumimoji="0" lang="en-US" sz="1200" b="1" i="1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n-US" sz="1200" b="1" i="1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</a:t>
                      </a:r>
                      <a:r>
                        <a:rPr kumimoji="0" lang="en-US" sz="1200" b="1" i="1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[ns]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62.9, 22.4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64.2, 23.1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Pulse length: </a:t>
                      </a:r>
                      <a:r>
                        <a:rPr kumimoji="0" lang="en-US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</a:t>
                      </a:r>
                      <a:r>
                        <a:rPr kumimoji="0" lang="en-US" sz="1200" b="1" i="1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200" b="1" i="1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[ns]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240.8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242.7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Input power: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2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in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[MW]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63.8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66.0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200" b="1" i="1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in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/Ct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1/3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[MW/mm ns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1/3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18.6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en-US" sz="12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sz="12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max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[MW/mm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]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5.4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5.6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Max. surface field: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  <a:r>
                        <a:rPr kumimoji="0" lang="en-US" sz="12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surf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max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[MV/m]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Max. temperature rise: </a:t>
                      </a: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max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[K]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Efficiency: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η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[%]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27.7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26.5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Figure of merit: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ηL</a:t>
                      </a:r>
                      <a:r>
                        <a:rPr kumimoji="0" lang="en-US" sz="12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×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/N</a:t>
                      </a:r>
                      <a:r>
                        <a:rPr kumimoji="0" lang="en-US" sz="12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[a.u.]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9.1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8.7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98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84057" y="850900"/>
            <a:ext cx="4017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0" dirty="0" smtClean="0"/>
              <a:t>Parameters assuming coupler overhead</a:t>
            </a:r>
            <a:endParaRPr lang="en-US" sz="1600" b="1" i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field coupler</a:t>
            </a:r>
            <a:endParaRPr lang="en-US" dirty="0"/>
          </a:p>
        </p:txBody>
      </p:sp>
      <p:pic>
        <p:nvPicPr>
          <p:cNvPr id="538626" name="Picture 2"/>
          <p:cNvPicPr>
            <a:picLocks noChangeAspect="1" noChangeArrowheads="1"/>
          </p:cNvPicPr>
          <p:nvPr/>
        </p:nvPicPr>
        <p:blipFill>
          <a:blip r:embed="rId2"/>
          <a:srcRect l="9210" t="1204" r="8682" b="12101"/>
          <a:stretch>
            <a:fillRect/>
          </a:stretch>
        </p:blipFill>
        <p:spPr bwMode="auto">
          <a:xfrm>
            <a:off x="643184" y="854810"/>
            <a:ext cx="7586416" cy="549519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field coupler with damping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l="48125" t="16634" r="6876" b="18001"/>
          <a:stretch>
            <a:fillRect/>
          </a:stretch>
        </p:blipFill>
        <p:spPr bwMode="auto">
          <a:xfrm>
            <a:off x="241299" y="761255"/>
            <a:ext cx="4787901" cy="556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 l="43750" t="21094" r="9375" b="22656"/>
          <a:stretch>
            <a:fillRect/>
          </a:stretch>
        </p:blipFill>
        <p:spPr bwMode="auto">
          <a:xfrm>
            <a:off x="5619188" y="647701"/>
            <a:ext cx="301681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 l="45625" t="23438" r="6250" b="20313"/>
          <a:stretch>
            <a:fillRect/>
          </a:stretch>
        </p:blipFill>
        <p:spPr bwMode="auto">
          <a:xfrm>
            <a:off x="5562600" y="3368156"/>
            <a:ext cx="3213100" cy="300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132943" y="5499100"/>
            <a:ext cx="16674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</a:t>
            </a:r>
          </a:p>
          <a:p>
            <a:r>
              <a:rPr lang="en-US" dirty="0" smtClean="0"/>
              <a:t>R. </a:t>
            </a:r>
            <a:r>
              <a:rPr lang="en-US" dirty="0" err="1" smtClean="0"/>
              <a:t>Zennaro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71900" y="800100"/>
            <a:ext cx="2693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compact coupler (CC)</a:t>
            </a:r>
            <a:endParaRPr lang="en-US" i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bllinec">
  <a:themeElements>
    <a:clrScheme name="Dbllinec 4">
      <a:dk1>
        <a:srgbClr val="000000"/>
      </a:dk1>
      <a:lt1>
        <a:srgbClr val="FFFFFF"/>
      </a:lt1>
      <a:dk2>
        <a:srgbClr val="000000"/>
      </a:dk2>
      <a:lt2>
        <a:srgbClr val="393939"/>
      </a:lt2>
      <a:accent1>
        <a:srgbClr val="CBCBCB"/>
      </a:accent1>
      <a:accent2>
        <a:srgbClr val="868686"/>
      </a:accent2>
      <a:accent3>
        <a:srgbClr val="FFFFFF"/>
      </a:accent3>
      <a:accent4>
        <a:srgbClr val="000000"/>
      </a:accent4>
      <a:accent5>
        <a:srgbClr val="E2E2E2"/>
      </a:accent5>
      <a:accent6>
        <a:srgbClr val="797979"/>
      </a:accent6>
      <a:hlink>
        <a:srgbClr val="4D4D4D"/>
      </a:hlink>
      <a:folHlink>
        <a:srgbClr val="EAEAEA"/>
      </a:folHlink>
    </a:clrScheme>
    <a:fontScheme name="Dbllinec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3300"/>
          </a:buClr>
          <a:buSzPct val="90000"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3300"/>
          </a:buClr>
          <a:buSzPct val="90000"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bllinec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z:\programs\powerpnt\template\clrovrhd\dbllinec.ppt</Template>
  <TotalTime>1971</TotalTime>
  <Pages>36</Pages>
  <Words>1041</Words>
  <Application>Microsoft Office PowerPoint</Application>
  <PresentationFormat>Letter Paper (8.5x11 in)</PresentationFormat>
  <Paragraphs>297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Dbllinec</vt:lpstr>
      <vt:lpstr>Slide 1</vt:lpstr>
      <vt:lpstr>Outline</vt:lpstr>
      <vt:lpstr>Parameters of CLIC_G</vt:lpstr>
      <vt:lpstr>WDS cell geometry</vt:lpstr>
      <vt:lpstr>TD24_vg1.8_disk</vt:lpstr>
      <vt:lpstr>TD24_vg1.8_disk transverse wake</vt:lpstr>
      <vt:lpstr>Parameters of TD24_vg1.8_disk</vt:lpstr>
      <vt:lpstr>Electric field coupler</vt:lpstr>
      <vt:lpstr>Magnetic field coupler with damping</vt:lpstr>
      <vt:lpstr>CLIC_G + compact coupler</vt:lpstr>
      <vt:lpstr>Rounded and non-rounded damped cells</vt:lpstr>
      <vt:lpstr>Ridged waveguide for HOM damping</vt:lpstr>
      <vt:lpstr>EM field configuration in RWDS </vt:lpstr>
      <vt:lpstr>Structures with ridged waveguide damping</vt:lpstr>
      <vt:lpstr>Wake field of proposed structures</vt:lpstr>
      <vt:lpstr>Transverse impedance</vt:lpstr>
      <vt:lpstr>Parameters of the structures</vt:lpstr>
      <vt:lpstr>Proposal for new test structures</vt:lpstr>
      <vt:lpstr>RF breakdown constraints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 main linac acc. structure</dc:title>
  <dc:subject>CLIC meeting</dc:subject>
  <dc:creator>A. Grudiev</dc:creator>
  <cp:keywords/>
  <dc:description/>
  <cp:lastModifiedBy>agrudiev</cp:lastModifiedBy>
  <cp:revision>961</cp:revision>
  <cp:lastPrinted>2000-02-10T08:12:06Z</cp:lastPrinted>
  <dcterms:created xsi:type="dcterms:W3CDTF">1996-04-29T15:07:12Z</dcterms:created>
  <dcterms:modified xsi:type="dcterms:W3CDTF">2009-07-02T14:47:20Z</dcterms:modified>
</cp:coreProperties>
</file>