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sldIdLst>
    <p:sldId id="256" r:id="rId2"/>
    <p:sldId id="309" r:id="rId3"/>
    <p:sldId id="313" r:id="rId4"/>
    <p:sldId id="334" r:id="rId5"/>
    <p:sldId id="305" r:id="rId6"/>
    <p:sldId id="332" r:id="rId7"/>
    <p:sldId id="333" r:id="rId8"/>
    <p:sldId id="331" r:id="rId9"/>
    <p:sldId id="335" r:id="rId10"/>
    <p:sldId id="336" r:id="rId11"/>
    <p:sldId id="324" r:id="rId12"/>
    <p:sldId id="325" r:id="rId13"/>
    <p:sldId id="322" r:id="rId14"/>
    <p:sldId id="326" r:id="rId15"/>
    <p:sldId id="319" r:id="rId16"/>
    <p:sldId id="327" r:id="rId17"/>
    <p:sldId id="318" r:id="rId18"/>
    <p:sldId id="323" r:id="rId19"/>
    <p:sldId id="310" r:id="rId20"/>
    <p:sldId id="314" r:id="rId21"/>
    <p:sldId id="328" r:id="rId22"/>
    <p:sldId id="340" r:id="rId23"/>
    <p:sldId id="317" r:id="rId24"/>
    <p:sldId id="263" r:id="rId25"/>
    <p:sldId id="321" r:id="rId26"/>
    <p:sldId id="339" r:id="rId27"/>
    <p:sldId id="329" r:id="rId28"/>
    <p:sldId id="320" r:id="rId29"/>
    <p:sldId id="338" r:id="rId30"/>
    <p:sldId id="259" r:id="rId31"/>
    <p:sldId id="299" r:id="rId32"/>
    <p:sldId id="300" r:id="rId33"/>
    <p:sldId id="258" r:id="rId34"/>
    <p:sldId id="307" r:id="rId35"/>
    <p:sldId id="308" r:id="rId36"/>
    <p:sldId id="337" r:id="rId37"/>
    <p:sldId id="330" r:id="rId38"/>
  </p:sldIdLst>
  <p:sldSz cx="9144000" cy="6858000" type="screen4x3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33CC"/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6" autoAdjust="0"/>
    <p:restoredTop sz="94660"/>
  </p:normalViewPr>
  <p:slideViewPr>
    <p:cSldViewPr>
      <p:cViewPr varScale="1">
        <p:scale>
          <a:sx n="100" d="100"/>
          <a:sy n="100" d="100"/>
        </p:scale>
        <p:origin x="-5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05D3B-07E8-4C5D-87C8-90E915F8B3C1}" type="datetimeFigureOut">
              <a:rPr kumimoji="1" lang="ja-JP" altLang="en-US" smtClean="0"/>
              <a:t>2009/7/9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E05CF-1ADB-42CA-B8AB-973512EB429A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3CC4A2-02EF-48B3-BA42-6ECE2F7BB4E4}" type="slidenum">
              <a:rPr lang="en-US" altLang="ja-JP"/>
              <a:pPr/>
              <a:t>22</a:t>
            </a:fld>
            <a:endParaRPr lang="en-US" altLang="ja-JP"/>
          </a:p>
        </p:txBody>
      </p:sp>
      <p:sp>
        <p:nvSpPr>
          <p:cNvPr id="6266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6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178" y="4721865"/>
            <a:ext cx="5443257" cy="4472363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090709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SLAC Workshop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49D7-43F7-4B82-88A2-83304BA10B0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090709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SLAC Workshop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49D7-43F7-4B82-88A2-83304BA10B0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090709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SLAC Workshop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49D7-43F7-4B82-88A2-83304BA10B0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090709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SLAC Workshop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49D7-43F7-4B82-88A2-83304BA10B0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090709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SLAC Workshop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49D7-43F7-4B82-88A2-83304BA10B0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090709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SLAC Workshop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49D7-43F7-4B82-88A2-83304BA10B0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090709</a:t>
            </a:r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SLAC Workshop</a:t>
            </a:r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49D7-43F7-4B82-88A2-83304BA10B0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090709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SLAC Workshop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49D7-43F7-4B82-88A2-83304BA10B0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090709</a:t>
            </a:r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SLAC Workshop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49D7-43F7-4B82-88A2-83304BA10B0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090709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SLAC Workshop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49D7-43F7-4B82-88A2-83304BA10B0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090709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SLAC Workshop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49D7-43F7-4B82-88A2-83304BA10B0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090709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SLAC Workshop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A49D7-43F7-4B82-88A2-83304BA10B0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2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5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17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19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22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wm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28596" y="1000108"/>
            <a:ext cx="8215370" cy="1470025"/>
          </a:xfrm>
        </p:spPr>
        <p:txBody>
          <a:bodyPr>
            <a:normAutofit/>
          </a:bodyPr>
          <a:lstStyle/>
          <a:p>
            <a:r>
              <a:rPr kumimoji="1" lang="en-US" altLang="ja-JP" sz="4000" dirty="0" smtClean="0"/>
              <a:t>T18_VG2.4_Disk_#2 processing </a:t>
            </a:r>
            <a:r>
              <a:rPr lang="en-US" altLang="ja-JP" sz="4000" smtClean="0"/>
              <a:t/>
            </a:r>
            <a:br>
              <a:rPr lang="en-US" altLang="ja-JP" sz="4000" smtClean="0"/>
            </a:br>
            <a:r>
              <a:rPr lang="en-US" altLang="ja-JP" sz="4000" smtClean="0"/>
              <a:t>summary </a:t>
            </a:r>
            <a:endParaRPr kumimoji="1" lang="en-US" altLang="ja-JP" sz="4000" dirty="0" smtClean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28728" y="3571876"/>
            <a:ext cx="6400800" cy="1752600"/>
          </a:xfrm>
        </p:spPr>
        <p:txBody>
          <a:bodyPr/>
          <a:lstStyle/>
          <a:p>
            <a:r>
              <a:rPr lang="en-US" altLang="ja-JP" dirty="0" smtClean="0"/>
              <a:t>SLAC Workshop</a:t>
            </a:r>
            <a:endParaRPr lang="en-US" altLang="ja-JP" dirty="0" smtClean="0"/>
          </a:p>
          <a:p>
            <a:r>
              <a:rPr kumimoji="1" lang="en-US" altLang="ja-JP" dirty="0" smtClean="0"/>
              <a:t>090708-10</a:t>
            </a:r>
            <a:endParaRPr kumimoji="1" lang="en-US" altLang="ja-JP" dirty="0" smtClean="0"/>
          </a:p>
          <a:p>
            <a:r>
              <a:rPr kumimoji="1" lang="en-US" altLang="ja-JP" dirty="0" smtClean="0"/>
              <a:t>T. Higo and Nextef group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Current burst toward upstream </a:t>
            </a:r>
            <a:endParaRPr kumimoji="1" lang="ja-JP" alt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85926"/>
            <a:ext cx="7715304" cy="1234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286124"/>
            <a:ext cx="7691458" cy="123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テキスト ボックス 4"/>
          <p:cNvSpPr txBox="1"/>
          <p:nvPr/>
        </p:nvSpPr>
        <p:spPr>
          <a:xfrm>
            <a:off x="1000100" y="4929198"/>
            <a:ext cx="6643734" cy="1569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Rare  event but need to understand the mechanism</a:t>
            </a:r>
          </a:p>
          <a:p>
            <a:r>
              <a:rPr lang="en-US" altLang="ja-JP" sz="2400" dirty="0" smtClean="0"/>
              <a:t>    One out of 100 breakdowns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    Abrupt big burst in current only to upstream</a:t>
            </a:r>
          </a:p>
          <a:p>
            <a:r>
              <a:rPr kumimoji="1" lang="en-US" altLang="ja-JP" sz="2400" dirty="0" smtClean="0"/>
              <a:t>    no change in RF pulse shape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357290" y="2143116"/>
            <a:ext cx="490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002060"/>
                </a:solidFill>
              </a:rPr>
              <a:t>Fs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357554" y="1857364"/>
            <a:ext cx="490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002060"/>
                </a:solidFill>
              </a:rPr>
              <a:t>Rs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57818" y="1785926"/>
            <a:ext cx="490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002060"/>
                </a:solidFill>
              </a:rPr>
              <a:t>Ra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215206" y="2428868"/>
            <a:ext cx="490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>
                <a:solidFill>
                  <a:srgbClr val="002060"/>
                </a:solidFill>
              </a:rPr>
              <a:t>Tr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643042" y="4000504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002060"/>
                </a:solidFill>
              </a:rPr>
              <a:t>FC-UP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357554" y="4000504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002060"/>
                </a:solidFill>
              </a:rPr>
              <a:t>FC-Mid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072330" y="3357562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002060"/>
                </a:solidFill>
              </a:rPr>
              <a:t>Fs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13" name="日付プレースホルダ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090709</a:t>
            </a:r>
            <a:endParaRPr kumimoji="1" lang="ja-JP" altLang="en-US"/>
          </a:p>
        </p:txBody>
      </p:sp>
      <p:sp>
        <p:nvSpPr>
          <p:cNvPr id="14" name="フッター プレースホルダ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SLAC Workshop</a:t>
            </a:r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1071538" y="3071810"/>
            <a:ext cx="214314" cy="214314"/>
          </a:xfrm>
          <a:prstGeom prst="ellipse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スライド番号プレースホル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49D7-43F7-4B82-88A2-83304BA10B02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>
            <a:normAutofit fontScale="90000"/>
          </a:bodyPr>
          <a:lstStyle/>
          <a:p>
            <a:r>
              <a:rPr lang="en-US" altLang="ja-JP" sz="3200" dirty="0" smtClean="0"/>
              <a:t>Power at BD’s and BDR during 27 days at 80MV/m (35MW) </a:t>
            </a:r>
            <a:r>
              <a:rPr lang="en-US" altLang="ja-JP" sz="3100" dirty="0" smtClean="0"/>
              <a:t>during RF-ON from 700 ~ 1200 hours since startup</a:t>
            </a:r>
            <a:endParaRPr kumimoji="1" lang="ja-JP" altLang="en-US" sz="31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215074" y="3786190"/>
            <a:ext cx="2643238" cy="22467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/>
              <a:t>BDR </a:t>
            </a:r>
          </a:p>
          <a:p>
            <a:pPr algn="ctr"/>
            <a:endParaRPr kumimoji="1" lang="en-US" altLang="ja-JP" sz="2000" dirty="0" smtClean="0"/>
          </a:p>
          <a:p>
            <a:pPr algn="ctr"/>
            <a:r>
              <a:rPr lang="en-US" altLang="ja-JP" sz="2000" dirty="0" smtClean="0"/>
              <a:t>~</a:t>
            </a:r>
            <a:r>
              <a:rPr kumimoji="1" lang="en-US" altLang="ja-JP" sz="2000" dirty="0" smtClean="0"/>
              <a:t>17 str. BD / 566 hr</a:t>
            </a:r>
          </a:p>
          <a:p>
            <a:pPr algn="ctr"/>
            <a:endParaRPr kumimoji="1" lang="en-US" altLang="ja-JP" sz="2000" dirty="0" smtClean="0"/>
          </a:p>
          <a:p>
            <a:pPr algn="ctr"/>
            <a:r>
              <a:rPr lang="en-US" altLang="ja-JP" sz="2000" dirty="0" smtClean="0"/>
              <a:t>~0.030 BD/hr/</a:t>
            </a:r>
            <a:r>
              <a:rPr lang="en-US" altLang="ja-JP" sz="2000" dirty="0" err="1" smtClean="0"/>
              <a:t>str</a:t>
            </a:r>
            <a:endParaRPr lang="en-US" altLang="ja-JP" sz="2000" dirty="0" smtClean="0"/>
          </a:p>
          <a:p>
            <a:pPr algn="ctr"/>
            <a:endParaRPr lang="en-US" altLang="ja-JP" sz="2000" dirty="0" smtClean="0"/>
          </a:p>
          <a:p>
            <a:pPr algn="ctr"/>
            <a:r>
              <a:rPr lang="en-US" altLang="ja-JP" sz="2000" dirty="0" smtClean="0"/>
              <a:t>~0.75 </a:t>
            </a:r>
            <a:r>
              <a:rPr kumimoji="1" lang="en-US" altLang="ja-JP" sz="2000" dirty="0" smtClean="0"/>
              <a:t>x10</a:t>
            </a:r>
            <a:r>
              <a:rPr kumimoji="1" lang="en-US" altLang="ja-JP" sz="2000" baseline="30000" dirty="0" smtClean="0"/>
              <a:t>-6</a:t>
            </a:r>
            <a:r>
              <a:rPr kumimoji="1" lang="en-US" altLang="ja-JP" sz="2000" dirty="0" smtClean="0"/>
              <a:t> BD/Pulse/m</a:t>
            </a:r>
            <a:endParaRPr kumimoji="1" lang="ja-JP" altLang="en-US" sz="2000" dirty="0"/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357158" y="1500174"/>
          <a:ext cx="6743700" cy="5124450"/>
        </p:xfrm>
        <a:graphic>
          <a:graphicData uri="http://schemas.openxmlformats.org/presentationml/2006/ole">
            <p:oleObj spid="_x0000_s99330" name="KGPlot" r:id="rId3" imgW="6743520" imgH="5124240" progId="KGraph_Plot">
              <p:embed/>
            </p:oleObj>
          </a:graphicData>
        </a:graphic>
      </p:graphicFrame>
      <p:cxnSp>
        <p:nvCxnSpPr>
          <p:cNvPr id="9" name="直線矢印コネクタ 8"/>
          <p:cNvCxnSpPr/>
          <p:nvPr/>
        </p:nvCxnSpPr>
        <p:spPr>
          <a:xfrm rot="10800000" flipV="1">
            <a:off x="5857884" y="2071678"/>
            <a:ext cx="928694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6715140" y="1571612"/>
            <a:ext cx="1285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Finished at 9:00 on Dec. 25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57158" y="1285860"/>
            <a:ext cx="1214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Started </a:t>
            </a:r>
            <a:r>
              <a:rPr kumimoji="1" lang="en-US" altLang="ja-JP" dirty="0" smtClean="0"/>
              <a:t> at 10:00 on Nov. 28</a:t>
            </a:r>
            <a:endParaRPr kumimoji="1" lang="ja-JP" altLang="en-US" dirty="0"/>
          </a:p>
        </p:txBody>
      </p:sp>
      <p:cxnSp>
        <p:nvCxnSpPr>
          <p:cNvPr id="12" name="直線矢印コネクタ 11"/>
          <p:cNvCxnSpPr/>
          <p:nvPr/>
        </p:nvCxnSpPr>
        <p:spPr>
          <a:xfrm rot="16200000" flipH="1">
            <a:off x="928662" y="2214554"/>
            <a:ext cx="785818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6572264" y="2714620"/>
            <a:ext cx="2286016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566 hrs run / 643 hrs</a:t>
            </a:r>
          </a:p>
          <a:p>
            <a:r>
              <a:rPr lang="en-US" altLang="ja-JP" dirty="0" smtClean="0"/>
              <a:t>= 88% ON</a:t>
            </a:r>
            <a:endParaRPr kumimoji="1" lang="ja-JP" altLang="en-US" dirty="0"/>
          </a:p>
        </p:txBody>
      </p:sp>
      <p:sp>
        <p:nvSpPr>
          <p:cNvPr id="13" name="日付プレースホルダ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090709</a:t>
            </a:r>
            <a:endParaRPr kumimoji="1" lang="ja-JP" altLang="en-US"/>
          </a:p>
        </p:txBody>
      </p:sp>
      <p:sp>
        <p:nvSpPr>
          <p:cNvPr id="15" name="スライド番号プレースホル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49D7-43F7-4B82-88A2-83304BA10B02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sp>
        <p:nvSpPr>
          <p:cNvPr id="16" name="フッター プレースホルダ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SLAC Workshop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4043362" cy="1143000"/>
          </a:xfrm>
        </p:spPr>
        <p:txBody>
          <a:bodyPr/>
          <a:lstStyle/>
          <a:p>
            <a:r>
              <a:rPr lang="en-US" altLang="ja-JP" dirty="0" smtClean="0"/>
              <a:t>252ns, 65MW</a:t>
            </a:r>
            <a:endParaRPr kumimoji="1" lang="ja-JP" altLang="en-US" dirty="0"/>
          </a:p>
        </p:txBody>
      </p:sp>
      <p:pic>
        <p:nvPicPr>
          <p:cNvPr id="11266" name="Picture 2" descr="C:\Higo\2009\X-band\Nextef\T18_VG24_Disk_#2\090507 Summary of 60MW Run T18_#2 Processing (12)\090227-090305 252ns_65MW\090227-090305_65MW_WholeTre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3286124"/>
            <a:ext cx="4762500" cy="2914650"/>
          </a:xfrm>
          <a:prstGeom prst="rect">
            <a:avLst/>
          </a:prstGeom>
          <a:noFill/>
        </p:spPr>
      </p:pic>
      <p:pic>
        <p:nvPicPr>
          <p:cNvPr id="11267" name="Picture 3" descr="C:\Higo\2009\X-band\Nextef\T18_VG24_Disk_#2\090507 Summary of 60MW Run T18_#2 Processing (12)\090227-090305 252ns_65MW\090227-090305_65MW_DetailedTrea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428868"/>
            <a:ext cx="4762500" cy="2952750"/>
          </a:xfrm>
          <a:prstGeom prst="rect">
            <a:avLst/>
          </a:prstGeom>
          <a:noFill/>
        </p:spPr>
      </p:pic>
      <p:sp>
        <p:nvSpPr>
          <p:cNvPr id="5" name="テキスト ボックス 4"/>
          <p:cNvSpPr txBox="1"/>
          <p:nvPr/>
        </p:nvSpPr>
        <p:spPr>
          <a:xfrm>
            <a:off x="357158" y="5643578"/>
            <a:ext cx="4429156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Total operation hours &gt;5MW = 140.6 hours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Period ACC-IN &gt; 64 MW = 91.7 hours</a:t>
            </a:r>
          </a:p>
        </p:txBody>
      </p:sp>
      <p:pic>
        <p:nvPicPr>
          <p:cNvPr id="102402" name="Picture 2" descr="C:\Higo\2009\WorkHolder\PowerSpectrumForEachRun\PowerWidthTreand_DPO-Run_New32-1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500042"/>
            <a:ext cx="4572032" cy="2965290"/>
          </a:xfrm>
          <a:prstGeom prst="rect">
            <a:avLst/>
          </a:prstGeom>
          <a:noFill/>
        </p:spPr>
      </p:pic>
      <p:cxnSp>
        <p:nvCxnSpPr>
          <p:cNvPr id="8" name="直線コネクタ 7"/>
          <p:cNvCxnSpPr/>
          <p:nvPr/>
        </p:nvCxnSpPr>
        <p:spPr>
          <a:xfrm rot="5400000" flipH="1" flipV="1">
            <a:off x="1357290" y="4071942"/>
            <a:ext cx="25717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右矢印 8"/>
          <p:cNvSpPr/>
          <p:nvPr/>
        </p:nvSpPr>
        <p:spPr>
          <a:xfrm>
            <a:off x="2643174" y="3929066"/>
            <a:ext cx="1143008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日付プレースホル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090709</a:t>
            </a:r>
            <a:endParaRPr kumimoji="1" lang="ja-JP" altLang="en-US"/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49D7-43F7-4B82-88A2-83304BA10B02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sp>
        <p:nvSpPr>
          <p:cNvPr id="12" name="フッター プレースホル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SLAC Workshop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501122" cy="1143000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Appearance of breakdowns at 65MW run</a:t>
            </a:r>
            <a:endParaRPr kumimoji="1" lang="ja-JP" altLang="en-US" sz="3600" dirty="0"/>
          </a:p>
        </p:txBody>
      </p:sp>
      <p:graphicFrame>
        <p:nvGraphicFramePr>
          <p:cNvPr id="98306" name="Object 2"/>
          <p:cNvGraphicFramePr>
            <a:graphicFrameLocks noChangeAspect="1"/>
          </p:cNvGraphicFramePr>
          <p:nvPr/>
        </p:nvGraphicFramePr>
        <p:xfrm>
          <a:off x="928662" y="1142984"/>
          <a:ext cx="7537278" cy="5262579"/>
        </p:xfrm>
        <a:graphic>
          <a:graphicData uri="http://schemas.openxmlformats.org/presentationml/2006/ole">
            <p:oleObj spid="_x0000_s98306" name="KGPlot" r:id="rId3" imgW="8321400" imgH="5810040" progId="KGraph_Plot">
              <p:embed/>
            </p:oleObj>
          </a:graphicData>
        </a:graphic>
      </p:graphicFrame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090709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49D7-43F7-4B82-88A2-83304BA10B02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SLAC Workshop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4000496" cy="1143000"/>
          </a:xfrm>
        </p:spPr>
        <p:txBody>
          <a:bodyPr/>
          <a:lstStyle/>
          <a:p>
            <a:r>
              <a:rPr lang="en-US" altLang="ja-JP" dirty="0" smtClean="0"/>
              <a:t>252ns, 70MW</a:t>
            </a:r>
            <a:endParaRPr kumimoji="1" lang="ja-JP" altLang="en-US" dirty="0"/>
          </a:p>
        </p:txBody>
      </p:sp>
      <p:pic>
        <p:nvPicPr>
          <p:cNvPr id="100357" name="Picture 5" descr="C:\Higo\2009\WorkHolder\PowerSpectrumForEachRun\PowerWidthTreand_DPO-Run_New32-2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3429000"/>
            <a:ext cx="4762500" cy="2952750"/>
          </a:xfrm>
          <a:prstGeom prst="rect">
            <a:avLst/>
          </a:prstGeom>
          <a:noFill/>
        </p:spPr>
      </p:pic>
      <p:grpSp>
        <p:nvGrpSpPr>
          <p:cNvPr id="15" name="グループ化 14"/>
          <p:cNvGrpSpPr/>
          <p:nvPr/>
        </p:nvGrpSpPr>
        <p:grpSpPr>
          <a:xfrm>
            <a:off x="428596" y="2143116"/>
            <a:ext cx="4762500" cy="3143272"/>
            <a:chOff x="428596" y="2571744"/>
            <a:chExt cx="4762500" cy="3143272"/>
          </a:xfrm>
        </p:grpSpPr>
        <p:pic>
          <p:nvPicPr>
            <p:cNvPr id="100354" name="Picture 2" descr="C:\Higo\2009\WorkHolder\PowerSpectrumForEachRun\PowerWidthTreand_DPO-Run_New32-2_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596" y="2571744"/>
              <a:ext cx="4762500" cy="2990850"/>
            </a:xfrm>
            <a:prstGeom prst="rect">
              <a:avLst/>
            </a:prstGeom>
            <a:noFill/>
          </p:spPr>
        </p:pic>
        <p:cxnSp>
          <p:nvCxnSpPr>
            <p:cNvPr id="12" name="直線コネクタ 11"/>
            <p:cNvCxnSpPr/>
            <p:nvPr/>
          </p:nvCxnSpPr>
          <p:spPr>
            <a:xfrm rot="5400000" flipH="1" flipV="1">
              <a:off x="1285852" y="4643446"/>
              <a:ext cx="21431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右矢印 12"/>
            <p:cNvSpPr/>
            <p:nvPr/>
          </p:nvSpPr>
          <p:spPr>
            <a:xfrm>
              <a:off x="2357422" y="3786190"/>
              <a:ext cx="1000132" cy="50006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00358" name="Picture 6" descr="C:\Higo\2009\WorkHolder\PowerSpectrumForEachRun\PowerWidthTreand_DPO-Run_New32-2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285728"/>
            <a:ext cx="4673213" cy="2990856"/>
          </a:xfrm>
          <a:prstGeom prst="rect">
            <a:avLst/>
          </a:prstGeom>
          <a:noFill/>
        </p:spPr>
      </p:pic>
      <p:sp>
        <p:nvSpPr>
          <p:cNvPr id="9" name="日付プレースホルダ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090709</a:t>
            </a:r>
            <a:endParaRPr kumimoji="1" lang="ja-JP" altLang="en-US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49D7-43F7-4B82-88A2-83304BA10B02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sp>
        <p:nvSpPr>
          <p:cNvPr id="11" name="フッター プレースホル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SLAC Workshop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dirty="0" smtClean="0"/>
              <a:t>Appearance of breakdowns at 70MW run </a:t>
            </a:r>
            <a:endParaRPr kumimoji="1" lang="ja-JP" altLang="en-US" sz="3600" dirty="0"/>
          </a:p>
        </p:txBody>
      </p:sp>
      <p:graphicFrame>
        <p:nvGraphicFramePr>
          <p:cNvPr id="92163" name="Object 3"/>
          <p:cNvGraphicFramePr>
            <a:graphicFrameLocks noChangeAspect="1"/>
          </p:cNvGraphicFramePr>
          <p:nvPr/>
        </p:nvGraphicFramePr>
        <p:xfrm>
          <a:off x="1000100" y="1362526"/>
          <a:ext cx="7000924" cy="4889252"/>
        </p:xfrm>
        <a:graphic>
          <a:graphicData uri="http://schemas.openxmlformats.org/presentationml/2006/ole">
            <p:oleObj spid="_x0000_s92163" name="KGPlot" r:id="rId3" imgW="6242040" imgH="4359240" progId="KGraph_Plot">
              <p:embed/>
            </p:oleObj>
          </a:graphicData>
        </a:graphic>
      </p:graphicFrame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090709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49D7-43F7-4B82-88A2-83304BA10B02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SLAC Workshop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4471990" cy="1143000"/>
          </a:xfrm>
        </p:spPr>
        <p:txBody>
          <a:bodyPr/>
          <a:lstStyle/>
          <a:p>
            <a:r>
              <a:rPr lang="en-US" altLang="ja-JP" dirty="0" smtClean="0"/>
              <a:t>252ns, 75MW</a:t>
            </a:r>
            <a:endParaRPr kumimoji="1" lang="ja-JP" altLang="en-US" dirty="0"/>
          </a:p>
        </p:txBody>
      </p:sp>
      <p:pic>
        <p:nvPicPr>
          <p:cNvPr id="101379" name="Picture 3" descr="C:\Higo\2009\WorkHolder\PowerSpectrumForEachRun\PowerWidthTreand_DPO-Run_New32-3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3357562"/>
            <a:ext cx="4762500" cy="2952750"/>
          </a:xfrm>
          <a:prstGeom prst="rect">
            <a:avLst/>
          </a:prstGeom>
          <a:noFill/>
        </p:spPr>
      </p:pic>
      <p:pic>
        <p:nvPicPr>
          <p:cNvPr id="101378" name="Picture 2" descr="C:\Higo\2009\WorkHolder\PowerSpectrumForEachRun\PowerWidthTreand_DPO-Run_New32-3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428868"/>
            <a:ext cx="4762500" cy="2981325"/>
          </a:xfrm>
          <a:prstGeom prst="rect">
            <a:avLst/>
          </a:prstGeom>
          <a:noFill/>
        </p:spPr>
      </p:pic>
      <p:pic>
        <p:nvPicPr>
          <p:cNvPr id="101380" name="Picture 4" descr="C:\Higo\2009\WorkHolder\PowerSpectrumForEachRun\PowerWidthTreand_DPO-Run_New32-3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428604"/>
            <a:ext cx="4516014" cy="2928958"/>
          </a:xfrm>
          <a:prstGeom prst="rect">
            <a:avLst/>
          </a:prstGeom>
          <a:noFill/>
        </p:spPr>
      </p:pic>
      <p:cxnSp>
        <p:nvCxnSpPr>
          <p:cNvPr id="9" name="直線コネクタ 8"/>
          <p:cNvCxnSpPr/>
          <p:nvPr/>
        </p:nvCxnSpPr>
        <p:spPr>
          <a:xfrm rot="5400000" flipH="1" flipV="1">
            <a:off x="1107257" y="4536289"/>
            <a:ext cx="23574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右矢印 9"/>
          <p:cNvSpPr/>
          <p:nvPr/>
        </p:nvSpPr>
        <p:spPr>
          <a:xfrm>
            <a:off x="2285984" y="3643314"/>
            <a:ext cx="1000132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日付プレースホル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090709</a:t>
            </a:r>
            <a:endParaRPr kumimoji="1" lang="ja-JP" altLang="en-US"/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49D7-43F7-4B82-88A2-83304BA10B02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sp>
        <p:nvSpPr>
          <p:cNvPr id="12" name="フッター プレースホル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SLAC Workshop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94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/>
              <a:t>Appearance of breakdowns at 75MW run </a:t>
            </a:r>
            <a:endParaRPr kumimoji="1" lang="ja-JP" altLang="en-US" sz="3600" dirty="0"/>
          </a:p>
        </p:txBody>
      </p:sp>
      <p:graphicFrame>
        <p:nvGraphicFramePr>
          <p:cNvPr id="88067" name="Object 3"/>
          <p:cNvGraphicFramePr>
            <a:graphicFrameLocks noChangeAspect="1"/>
          </p:cNvGraphicFramePr>
          <p:nvPr/>
        </p:nvGraphicFramePr>
        <p:xfrm>
          <a:off x="357158" y="785794"/>
          <a:ext cx="8321675" cy="5810250"/>
        </p:xfrm>
        <a:graphic>
          <a:graphicData uri="http://schemas.openxmlformats.org/presentationml/2006/ole">
            <p:oleObj spid="_x0000_s88067" name="KGPlot" r:id="rId3" imgW="8321400" imgH="5810040" progId="KGraph_Plot">
              <p:embed/>
            </p:oleObj>
          </a:graphicData>
        </a:graphic>
      </p:graphicFrame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090709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49D7-43F7-4B82-88A2-83304BA10B02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SLAC Workshop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1430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Typical processing </a:t>
            </a:r>
            <a:r>
              <a:rPr kumimoji="1" lang="en-US" altLang="ja-JP" dirty="0" smtClean="0"/>
              <a:t>/ steady-state run</a:t>
            </a:r>
            <a:endParaRPr kumimoji="1"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00B0F0"/>
                </a:solidFill>
              </a:rPr>
              <a:t>Breakdowns are </a:t>
            </a:r>
          </a:p>
          <a:p>
            <a:pPr lvl="1"/>
            <a:r>
              <a:rPr kumimoji="1" lang="en-US" altLang="ja-JP" dirty="0" smtClean="0"/>
              <a:t>mostly followed by a few to several successive breakdowns </a:t>
            </a:r>
          </a:p>
          <a:p>
            <a:pPr lvl="1"/>
            <a:r>
              <a:rPr lang="en-US" altLang="ja-JP" dirty="0" smtClean="0"/>
              <a:t>typically from the very first pulse at even lower power.</a:t>
            </a:r>
          </a:p>
          <a:p>
            <a:r>
              <a:rPr kumimoji="1" lang="en-US" altLang="ja-JP" dirty="0" smtClean="0">
                <a:solidFill>
                  <a:srgbClr val="00B0F0"/>
                </a:solidFill>
              </a:rPr>
              <a:t>Spurious events exist</a:t>
            </a:r>
          </a:p>
          <a:p>
            <a:pPr lvl="1"/>
            <a:r>
              <a:rPr kumimoji="1" lang="en-US" altLang="ja-JP" dirty="0" smtClean="0"/>
              <a:t>with flush of current towards upstream occur from time to time</a:t>
            </a:r>
            <a:endParaRPr kumimoji="1" lang="ja-JP" altLang="en-US" dirty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090709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49D7-43F7-4B82-88A2-83304BA10B02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SLAC Workshop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/>
          <a:lstStyle/>
          <a:p>
            <a:r>
              <a:rPr lang="en-US" altLang="ja-JP" dirty="0" smtClean="0"/>
              <a:t>B</a:t>
            </a:r>
            <a:r>
              <a:rPr kumimoji="1" lang="en-US" altLang="ja-JP" dirty="0" smtClean="0"/>
              <a:t>reakdown rate evaluation</a:t>
            </a:r>
            <a:endParaRPr kumimoji="1" lang="ja-JP" altLang="en-US" dirty="0"/>
          </a:p>
        </p:txBody>
      </p:sp>
      <p:graphicFrame>
        <p:nvGraphicFramePr>
          <p:cNvPr id="67590" name="Object 6"/>
          <p:cNvGraphicFramePr>
            <a:graphicFrameLocks noChangeAspect="1"/>
          </p:cNvGraphicFramePr>
          <p:nvPr/>
        </p:nvGraphicFramePr>
        <p:xfrm>
          <a:off x="357158" y="428604"/>
          <a:ext cx="8321675" cy="5810250"/>
        </p:xfrm>
        <a:graphic>
          <a:graphicData uri="http://schemas.openxmlformats.org/presentationml/2006/ole">
            <p:oleObj spid="_x0000_s67590" name="KGPlot" r:id="rId3" imgW="8321400" imgH="5810040" progId="KGraph_Plot">
              <p:embed/>
            </p:oleObj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1285852" y="6000768"/>
            <a:ext cx="6929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It is not so clear from this experiment that the breakdown rate decreases as function of “processing.”</a:t>
            </a:r>
            <a:endParaRPr kumimoji="1" lang="ja-JP" altLang="en-US" sz="2000" dirty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090709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49D7-43F7-4B82-88A2-83304BA10B02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SLAC Workshop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Whole history of T18_#2 processing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42910" y="1600200"/>
            <a:ext cx="8043890" cy="4525963"/>
          </a:xfrm>
        </p:spPr>
        <p:txBody>
          <a:bodyPr>
            <a:normAutofit lnSpcReduction="10000"/>
          </a:bodyPr>
          <a:lstStyle/>
          <a:p>
            <a:r>
              <a:rPr lang="en-US" altLang="ja-JP" dirty="0" smtClean="0"/>
              <a:t>Installation in Oct. 2008</a:t>
            </a:r>
          </a:p>
          <a:p>
            <a:r>
              <a:rPr lang="en-US" altLang="ja-JP" dirty="0" smtClean="0"/>
              <a:t>Steady-state run at 80MV/m in Dec. 2008</a:t>
            </a:r>
          </a:p>
          <a:p>
            <a:r>
              <a:rPr kumimoji="1" lang="en-US" altLang="ja-JP" dirty="0" smtClean="0"/>
              <a:t>Higher field in Jan-Feb 2009</a:t>
            </a:r>
          </a:p>
          <a:p>
            <a:r>
              <a:rPr lang="en-US" altLang="ja-JP" dirty="0" smtClean="0"/>
              <a:t>Breakdown rate meas. in Mar.-Apr. 2009</a:t>
            </a:r>
            <a:endParaRPr kumimoji="1" lang="en-US" altLang="ja-JP" dirty="0" smtClean="0"/>
          </a:p>
          <a:p>
            <a:r>
              <a:rPr lang="en-US" altLang="ja-JP" dirty="0" smtClean="0"/>
              <a:t>Longer pulse in latter half of Apr. 2009</a:t>
            </a:r>
            <a:endParaRPr kumimoji="1" lang="en-US" altLang="ja-JP" dirty="0" smtClean="0"/>
          </a:p>
          <a:p>
            <a:r>
              <a:rPr lang="en-US" altLang="ja-JP" dirty="0" smtClean="0"/>
              <a:t>Breakdown rate meas. May 2009</a:t>
            </a:r>
          </a:p>
          <a:p>
            <a:r>
              <a:rPr lang="en-US" altLang="ja-JP" dirty="0" smtClean="0"/>
              <a:t>Various measurement in June 2009</a:t>
            </a:r>
          </a:p>
          <a:p>
            <a:r>
              <a:rPr lang="en-US" altLang="ja-JP" dirty="0" smtClean="0"/>
              <a:t>Finish with 4000 hrs operation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090709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49D7-43F7-4B82-88A2-83304BA10B02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SLAC Workshop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714356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Breakdown rate versus </a:t>
            </a:r>
            <a:r>
              <a:rPr kumimoji="1" lang="en-US" altLang="ja-JP" dirty="0" err="1" smtClean="0"/>
              <a:t>Eacc</a:t>
            </a:r>
            <a:endParaRPr kumimoji="1" lang="ja-JP" altLang="en-US" dirty="0"/>
          </a:p>
        </p:txBody>
      </p:sp>
      <p:graphicFrame>
        <p:nvGraphicFramePr>
          <p:cNvPr id="70660" name="Object 4"/>
          <p:cNvGraphicFramePr>
            <a:graphicFrameLocks noChangeAspect="1"/>
          </p:cNvGraphicFramePr>
          <p:nvPr/>
        </p:nvGraphicFramePr>
        <p:xfrm>
          <a:off x="857224" y="1071546"/>
          <a:ext cx="7332646" cy="5119703"/>
        </p:xfrm>
        <a:graphic>
          <a:graphicData uri="http://schemas.openxmlformats.org/presentationml/2006/ole">
            <p:oleObj spid="_x0000_s70660" name="KGPlot" r:id="rId3" imgW="8321400" imgH="5810040" progId="KGraph_Plot">
              <p:embed/>
            </p:oleObj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6000760" y="6072206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Exponential fit.</a:t>
            </a:r>
            <a:endParaRPr kumimoji="1" lang="ja-JP" altLang="en-US" dirty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090709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49D7-43F7-4B82-88A2-83304BA10B02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SLAC Workshop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graphicFrame>
        <p:nvGraphicFramePr>
          <p:cNvPr id="109570" name="Object 2"/>
          <p:cNvGraphicFramePr>
            <a:graphicFrameLocks noChangeAspect="1"/>
          </p:cNvGraphicFramePr>
          <p:nvPr/>
        </p:nvGraphicFramePr>
        <p:xfrm>
          <a:off x="714348" y="857232"/>
          <a:ext cx="7518423" cy="5249414"/>
        </p:xfrm>
        <a:graphic>
          <a:graphicData uri="http://schemas.openxmlformats.org/presentationml/2006/ole">
            <p:oleObj spid="_x0000_s109570" name="KGPlot" r:id="rId3" imgW="8321400" imgH="5810040" progId="KGraph_Plot">
              <p:embed/>
            </p:oleObj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6643702" y="5929330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Power fit.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4348" y="6143644"/>
            <a:ext cx="514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Cannot discuss functional form due to large scatter.</a:t>
            </a:r>
            <a:endParaRPr kumimoji="1" lang="ja-JP" altLang="en-US" dirty="0"/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090709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49D7-43F7-4B82-88A2-83304BA10B02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SLAC Workshop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63B72-883E-47F4-B92E-3EC139B937A1}" type="datetime1">
              <a:rPr lang="en-US" altLang="ja-JP"/>
              <a:pPr/>
              <a:t>7/9/2009</a:t>
            </a:fld>
            <a:endParaRPr lang="en-US" altLang="ja-JP"/>
          </a:p>
        </p:txBody>
      </p:sp>
      <p:sp>
        <p:nvSpPr>
          <p:cNvPr id="132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X-Band 2008</a:t>
            </a:r>
          </a:p>
        </p:txBody>
      </p:sp>
      <p:sp>
        <p:nvSpPr>
          <p:cNvPr id="133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ja-JP"/>
              <a:t>Page </a:t>
            </a:r>
            <a:fld id="{52E6FA60-C501-4550-9100-8D6D9FD96372}" type="slidenum">
              <a:rPr lang="en-US" altLang="ja-JP"/>
              <a:pPr/>
              <a:t>22</a:t>
            </a:fld>
            <a:endParaRPr lang="en-US" altLang="ja-JP" sz="1400"/>
          </a:p>
        </p:txBody>
      </p:sp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5715000" y="1447800"/>
            <a:ext cx="3254375" cy="4113213"/>
            <a:chOff x="3582" y="900"/>
            <a:chExt cx="2050" cy="2591"/>
          </a:xfrm>
        </p:grpSpPr>
        <p:sp>
          <p:nvSpPr>
            <p:cNvPr id="625667" name="AutoShape 3"/>
            <p:cNvSpPr>
              <a:spLocks noChangeAspect="1" noChangeArrowheads="1" noTextEdit="1"/>
            </p:cNvSpPr>
            <p:nvPr/>
          </p:nvSpPr>
          <p:spPr bwMode="auto">
            <a:xfrm>
              <a:off x="3582" y="900"/>
              <a:ext cx="2050" cy="2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668" name="Rectangle 4"/>
            <p:cNvSpPr>
              <a:spLocks noChangeArrowheads="1"/>
            </p:cNvSpPr>
            <p:nvPr/>
          </p:nvSpPr>
          <p:spPr bwMode="auto">
            <a:xfrm>
              <a:off x="4036" y="1096"/>
              <a:ext cx="1402" cy="200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669" name="Rectangle 5"/>
            <p:cNvSpPr>
              <a:spLocks noChangeArrowheads="1"/>
            </p:cNvSpPr>
            <p:nvPr/>
          </p:nvSpPr>
          <p:spPr bwMode="auto">
            <a:xfrm>
              <a:off x="4036" y="1096"/>
              <a:ext cx="1402" cy="2003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670" name="Line 6"/>
            <p:cNvSpPr>
              <a:spLocks noChangeShapeType="1"/>
            </p:cNvSpPr>
            <p:nvPr/>
          </p:nvSpPr>
          <p:spPr bwMode="auto">
            <a:xfrm>
              <a:off x="4036" y="1096"/>
              <a:ext cx="140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671" name="Freeform 7"/>
            <p:cNvSpPr>
              <a:spLocks/>
            </p:cNvSpPr>
            <p:nvPr/>
          </p:nvSpPr>
          <p:spPr bwMode="auto">
            <a:xfrm>
              <a:off x="4036" y="1096"/>
              <a:ext cx="1402" cy="2003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232" y="276"/>
                </a:cxn>
                <a:cxn ang="0">
                  <a:pos x="232" y="0"/>
                </a:cxn>
              </a:cxnLst>
              <a:rect l="0" t="0" r="r" b="b"/>
              <a:pathLst>
                <a:path w="232" h="276">
                  <a:moveTo>
                    <a:pt x="0" y="276"/>
                  </a:moveTo>
                  <a:lnTo>
                    <a:pt x="232" y="276"/>
                  </a:lnTo>
                  <a:lnTo>
                    <a:pt x="23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672" name="Line 8"/>
            <p:cNvSpPr>
              <a:spLocks noChangeShapeType="1"/>
            </p:cNvSpPr>
            <p:nvPr/>
          </p:nvSpPr>
          <p:spPr bwMode="auto">
            <a:xfrm flipV="1">
              <a:off x="4036" y="1096"/>
              <a:ext cx="0" cy="20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673" name="Line 9"/>
            <p:cNvSpPr>
              <a:spLocks noChangeShapeType="1"/>
            </p:cNvSpPr>
            <p:nvPr/>
          </p:nvSpPr>
          <p:spPr bwMode="auto">
            <a:xfrm>
              <a:off x="4036" y="3099"/>
              <a:ext cx="140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674" name="Line 10"/>
            <p:cNvSpPr>
              <a:spLocks noChangeShapeType="1"/>
            </p:cNvSpPr>
            <p:nvPr/>
          </p:nvSpPr>
          <p:spPr bwMode="auto">
            <a:xfrm flipV="1">
              <a:off x="4036" y="1096"/>
              <a:ext cx="0" cy="20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675" name="Line 11"/>
            <p:cNvSpPr>
              <a:spLocks noChangeShapeType="1"/>
            </p:cNvSpPr>
            <p:nvPr/>
          </p:nvSpPr>
          <p:spPr bwMode="auto">
            <a:xfrm flipV="1">
              <a:off x="4132" y="3077"/>
              <a:ext cx="0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676" name="Line 12"/>
            <p:cNvSpPr>
              <a:spLocks noChangeShapeType="1"/>
            </p:cNvSpPr>
            <p:nvPr/>
          </p:nvSpPr>
          <p:spPr bwMode="auto">
            <a:xfrm>
              <a:off x="4132" y="1096"/>
              <a:ext cx="0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677" name="Rectangle 13"/>
            <p:cNvSpPr>
              <a:spLocks noChangeArrowheads="1"/>
            </p:cNvSpPr>
            <p:nvPr/>
          </p:nvSpPr>
          <p:spPr bwMode="auto">
            <a:xfrm>
              <a:off x="4023" y="3121"/>
              <a:ext cx="18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400">
                  <a:solidFill>
                    <a:srgbClr val="000000"/>
                  </a:solidFill>
                  <a:latin typeface="Helvetica" pitchFamily="34" charset="0"/>
                  <a:ea typeface="ＭＳ Ｐゴシック" pitchFamily="50" charset="-128"/>
                </a:rPr>
                <a:t>100</a:t>
              </a:r>
              <a:endParaRPr lang="en-US" altLang="ja-JP" sz="1200">
                <a:ea typeface="ＭＳ Ｐゴシック" pitchFamily="50" charset="-128"/>
              </a:endParaRPr>
            </a:p>
          </p:txBody>
        </p:sp>
        <p:sp>
          <p:nvSpPr>
            <p:cNvPr id="625678" name="Line 14"/>
            <p:cNvSpPr>
              <a:spLocks noChangeShapeType="1"/>
            </p:cNvSpPr>
            <p:nvPr/>
          </p:nvSpPr>
          <p:spPr bwMode="auto">
            <a:xfrm flipV="1">
              <a:off x="4598" y="3077"/>
              <a:ext cx="0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679" name="Line 15"/>
            <p:cNvSpPr>
              <a:spLocks noChangeShapeType="1"/>
            </p:cNvSpPr>
            <p:nvPr/>
          </p:nvSpPr>
          <p:spPr bwMode="auto">
            <a:xfrm>
              <a:off x="4598" y="1096"/>
              <a:ext cx="0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680" name="Rectangle 16"/>
            <p:cNvSpPr>
              <a:spLocks noChangeArrowheads="1"/>
            </p:cNvSpPr>
            <p:nvPr/>
          </p:nvSpPr>
          <p:spPr bwMode="auto">
            <a:xfrm>
              <a:off x="4489" y="3121"/>
              <a:ext cx="18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400">
                  <a:solidFill>
                    <a:srgbClr val="000000"/>
                  </a:solidFill>
                  <a:latin typeface="Helvetica" pitchFamily="34" charset="0"/>
                  <a:ea typeface="ＭＳ Ｐゴシック" pitchFamily="50" charset="-128"/>
                </a:rPr>
                <a:t>150</a:t>
              </a:r>
              <a:endParaRPr lang="en-US" altLang="ja-JP" sz="1200">
                <a:ea typeface="ＭＳ Ｐゴシック" pitchFamily="50" charset="-128"/>
              </a:endParaRPr>
            </a:p>
          </p:txBody>
        </p:sp>
        <p:sp>
          <p:nvSpPr>
            <p:cNvPr id="625681" name="Line 17"/>
            <p:cNvSpPr>
              <a:spLocks noChangeShapeType="1"/>
            </p:cNvSpPr>
            <p:nvPr/>
          </p:nvSpPr>
          <p:spPr bwMode="auto">
            <a:xfrm flipV="1">
              <a:off x="5064" y="3077"/>
              <a:ext cx="0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682" name="Line 18"/>
            <p:cNvSpPr>
              <a:spLocks noChangeShapeType="1"/>
            </p:cNvSpPr>
            <p:nvPr/>
          </p:nvSpPr>
          <p:spPr bwMode="auto">
            <a:xfrm>
              <a:off x="5064" y="1096"/>
              <a:ext cx="0" cy="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683" name="Rectangle 19"/>
            <p:cNvSpPr>
              <a:spLocks noChangeArrowheads="1"/>
            </p:cNvSpPr>
            <p:nvPr/>
          </p:nvSpPr>
          <p:spPr bwMode="auto">
            <a:xfrm>
              <a:off x="4955" y="3121"/>
              <a:ext cx="18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400">
                  <a:solidFill>
                    <a:srgbClr val="000000"/>
                  </a:solidFill>
                  <a:latin typeface="Helvetica" pitchFamily="34" charset="0"/>
                  <a:ea typeface="ＭＳ Ｐゴシック" pitchFamily="50" charset="-128"/>
                </a:rPr>
                <a:t>200</a:t>
              </a:r>
              <a:endParaRPr lang="en-US" altLang="ja-JP" sz="1200">
                <a:ea typeface="ＭＳ Ｐゴシック" pitchFamily="50" charset="-128"/>
              </a:endParaRPr>
            </a:p>
          </p:txBody>
        </p:sp>
        <p:sp>
          <p:nvSpPr>
            <p:cNvPr id="625684" name="Line 20"/>
            <p:cNvSpPr>
              <a:spLocks noChangeShapeType="1"/>
            </p:cNvSpPr>
            <p:nvPr/>
          </p:nvSpPr>
          <p:spPr bwMode="auto">
            <a:xfrm>
              <a:off x="4036" y="3099"/>
              <a:ext cx="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685" name="Line 21"/>
            <p:cNvSpPr>
              <a:spLocks noChangeShapeType="1"/>
            </p:cNvSpPr>
            <p:nvPr/>
          </p:nvSpPr>
          <p:spPr bwMode="auto">
            <a:xfrm flipH="1">
              <a:off x="5426" y="3099"/>
              <a:ext cx="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686" name="Line 22"/>
            <p:cNvSpPr>
              <a:spLocks noChangeShapeType="1"/>
            </p:cNvSpPr>
            <p:nvPr/>
          </p:nvSpPr>
          <p:spPr bwMode="auto">
            <a:xfrm>
              <a:off x="4036" y="3099"/>
              <a:ext cx="1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687" name="Line 23"/>
            <p:cNvSpPr>
              <a:spLocks noChangeShapeType="1"/>
            </p:cNvSpPr>
            <p:nvPr/>
          </p:nvSpPr>
          <p:spPr bwMode="auto">
            <a:xfrm flipH="1">
              <a:off x="5420" y="3099"/>
              <a:ext cx="1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688" name="Rectangle 24"/>
            <p:cNvSpPr>
              <a:spLocks noChangeArrowheads="1"/>
            </p:cNvSpPr>
            <p:nvPr/>
          </p:nvSpPr>
          <p:spPr bwMode="auto">
            <a:xfrm>
              <a:off x="3794" y="3012"/>
              <a:ext cx="1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400">
                  <a:solidFill>
                    <a:srgbClr val="000000"/>
                  </a:solidFill>
                  <a:latin typeface="Helvetica" pitchFamily="34" charset="0"/>
                  <a:ea typeface="ＭＳ Ｐゴシック" pitchFamily="50" charset="-128"/>
                </a:rPr>
                <a:t>10</a:t>
              </a:r>
              <a:endParaRPr lang="en-US" altLang="ja-JP" sz="1200">
                <a:ea typeface="ＭＳ Ｐゴシック" pitchFamily="50" charset="-128"/>
              </a:endParaRPr>
            </a:p>
          </p:txBody>
        </p:sp>
        <p:sp>
          <p:nvSpPr>
            <p:cNvPr id="625689" name="Rectangle 25"/>
            <p:cNvSpPr>
              <a:spLocks noChangeArrowheads="1"/>
            </p:cNvSpPr>
            <p:nvPr/>
          </p:nvSpPr>
          <p:spPr bwMode="auto">
            <a:xfrm>
              <a:off x="3939" y="2954"/>
              <a:ext cx="6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900">
                  <a:solidFill>
                    <a:srgbClr val="000000"/>
                  </a:solidFill>
                  <a:latin typeface="Helvetica" pitchFamily="34" charset="0"/>
                  <a:ea typeface="ＭＳ Ｐゴシック" pitchFamily="50" charset="-128"/>
                </a:rPr>
                <a:t>-7</a:t>
              </a:r>
              <a:endParaRPr lang="en-US" altLang="ja-JP" sz="1200">
                <a:ea typeface="ＭＳ Ｐゴシック" pitchFamily="50" charset="-128"/>
              </a:endParaRPr>
            </a:p>
          </p:txBody>
        </p:sp>
        <p:sp>
          <p:nvSpPr>
            <p:cNvPr id="625690" name="Line 26"/>
            <p:cNvSpPr>
              <a:spLocks noChangeShapeType="1"/>
            </p:cNvSpPr>
            <p:nvPr/>
          </p:nvSpPr>
          <p:spPr bwMode="auto">
            <a:xfrm>
              <a:off x="4036" y="2896"/>
              <a:ext cx="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691" name="Line 27"/>
            <p:cNvSpPr>
              <a:spLocks noChangeShapeType="1"/>
            </p:cNvSpPr>
            <p:nvPr/>
          </p:nvSpPr>
          <p:spPr bwMode="auto">
            <a:xfrm flipH="1">
              <a:off x="5426" y="2896"/>
              <a:ext cx="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692" name="Line 28"/>
            <p:cNvSpPr>
              <a:spLocks noChangeShapeType="1"/>
            </p:cNvSpPr>
            <p:nvPr/>
          </p:nvSpPr>
          <p:spPr bwMode="auto">
            <a:xfrm>
              <a:off x="4036" y="2780"/>
              <a:ext cx="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693" name="Line 29"/>
            <p:cNvSpPr>
              <a:spLocks noChangeShapeType="1"/>
            </p:cNvSpPr>
            <p:nvPr/>
          </p:nvSpPr>
          <p:spPr bwMode="auto">
            <a:xfrm flipH="1">
              <a:off x="5426" y="2780"/>
              <a:ext cx="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694" name="Line 30"/>
            <p:cNvSpPr>
              <a:spLocks noChangeShapeType="1"/>
            </p:cNvSpPr>
            <p:nvPr/>
          </p:nvSpPr>
          <p:spPr bwMode="auto">
            <a:xfrm>
              <a:off x="4036" y="2693"/>
              <a:ext cx="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695" name="Line 31"/>
            <p:cNvSpPr>
              <a:spLocks noChangeShapeType="1"/>
            </p:cNvSpPr>
            <p:nvPr/>
          </p:nvSpPr>
          <p:spPr bwMode="auto">
            <a:xfrm flipH="1">
              <a:off x="5426" y="2693"/>
              <a:ext cx="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696" name="Line 32"/>
            <p:cNvSpPr>
              <a:spLocks noChangeShapeType="1"/>
            </p:cNvSpPr>
            <p:nvPr/>
          </p:nvSpPr>
          <p:spPr bwMode="auto">
            <a:xfrm>
              <a:off x="4036" y="2627"/>
              <a:ext cx="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697" name="Line 33"/>
            <p:cNvSpPr>
              <a:spLocks noChangeShapeType="1"/>
            </p:cNvSpPr>
            <p:nvPr/>
          </p:nvSpPr>
          <p:spPr bwMode="auto">
            <a:xfrm flipH="1">
              <a:off x="5426" y="2627"/>
              <a:ext cx="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698" name="Line 34"/>
            <p:cNvSpPr>
              <a:spLocks noChangeShapeType="1"/>
            </p:cNvSpPr>
            <p:nvPr/>
          </p:nvSpPr>
          <p:spPr bwMode="auto">
            <a:xfrm>
              <a:off x="4036" y="2577"/>
              <a:ext cx="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699" name="Line 35"/>
            <p:cNvSpPr>
              <a:spLocks noChangeShapeType="1"/>
            </p:cNvSpPr>
            <p:nvPr/>
          </p:nvSpPr>
          <p:spPr bwMode="auto">
            <a:xfrm flipH="1">
              <a:off x="5426" y="2577"/>
              <a:ext cx="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700" name="Line 36"/>
            <p:cNvSpPr>
              <a:spLocks noChangeShapeType="1"/>
            </p:cNvSpPr>
            <p:nvPr/>
          </p:nvSpPr>
          <p:spPr bwMode="auto">
            <a:xfrm>
              <a:off x="4036" y="2533"/>
              <a:ext cx="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701" name="Line 37"/>
            <p:cNvSpPr>
              <a:spLocks noChangeShapeType="1"/>
            </p:cNvSpPr>
            <p:nvPr/>
          </p:nvSpPr>
          <p:spPr bwMode="auto">
            <a:xfrm flipH="1">
              <a:off x="5426" y="2533"/>
              <a:ext cx="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702" name="Line 38"/>
            <p:cNvSpPr>
              <a:spLocks noChangeShapeType="1"/>
            </p:cNvSpPr>
            <p:nvPr/>
          </p:nvSpPr>
          <p:spPr bwMode="auto">
            <a:xfrm>
              <a:off x="4036" y="2489"/>
              <a:ext cx="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703" name="Line 39"/>
            <p:cNvSpPr>
              <a:spLocks noChangeShapeType="1"/>
            </p:cNvSpPr>
            <p:nvPr/>
          </p:nvSpPr>
          <p:spPr bwMode="auto">
            <a:xfrm flipH="1">
              <a:off x="5426" y="2489"/>
              <a:ext cx="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704" name="Line 40"/>
            <p:cNvSpPr>
              <a:spLocks noChangeShapeType="1"/>
            </p:cNvSpPr>
            <p:nvPr/>
          </p:nvSpPr>
          <p:spPr bwMode="auto">
            <a:xfrm>
              <a:off x="4036" y="2460"/>
              <a:ext cx="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705" name="Line 41"/>
            <p:cNvSpPr>
              <a:spLocks noChangeShapeType="1"/>
            </p:cNvSpPr>
            <p:nvPr/>
          </p:nvSpPr>
          <p:spPr bwMode="auto">
            <a:xfrm flipH="1">
              <a:off x="5426" y="2460"/>
              <a:ext cx="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706" name="Line 42"/>
            <p:cNvSpPr>
              <a:spLocks noChangeShapeType="1"/>
            </p:cNvSpPr>
            <p:nvPr/>
          </p:nvSpPr>
          <p:spPr bwMode="auto">
            <a:xfrm>
              <a:off x="4036" y="2431"/>
              <a:ext cx="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707" name="Line 43"/>
            <p:cNvSpPr>
              <a:spLocks noChangeShapeType="1"/>
            </p:cNvSpPr>
            <p:nvPr/>
          </p:nvSpPr>
          <p:spPr bwMode="auto">
            <a:xfrm flipH="1">
              <a:off x="5426" y="2431"/>
              <a:ext cx="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708" name="Line 44"/>
            <p:cNvSpPr>
              <a:spLocks noChangeShapeType="1"/>
            </p:cNvSpPr>
            <p:nvPr/>
          </p:nvSpPr>
          <p:spPr bwMode="auto">
            <a:xfrm>
              <a:off x="4036" y="2431"/>
              <a:ext cx="1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709" name="Line 45"/>
            <p:cNvSpPr>
              <a:spLocks noChangeShapeType="1"/>
            </p:cNvSpPr>
            <p:nvPr/>
          </p:nvSpPr>
          <p:spPr bwMode="auto">
            <a:xfrm flipH="1">
              <a:off x="5420" y="2431"/>
              <a:ext cx="1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710" name="Rectangle 46"/>
            <p:cNvSpPr>
              <a:spLocks noChangeArrowheads="1"/>
            </p:cNvSpPr>
            <p:nvPr/>
          </p:nvSpPr>
          <p:spPr bwMode="auto">
            <a:xfrm>
              <a:off x="3794" y="2344"/>
              <a:ext cx="1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400">
                  <a:solidFill>
                    <a:srgbClr val="000000"/>
                  </a:solidFill>
                  <a:latin typeface="Helvetica" pitchFamily="34" charset="0"/>
                  <a:ea typeface="ＭＳ Ｐゴシック" pitchFamily="50" charset="-128"/>
                </a:rPr>
                <a:t>10</a:t>
              </a:r>
              <a:endParaRPr lang="en-US" altLang="ja-JP" sz="1200">
                <a:ea typeface="ＭＳ Ｐゴシック" pitchFamily="50" charset="-128"/>
              </a:endParaRPr>
            </a:p>
          </p:txBody>
        </p:sp>
        <p:sp>
          <p:nvSpPr>
            <p:cNvPr id="625711" name="Rectangle 47"/>
            <p:cNvSpPr>
              <a:spLocks noChangeArrowheads="1"/>
            </p:cNvSpPr>
            <p:nvPr/>
          </p:nvSpPr>
          <p:spPr bwMode="auto">
            <a:xfrm>
              <a:off x="3939" y="2286"/>
              <a:ext cx="6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900">
                  <a:solidFill>
                    <a:srgbClr val="000000"/>
                  </a:solidFill>
                  <a:latin typeface="Helvetica" pitchFamily="34" charset="0"/>
                  <a:ea typeface="ＭＳ Ｐゴシック" pitchFamily="50" charset="-128"/>
                </a:rPr>
                <a:t>-6</a:t>
              </a:r>
              <a:endParaRPr lang="en-US" altLang="ja-JP" sz="1200">
                <a:ea typeface="ＭＳ Ｐゴシック" pitchFamily="50" charset="-128"/>
              </a:endParaRPr>
            </a:p>
          </p:txBody>
        </p:sp>
        <p:sp>
          <p:nvSpPr>
            <p:cNvPr id="625712" name="Line 48"/>
            <p:cNvSpPr>
              <a:spLocks noChangeShapeType="1"/>
            </p:cNvSpPr>
            <p:nvPr/>
          </p:nvSpPr>
          <p:spPr bwMode="auto">
            <a:xfrm>
              <a:off x="4036" y="2228"/>
              <a:ext cx="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713" name="Line 49"/>
            <p:cNvSpPr>
              <a:spLocks noChangeShapeType="1"/>
            </p:cNvSpPr>
            <p:nvPr/>
          </p:nvSpPr>
          <p:spPr bwMode="auto">
            <a:xfrm flipH="1">
              <a:off x="5426" y="2228"/>
              <a:ext cx="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714" name="Line 50"/>
            <p:cNvSpPr>
              <a:spLocks noChangeShapeType="1"/>
            </p:cNvSpPr>
            <p:nvPr/>
          </p:nvSpPr>
          <p:spPr bwMode="auto">
            <a:xfrm>
              <a:off x="4036" y="2112"/>
              <a:ext cx="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715" name="Line 51"/>
            <p:cNvSpPr>
              <a:spLocks noChangeShapeType="1"/>
            </p:cNvSpPr>
            <p:nvPr/>
          </p:nvSpPr>
          <p:spPr bwMode="auto">
            <a:xfrm flipH="1">
              <a:off x="5426" y="2112"/>
              <a:ext cx="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716" name="Line 52"/>
            <p:cNvSpPr>
              <a:spLocks noChangeShapeType="1"/>
            </p:cNvSpPr>
            <p:nvPr/>
          </p:nvSpPr>
          <p:spPr bwMode="auto">
            <a:xfrm>
              <a:off x="4036" y="2025"/>
              <a:ext cx="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717" name="Line 53"/>
            <p:cNvSpPr>
              <a:spLocks noChangeShapeType="1"/>
            </p:cNvSpPr>
            <p:nvPr/>
          </p:nvSpPr>
          <p:spPr bwMode="auto">
            <a:xfrm flipH="1">
              <a:off x="5426" y="2025"/>
              <a:ext cx="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718" name="Line 54"/>
            <p:cNvSpPr>
              <a:spLocks noChangeShapeType="1"/>
            </p:cNvSpPr>
            <p:nvPr/>
          </p:nvSpPr>
          <p:spPr bwMode="auto">
            <a:xfrm>
              <a:off x="4036" y="1960"/>
              <a:ext cx="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719" name="Line 55"/>
            <p:cNvSpPr>
              <a:spLocks noChangeShapeType="1"/>
            </p:cNvSpPr>
            <p:nvPr/>
          </p:nvSpPr>
          <p:spPr bwMode="auto">
            <a:xfrm flipH="1">
              <a:off x="5426" y="1960"/>
              <a:ext cx="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720" name="Line 56"/>
            <p:cNvSpPr>
              <a:spLocks noChangeShapeType="1"/>
            </p:cNvSpPr>
            <p:nvPr/>
          </p:nvSpPr>
          <p:spPr bwMode="auto">
            <a:xfrm>
              <a:off x="4036" y="1909"/>
              <a:ext cx="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721" name="Line 57"/>
            <p:cNvSpPr>
              <a:spLocks noChangeShapeType="1"/>
            </p:cNvSpPr>
            <p:nvPr/>
          </p:nvSpPr>
          <p:spPr bwMode="auto">
            <a:xfrm flipH="1">
              <a:off x="5426" y="1909"/>
              <a:ext cx="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722" name="Line 58"/>
            <p:cNvSpPr>
              <a:spLocks noChangeShapeType="1"/>
            </p:cNvSpPr>
            <p:nvPr/>
          </p:nvSpPr>
          <p:spPr bwMode="auto">
            <a:xfrm>
              <a:off x="4036" y="1865"/>
              <a:ext cx="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723" name="Line 59"/>
            <p:cNvSpPr>
              <a:spLocks noChangeShapeType="1"/>
            </p:cNvSpPr>
            <p:nvPr/>
          </p:nvSpPr>
          <p:spPr bwMode="auto">
            <a:xfrm flipH="1">
              <a:off x="5426" y="1865"/>
              <a:ext cx="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724" name="Line 60"/>
            <p:cNvSpPr>
              <a:spLocks noChangeShapeType="1"/>
            </p:cNvSpPr>
            <p:nvPr/>
          </p:nvSpPr>
          <p:spPr bwMode="auto">
            <a:xfrm>
              <a:off x="4036" y="1822"/>
              <a:ext cx="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725" name="Line 61"/>
            <p:cNvSpPr>
              <a:spLocks noChangeShapeType="1"/>
            </p:cNvSpPr>
            <p:nvPr/>
          </p:nvSpPr>
          <p:spPr bwMode="auto">
            <a:xfrm flipH="1">
              <a:off x="5426" y="1822"/>
              <a:ext cx="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726" name="Line 62"/>
            <p:cNvSpPr>
              <a:spLocks noChangeShapeType="1"/>
            </p:cNvSpPr>
            <p:nvPr/>
          </p:nvSpPr>
          <p:spPr bwMode="auto">
            <a:xfrm>
              <a:off x="4036" y="1793"/>
              <a:ext cx="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727" name="Line 63"/>
            <p:cNvSpPr>
              <a:spLocks noChangeShapeType="1"/>
            </p:cNvSpPr>
            <p:nvPr/>
          </p:nvSpPr>
          <p:spPr bwMode="auto">
            <a:xfrm flipH="1">
              <a:off x="5426" y="1793"/>
              <a:ext cx="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728" name="Line 64"/>
            <p:cNvSpPr>
              <a:spLocks noChangeShapeType="1"/>
            </p:cNvSpPr>
            <p:nvPr/>
          </p:nvSpPr>
          <p:spPr bwMode="auto">
            <a:xfrm>
              <a:off x="4036" y="1764"/>
              <a:ext cx="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729" name="Line 65"/>
            <p:cNvSpPr>
              <a:spLocks noChangeShapeType="1"/>
            </p:cNvSpPr>
            <p:nvPr/>
          </p:nvSpPr>
          <p:spPr bwMode="auto">
            <a:xfrm flipH="1">
              <a:off x="5426" y="1764"/>
              <a:ext cx="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730" name="Line 66"/>
            <p:cNvSpPr>
              <a:spLocks noChangeShapeType="1"/>
            </p:cNvSpPr>
            <p:nvPr/>
          </p:nvSpPr>
          <p:spPr bwMode="auto">
            <a:xfrm>
              <a:off x="4036" y="1764"/>
              <a:ext cx="1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731" name="Line 67"/>
            <p:cNvSpPr>
              <a:spLocks noChangeShapeType="1"/>
            </p:cNvSpPr>
            <p:nvPr/>
          </p:nvSpPr>
          <p:spPr bwMode="auto">
            <a:xfrm flipH="1">
              <a:off x="5420" y="1764"/>
              <a:ext cx="1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732" name="Rectangle 68"/>
            <p:cNvSpPr>
              <a:spLocks noChangeArrowheads="1"/>
            </p:cNvSpPr>
            <p:nvPr/>
          </p:nvSpPr>
          <p:spPr bwMode="auto">
            <a:xfrm>
              <a:off x="3794" y="1677"/>
              <a:ext cx="1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400">
                  <a:solidFill>
                    <a:srgbClr val="000000"/>
                  </a:solidFill>
                  <a:latin typeface="Helvetica" pitchFamily="34" charset="0"/>
                  <a:ea typeface="ＭＳ Ｐゴシック" pitchFamily="50" charset="-128"/>
                </a:rPr>
                <a:t>10</a:t>
              </a:r>
              <a:endParaRPr lang="en-US" altLang="ja-JP" sz="1200">
                <a:ea typeface="ＭＳ Ｐゴシック" pitchFamily="50" charset="-128"/>
              </a:endParaRPr>
            </a:p>
          </p:txBody>
        </p:sp>
        <p:sp>
          <p:nvSpPr>
            <p:cNvPr id="625733" name="Rectangle 69"/>
            <p:cNvSpPr>
              <a:spLocks noChangeArrowheads="1"/>
            </p:cNvSpPr>
            <p:nvPr/>
          </p:nvSpPr>
          <p:spPr bwMode="auto">
            <a:xfrm>
              <a:off x="3939" y="1619"/>
              <a:ext cx="6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900">
                  <a:solidFill>
                    <a:srgbClr val="000000"/>
                  </a:solidFill>
                  <a:latin typeface="Helvetica" pitchFamily="34" charset="0"/>
                  <a:ea typeface="ＭＳ Ｐゴシック" pitchFamily="50" charset="-128"/>
                </a:rPr>
                <a:t>-5</a:t>
              </a:r>
              <a:endParaRPr lang="en-US" altLang="ja-JP" sz="1200">
                <a:ea typeface="ＭＳ Ｐゴシック" pitchFamily="50" charset="-128"/>
              </a:endParaRPr>
            </a:p>
          </p:txBody>
        </p:sp>
        <p:sp>
          <p:nvSpPr>
            <p:cNvPr id="625734" name="Line 70"/>
            <p:cNvSpPr>
              <a:spLocks noChangeShapeType="1"/>
            </p:cNvSpPr>
            <p:nvPr/>
          </p:nvSpPr>
          <p:spPr bwMode="auto">
            <a:xfrm>
              <a:off x="4036" y="1560"/>
              <a:ext cx="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735" name="Line 71"/>
            <p:cNvSpPr>
              <a:spLocks noChangeShapeType="1"/>
            </p:cNvSpPr>
            <p:nvPr/>
          </p:nvSpPr>
          <p:spPr bwMode="auto">
            <a:xfrm flipH="1">
              <a:off x="5426" y="1560"/>
              <a:ext cx="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736" name="Line 72"/>
            <p:cNvSpPr>
              <a:spLocks noChangeShapeType="1"/>
            </p:cNvSpPr>
            <p:nvPr/>
          </p:nvSpPr>
          <p:spPr bwMode="auto">
            <a:xfrm>
              <a:off x="4036" y="1444"/>
              <a:ext cx="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737" name="Line 73"/>
            <p:cNvSpPr>
              <a:spLocks noChangeShapeType="1"/>
            </p:cNvSpPr>
            <p:nvPr/>
          </p:nvSpPr>
          <p:spPr bwMode="auto">
            <a:xfrm flipH="1">
              <a:off x="5426" y="1444"/>
              <a:ext cx="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738" name="Line 74"/>
            <p:cNvSpPr>
              <a:spLocks noChangeShapeType="1"/>
            </p:cNvSpPr>
            <p:nvPr/>
          </p:nvSpPr>
          <p:spPr bwMode="auto">
            <a:xfrm>
              <a:off x="4036" y="1357"/>
              <a:ext cx="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739" name="Line 75"/>
            <p:cNvSpPr>
              <a:spLocks noChangeShapeType="1"/>
            </p:cNvSpPr>
            <p:nvPr/>
          </p:nvSpPr>
          <p:spPr bwMode="auto">
            <a:xfrm flipH="1">
              <a:off x="5426" y="1357"/>
              <a:ext cx="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740" name="Line 76"/>
            <p:cNvSpPr>
              <a:spLocks noChangeShapeType="1"/>
            </p:cNvSpPr>
            <p:nvPr/>
          </p:nvSpPr>
          <p:spPr bwMode="auto">
            <a:xfrm>
              <a:off x="4036" y="1292"/>
              <a:ext cx="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741" name="Line 77"/>
            <p:cNvSpPr>
              <a:spLocks noChangeShapeType="1"/>
            </p:cNvSpPr>
            <p:nvPr/>
          </p:nvSpPr>
          <p:spPr bwMode="auto">
            <a:xfrm flipH="1">
              <a:off x="5426" y="1292"/>
              <a:ext cx="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742" name="Line 78"/>
            <p:cNvSpPr>
              <a:spLocks noChangeShapeType="1"/>
            </p:cNvSpPr>
            <p:nvPr/>
          </p:nvSpPr>
          <p:spPr bwMode="auto">
            <a:xfrm>
              <a:off x="4036" y="1241"/>
              <a:ext cx="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743" name="Line 79"/>
            <p:cNvSpPr>
              <a:spLocks noChangeShapeType="1"/>
            </p:cNvSpPr>
            <p:nvPr/>
          </p:nvSpPr>
          <p:spPr bwMode="auto">
            <a:xfrm flipH="1">
              <a:off x="5426" y="1241"/>
              <a:ext cx="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744" name="Line 80"/>
            <p:cNvSpPr>
              <a:spLocks noChangeShapeType="1"/>
            </p:cNvSpPr>
            <p:nvPr/>
          </p:nvSpPr>
          <p:spPr bwMode="auto">
            <a:xfrm>
              <a:off x="4036" y="1198"/>
              <a:ext cx="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745" name="Line 81"/>
            <p:cNvSpPr>
              <a:spLocks noChangeShapeType="1"/>
            </p:cNvSpPr>
            <p:nvPr/>
          </p:nvSpPr>
          <p:spPr bwMode="auto">
            <a:xfrm flipH="1">
              <a:off x="5426" y="1198"/>
              <a:ext cx="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746" name="Line 82"/>
            <p:cNvSpPr>
              <a:spLocks noChangeShapeType="1"/>
            </p:cNvSpPr>
            <p:nvPr/>
          </p:nvSpPr>
          <p:spPr bwMode="auto">
            <a:xfrm>
              <a:off x="4036" y="1154"/>
              <a:ext cx="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747" name="Line 83"/>
            <p:cNvSpPr>
              <a:spLocks noChangeShapeType="1"/>
            </p:cNvSpPr>
            <p:nvPr/>
          </p:nvSpPr>
          <p:spPr bwMode="auto">
            <a:xfrm flipH="1">
              <a:off x="5426" y="1154"/>
              <a:ext cx="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748" name="Line 84"/>
            <p:cNvSpPr>
              <a:spLocks noChangeShapeType="1"/>
            </p:cNvSpPr>
            <p:nvPr/>
          </p:nvSpPr>
          <p:spPr bwMode="auto">
            <a:xfrm>
              <a:off x="4036" y="1125"/>
              <a:ext cx="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749" name="Line 85"/>
            <p:cNvSpPr>
              <a:spLocks noChangeShapeType="1"/>
            </p:cNvSpPr>
            <p:nvPr/>
          </p:nvSpPr>
          <p:spPr bwMode="auto">
            <a:xfrm flipH="1">
              <a:off x="5426" y="1125"/>
              <a:ext cx="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750" name="Line 86"/>
            <p:cNvSpPr>
              <a:spLocks noChangeShapeType="1"/>
            </p:cNvSpPr>
            <p:nvPr/>
          </p:nvSpPr>
          <p:spPr bwMode="auto">
            <a:xfrm>
              <a:off x="4036" y="1096"/>
              <a:ext cx="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751" name="Line 87"/>
            <p:cNvSpPr>
              <a:spLocks noChangeShapeType="1"/>
            </p:cNvSpPr>
            <p:nvPr/>
          </p:nvSpPr>
          <p:spPr bwMode="auto">
            <a:xfrm flipH="1">
              <a:off x="5426" y="1096"/>
              <a:ext cx="1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752" name="Line 88"/>
            <p:cNvSpPr>
              <a:spLocks noChangeShapeType="1"/>
            </p:cNvSpPr>
            <p:nvPr/>
          </p:nvSpPr>
          <p:spPr bwMode="auto">
            <a:xfrm>
              <a:off x="4036" y="1096"/>
              <a:ext cx="1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753" name="Line 89"/>
            <p:cNvSpPr>
              <a:spLocks noChangeShapeType="1"/>
            </p:cNvSpPr>
            <p:nvPr/>
          </p:nvSpPr>
          <p:spPr bwMode="auto">
            <a:xfrm flipH="1">
              <a:off x="5420" y="1096"/>
              <a:ext cx="1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754" name="Rectangle 90"/>
            <p:cNvSpPr>
              <a:spLocks noChangeArrowheads="1"/>
            </p:cNvSpPr>
            <p:nvPr/>
          </p:nvSpPr>
          <p:spPr bwMode="auto">
            <a:xfrm>
              <a:off x="3794" y="1009"/>
              <a:ext cx="1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400">
                  <a:solidFill>
                    <a:srgbClr val="000000"/>
                  </a:solidFill>
                  <a:latin typeface="Helvetica" pitchFamily="34" charset="0"/>
                  <a:ea typeface="ＭＳ Ｐゴシック" pitchFamily="50" charset="-128"/>
                </a:rPr>
                <a:t>10</a:t>
              </a:r>
              <a:endParaRPr lang="en-US" altLang="ja-JP" sz="1200">
                <a:ea typeface="ＭＳ Ｐゴシック" pitchFamily="50" charset="-128"/>
              </a:endParaRPr>
            </a:p>
          </p:txBody>
        </p:sp>
        <p:sp>
          <p:nvSpPr>
            <p:cNvPr id="625755" name="Rectangle 91"/>
            <p:cNvSpPr>
              <a:spLocks noChangeArrowheads="1"/>
            </p:cNvSpPr>
            <p:nvPr/>
          </p:nvSpPr>
          <p:spPr bwMode="auto">
            <a:xfrm>
              <a:off x="3939" y="951"/>
              <a:ext cx="6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900">
                  <a:solidFill>
                    <a:srgbClr val="000000"/>
                  </a:solidFill>
                  <a:latin typeface="Helvetica" pitchFamily="34" charset="0"/>
                  <a:ea typeface="ＭＳ Ｐゴシック" pitchFamily="50" charset="-128"/>
                </a:rPr>
                <a:t>-4</a:t>
              </a:r>
              <a:endParaRPr lang="en-US" altLang="ja-JP" sz="1200">
                <a:ea typeface="ＭＳ Ｐゴシック" pitchFamily="50" charset="-128"/>
              </a:endParaRPr>
            </a:p>
          </p:txBody>
        </p:sp>
        <p:sp>
          <p:nvSpPr>
            <p:cNvPr id="625756" name="Line 92"/>
            <p:cNvSpPr>
              <a:spLocks noChangeShapeType="1"/>
            </p:cNvSpPr>
            <p:nvPr/>
          </p:nvSpPr>
          <p:spPr bwMode="auto">
            <a:xfrm>
              <a:off x="4036" y="1096"/>
              <a:ext cx="140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757" name="Freeform 93"/>
            <p:cNvSpPr>
              <a:spLocks/>
            </p:cNvSpPr>
            <p:nvPr/>
          </p:nvSpPr>
          <p:spPr bwMode="auto">
            <a:xfrm>
              <a:off x="4036" y="1096"/>
              <a:ext cx="1402" cy="2003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232" y="276"/>
                </a:cxn>
                <a:cxn ang="0">
                  <a:pos x="232" y="0"/>
                </a:cxn>
              </a:cxnLst>
              <a:rect l="0" t="0" r="r" b="b"/>
              <a:pathLst>
                <a:path w="232" h="276">
                  <a:moveTo>
                    <a:pt x="0" y="276"/>
                  </a:moveTo>
                  <a:lnTo>
                    <a:pt x="232" y="276"/>
                  </a:lnTo>
                  <a:lnTo>
                    <a:pt x="23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758" name="Line 94"/>
            <p:cNvSpPr>
              <a:spLocks noChangeShapeType="1"/>
            </p:cNvSpPr>
            <p:nvPr/>
          </p:nvSpPr>
          <p:spPr bwMode="auto">
            <a:xfrm flipV="1">
              <a:off x="4036" y="1096"/>
              <a:ext cx="0" cy="200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759" name="Line 95"/>
            <p:cNvSpPr>
              <a:spLocks noChangeShapeType="1"/>
            </p:cNvSpPr>
            <p:nvPr/>
          </p:nvSpPr>
          <p:spPr bwMode="auto">
            <a:xfrm flipV="1">
              <a:off x="4598" y="1169"/>
              <a:ext cx="744" cy="17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760" name="Oval 96"/>
            <p:cNvSpPr>
              <a:spLocks noChangeArrowheads="1"/>
            </p:cNvSpPr>
            <p:nvPr/>
          </p:nvSpPr>
          <p:spPr bwMode="auto">
            <a:xfrm>
              <a:off x="4574" y="1314"/>
              <a:ext cx="54" cy="65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761" name="Oval 97"/>
            <p:cNvSpPr>
              <a:spLocks noChangeArrowheads="1"/>
            </p:cNvSpPr>
            <p:nvPr/>
          </p:nvSpPr>
          <p:spPr bwMode="auto">
            <a:xfrm>
              <a:off x="5318" y="1140"/>
              <a:ext cx="54" cy="65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762" name="Rectangle 98"/>
            <p:cNvSpPr>
              <a:spLocks noChangeArrowheads="1"/>
            </p:cNvSpPr>
            <p:nvPr/>
          </p:nvSpPr>
          <p:spPr bwMode="auto">
            <a:xfrm>
              <a:off x="3915" y="3295"/>
              <a:ext cx="140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400">
                  <a:solidFill>
                    <a:srgbClr val="000000"/>
                  </a:solidFill>
                  <a:latin typeface="Helvetica" pitchFamily="34" charset="0"/>
                  <a:ea typeface="ＭＳ Ｐゴシック" pitchFamily="50" charset="-128"/>
                </a:rPr>
                <a:t>RF Flat Top Pulse Width: ns</a:t>
              </a:r>
              <a:endParaRPr lang="en-US" altLang="ja-JP" sz="1200">
                <a:ea typeface="ＭＳ Ｐゴシック" pitchFamily="50" charset="-128"/>
              </a:endParaRPr>
            </a:p>
          </p:txBody>
        </p:sp>
        <p:sp>
          <p:nvSpPr>
            <p:cNvPr id="625763" name="Rectangle 99"/>
            <p:cNvSpPr>
              <a:spLocks noChangeArrowheads="1"/>
            </p:cNvSpPr>
            <p:nvPr/>
          </p:nvSpPr>
          <p:spPr bwMode="auto">
            <a:xfrm rot="16200000">
              <a:off x="3143" y="2246"/>
              <a:ext cx="104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400">
                  <a:solidFill>
                    <a:srgbClr val="000000"/>
                  </a:solidFill>
                  <a:latin typeface="Helvetica" pitchFamily="34" charset="0"/>
                  <a:ea typeface="ＭＳ Ｐゴシック" pitchFamily="50" charset="-128"/>
                </a:rPr>
                <a:t>BKD Rate: 1/pulse/m</a:t>
              </a:r>
              <a:endParaRPr lang="en-US" altLang="ja-JP" sz="1200">
                <a:ea typeface="ＭＳ Ｐゴシック" pitchFamily="50" charset="-128"/>
              </a:endParaRPr>
            </a:p>
          </p:txBody>
        </p:sp>
        <p:sp>
          <p:nvSpPr>
            <p:cNvPr id="625764" name="Freeform 100"/>
            <p:cNvSpPr>
              <a:spLocks/>
            </p:cNvSpPr>
            <p:nvPr/>
          </p:nvSpPr>
          <p:spPr bwMode="auto">
            <a:xfrm>
              <a:off x="5311" y="1669"/>
              <a:ext cx="61" cy="58"/>
            </a:xfrm>
            <a:custGeom>
              <a:avLst/>
              <a:gdLst/>
              <a:ahLst/>
              <a:cxnLst>
                <a:cxn ang="0">
                  <a:pos x="31" y="58"/>
                </a:cxn>
                <a:cxn ang="0">
                  <a:pos x="61" y="0"/>
                </a:cxn>
                <a:cxn ang="0">
                  <a:pos x="0" y="0"/>
                </a:cxn>
                <a:cxn ang="0">
                  <a:pos x="31" y="58"/>
                </a:cxn>
              </a:cxnLst>
              <a:rect l="0" t="0" r="r" b="b"/>
              <a:pathLst>
                <a:path w="61" h="58">
                  <a:moveTo>
                    <a:pt x="31" y="58"/>
                  </a:moveTo>
                  <a:lnTo>
                    <a:pt x="61" y="0"/>
                  </a:lnTo>
                  <a:lnTo>
                    <a:pt x="0" y="0"/>
                  </a:lnTo>
                  <a:lnTo>
                    <a:pt x="31" y="5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765" name="Freeform 101"/>
            <p:cNvSpPr>
              <a:spLocks/>
            </p:cNvSpPr>
            <p:nvPr/>
          </p:nvSpPr>
          <p:spPr bwMode="auto">
            <a:xfrm>
              <a:off x="4568" y="1858"/>
              <a:ext cx="60" cy="58"/>
            </a:xfrm>
            <a:custGeom>
              <a:avLst/>
              <a:gdLst/>
              <a:ahLst/>
              <a:cxnLst>
                <a:cxn ang="0">
                  <a:pos x="30" y="5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30" y="58"/>
                </a:cxn>
              </a:cxnLst>
              <a:rect l="0" t="0" r="r" b="b"/>
              <a:pathLst>
                <a:path w="60" h="58">
                  <a:moveTo>
                    <a:pt x="30" y="58"/>
                  </a:moveTo>
                  <a:lnTo>
                    <a:pt x="60" y="0"/>
                  </a:lnTo>
                  <a:lnTo>
                    <a:pt x="0" y="0"/>
                  </a:lnTo>
                  <a:lnTo>
                    <a:pt x="30" y="5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766" name="Freeform 102"/>
            <p:cNvSpPr>
              <a:spLocks/>
            </p:cNvSpPr>
            <p:nvPr/>
          </p:nvSpPr>
          <p:spPr bwMode="auto">
            <a:xfrm>
              <a:off x="4102" y="2257"/>
              <a:ext cx="61" cy="58"/>
            </a:xfrm>
            <a:custGeom>
              <a:avLst/>
              <a:gdLst/>
              <a:ahLst/>
              <a:cxnLst>
                <a:cxn ang="0">
                  <a:pos x="30" y="58"/>
                </a:cxn>
                <a:cxn ang="0">
                  <a:pos x="61" y="0"/>
                </a:cxn>
                <a:cxn ang="0">
                  <a:pos x="0" y="0"/>
                </a:cxn>
                <a:cxn ang="0">
                  <a:pos x="30" y="58"/>
                </a:cxn>
              </a:cxnLst>
              <a:rect l="0" t="0" r="r" b="b"/>
              <a:pathLst>
                <a:path w="61" h="58">
                  <a:moveTo>
                    <a:pt x="30" y="58"/>
                  </a:moveTo>
                  <a:lnTo>
                    <a:pt x="61" y="0"/>
                  </a:lnTo>
                  <a:lnTo>
                    <a:pt x="0" y="0"/>
                  </a:lnTo>
                  <a:lnTo>
                    <a:pt x="30" y="58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767" name="Freeform 103"/>
            <p:cNvSpPr>
              <a:spLocks/>
            </p:cNvSpPr>
            <p:nvPr/>
          </p:nvSpPr>
          <p:spPr bwMode="auto">
            <a:xfrm>
              <a:off x="4132" y="1662"/>
              <a:ext cx="1179" cy="573"/>
            </a:xfrm>
            <a:custGeom>
              <a:avLst/>
              <a:gdLst/>
              <a:ahLst/>
              <a:cxnLst>
                <a:cxn ang="0">
                  <a:pos x="18" y="566"/>
                </a:cxn>
                <a:cxn ang="0">
                  <a:pos x="49" y="544"/>
                </a:cxn>
                <a:cxn ang="0">
                  <a:pos x="73" y="523"/>
                </a:cxn>
                <a:cxn ang="0">
                  <a:pos x="103" y="501"/>
                </a:cxn>
                <a:cxn ang="0">
                  <a:pos x="127" y="486"/>
                </a:cxn>
                <a:cxn ang="0">
                  <a:pos x="158" y="465"/>
                </a:cxn>
                <a:cxn ang="0">
                  <a:pos x="188" y="450"/>
                </a:cxn>
                <a:cxn ang="0">
                  <a:pos x="212" y="428"/>
                </a:cxn>
                <a:cxn ang="0">
                  <a:pos x="242" y="414"/>
                </a:cxn>
                <a:cxn ang="0">
                  <a:pos x="272" y="399"/>
                </a:cxn>
                <a:cxn ang="0">
                  <a:pos x="297" y="385"/>
                </a:cxn>
                <a:cxn ang="0">
                  <a:pos x="327" y="363"/>
                </a:cxn>
                <a:cxn ang="0">
                  <a:pos x="351" y="348"/>
                </a:cxn>
                <a:cxn ang="0">
                  <a:pos x="381" y="334"/>
                </a:cxn>
                <a:cxn ang="0">
                  <a:pos x="412" y="319"/>
                </a:cxn>
                <a:cxn ang="0">
                  <a:pos x="436" y="305"/>
                </a:cxn>
                <a:cxn ang="0">
                  <a:pos x="466" y="290"/>
                </a:cxn>
                <a:cxn ang="0">
                  <a:pos x="496" y="276"/>
                </a:cxn>
                <a:cxn ang="0">
                  <a:pos x="520" y="261"/>
                </a:cxn>
                <a:cxn ang="0">
                  <a:pos x="551" y="254"/>
                </a:cxn>
                <a:cxn ang="0">
                  <a:pos x="575" y="240"/>
                </a:cxn>
                <a:cxn ang="0">
                  <a:pos x="605" y="225"/>
                </a:cxn>
                <a:cxn ang="0">
                  <a:pos x="635" y="211"/>
                </a:cxn>
                <a:cxn ang="0">
                  <a:pos x="659" y="203"/>
                </a:cxn>
                <a:cxn ang="0">
                  <a:pos x="690" y="189"/>
                </a:cxn>
                <a:cxn ang="0">
                  <a:pos x="714" y="174"/>
                </a:cxn>
                <a:cxn ang="0">
                  <a:pos x="744" y="167"/>
                </a:cxn>
                <a:cxn ang="0">
                  <a:pos x="774" y="152"/>
                </a:cxn>
                <a:cxn ang="0">
                  <a:pos x="799" y="145"/>
                </a:cxn>
                <a:cxn ang="0">
                  <a:pos x="829" y="131"/>
                </a:cxn>
                <a:cxn ang="0">
                  <a:pos x="859" y="116"/>
                </a:cxn>
                <a:cxn ang="0">
                  <a:pos x="883" y="109"/>
                </a:cxn>
                <a:cxn ang="0">
                  <a:pos x="913" y="94"/>
                </a:cxn>
                <a:cxn ang="0">
                  <a:pos x="938" y="87"/>
                </a:cxn>
                <a:cxn ang="0">
                  <a:pos x="968" y="80"/>
                </a:cxn>
                <a:cxn ang="0">
                  <a:pos x="998" y="65"/>
                </a:cxn>
                <a:cxn ang="0">
                  <a:pos x="1022" y="58"/>
                </a:cxn>
                <a:cxn ang="0">
                  <a:pos x="1053" y="44"/>
                </a:cxn>
                <a:cxn ang="0">
                  <a:pos x="1083" y="36"/>
                </a:cxn>
                <a:cxn ang="0">
                  <a:pos x="1107" y="29"/>
                </a:cxn>
                <a:cxn ang="0">
                  <a:pos x="1137" y="15"/>
                </a:cxn>
                <a:cxn ang="0">
                  <a:pos x="1161" y="7"/>
                </a:cxn>
              </a:cxnLst>
              <a:rect l="0" t="0" r="r" b="b"/>
              <a:pathLst>
                <a:path w="1179" h="573">
                  <a:moveTo>
                    <a:pt x="0" y="573"/>
                  </a:moveTo>
                  <a:lnTo>
                    <a:pt x="6" y="566"/>
                  </a:lnTo>
                  <a:lnTo>
                    <a:pt x="18" y="566"/>
                  </a:lnTo>
                  <a:lnTo>
                    <a:pt x="31" y="559"/>
                  </a:lnTo>
                  <a:lnTo>
                    <a:pt x="37" y="552"/>
                  </a:lnTo>
                  <a:lnTo>
                    <a:pt x="49" y="544"/>
                  </a:lnTo>
                  <a:lnTo>
                    <a:pt x="55" y="537"/>
                  </a:lnTo>
                  <a:lnTo>
                    <a:pt x="67" y="530"/>
                  </a:lnTo>
                  <a:lnTo>
                    <a:pt x="73" y="523"/>
                  </a:lnTo>
                  <a:lnTo>
                    <a:pt x="85" y="515"/>
                  </a:lnTo>
                  <a:lnTo>
                    <a:pt x="91" y="508"/>
                  </a:lnTo>
                  <a:lnTo>
                    <a:pt x="103" y="501"/>
                  </a:lnTo>
                  <a:lnTo>
                    <a:pt x="109" y="494"/>
                  </a:lnTo>
                  <a:lnTo>
                    <a:pt x="121" y="494"/>
                  </a:lnTo>
                  <a:lnTo>
                    <a:pt x="127" y="486"/>
                  </a:lnTo>
                  <a:lnTo>
                    <a:pt x="139" y="479"/>
                  </a:lnTo>
                  <a:lnTo>
                    <a:pt x="151" y="472"/>
                  </a:lnTo>
                  <a:lnTo>
                    <a:pt x="158" y="465"/>
                  </a:lnTo>
                  <a:lnTo>
                    <a:pt x="170" y="457"/>
                  </a:lnTo>
                  <a:lnTo>
                    <a:pt x="176" y="457"/>
                  </a:lnTo>
                  <a:lnTo>
                    <a:pt x="188" y="450"/>
                  </a:lnTo>
                  <a:lnTo>
                    <a:pt x="194" y="443"/>
                  </a:lnTo>
                  <a:lnTo>
                    <a:pt x="206" y="436"/>
                  </a:lnTo>
                  <a:lnTo>
                    <a:pt x="212" y="428"/>
                  </a:lnTo>
                  <a:lnTo>
                    <a:pt x="224" y="428"/>
                  </a:lnTo>
                  <a:lnTo>
                    <a:pt x="230" y="421"/>
                  </a:lnTo>
                  <a:lnTo>
                    <a:pt x="242" y="414"/>
                  </a:lnTo>
                  <a:lnTo>
                    <a:pt x="248" y="406"/>
                  </a:lnTo>
                  <a:lnTo>
                    <a:pt x="260" y="406"/>
                  </a:lnTo>
                  <a:lnTo>
                    <a:pt x="272" y="399"/>
                  </a:lnTo>
                  <a:lnTo>
                    <a:pt x="278" y="392"/>
                  </a:lnTo>
                  <a:lnTo>
                    <a:pt x="291" y="385"/>
                  </a:lnTo>
                  <a:lnTo>
                    <a:pt x="297" y="385"/>
                  </a:lnTo>
                  <a:lnTo>
                    <a:pt x="309" y="377"/>
                  </a:lnTo>
                  <a:lnTo>
                    <a:pt x="315" y="370"/>
                  </a:lnTo>
                  <a:lnTo>
                    <a:pt x="327" y="363"/>
                  </a:lnTo>
                  <a:lnTo>
                    <a:pt x="333" y="363"/>
                  </a:lnTo>
                  <a:lnTo>
                    <a:pt x="345" y="356"/>
                  </a:lnTo>
                  <a:lnTo>
                    <a:pt x="351" y="348"/>
                  </a:lnTo>
                  <a:lnTo>
                    <a:pt x="363" y="348"/>
                  </a:lnTo>
                  <a:lnTo>
                    <a:pt x="375" y="341"/>
                  </a:lnTo>
                  <a:lnTo>
                    <a:pt x="381" y="334"/>
                  </a:lnTo>
                  <a:lnTo>
                    <a:pt x="393" y="334"/>
                  </a:lnTo>
                  <a:lnTo>
                    <a:pt x="399" y="327"/>
                  </a:lnTo>
                  <a:lnTo>
                    <a:pt x="412" y="319"/>
                  </a:lnTo>
                  <a:lnTo>
                    <a:pt x="418" y="319"/>
                  </a:lnTo>
                  <a:lnTo>
                    <a:pt x="430" y="312"/>
                  </a:lnTo>
                  <a:lnTo>
                    <a:pt x="436" y="305"/>
                  </a:lnTo>
                  <a:lnTo>
                    <a:pt x="448" y="305"/>
                  </a:lnTo>
                  <a:lnTo>
                    <a:pt x="454" y="298"/>
                  </a:lnTo>
                  <a:lnTo>
                    <a:pt x="466" y="290"/>
                  </a:lnTo>
                  <a:lnTo>
                    <a:pt x="472" y="290"/>
                  </a:lnTo>
                  <a:lnTo>
                    <a:pt x="484" y="283"/>
                  </a:lnTo>
                  <a:lnTo>
                    <a:pt x="496" y="276"/>
                  </a:lnTo>
                  <a:lnTo>
                    <a:pt x="502" y="276"/>
                  </a:lnTo>
                  <a:lnTo>
                    <a:pt x="514" y="269"/>
                  </a:lnTo>
                  <a:lnTo>
                    <a:pt x="520" y="261"/>
                  </a:lnTo>
                  <a:lnTo>
                    <a:pt x="532" y="261"/>
                  </a:lnTo>
                  <a:lnTo>
                    <a:pt x="538" y="254"/>
                  </a:lnTo>
                  <a:lnTo>
                    <a:pt x="551" y="254"/>
                  </a:lnTo>
                  <a:lnTo>
                    <a:pt x="557" y="247"/>
                  </a:lnTo>
                  <a:lnTo>
                    <a:pt x="569" y="240"/>
                  </a:lnTo>
                  <a:lnTo>
                    <a:pt x="575" y="240"/>
                  </a:lnTo>
                  <a:lnTo>
                    <a:pt x="587" y="232"/>
                  </a:lnTo>
                  <a:lnTo>
                    <a:pt x="593" y="232"/>
                  </a:lnTo>
                  <a:lnTo>
                    <a:pt x="605" y="225"/>
                  </a:lnTo>
                  <a:lnTo>
                    <a:pt x="617" y="218"/>
                  </a:lnTo>
                  <a:lnTo>
                    <a:pt x="623" y="218"/>
                  </a:lnTo>
                  <a:lnTo>
                    <a:pt x="635" y="211"/>
                  </a:lnTo>
                  <a:lnTo>
                    <a:pt x="641" y="211"/>
                  </a:lnTo>
                  <a:lnTo>
                    <a:pt x="653" y="203"/>
                  </a:lnTo>
                  <a:lnTo>
                    <a:pt x="659" y="203"/>
                  </a:lnTo>
                  <a:lnTo>
                    <a:pt x="672" y="196"/>
                  </a:lnTo>
                  <a:lnTo>
                    <a:pt x="678" y="189"/>
                  </a:lnTo>
                  <a:lnTo>
                    <a:pt x="690" y="189"/>
                  </a:lnTo>
                  <a:lnTo>
                    <a:pt x="696" y="182"/>
                  </a:lnTo>
                  <a:lnTo>
                    <a:pt x="708" y="182"/>
                  </a:lnTo>
                  <a:lnTo>
                    <a:pt x="714" y="174"/>
                  </a:lnTo>
                  <a:lnTo>
                    <a:pt x="726" y="174"/>
                  </a:lnTo>
                  <a:lnTo>
                    <a:pt x="738" y="167"/>
                  </a:lnTo>
                  <a:lnTo>
                    <a:pt x="744" y="167"/>
                  </a:lnTo>
                  <a:lnTo>
                    <a:pt x="756" y="160"/>
                  </a:lnTo>
                  <a:lnTo>
                    <a:pt x="762" y="160"/>
                  </a:lnTo>
                  <a:lnTo>
                    <a:pt x="774" y="152"/>
                  </a:lnTo>
                  <a:lnTo>
                    <a:pt x="780" y="152"/>
                  </a:lnTo>
                  <a:lnTo>
                    <a:pt x="792" y="145"/>
                  </a:lnTo>
                  <a:lnTo>
                    <a:pt x="799" y="145"/>
                  </a:lnTo>
                  <a:lnTo>
                    <a:pt x="811" y="138"/>
                  </a:lnTo>
                  <a:lnTo>
                    <a:pt x="817" y="131"/>
                  </a:lnTo>
                  <a:lnTo>
                    <a:pt x="829" y="131"/>
                  </a:lnTo>
                  <a:lnTo>
                    <a:pt x="841" y="123"/>
                  </a:lnTo>
                  <a:lnTo>
                    <a:pt x="847" y="123"/>
                  </a:lnTo>
                  <a:lnTo>
                    <a:pt x="859" y="116"/>
                  </a:lnTo>
                  <a:lnTo>
                    <a:pt x="865" y="116"/>
                  </a:lnTo>
                  <a:lnTo>
                    <a:pt x="877" y="109"/>
                  </a:lnTo>
                  <a:lnTo>
                    <a:pt x="883" y="109"/>
                  </a:lnTo>
                  <a:lnTo>
                    <a:pt x="895" y="102"/>
                  </a:lnTo>
                  <a:lnTo>
                    <a:pt x="901" y="102"/>
                  </a:lnTo>
                  <a:lnTo>
                    <a:pt x="913" y="94"/>
                  </a:lnTo>
                  <a:lnTo>
                    <a:pt x="919" y="94"/>
                  </a:lnTo>
                  <a:lnTo>
                    <a:pt x="932" y="87"/>
                  </a:lnTo>
                  <a:lnTo>
                    <a:pt x="938" y="87"/>
                  </a:lnTo>
                  <a:lnTo>
                    <a:pt x="950" y="87"/>
                  </a:lnTo>
                  <a:lnTo>
                    <a:pt x="962" y="80"/>
                  </a:lnTo>
                  <a:lnTo>
                    <a:pt x="968" y="80"/>
                  </a:lnTo>
                  <a:lnTo>
                    <a:pt x="980" y="73"/>
                  </a:lnTo>
                  <a:lnTo>
                    <a:pt x="986" y="73"/>
                  </a:lnTo>
                  <a:lnTo>
                    <a:pt x="998" y="65"/>
                  </a:lnTo>
                  <a:lnTo>
                    <a:pt x="1004" y="65"/>
                  </a:lnTo>
                  <a:lnTo>
                    <a:pt x="1016" y="58"/>
                  </a:lnTo>
                  <a:lnTo>
                    <a:pt x="1022" y="58"/>
                  </a:lnTo>
                  <a:lnTo>
                    <a:pt x="1034" y="51"/>
                  </a:lnTo>
                  <a:lnTo>
                    <a:pt x="1040" y="51"/>
                  </a:lnTo>
                  <a:lnTo>
                    <a:pt x="1053" y="44"/>
                  </a:lnTo>
                  <a:lnTo>
                    <a:pt x="1059" y="44"/>
                  </a:lnTo>
                  <a:lnTo>
                    <a:pt x="1071" y="44"/>
                  </a:lnTo>
                  <a:lnTo>
                    <a:pt x="1083" y="36"/>
                  </a:lnTo>
                  <a:lnTo>
                    <a:pt x="1089" y="36"/>
                  </a:lnTo>
                  <a:lnTo>
                    <a:pt x="1101" y="29"/>
                  </a:lnTo>
                  <a:lnTo>
                    <a:pt x="1107" y="29"/>
                  </a:lnTo>
                  <a:lnTo>
                    <a:pt x="1119" y="22"/>
                  </a:lnTo>
                  <a:lnTo>
                    <a:pt x="1125" y="22"/>
                  </a:lnTo>
                  <a:lnTo>
                    <a:pt x="1137" y="15"/>
                  </a:lnTo>
                  <a:lnTo>
                    <a:pt x="1143" y="15"/>
                  </a:lnTo>
                  <a:lnTo>
                    <a:pt x="1155" y="15"/>
                  </a:lnTo>
                  <a:lnTo>
                    <a:pt x="1161" y="7"/>
                  </a:lnTo>
                  <a:lnTo>
                    <a:pt x="1173" y="7"/>
                  </a:lnTo>
                  <a:lnTo>
                    <a:pt x="1179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768" name="Freeform 104"/>
            <p:cNvSpPr>
              <a:spLocks/>
            </p:cNvSpPr>
            <p:nvPr/>
          </p:nvSpPr>
          <p:spPr bwMode="auto">
            <a:xfrm>
              <a:off x="5311" y="1626"/>
              <a:ext cx="134" cy="36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3" y="36"/>
                </a:cxn>
                <a:cxn ang="0">
                  <a:pos x="25" y="29"/>
                </a:cxn>
                <a:cxn ang="0">
                  <a:pos x="31" y="29"/>
                </a:cxn>
                <a:cxn ang="0">
                  <a:pos x="43" y="29"/>
                </a:cxn>
                <a:cxn ang="0">
                  <a:pos x="49" y="22"/>
                </a:cxn>
                <a:cxn ang="0">
                  <a:pos x="61" y="22"/>
                </a:cxn>
                <a:cxn ang="0">
                  <a:pos x="67" y="14"/>
                </a:cxn>
                <a:cxn ang="0">
                  <a:pos x="79" y="14"/>
                </a:cxn>
                <a:cxn ang="0">
                  <a:pos x="85" y="14"/>
                </a:cxn>
                <a:cxn ang="0">
                  <a:pos x="97" y="7"/>
                </a:cxn>
                <a:cxn ang="0">
                  <a:pos x="103" y="7"/>
                </a:cxn>
                <a:cxn ang="0">
                  <a:pos x="115" y="0"/>
                </a:cxn>
                <a:cxn ang="0">
                  <a:pos x="127" y="0"/>
                </a:cxn>
                <a:cxn ang="0">
                  <a:pos x="134" y="0"/>
                </a:cxn>
              </a:cxnLst>
              <a:rect l="0" t="0" r="r" b="b"/>
              <a:pathLst>
                <a:path w="134" h="36">
                  <a:moveTo>
                    <a:pt x="0" y="36"/>
                  </a:moveTo>
                  <a:lnTo>
                    <a:pt x="13" y="36"/>
                  </a:lnTo>
                  <a:lnTo>
                    <a:pt x="25" y="29"/>
                  </a:lnTo>
                  <a:lnTo>
                    <a:pt x="31" y="29"/>
                  </a:lnTo>
                  <a:lnTo>
                    <a:pt x="43" y="29"/>
                  </a:lnTo>
                  <a:lnTo>
                    <a:pt x="49" y="22"/>
                  </a:lnTo>
                  <a:lnTo>
                    <a:pt x="61" y="22"/>
                  </a:lnTo>
                  <a:lnTo>
                    <a:pt x="67" y="14"/>
                  </a:lnTo>
                  <a:lnTo>
                    <a:pt x="79" y="14"/>
                  </a:lnTo>
                  <a:lnTo>
                    <a:pt x="85" y="14"/>
                  </a:lnTo>
                  <a:lnTo>
                    <a:pt x="97" y="7"/>
                  </a:lnTo>
                  <a:lnTo>
                    <a:pt x="103" y="7"/>
                  </a:lnTo>
                  <a:lnTo>
                    <a:pt x="115" y="0"/>
                  </a:lnTo>
                  <a:lnTo>
                    <a:pt x="127" y="0"/>
                  </a:lnTo>
                  <a:lnTo>
                    <a:pt x="134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769" name="Rectangle 105"/>
            <p:cNvSpPr>
              <a:spLocks noChangeArrowheads="1"/>
            </p:cNvSpPr>
            <p:nvPr/>
          </p:nvSpPr>
          <p:spPr bwMode="auto">
            <a:xfrm>
              <a:off x="5318" y="1902"/>
              <a:ext cx="48" cy="58"/>
            </a:xfrm>
            <a:prstGeom prst="rect">
              <a:avLst/>
            </a:prstGeom>
            <a:noFill/>
            <a:ln w="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770" name="Rectangle 106"/>
            <p:cNvSpPr>
              <a:spLocks noChangeArrowheads="1"/>
            </p:cNvSpPr>
            <p:nvPr/>
          </p:nvSpPr>
          <p:spPr bwMode="auto">
            <a:xfrm>
              <a:off x="5130" y="2054"/>
              <a:ext cx="48" cy="58"/>
            </a:xfrm>
            <a:prstGeom prst="rect">
              <a:avLst/>
            </a:prstGeom>
            <a:noFill/>
            <a:ln w="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771" name="Rectangle 107"/>
            <p:cNvSpPr>
              <a:spLocks noChangeArrowheads="1"/>
            </p:cNvSpPr>
            <p:nvPr/>
          </p:nvSpPr>
          <p:spPr bwMode="auto">
            <a:xfrm>
              <a:off x="4949" y="2206"/>
              <a:ext cx="48" cy="58"/>
            </a:xfrm>
            <a:prstGeom prst="rect">
              <a:avLst/>
            </a:prstGeom>
            <a:noFill/>
            <a:ln w="0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772" name="Freeform 108"/>
            <p:cNvSpPr>
              <a:spLocks/>
            </p:cNvSpPr>
            <p:nvPr/>
          </p:nvSpPr>
          <p:spPr bwMode="auto">
            <a:xfrm>
              <a:off x="4229" y="1887"/>
              <a:ext cx="1179" cy="1219"/>
            </a:xfrm>
            <a:custGeom>
              <a:avLst/>
              <a:gdLst/>
              <a:ahLst/>
              <a:cxnLst>
                <a:cxn ang="0">
                  <a:pos x="12" y="1190"/>
                </a:cxn>
                <a:cxn ang="0">
                  <a:pos x="42" y="1154"/>
                </a:cxn>
                <a:cxn ang="0">
                  <a:pos x="73" y="1110"/>
                </a:cxn>
                <a:cxn ang="0">
                  <a:pos x="97" y="1067"/>
                </a:cxn>
                <a:cxn ang="0">
                  <a:pos x="127" y="1031"/>
                </a:cxn>
                <a:cxn ang="0">
                  <a:pos x="151" y="994"/>
                </a:cxn>
                <a:cxn ang="0">
                  <a:pos x="181" y="958"/>
                </a:cxn>
                <a:cxn ang="0">
                  <a:pos x="212" y="922"/>
                </a:cxn>
                <a:cxn ang="0">
                  <a:pos x="236" y="885"/>
                </a:cxn>
                <a:cxn ang="0">
                  <a:pos x="266" y="849"/>
                </a:cxn>
                <a:cxn ang="0">
                  <a:pos x="296" y="813"/>
                </a:cxn>
                <a:cxn ang="0">
                  <a:pos x="321" y="784"/>
                </a:cxn>
                <a:cxn ang="0">
                  <a:pos x="351" y="748"/>
                </a:cxn>
                <a:cxn ang="0">
                  <a:pos x="375" y="719"/>
                </a:cxn>
                <a:cxn ang="0">
                  <a:pos x="405" y="682"/>
                </a:cxn>
                <a:cxn ang="0">
                  <a:pos x="435" y="653"/>
                </a:cxn>
                <a:cxn ang="0">
                  <a:pos x="460" y="624"/>
                </a:cxn>
                <a:cxn ang="0">
                  <a:pos x="490" y="595"/>
                </a:cxn>
                <a:cxn ang="0">
                  <a:pos x="520" y="566"/>
                </a:cxn>
                <a:cxn ang="0">
                  <a:pos x="544" y="537"/>
                </a:cxn>
                <a:cxn ang="0">
                  <a:pos x="575" y="508"/>
                </a:cxn>
                <a:cxn ang="0">
                  <a:pos x="599" y="479"/>
                </a:cxn>
                <a:cxn ang="0">
                  <a:pos x="629" y="457"/>
                </a:cxn>
                <a:cxn ang="0">
                  <a:pos x="659" y="428"/>
                </a:cxn>
                <a:cxn ang="0">
                  <a:pos x="683" y="399"/>
                </a:cxn>
                <a:cxn ang="0">
                  <a:pos x="714" y="377"/>
                </a:cxn>
                <a:cxn ang="0">
                  <a:pos x="744" y="348"/>
                </a:cxn>
                <a:cxn ang="0">
                  <a:pos x="768" y="327"/>
                </a:cxn>
                <a:cxn ang="0">
                  <a:pos x="798" y="305"/>
                </a:cxn>
                <a:cxn ang="0">
                  <a:pos x="822" y="276"/>
                </a:cxn>
                <a:cxn ang="0">
                  <a:pos x="853" y="254"/>
                </a:cxn>
                <a:cxn ang="0">
                  <a:pos x="883" y="232"/>
                </a:cxn>
                <a:cxn ang="0">
                  <a:pos x="907" y="211"/>
                </a:cxn>
                <a:cxn ang="0">
                  <a:pos x="937" y="181"/>
                </a:cxn>
                <a:cxn ang="0">
                  <a:pos x="962" y="160"/>
                </a:cxn>
                <a:cxn ang="0">
                  <a:pos x="992" y="138"/>
                </a:cxn>
                <a:cxn ang="0">
                  <a:pos x="1022" y="116"/>
                </a:cxn>
                <a:cxn ang="0">
                  <a:pos x="1046" y="94"/>
                </a:cxn>
                <a:cxn ang="0">
                  <a:pos x="1076" y="73"/>
                </a:cxn>
                <a:cxn ang="0">
                  <a:pos x="1107" y="51"/>
                </a:cxn>
                <a:cxn ang="0">
                  <a:pos x="1131" y="36"/>
                </a:cxn>
                <a:cxn ang="0">
                  <a:pos x="1161" y="15"/>
                </a:cxn>
              </a:cxnLst>
              <a:rect l="0" t="0" r="r" b="b"/>
              <a:pathLst>
                <a:path w="1179" h="1219">
                  <a:moveTo>
                    <a:pt x="0" y="1219"/>
                  </a:moveTo>
                  <a:lnTo>
                    <a:pt x="6" y="1205"/>
                  </a:lnTo>
                  <a:lnTo>
                    <a:pt x="12" y="1190"/>
                  </a:lnTo>
                  <a:lnTo>
                    <a:pt x="24" y="1176"/>
                  </a:lnTo>
                  <a:lnTo>
                    <a:pt x="30" y="1169"/>
                  </a:lnTo>
                  <a:lnTo>
                    <a:pt x="42" y="1154"/>
                  </a:lnTo>
                  <a:lnTo>
                    <a:pt x="54" y="1140"/>
                  </a:lnTo>
                  <a:lnTo>
                    <a:pt x="61" y="1125"/>
                  </a:lnTo>
                  <a:lnTo>
                    <a:pt x="73" y="1110"/>
                  </a:lnTo>
                  <a:lnTo>
                    <a:pt x="79" y="1096"/>
                  </a:lnTo>
                  <a:lnTo>
                    <a:pt x="91" y="1081"/>
                  </a:lnTo>
                  <a:lnTo>
                    <a:pt x="97" y="1067"/>
                  </a:lnTo>
                  <a:lnTo>
                    <a:pt x="109" y="1060"/>
                  </a:lnTo>
                  <a:lnTo>
                    <a:pt x="115" y="1045"/>
                  </a:lnTo>
                  <a:lnTo>
                    <a:pt x="127" y="1031"/>
                  </a:lnTo>
                  <a:lnTo>
                    <a:pt x="133" y="1016"/>
                  </a:lnTo>
                  <a:lnTo>
                    <a:pt x="145" y="1009"/>
                  </a:lnTo>
                  <a:lnTo>
                    <a:pt x="151" y="994"/>
                  </a:lnTo>
                  <a:lnTo>
                    <a:pt x="163" y="980"/>
                  </a:lnTo>
                  <a:lnTo>
                    <a:pt x="175" y="965"/>
                  </a:lnTo>
                  <a:lnTo>
                    <a:pt x="181" y="958"/>
                  </a:lnTo>
                  <a:lnTo>
                    <a:pt x="194" y="944"/>
                  </a:lnTo>
                  <a:lnTo>
                    <a:pt x="200" y="929"/>
                  </a:lnTo>
                  <a:lnTo>
                    <a:pt x="212" y="922"/>
                  </a:lnTo>
                  <a:lnTo>
                    <a:pt x="218" y="907"/>
                  </a:lnTo>
                  <a:lnTo>
                    <a:pt x="230" y="893"/>
                  </a:lnTo>
                  <a:lnTo>
                    <a:pt x="236" y="885"/>
                  </a:lnTo>
                  <a:lnTo>
                    <a:pt x="248" y="871"/>
                  </a:lnTo>
                  <a:lnTo>
                    <a:pt x="254" y="864"/>
                  </a:lnTo>
                  <a:lnTo>
                    <a:pt x="266" y="849"/>
                  </a:lnTo>
                  <a:lnTo>
                    <a:pt x="278" y="835"/>
                  </a:lnTo>
                  <a:lnTo>
                    <a:pt x="284" y="827"/>
                  </a:lnTo>
                  <a:lnTo>
                    <a:pt x="296" y="813"/>
                  </a:lnTo>
                  <a:lnTo>
                    <a:pt x="302" y="806"/>
                  </a:lnTo>
                  <a:lnTo>
                    <a:pt x="315" y="791"/>
                  </a:lnTo>
                  <a:lnTo>
                    <a:pt x="321" y="784"/>
                  </a:lnTo>
                  <a:lnTo>
                    <a:pt x="333" y="769"/>
                  </a:lnTo>
                  <a:lnTo>
                    <a:pt x="339" y="762"/>
                  </a:lnTo>
                  <a:lnTo>
                    <a:pt x="351" y="748"/>
                  </a:lnTo>
                  <a:lnTo>
                    <a:pt x="357" y="740"/>
                  </a:lnTo>
                  <a:lnTo>
                    <a:pt x="369" y="726"/>
                  </a:lnTo>
                  <a:lnTo>
                    <a:pt x="375" y="719"/>
                  </a:lnTo>
                  <a:lnTo>
                    <a:pt x="387" y="704"/>
                  </a:lnTo>
                  <a:lnTo>
                    <a:pt x="399" y="697"/>
                  </a:lnTo>
                  <a:lnTo>
                    <a:pt x="405" y="682"/>
                  </a:lnTo>
                  <a:lnTo>
                    <a:pt x="417" y="675"/>
                  </a:lnTo>
                  <a:lnTo>
                    <a:pt x="423" y="668"/>
                  </a:lnTo>
                  <a:lnTo>
                    <a:pt x="435" y="653"/>
                  </a:lnTo>
                  <a:lnTo>
                    <a:pt x="441" y="646"/>
                  </a:lnTo>
                  <a:lnTo>
                    <a:pt x="454" y="631"/>
                  </a:lnTo>
                  <a:lnTo>
                    <a:pt x="460" y="624"/>
                  </a:lnTo>
                  <a:lnTo>
                    <a:pt x="472" y="617"/>
                  </a:lnTo>
                  <a:lnTo>
                    <a:pt x="478" y="602"/>
                  </a:lnTo>
                  <a:lnTo>
                    <a:pt x="490" y="595"/>
                  </a:lnTo>
                  <a:lnTo>
                    <a:pt x="496" y="588"/>
                  </a:lnTo>
                  <a:lnTo>
                    <a:pt x="508" y="573"/>
                  </a:lnTo>
                  <a:lnTo>
                    <a:pt x="520" y="566"/>
                  </a:lnTo>
                  <a:lnTo>
                    <a:pt x="526" y="559"/>
                  </a:lnTo>
                  <a:lnTo>
                    <a:pt x="538" y="544"/>
                  </a:lnTo>
                  <a:lnTo>
                    <a:pt x="544" y="537"/>
                  </a:lnTo>
                  <a:lnTo>
                    <a:pt x="556" y="530"/>
                  </a:lnTo>
                  <a:lnTo>
                    <a:pt x="562" y="523"/>
                  </a:lnTo>
                  <a:lnTo>
                    <a:pt x="575" y="508"/>
                  </a:lnTo>
                  <a:lnTo>
                    <a:pt x="581" y="501"/>
                  </a:lnTo>
                  <a:lnTo>
                    <a:pt x="593" y="494"/>
                  </a:lnTo>
                  <a:lnTo>
                    <a:pt x="599" y="479"/>
                  </a:lnTo>
                  <a:lnTo>
                    <a:pt x="611" y="472"/>
                  </a:lnTo>
                  <a:lnTo>
                    <a:pt x="617" y="465"/>
                  </a:lnTo>
                  <a:lnTo>
                    <a:pt x="629" y="457"/>
                  </a:lnTo>
                  <a:lnTo>
                    <a:pt x="641" y="443"/>
                  </a:lnTo>
                  <a:lnTo>
                    <a:pt x="647" y="436"/>
                  </a:lnTo>
                  <a:lnTo>
                    <a:pt x="659" y="428"/>
                  </a:lnTo>
                  <a:lnTo>
                    <a:pt x="665" y="421"/>
                  </a:lnTo>
                  <a:lnTo>
                    <a:pt x="677" y="414"/>
                  </a:lnTo>
                  <a:lnTo>
                    <a:pt x="683" y="399"/>
                  </a:lnTo>
                  <a:lnTo>
                    <a:pt x="695" y="392"/>
                  </a:lnTo>
                  <a:lnTo>
                    <a:pt x="702" y="385"/>
                  </a:lnTo>
                  <a:lnTo>
                    <a:pt x="714" y="377"/>
                  </a:lnTo>
                  <a:lnTo>
                    <a:pt x="720" y="370"/>
                  </a:lnTo>
                  <a:lnTo>
                    <a:pt x="732" y="363"/>
                  </a:lnTo>
                  <a:lnTo>
                    <a:pt x="744" y="348"/>
                  </a:lnTo>
                  <a:lnTo>
                    <a:pt x="750" y="341"/>
                  </a:lnTo>
                  <a:lnTo>
                    <a:pt x="762" y="334"/>
                  </a:lnTo>
                  <a:lnTo>
                    <a:pt x="768" y="327"/>
                  </a:lnTo>
                  <a:lnTo>
                    <a:pt x="780" y="319"/>
                  </a:lnTo>
                  <a:lnTo>
                    <a:pt x="786" y="312"/>
                  </a:lnTo>
                  <a:lnTo>
                    <a:pt x="798" y="305"/>
                  </a:lnTo>
                  <a:lnTo>
                    <a:pt x="804" y="290"/>
                  </a:lnTo>
                  <a:lnTo>
                    <a:pt x="816" y="283"/>
                  </a:lnTo>
                  <a:lnTo>
                    <a:pt x="822" y="276"/>
                  </a:lnTo>
                  <a:lnTo>
                    <a:pt x="835" y="269"/>
                  </a:lnTo>
                  <a:lnTo>
                    <a:pt x="841" y="261"/>
                  </a:lnTo>
                  <a:lnTo>
                    <a:pt x="853" y="254"/>
                  </a:lnTo>
                  <a:lnTo>
                    <a:pt x="865" y="247"/>
                  </a:lnTo>
                  <a:lnTo>
                    <a:pt x="871" y="240"/>
                  </a:lnTo>
                  <a:lnTo>
                    <a:pt x="883" y="232"/>
                  </a:lnTo>
                  <a:lnTo>
                    <a:pt x="889" y="225"/>
                  </a:lnTo>
                  <a:lnTo>
                    <a:pt x="901" y="218"/>
                  </a:lnTo>
                  <a:lnTo>
                    <a:pt x="907" y="211"/>
                  </a:lnTo>
                  <a:lnTo>
                    <a:pt x="919" y="196"/>
                  </a:lnTo>
                  <a:lnTo>
                    <a:pt x="925" y="189"/>
                  </a:lnTo>
                  <a:lnTo>
                    <a:pt x="937" y="181"/>
                  </a:lnTo>
                  <a:lnTo>
                    <a:pt x="943" y="174"/>
                  </a:lnTo>
                  <a:lnTo>
                    <a:pt x="956" y="167"/>
                  </a:lnTo>
                  <a:lnTo>
                    <a:pt x="962" y="160"/>
                  </a:lnTo>
                  <a:lnTo>
                    <a:pt x="974" y="152"/>
                  </a:lnTo>
                  <a:lnTo>
                    <a:pt x="986" y="145"/>
                  </a:lnTo>
                  <a:lnTo>
                    <a:pt x="992" y="138"/>
                  </a:lnTo>
                  <a:lnTo>
                    <a:pt x="1004" y="131"/>
                  </a:lnTo>
                  <a:lnTo>
                    <a:pt x="1010" y="123"/>
                  </a:lnTo>
                  <a:lnTo>
                    <a:pt x="1022" y="116"/>
                  </a:lnTo>
                  <a:lnTo>
                    <a:pt x="1028" y="109"/>
                  </a:lnTo>
                  <a:lnTo>
                    <a:pt x="1040" y="102"/>
                  </a:lnTo>
                  <a:lnTo>
                    <a:pt x="1046" y="94"/>
                  </a:lnTo>
                  <a:lnTo>
                    <a:pt x="1058" y="87"/>
                  </a:lnTo>
                  <a:lnTo>
                    <a:pt x="1064" y="80"/>
                  </a:lnTo>
                  <a:lnTo>
                    <a:pt x="1076" y="73"/>
                  </a:lnTo>
                  <a:lnTo>
                    <a:pt x="1082" y="65"/>
                  </a:lnTo>
                  <a:lnTo>
                    <a:pt x="1095" y="58"/>
                  </a:lnTo>
                  <a:lnTo>
                    <a:pt x="1107" y="51"/>
                  </a:lnTo>
                  <a:lnTo>
                    <a:pt x="1113" y="44"/>
                  </a:lnTo>
                  <a:lnTo>
                    <a:pt x="1125" y="44"/>
                  </a:lnTo>
                  <a:lnTo>
                    <a:pt x="1131" y="36"/>
                  </a:lnTo>
                  <a:lnTo>
                    <a:pt x="1143" y="29"/>
                  </a:lnTo>
                  <a:lnTo>
                    <a:pt x="1149" y="22"/>
                  </a:lnTo>
                  <a:lnTo>
                    <a:pt x="1161" y="15"/>
                  </a:lnTo>
                  <a:lnTo>
                    <a:pt x="1167" y="7"/>
                  </a:lnTo>
                  <a:lnTo>
                    <a:pt x="1179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773" name="Freeform 109"/>
            <p:cNvSpPr>
              <a:spLocks/>
            </p:cNvSpPr>
            <p:nvPr/>
          </p:nvSpPr>
          <p:spPr bwMode="auto">
            <a:xfrm>
              <a:off x="5408" y="1865"/>
              <a:ext cx="37" cy="22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6" y="15"/>
                </a:cxn>
                <a:cxn ang="0">
                  <a:pos x="18" y="8"/>
                </a:cxn>
                <a:cxn ang="0">
                  <a:pos x="30" y="0"/>
                </a:cxn>
                <a:cxn ang="0">
                  <a:pos x="37" y="0"/>
                </a:cxn>
              </a:cxnLst>
              <a:rect l="0" t="0" r="r" b="b"/>
              <a:pathLst>
                <a:path w="37" h="22">
                  <a:moveTo>
                    <a:pt x="0" y="22"/>
                  </a:moveTo>
                  <a:lnTo>
                    <a:pt x="6" y="15"/>
                  </a:lnTo>
                  <a:lnTo>
                    <a:pt x="18" y="8"/>
                  </a:lnTo>
                  <a:lnTo>
                    <a:pt x="30" y="0"/>
                  </a:lnTo>
                  <a:lnTo>
                    <a:pt x="37" y="0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5774" name="Rectangle 110"/>
            <p:cNvSpPr>
              <a:spLocks noChangeArrowheads="1"/>
            </p:cNvSpPr>
            <p:nvPr/>
          </p:nvSpPr>
          <p:spPr bwMode="auto">
            <a:xfrm>
              <a:off x="4029" y="3048"/>
              <a:ext cx="2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200">
                  <a:solidFill>
                    <a:srgbClr val="000000"/>
                  </a:solidFill>
                  <a:latin typeface="Helvetica" pitchFamily="34" charset="0"/>
                  <a:ea typeface="ＭＳ Ｐゴシック" pitchFamily="50" charset="-128"/>
                </a:rPr>
                <a:t> </a:t>
              </a:r>
              <a:endParaRPr lang="en-US" altLang="ja-JP">
                <a:ea typeface="ＭＳ Ｐゴシック" pitchFamily="50" charset="-128"/>
              </a:endParaRPr>
            </a:p>
          </p:txBody>
        </p:sp>
        <p:sp>
          <p:nvSpPr>
            <p:cNvPr id="625775" name="Rectangle 111"/>
            <p:cNvSpPr>
              <a:spLocks noChangeArrowheads="1"/>
            </p:cNvSpPr>
            <p:nvPr/>
          </p:nvSpPr>
          <p:spPr bwMode="auto">
            <a:xfrm>
              <a:off x="5432" y="1038"/>
              <a:ext cx="2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200">
                  <a:solidFill>
                    <a:srgbClr val="000000"/>
                  </a:solidFill>
                  <a:latin typeface="Helvetica" pitchFamily="34" charset="0"/>
                  <a:ea typeface="ＭＳ Ｐゴシック" pitchFamily="50" charset="-128"/>
                </a:rPr>
                <a:t> </a:t>
              </a:r>
              <a:endParaRPr lang="en-US" altLang="ja-JP">
                <a:ea typeface="ＭＳ Ｐゴシック" pitchFamily="50" charset="-128"/>
              </a:endParaRPr>
            </a:p>
          </p:txBody>
        </p:sp>
      </p:grpSp>
      <p:pic>
        <p:nvPicPr>
          <p:cNvPr id="625776" name="Picture 1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0"/>
            <a:ext cx="372903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5777" name="Text Box 113"/>
          <p:cNvSpPr txBox="1">
            <a:spLocks noChangeArrowheads="1"/>
          </p:cNvSpPr>
          <p:nvPr/>
        </p:nvSpPr>
        <p:spPr bwMode="auto">
          <a:xfrm>
            <a:off x="0" y="12954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200">
                <a:solidFill>
                  <a:srgbClr val="0000FF"/>
                </a:solidFill>
                <a:ea typeface="ＭＳ Ｐゴシック" pitchFamily="50" charset="-128"/>
              </a:rPr>
              <a:t>RF BKD Rate Gradient Dependence for 230ns Pulse at Different Conditioning Time</a:t>
            </a:r>
          </a:p>
        </p:txBody>
      </p:sp>
      <p:sp>
        <p:nvSpPr>
          <p:cNvPr id="625778" name="Text Box 114"/>
          <p:cNvSpPr txBox="1">
            <a:spLocks noChangeArrowheads="1"/>
          </p:cNvSpPr>
          <p:nvPr/>
        </p:nvSpPr>
        <p:spPr bwMode="auto">
          <a:xfrm>
            <a:off x="3573463" y="1847850"/>
            <a:ext cx="1689100" cy="482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200">
                <a:solidFill>
                  <a:srgbClr val="6600CC"/>
                </a:solidFill>
                <a:ea typeface="ＭＳ Ｐゴシック" pitchFamily="50" charset="-128"/>
              </a:rPr>
              <a:t>After 250hrs RF Condition</a:t>
            </a:r>
          </a:p>
        </p:txBody>
      </p:sp>
      <p:sp>
        <p:nvSpPr>
          <p:cNvPr id="625779" name="Line 115"/>
          <p:cNvSpPr>
            <a:spLocks noChangeShapeType="1"/>
          </p:cNvSpPr>
          <p:nvPr/>
        </p:nvSpPr>
        <p:spPr bwMode="auto">
          <a:xfrm>
            <a:off x="2438400" y="2133600"/>
            <a:ext cx="10668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625780" name="Text Box 116"/>
          <p:cNvSpPr txBox="1">
            <a:spLocks noChangeArrowheads="1"/>
          </p:cNvSpPr>
          <p:nvPr/>
        </p:nvSpPr>
        <p:spPr bwMode="auto">
          <a:xfrm>
            <a:off x="3581400" y="2590800"/>
            <a:ext cx="1655763" cy="4826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200">
                <a:solidFill>
                  <a:srgbClr val="6600CC"/>
                </a:solidFill>
                <a:ea typeface="ＭＳ Ｐゴシック" pitchFamily="50" charset="-128"/>
              </a:rPr>
              <a:t>After 500hrs RF Condition</a:t>
            </a:r>
          </a:p>
        </p:txBody>
      </p:sp>
      <p:sp>
        <p:nvSpPr>
          <p:cNvPr id="625781" name="Line 117"/>
          <p:cNvSpPr>
            <a:spLocks noChangeShapeType="1"/>
          </p:cNvSpPr>
          <p:nvPr/>
        </p:nvSpPr>
        <p:spPr bwMode="auto">
          <a:xfrm>
            <a:off x="2667000" y="2743200"/>
            <a:ext cx="838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625782" name="Text Box 118"/>
          <p:cNvSpPr txBox="1">
            <a:spLocks noChangeArrowheads="1"/>
          </p:cNvSpPr>
          <p:nvPr/>
        </p:nvSpPr>
        <p:spPr bwMode="auto">
          <a:xfrm>
            <a:off x="3657600" y="3429000"/>
            <a:ext cx="1612900" cy="4826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200">
                <a:solidFill>
                  <a:srgbClr val="6600CC"/>
                </a:solidFill>
                <a:ea typeface="ＭＳ Ｐゴシック" pitchFamily="50" charset="-128"/>
              </a:rPr>
              <a:t>After 900hrs RF Condition</a:t>
            </a:r>
          </a:p>
        </p:txBody>
      </p:sp>
      <p:sp>
        <p:nvSpPr>
          <p:cNvPr id="625783" name="Line 119"/>
          <p:cNvSpPr>
            <a:spLocks noChangeShapeType="1"/>
          </p:cNvSpPr>
          <p:nvPr/>
        </p:nvSpPr>
        <p:spPr bwMode="auto">
          <a:xfrm>
            <a:off x="2895600" y="3276600"/>
            <a:ext cx="685800" cy="152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625784" name="Text Box 120"/>
          <p:cNvSpPr txBox="1">
            <a:spLocks noChangeArrowheads="1"/>
          </p:cNvSpPr>
          <p:nvPr/>
        </p:nvSpPr>
        <p:spPr bwMode="auto">
          <a:xfrm>
            <a:off x="4876800" y="12192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200">
                <a:solidFill>
                  <a:srgbClr val="0000FF"/>
                </a:solidFill>
                <a:ea typeface="ＭＳ Ｐゴシック" pitchFamily="50" charset="-128"/>
              </a:rPr>
              <a:t>RF BKD Rate Pulse Width Dependence at Different Conditioning Time</a:t>
            </a:r>
          </a:p>
        </p:txBody>
      </p:sp>
      <p:sp>
        <p:nvSpPr>
          <p:cNvPr id="625785" name="Freeform 121"/>
          <p:cNvSpPr>
            <a:spLocks/>
          </p:cNvSpPr>
          <p:nvPr/>
        </p:nvSpPr>
        <p:spPr bwMode="auto">
          <a:xfrm>
            <a:off x="5340350" y="1931988"/>
            <a:ext cx="1795463" cy="325437"/>
          </a:xfrm>
          <a:custGeom>
            <a:avLst/>
            <a:gdLst/>
            <a:ahLst/>
            <a:cxnLst>
              <a:cxn ang="0">
                <a:pos x="816" y="240"/>
              </a:cxn>
              <a:cxn ang="0">
                <a:pos x="624" y="96"/>
              </a:cxn>
              <a:cxn ang="0">
                <a:pos x="576" y="240"/>
              </a:cxn>
              <a:cxn ang="0">
                <a:pos x="0" y="0"/>
              </a:cxn>
            </a:cxnLst>
            <a:rect l="0" t="0" r="r" b="b"/>
            <a:pathLst>
              <a:path w="816" h="256">
                <a:moveTo>
                  <a:pt x="816" y="240"/>
                </a:moveTo>
                <a:cubicBezTo>
                  <a:pt x="740" y="168"/>
                  <a:pt x="664" y="96"/>
                  <a:pt x="624" y="96"/>
                </a:cubicBezTo>
                <a:cubicBezTo>
                  <a:pt x="584" y="96"/>
                  <a:pt x="680" y="256"/>
                  <a:pt x="576" y="240"/>
                </a:cubicBezTo>
                <a:cubicBezTo>
                  <a:pt x="472" y="224"/>
                  <a:pt x="236" y="112"/>
                  <a:pt x="0" y="0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625786" name="Freeform 122"/>
          <p:cNvSpPr>
            <a:spLocks/>
          </p:cNvSpPr>
          <p:nvPr/>
        </p:nvSpPr>
        <p:spPr bwMode="auto">
          <a:xfrm>
            <a:off x="5257800" y="2895600"/>
            <a:ext cx="1801813" cy="341313"/>
          </a:xfrm>
          <a:custGeom>
            <a:avLst/>
            <a:gdLst/>
            <a:ahLst/>
            <a:cxnLst>
              <a:cxn ang="0">
                <a:pos x="816" y="240"/>
              </a:cxn>
              <a:cxn ang="0">
                <a:pos x="624" y="96"/>
              </a:cxn>
              <a:cxn ang="0">
                <a:pos x="576" y="240"/>
              </a:cxn>
              <a:cxn ang="0">
                <a:pos x="0" y="0"/>
              </a:cxn>
            </a:cxnLst>
            <a:rect l="0" t="0" r="r" b="b"/>
            <a:pathLst>
              <a:path w="816" h="256">
                <a:moveTo>
                  <a:pt x="816" y="240"/>
                </a:moveTo>
                <a:cubicBezTo>
                  <a:pt x="740" y="168"/>
                  <a:pt x="664" y="96"/>
                  <a:pt x="624" y="96"/>
                </a:cubicBezTo>
                <a:cubicBezTo>
                  <a:pt x="584" y="96"/>
                  <a:pt x="680" y="256"/>
                  <a:pt x="576" y="240"/>
                </a:cubicBezTo>
                <a:cubicBezTo>
                  <a:pt x="472" y="224"/>
                  <a:pt x="236" y="112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625787" name="Freeform 123"/>
          <p:cNvSpPr>
            <a:spLocks/>
          </p:cNvSpPr>
          <p:nvPr/>
        </p:nvSpPr>
        <p:spPr bwMode="auto">
          <a:xfrm>
            <a:off x="5148263" y="3621088"/>
            <a:ext cx="2179637" cy="795337"/>
          </a:xfrm>
          <a:custGeom>
            <a:avLst/>
            <a:gdLst/>
            <a:ahLst/>
            <a:cxnLst>
              <a:cxn ang="0">
                <a:pos x="1104" y="288"/>
              </a:cxn>
              <a:cxn ang="0">
                <a:pos x="720" y="192"/>
              </a:cxn>
              <a:cxn ang="0">
                <a:pos x="912" y="432"/>
              </a:cxn>
              <a:cxn ang="0">
                <a:pos x="0" y="0"/>
              </a:cxn>
            </a:cxnLst>
            <a:rect l="0" t="0" r="r" b="b"/>
            <a:pathLst>
              <a:path w="1104" h="464">
                <a:moveTo>
                  <a:pt x="1104" y="288"/>
                </a:moveTo>
                <a:cubicBezTo>
                  <a:pt x="928" y="228"/>
                  <a:pt x="752" y="168"/>
                  <a:pt x="720" y="192"/>
                </a:cubicBezTo>
                <a:cubicBezTo>
                  <a:pt x="688" y="216"/>
                  <a:pt x="1032" y="464"/>
                  <a:pt x="912" y="432"/>
                </a:cubicBezTo>
                <a:cubicBezTo>
                  <a:pt x="792" y="400"/>
                  <a:pt x="396" y="200"/>
                  <a:pt x="0" y="0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625788" name="Text Box 124"/>
          <p:cNvSpPr txBox="1">
            <a:spLocks noChangeArrowheads="1"/>
          </p:cNvSpPr>
          <p:nvPr/>
        </p:nvSpPr>
        <p:spPr bwMode="auto">
          <a:xfrm>
            <a:off x="7107238" y="2046288"/>
            <a:ext cx="1808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400">
                <a:solidFill>
                  <a:srgbClr val="FF0000"/>
                </a:solidFill>
                <a:ea typeface="ＭＳ Ｐゴシック" pitchFamily="50" charset="-128"/>
              </a:rPr>
              <a:t>G=108MV/m</a:t>
            </a:r>
          </a:p>
        </p:txBody>
      </p:sp>
      <p:sp>
        <p:nvSpPr>
          <p:cNvPr id="625789" name="Text Box 125"/>
          <p:cNvSpPr txBox="1">
            <a:spLocks noChangeArrowheads="1"/>
          </p:cNvSpPr>
          <p:nvPr/>
        </p:nvSpPr>
        <p:spPr bwMode="auto">
          <a:xfrm>
            <a:off x="6564313" y="2546350"/>
            <a:ext cx="15795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400">
                <a:ea typeface="ＭＳ Ｐゴシック" pitchFamily="50" charset="-128"/>
              </a:rPr>
              <a:t>G=108MV/m</a:t>
            </a:r>
          </a:p>
        </p:txBody>
      </p:sp>
      <p:sp>
        <p:nvSpPr>
          <p:cNvPr id="625790" name="Text Box 126"/>
          <p:cNvSpPr txBox="1">
            <a:spLocks noChangeArrowheads="1"/>
          </p:cNvSpPr>
          <p:nvPr/>
        </p:nvSpPr>
        <p:spPr bwMode="auto">
          <a:xfrm>
            <a:off x="7221538" y="4078288"/>
            <a:ext cx="1541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400">
                <a:solidFill>
                  <a:srgbClr val="0000FF"/>
                </a:solidFill>
                <a:ea typeface="ＭＳ Ｐゴシック" pitchFamily="50" charset="-128"/>
              </a:rPr>
              <a:t>G=110MV/m</a:t>
            </a:r>
          </a:p>
        </p:txBody>
      </p:sp>
      <p:sp>
        <p:nvSpPr>
          <p:cNvPr id="625791" name="Text Box 127"/>
          <p:cNvSpPr txBox="1">
            <a:spLocks noChangeArrowheads="1"/>
          </p:cNvSpPr>
          <p:nvPr/>
        </p:nvSpPr>
        <p:spPr bwMode="auto">
          <a:xfrm>
            <a:off x="571472" y="428604"/>
            <a:ext cx="7802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00" dirty="0">
                <a:latin typeface="Comic Sans MS" pitchFamily="66" charset="0"/>
                <a:ea typeface="ＭＳ Ｐゴシック" pitchFamily="50" charset="-128"/>
              </a:rPr>
              <a:t>RF Processing of the T18 Structure</a:t>
            </a:r>
          </a:p>
        </p:txBody>
      </p:sp>
      <p:sp>
        <p:nvSpPr>
          <p:cNvPr id="625792" name="Text Box 128"/>
          <p:cNvSpPr txBox="1">
            <a:spLocks noChangeArrowheads="1"/>
          </p:cNvSpPr>
          <p:nvPr/>
        </p:nvSpPr>
        <p:spPr bwMode="auto">
          <a:xfrm>
            <a:off x="3581400" y="4267200"/>
            <a:ext cx="1612900" cy="4826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200">
                <a:ea typeface="ＭＳ Ｐゴシック" pitchFamily="50" charset="-128"/>
              </a:rPr>
              <a:t>After 1200hrs RF Condition</a:t>
            </a:r>
          </a:p>
        </p:txBody>
      </p:sp>
      <p:sp>
        <p:nvSpPr>
          <p:cNvPr id="625793" name="Line 129"/>
          <p:cNvSpPr>
            <a:spLocks noChangeShapeType="1"/>
          </p:cNvSpPr>
          <p:nvPr/>
        </p:nvSpPr>
        <p:spPr bwMode="auto">
          <a:xfrm flipV="1">
            <a:off x="2590800" y="4419600"/>
            <a:ext cx="990600" cy="7620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625794" name="Text Box 130"/>
          <p:cNvSpPr txBox="1">
            <a:spLocks noChangeArrowheads="1"/>
          </p:cNvSpPr>
          <p:nvPr/>
        </p:nvSpPr>
        <p:spPr bwMode="auto">
          <a:xfrm>
            <a:off x="0" y="5410200"/>
            <a:ext cx="9144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sz="1600">
                <a:solidFill>
                  <a:schemeClr val="accent2"/>
                </a:solidFill>
                <a:ea typeface="ＭＳ Ｐゴシック" pitchFamily="50" charset="-128"/>
              </a:rPr>
              <a:t>This performance </a:t>
            </a:r>
            <a:r>
              <a:rPr lang="en-US" altLang="ja-JP" sz="1600" i="1">
                <a:solidFill>
                  <a:schemeClr val="accent2"/>
                </a:solidFill>
                <a:ea typeface="ＭＳ Ｐゴシック" pitchFamily="50" charset="-128"/>
              </a:rPr>
              <a:t>maybe</a:t>
            </a:r>
            <a:r>
              <a:rPr lang="en-US" altLang="ja-JP" sz="1600">
                <a:solidFill>
                  <a:schemeClr val="accent2"/>
                </a:solidFill>
                <a:ea typeface="ＭＳ Ｐゴシック" pitchFamily="50" charset="-128"/>
              </a:rPr>
              <a:t> good enough for 100MV/m structure for a warm collider, however, it does not yet contain all necessary features such as wake field damping. Future traveling wave structure designs will also have better efficiencies</a:t>
            </a:r>
          </a:p>
        </p:txBody>
      </p:sp>
      <p:sp>
        <p:nvSpPr>
          <p:cNvPr id="134" name="テキスト ボックス 133"/>
          <p:cNvSpPr txBox="1"/>
          <p:nvPr/>
        </p:nvSpPr>
        <p:spPr>
          <a:xfrm>
            <a:off x="4429092" y="0"/>
            <a:ext cx="471490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R. Ruth at X-band workshop at CI, UK, Dec. 2009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Breakdown rate versus width</a:t>
            </a:r>
            <a:endParaRPr kumimoji="1" lang="ja-JP" altLang="en-US" dirty="0"/>
          </a:p>
        </p:txBody>
      </p:sp>
      <p:graphicFrame>
        <p:nvGraphicFramePr>
          <p:cNvPr id="71683" name="Object 3"/>
          <p:cNvGraphicFramePr>
            <a:graphicFrameLocks noChangeAspect="1"/>
          </p:cNvGraphicFramePr>
          <p:nvPr/>
        </p:nvGraphicFramePr>
        <p:xfrm>
          <a:off x="1214414" y="571480"/>
          <a:ext cx="6286544" cy="4389308"/>
        </p:xfrm>
        <a:graphic>
          <a:graphicData uri="http://schemas.openxmlformats.org/presentationml/2006/ole">
            <p:oleObj spid="_x0000_s71683" name="KGPlot" r:id="rId3" imgW="8321400" imgH="5810040" progId="KGraph_Plot">
              <p:embed/>
            </p:oleObj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1214414" y="5214950"/>
            <a:ext cx="6786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Not enough to discuss functional form</a:t>
            </a:r>
            <a:r>
              <a:rPr kumimoji="1" lang="en-US" altLang="ja-JP" sz="2000" dirty="0" smtClean="0"/>
              <a:t>.</a:t>
            </a:r>
          </a:p>
          <a:p>
            <a:r>
              <a:rPr lang="en-US" altLang="ja-JP" sz="2000" dirty="0" smtClean="0"/>
              <a:t>But it is evident that the longer pulse makes breakdown rate large with much more than linear dependence.</a:t>
            </a:r>
            <a:endParaRPr kumimoji="1" lang="ja-JP" altLang="en-US" sz="2000" dirty="0"/>
          </a:p>
        </p:txBody>
      </p:sp>
      <p:cxnSp>
        <p:nvCxnSpPr>
          <p:cNvPr id="6" name="直線コネクタ 5"/>
          <p:cNvCxnSpPr/>
          <p:nvPr/>
        </p:nvCxnSpPr>
        <p:spPr>
          <a:xfrm rot="5400000">
            <a:off x="3536149" y="1393017"/>
            <a:ext cx="3286148" cy="292895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090709</a:t>
            </a:r>
            <a:endParaRPr kumimoji="1" lang="ja-JP" altLang="en-US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49D7-43F7-4B82-88A2-83304BA10B02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SLAC Workshop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Summary of breakdown rate</a:t>
            </a:r>
            <a:endParaRPr kumimoji="1"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500066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Exponential slope as </a:t>
            </a:r>
            <a:r>
              <a:rPr lang="en-US" altLang="ja-JP" dirty="0" err="1" smtClean="0"/>
              <a:t>Eacc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Data scattering band around a </a:t>
            </a:r>
            <a:r>
              <a:rPr lang="en-US" altLang="ja-JP" dirty="0" smtClean="0"/>
              <a:t>slope </a:t>
            </a:r>
            <a:r>
              <a:rPr lang="en-US" altLang="ja-JP" dirty="0" smtClean="0"/>
              <a:t>is by </a:t>
            </a:r>
            <a:r>
              <a:rPr lang="en-US" altLang="ja-JP" dirty="0" smtClean="0"/>
              <a:t>an order of magnitude</a:t>
            </a:r>
          </a:p>
          <a:p>
            <a:pPr lvl="1"/>
            <a:r>
              <a:rPr lang="en-US" altLang="ja-JP" dirty="0" smtClean="0"/>
              <a:t>Slope </a:t>
            </a:r>
            <a:r>
              <a:rPr lang="en-US" altLang="ja-JP" dirty="0" smtClean="0"/>
              <a:t>=</a:t>
            </a:r>
            <a:r>
              <a:rPr lang="en-US" altLang="ja-JP" dirty="0" smtClean="0"/>
              <a:t> </a:t>
            </a:r>
            <a:r>
              <a:rPr lang="en-US" altLang="ja-JP" dirty="0" smtClean="0"/>
              <a:t>an order of magnitude by 10 </a:t>
            </a:r>
            <a:r>
              <a:rPr lang="en-US" altLang="ja-JP" dirty="0" err="1" smtClean="0"/>
              <a:t>MeV</a:t>
            </a:r>
            <a:r>
              <a:rPr lang="en-US" altLang="ja-JP" dirty="0" smtClean="0"/>
              <a:t>/m </a:t>
            </a:r>
          </a:p>
          <a:p>
            <a:pPr lvl="1"/>
            <a:r>
              <a:rPr lang="en-US" altLang="ja-JP" dirty="0" smtClean="0"/>
              <a:t>N</a:t>
            </a:r>
            <a:r>
              <a:rPr lang="en-US" altLang="ja-JP" dirty="0" smtClean="0"/>
              <a:t>ot </a:t>
            </a:r>
            <a:r>
              <a:rPr lang="en-US" altLang="ja-JP" dirty="0" smtClean="0"/>
              <a:t>enough to discuss about the functional </a:t>
            </a:r>
            <a:r>
              <a:rPr lang="en-US" altLang="ja-JP" dirty="0" smtClean="0"/>
              <a:t>form</a:t>
            </a:r>
          </a:p>
          <a:p>
            <a:r>
              <a:rPr lang="en-US" altLang="ja-JP" dirty="0" smtClean="0"/>
              <a:t>Breakdown rate evolution</a:t>
            </a:r>
          </a:p>
          <a:p>
            <a:pPr lvl="1"/>
            <a:r>
              <a:rPr lang="en-US" altLang="ja-JP" dirty="0" smtClean="0"/>
              <a:t>Reduction of BDR was not seen in last 2000 hours</a:t>
            </a:r>
            <a:endParaRPr lang="en-US" altLang="ja-JP" dirty="0" smtClean="0"/>
          </a:p>
          <a:p>
            <a:endParaRPr lang="en-US" altLang="ja-JP" dirty="0" smtClean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090709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49D7-43F7-4B82-88A2-83304BA10B02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SLAC Workshop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Breakdown position and timing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5963"/>
          </a:xfrm>
        </p:spPr>
        <p:txBody>
          <a:bodyPr/>
          <a:lstStyle/>
          <a:p>
            <a:r>
              <a:rPr lang="en-US" altLang="ja-JP" dirty="0" smtClean="0"/>
              <a:t>Still trying to analyze in detail.</a:t>
            </a:r>
            <a:endParaRPr lang="en-US" altLang="ja-JP" dirty="0" smtClean="0"/>
          </a:p>
          <a:p>
            <a:r>
              <a:rPr lang="en-US" altLang="ja-JP" dirty="0" smtClean="0"/>
              <a:t>At present, </a:t>
            </a:r>
            <a:r>
              <a:rPr lang="en-US" altLang="ja-JP" dirty="0" smtClean="0"/>
              <a:t>main</a:t>
            </a:r>
            <a:r>
              <a:rPr lang="en-US" altLang="ja-JP" dirty="0" smtClean="0"/>
              <a:t>ly refer </a:t>
            </a:r>
            <a:r>
              <a:rPr lang="en-US" altLang="ja-JP" dirty="0" smtClean="0"/>
              <a:t>to Steffen’s previous analysis</a:t>
            </a:r>
          </a:p>
          <a:p>
            <a:pPr lvl="1"/>
            <a:r>
              <a:rPr lang="en-US" altLang="ja-JP" dirty="0" smtClean="0"/>
              <a:t>More f</a:t>
            </a:r>
            <a:r>
              <a:rPr kumimoji="1" lang="en-US" altLang="ja-JP" dirty="0" smtClean="0"/>
              <a:t>requent </a:t>
            </a:r>
            <a:r>
              <a:rPr kumimoji="1" lang="en-US" altLang="ja-JP" dirty="0" smtClean="0"/>
              <a:t>at downstream 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090709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49D7-43F7-4B82-88A2-83304BA10B02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SLAC Workshop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Analysis still on the way</a:t>
            </a:r>
            <a:br>
              <a:rPr kumimoji="1" lang="en-US" altLang="ja-JP" dirty="0" smtClean="0"/>
            </a:br>
            <a:r>
              <a:rPr kumimoji="1" lang="en-US" altLang="ja-JP" dirty="0" smtClean="0"/>
              <a:t> 137 examples of run24:  60MW, 400ns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090709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SLAC Workshop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49D7-43F7-4B82-88A2-83304BA10B02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  <p:graphicFrame>
        <p:nvGraphicFramePr>
          <p:cNvPr id="116738" name="Object 2"/>
          <p:cNvGraphicFramePr>
            <a:graphicFrameLocks noChangeAspect="1"/>
          </p:cNvGraphicFramePr>
          <p:nvPr/>
        </p:nvGraphicFramePr>
        <p:xfrm>
          <a:off x="4857752" y="1214422"/>
          <a:ext cx="3910017" cy="3325360"/>
        </p:xfrm>
        <a:graphic>
          <a:graphicData uri="http://schemas.openxmlformats.org/presentationml/2006/ole">
            <p:oleObj spid="_x0000_s116738" name="KGPlot" r:id="rId3" imgW="6391080" imgH="5435640" progId="KGraph_Plot">
              <p:embed/>
            </p:oleObj>
          </a:graphicData>
        </a:graphic>
      </p:graphicFrame>
      <p:graphicFrame>
        <p:nvGraphicFramePr>
          <p:cNvPr id="116739" name="Object 3"/>
          <p:cNvGraphicFramePr>
            <a:graphicFrameLocks noChangeAspect="1"/>
          </p:cNvGraphicFramePr>
          <p:nvPr/>
        </p:nvGraphicFramePr>
        <p:xfrm>
          <a:off x="285720" y="1285860"/>
          <a:ext cx="4706554" cy="3286148"/>
        </p:xfrm>
        <a:graphic>
          <a:graphicData uri="http://schemas.openxmlformats.org/presentationml/2006/ole">
            <p:oleObj spid="_x0000_s116739" name="KGPlot" r:id="rId4" imgW="8321400" imgH="5810040" progId="KGraph_Plot">
              <p:embed/>
            </p:oleObj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0" y="4714884"/>
            <a:ext cx="8929718" cy="16312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rgbClr val="00B0F0"/>
                </a:solidFill>
              </a:rPr>
              <a:t>Timing of Rs rise and </a:t>
            </a:r>
            <a:r>
              <a:rPr lang="en-US" altLang="ja-JP" sz="2000" dirty="0" err="1" smtClean="0">
                <a:solidFill>
                  <a:srgbClr val="00B0F0"/>
                </a:solidFill>
              </a:rPr>
              <a:t>Tr</a:t>
            </a:r>
            <a:r>
              <a:rPr lang="en-US" altLang="ja-JP" sz="2000" dirty="0" smtClean="0">
                <a:solidFill>
                  <a:srgbClr val="00B0F0"/>
                </a:solidFill>
              </a:rPr>
              <a:t> fall show correlation. </a:t>
            </a:r>
          </a:p>
          <a:p>
            <a:r>
              <a:rPr lang="en-US" altLang="ja-JP" sz="2000" dirty="0" smtClean="0">
                <a:solidFill>
                  <a:srgbClr val="00B050"/>
                </a:solidFill>
              </a:rPr>
              <a:t>Two cases: those at the same time and those at 50ns later. </a:t>
            </a:r>
            <a:endParaRPr lang="en-US" altLang="ja-JP" sz="2000" dirty="0" smtClean="0">
              <a:solidFill>
                <a:srgbClr val="0070C0"/>
              </a:solidFill>
            </a:endParaRPr>
          </a:p>
          <a:p>
            <a:r>
              <a:rPr lang="en-US" altLang="ja-JP" sz="2000" dirty="0" smtClean="0">
                <a:solidFill>
                  <a:srgbClr val="0070C0"/>
                </a:solidFill>
              </a:rPr>
              <a:t>Position and time of the breakdown should be deduced from Rs and Tr.</a:t>
            </a:r>
          </a:p>
          <a:p>
            <a:r>
              <a:rPr lang="en-US" altLang="ja-JP" sz="2000" dirty="0" smtClean="0">
                <a:solidFill>
                  <a:srgbClr val="FF0000"/>
                </a:solidFill>
              </a:rPr>
              <a:t>FC current burst timing and amount should be integrated in the analysis.</a:t>
            </a:r>
          </a:p>
          <a:p>
            <a:r>
              <a:rPr lang="en-US" altLang="ja-JP" sz="2000" dirty="0" smtClean="0">
                <a:solidFill>
                  <a:srgbClr val="7030A0"/>
                </a:solidFill>
              </a:rPr>
              <a:t>Breakdowns from the very first pulse are missing; should be included in the analysis.</a:t>
            </a:r>
            <a:endParaRPr kumimoji="1" lang="ja-JP" altLang="en-US" sz="2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828800" y="6096000"/>
            <a:ext cx="586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>
                <a:ea typeface="ＭＳ Ｐゴシック" pitchFamily="50" charset="-128"/>
              </a:rPr>
              <a:t>Red real cell timing, blue linear cell timing, 205 ns data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609600"/>
            <a:ext cx="65532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362200" y="228600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>
                <a:ea typeface="ＭＳ Ｐゴシック" pitchFamily="50" charset="-128"/>
              </a:rPr>
              <a:t>Breakdown position for 205 ns data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72298" y="0"/>
            <a:ext cx="207170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Steffen 090227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Dark current measurement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71472" y="1643050"/>
            <a:ext cx="8229600" cy="4525963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Setup </a:t>
            </a:r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kumimoji="1" lang="en-US" altLang="ja-JP" dirty="0" smtClean="0"/>
              <a:t>Amount and beta value </a:t>
            </a:r>
            <a:r>
              <a:rPr lang="en-US" altLang="ja-JP" dirty="0" smtClean="0"/>
              <a:t>of </a:t>
            </a:r>
            <a:r>
              <a:rPr lang="en-US" altLang="ja-JP" dirty="0" smtClean="0"/>
              <a:t>dark </a:t>
            </a:r>
            <a:r>
              <a:rPr lang="en-US" altLang="ja-JP" dirty="0" smtClean="0"/>
              <a:t>current versus processing time</a:t>
            </a:r>
            <a:endParaRPr lang="en-US" altLang="ja-JP" dirty="0" smtClean="0"/>
          </a:p>
          <a:p>
            <a:r>
              <a:rPr lang="en-US" altLang="ja-JP" dirty="0" smtClean="0"/>
              <a:t>Spectrum at RF-ON 2000hrs and 4000hrs</a:t>
            </a:r>
            <a:endParaRPr lang="en-US" altLang="ja-JP" dirty="0" smtClean="0"/>
          </a:p>
          <a:p>
            <a:endParaRPr kumimoji="1" lang="ja-JP" altLang="en-US" dirty="0"/>
          </a:p>
        </p:txBody>
      </p:sp>
      <p:grpSp>
        <p:nvGrpSpPr>
          <p:cNvPr id="4" name="グループ化 25"/>
          <p:cNvGrpSpPr>
            <a:grpSpLocks/>
          </p:cNvGrpSpPr>
          <p:nvPr/>
        </p:nvGrpSpPr>
        <p:grpSpPr bwMode="auto">
          <a:xfrm>
            <a:off x="1500166" y="2214554"/>
            <a:ext cx="6572250" cy="1084262"/>
            <a:chOff x="1500166" y="1142984"/>
            <a:chExt cx="6572296" cy="1083712"/>
          </a:xfrm>
        </p:grpSpPr>
        <p:cxnSp>
          <p:nvCxnSpPr>
            <p:cNvPr id="5" name="直線コネクタ 4"/>
            <p:cNvCxnSpPr/>
            <p:nvPr/>
          </p:nvCxnSpPr>
          <p:spPr>
            <a:xfrm>
              <a:off x="1500166" y="1642792"/>
              <a:ext cx="6072231" cy="1587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グループ化 18"/>
            <p:cNvGrpSpPr>
              <a:grpSpLocks/>
            </p:cNvGrpSpPr>
            <p:nvPr/>
          </p:nvGrpSpPr>
          <p:grpSpPr bwMode="auto">
            <a:xfrm>
              <a:off x="1928794" y="1499990"/>
              <a:ext cx="357190" cy="285605"/>
              <a:chOff x="1714480" y="1499990"/>
              <a:chExt cx="357190" cy="285605"/>
            </a:xfrm>
          </p:grpSpPr>
          <p:sp>
            <p:nvSpPr>
              <p:cNvPr id="44" name="正方形/長方形 14"/>
              <p:cNvSpPr/>
              <p:nvPr/>
            </p:nvSpPr>
            <p:spPr>
              <a:xfrm>
                <a:off x="2000232" y="1499990"/>
                <a:ext cx="71438" cy="7140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45" name="正方形/長方形 15"/>
              <p:cNvSpPr/>
              <p:nvPr/>
            </p:nvSpPr>
            <p:spPr>
              <a:xfrm>
                <a:off x="2000232" y="1714194"/>
                <a:ext cx="71438" cy="7140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46" name="正方形/長方形 16"/>
              <p:cNvSpPr/>
              <p:nvPr/>
            </p:nvSpPr>
            <p:spPr>
              <a:xfrm>
                <a:off x="1857356" y="1499990"/>
                <a:ext cx="71438" cy="28560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47" name="正方形/長方形 17"/>
              <p:cNvSpPr/>
              <p:nvPr/>
            </p:nvSpPr>
            <p:spPr>
              <a:xfrm>
                <a:off x="1714480" y="1571392"/>
                <a:ext cx="142876" cy="14280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</p:grpSp>
        <p:grpSp>
          <p:nvGrpSpPr>
            <p:cNvPr id="7" name="グループ化 19"/>
            <p:cNvGrpSpPr>
              <a:grpSpLocks/>
            </p:cNvGrpSpPr>
            <p:nvPr/>
          </p:nvGrpSpPr>
          <p:grpSpPr bwMode="auto">
            <a:xfrm flipH="1">
              <a:off x="5214942" y="1499990"/>
              <a:ext cx="357190" cy="285605"/>
              <a:chOff x="1714480" y="1499990"/>
              <a:chExt cx="357190" cy="285605"/>
            </a:xfrm>
          </p:grpSpPr>
          <p:sp>
            <p:nvSpPr>
              <p:cNvPr id="40" name="正方形/長方形 39"/>
              <p:cNvSpPr/>
              <p:nvPr/>
            </p:nvSpPr>
            <p:spPr>
              <a:xfrm>
                <a:off x="2000232" y="1499990"/>
                <a:ext cx="71438" cy="7140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41" name="正方形/長方形 40"/>
              <p:cNvSpPr/>
              <p:nvPr/>
            </p:nvSpPr>
            <p:spPr>
              <a:xfrm>
                <a:off x="2000232" y="1714194"/>
                <a:ext cx="71438" cy="7140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42" name="正方形/長方形 41"/>
              <p:cNvSpPr/>
              <p:nvPr/>
            </p:nvSpPr>
            <p:spPr>
              <a:xfrm>
                <a:off x="1857356" y="1499990"/>
                <a:ext cx="71438" cy="28560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43" name="正方形/長方形 42"/>
              <p:cNvSpPr/>
              <p:nvPr/>
            </p:nvSpPr>
            <p:spPr>
              <a:xfrm>
                <a:off x="1714480" y="1571392"/>
                <a:ext cx="142876" cy="14280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</p:grpSp>
        <p:grpSp>
          <p:nvGrpSpPr>
            <p:cNvPr id="8" name="グループ化 24"/>
            <p:cNvGrpSpPr>
              <a:grpSpLocks/>
            </p:cNvGrpSpPr>
            <p:nvPr/>
          </p:nvGrpSpPr>
          <p:grpSpPr bwMode="auto">
            <a:xfrm flipH="1">
              <a:off x="7500958" y="1499990"/>
              <a:ext cx="357190" cy="285605"/>
              <a:chOff x="1714480" y="1499990"/>
              <a:chExt cx="357190" cy="285605"/>
            </a:xfrm>
          </p:grpSpPr>
          <p:sp>
            <p:nvSpPr>
              <p:cNvPr id="36" name="正方形/長方形 35"/>
              <p:cNvSpPr/>
              <p:nvPr/>
            </p:nvSpPr>
            <p:spPr>
              <a:xfrm>
                <a:off x="2000232" y="1499990"/>
                <a:ext cx="71438" cy="7140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37" name="正方形/長方形 36"/>
              <p:cNvSpPr/>
              <p:nvPr/>
            </p:nvSpPr>
            <p:spPr>
              <a:xfrm>
                <a:off x="2000232" y="1714194"/>
                <a:ext cx="71438" cy="7140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38" name="正方形/長方形 37"/>
              <p:cNvSpPr/>
              <p:nvPr/>
            </p:nvSpPr>
            <p:spPr>
              <a:xfrm>
                <a:off x="1857356" y="1499990"/>
                <a:ext cx="71438" cy="28560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39" name="正方形/長方形 38"/>
              <p:cNvSpPr/>
              <p:nvPr/>
            </p:nvSpPr>
            <p:spPr>
              <a:xfrm>
                <a:off x="1714480" y="1571392"/>
                <a:ext cx="142876" cy="14280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</p:grpSp>
        <p:grpSp>
          <p:nvGrpSpPr>
            <p:cNvPr id="9" name="グループ化 44"/>
            <p:cNvGrpSpPr>
              <a:grpSpLocks/>
            </p:cNvGrpSpPr>
            <p:nvPr/>
          </p:nvGrpSpPr>
          <p:grpSpPr bwMode="auto">
            <a:xfrm>
              <a:off x="2214546" y="1785926"/>
              <a:ext cx="1081096" cy="369332"/>
              <a:chOff x="2214546" y="1785926"/>
              <a:chExt cx="1081096" cy="369332"/>
            </a:xfrm>
          </p:grpSpPr>
          <p:cxnSp>
            <p:nvCxnSpPr>
              <p:cNvPr id="34" name="直線矢印コネクタ 33"/>
              <p:cNvCxnSpPr/>
              <p:nvPr/>
            </p:nvCxnSpPr>
            <p:spPr>
              <a:xfrm rot="10800000">
                <a:off x="2214546" y="2071201"/>
                <a:ext cx="1081096" cy="952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テキスト ボックス 59"/>
              <p:cNvSpPr txBox="1">
                <a:spLocks noChangeArrowheads="1"/>
              </p:cNvSpPr>
              <p:nvPr/>
            </p:nvSpPr>
            <p:spPr bwMode="auto">
              <a:xfrm>
                <a:off x="2357422" y="1785926"/>
                <a:ext cx="78581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ja-JP"/>
                  <a:t>75cm</a:t>
                </a:r>
                <a:endParaRPr lang="ja-JP" altLang="en-US"/>
              </a:p>
            </p:txBody>
          </p:sp>
        </p:grpSp>
        <p:grpSp>
          <p:nvGrpSpPr>
            <p:cNvPr id="10" name="グループ化 43"/>
            <p:cNvGrpSpPr>
              <a:grpSpLocks/>
            </p:cNvGrpSpPr>
            <p:nvPr/>
          </p:nvGrpSpPr>
          <p:grpSpPr bwMode="auto">
            <a:xfrm>
              <a:off x="4000496" y="1785926"/>
              <a:ext cx="1285884" cy="369332"/>
              <a:chOff x="4000496" y="1785926"/>
              <a:chExt cx="1285884" cy="369332"/>
            </a:xfrm>
          </p:grpSpPr>
          <p:cxnSp>
            <p:nvCxnSpPr>
              <p:cNvPr id="32" name="直線矢印コネクタ 31"/>
              <p:cNvCxnSpPr/>
              <p:nvPr/>
            </p:nvCxnSpPr>
            <p:spPr>
              <a:xfrm>
                <a:off x="4000496" y="2071201"/>
                <a:ext cx="1285884" cy="15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テキスト ボックス 57"/>
              <p:cNvSpPr txBox="1">
                <a:spLocks noChangeArrowheads="1"/>
              </p:cNvSpPr>
              <p:nvPr/>
            </p:nvSpPr>
            <p:spPr bwMode="auto">
              <a:xfrm>
                <a:off x="4357686" y="1785926"/>
                <a:ext cx="78581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ja-JP"/>
                  <a:t>75cm</a:t>
                </a:r>
                <a:endParaRPr lang="ja-JP" altLang="en-US"/>
              </a:p>
            </p:txBody>
          </p:sp>
        </p:grpSp>
        <p:grpSp>
          <p:nvGrpSpPr>
            <p:cNvPr id="11" name="グループ化 42"/>
            <p:cNvGrpSpPr>
              <a:grpSpLocks/>
            </p:cNvGrpSpPr>
            <p:nvPr/>
          </p:nvGrpSpPr>
          <p:grpSpPr bwMode="auto">
            <a:xfrm>
              <a:off x="4000496" y="1857364"/>
              <a:ext cx="3571900" cy="369332"/>
              <a:chOff x="4000496" y="1857364"/>
              <a:chExt cx="3571900" cy="369332"/>
            </a:xfrm>
          </p:grpSpPr>
          <p:cxnSp>
            <p:nvCxnSpPr>
              <p:cNvPr id="30" name="直線矢印コネクタ 29"/>
              <p:cNvCxnSpPr/>
              <p:nvPr/>
            </p:nvCxnSpPr>
            <p:spPr>
              <a:xfrm>
                <a:off x="4000496" y="2214002"/>
                <a:ext cx="3571900" cy="158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テキスト ボックス 55"/>
              <p:cNvSpPr txBox="1">
                <a:spLocks noChangeArrowheads="1"/>
              </p:cNvSpPr>
              <p:nvPr/>
            </p:nvSpPr>
            <p:spPr bwMode="auto">
              <a:xfrm>
                <a:off x="6072198" y="1857364"/>
                <a:ext cx="92869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ja-JP"/>
                  <a:t>195cm</a:t>
                </a:r>
                <a:endParaRPr lang="ja-JP" altLang="en-US"/>
              </a:p>
            </p:txBody>
          </p:sp>
        </p:grpSp>
        <p:grpSp>
          <p:nvGrpSpPr>
            <p:cNvPr id="12" name="グループ化 49"/>
            <p:cNvGrpSpPr>
              <a:grpSpLocks/>
            </p:cNvGrpSpPr>
            <p:nvPr/>
          </p:nvGrpSpPr>
          <p:grpSpPr bwMode="auto">
            <a:xfrm>
              <a:off x="3071802" y="1285786"/>
              <a:ext cx="1214446" cy="714013"/>
              <a:chOff x="3071802" y="1285786"/>
              <a:chExt cx="1214446" cy="714013"/>
            </a:xfrm>
          </p:grpSpPr>
          <p:grpSp>
            <p:nvGrpSpPr>
              <p:cNvPr id="18" name="グループ化 13"/>
              <p:cNvGrpSpPr>
                <a:grpSpLocks/>
              </p:cNvGrpSpPr>
              <p:nvPr/>
            </p:nvGrpSpPr>
            <p:grpSpPr bwMode="auto">
              <a:xfrm>
                <a:off x="3071802" y="1357187"/>
                <a:ext cx="1214446" cy="571210"/>
                <a:chOff x="3071802" y="1357187"/>
                <a:chExt cx="1214446" cy="571210"/>
              </a:xfrm>
            </p:grpSpPr>
            <p:sp>
              <p:nvSpPr>
                <p:cNvPr id="23" name="正方形/長方形 6"/>
                <p:cNvSpPr/>
                <p:nvPr/>
              </p:nvSpPr>
              <p:spPr>
                <a:xfrm>
                  <a:off x="3357554" y="1499990"/>
                  <a:ext cx="642942" cy="28560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24" name="正方形/長方形 7"/>
                <p:cNvSpPr/>
                <p:nvPr/>
              </p:nvSpPr>
              <p:spPr>
                <a:xfrm>
                  <a:off x="4000496" y="1357187"/>
                  <a:ext cx="71437" cy="57121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25" name="正方形/長方形 8"/>
                <p:cNvSpPr/>
                <p:nvPr/>
              </p:nvSpPr>
              <p:spPr>
                <a:xfrm>
                  <a:off x="3286116" y="1357187"/>
                  <a:ext cx="71437" cy="57121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26" name="正方形/長方形 9"/>
                <p:cNvSpPr/>
                <p:nvPr/>
              </p:nvSpPr>
              <p:spPr>
                <a:xfrm>
                  <a:off x="4071934" y="1571391"/>
                  <a:ext cx="142876" cy="142803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27" name="正方形/長方形 10"/>
                <p:cNvSpPr/>
                <p:nvPr/>
              </p:nvSpPr>
              <p:spPr>
                <a:xfrm>
                  <a:off x="3143240" y="1571391"/>
                  <a:ext cx="142876" cy="142803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28" name="正方形/長方形 11"/>
                <p:cNvSpPr/>
                <p:nvPr/>
              </p:nvSpPr>
              <p:spPr>
                <a:xfrm>
                  <a:off x="3071802" y="1499990"/>
                  <a:ext cx="71438" cy="28560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sp>
              <p:nvSpPr>
                <p:cNvPr id="29" name="正方形/長方形 12"/>
                <p:cNvSpPr/>
                <p:nvPr/>
              </p:nvSpPr>
              <p:spPr>
                <a:xfrm>
                  <a:off x="4214810" y="1499990"/>
                  <a:ext cx="71438" cy="28560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</p:grpSp>
          <p:sp>
            <p:nvSpPr>
              <p:cNvPr id="19" name="正方形/長方形 18"/>
              <p:cNvSpPr/>
              <p:nvPr/>
            </p:nvSpPr>
            <p:spPr>
              <a:xfrm>
                <a:off x="3929058" y="1285786"/>
                <a:ext cx="214314" cy="7140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20" name="正方形/長方形 19"/>
              <p:cNvSpPr/>
              <p:nvPr/>
            </p:nvSpPr>
            <p:spPr>
              <a:xfrm>
                <a:off x="3929058" y="1928397"/>
                <a:ext cx="214314" cy="7140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21" name="正方形/長方形 20"/>
              <p:cNvSpPr/>
              <p:nvPr/>
            </p:nvSpPr>
            <p:spPr>
              <a:xfrm>
                <a:off x="3214678" y="1285786"/>
                <a:ext cx="214314" cy="7140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22" name="正方形/長方形 21"/>
              <p:cNvSpPr/>
              <p:nvPr/>
            </p:nvSpPr>
            <p:spPr>
              <a:xfrm>
                <a:off x="3214678" y="1928397"/>
                <a:ext cx="214314" cy="7140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/>
              </a:p>
            </p:txBody>
          </p:sp>
        </p:grpSp>
        <p:sp>
          <p:nvSpPr>
            <p:cNvPr id="13" name="テキスト ボックス 36"/>
            <p:cNvSpPr txBox="1">
              <a:spLocks noChangeArrowheads="1"/>
            </p:cNvSpPr>
            <p:nvPr/>
          </p:nvSpPr>
          <p:spPr bwMode="auto">
            <a:xfrm>
              <a:off x="7286644" y="1142984"/>
              <a:ext cx="7858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/>
                <a:t>FC-DN</a:t>
              </a:r>
              <a:endParaRPr lang="ja-JP" altLang="en-US"/>
            </a:p>
          </p:txBody>
        </p:sp>
        <p:sp>
          <p:nvSpPr>
            <p:cNvPr id="14" name="テキスト ボックス 37"/>
            <p:cNvSpPr txBox="1">
              <a:spLocks noChangeArrowheads="1"/>
            </p:cNvSpPr>
            <p:nvPr/>
          </p:nvSpPr>
          <p:spPr bwMode="auto">
            <a:xfrm>
              <a:off x="1571604" y="1142984"/>
              <a:ext cx="7858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/>
                <a:t>FC-UP</a:t>
              </a:r>
              <a:endParaRPr lang="ja-JP" altLang="en-US"/>
            </a:p>
          </p:txBody>
        </p:sp>
        <p:sp>
          <p:nvSpPr>
            <p:cNvPr id="15" name="テキスト ボックス 38"/>
            <p:cNvSpPr txBox="1">
              <a:spLocks noChangeArrowheads="1"/>
            </p:cNvSpPr>
            <p:nvPr/>
          </p:nvSpPr>
          <p:spPr bwMode="auto">
            <a:xfrm>
              <a:off x="4929190" y="1142984"/>
              <a:ext cx="9286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dirty="0"/>
                <a:t>FC-Mid</a:t>
              </a:r>
              <a:endParaRPr lang="ja-JP" altLang="en-US" dirty="0"/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6357950" y="1428589"/>
              <a:ext cx="428628" cy="4284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7" name="テキスト ボックス 40"/>
            <p:cNvSpPr txBox="1">
              <a:spLocks noChangeArrowheads="1"/>
            </p:cNvSpPr>
            <p:nvPr/>
          </p:nvSpPr>
          <p:spPr bwMode="auto">
            <a:xfrm>
              <a:off x="6215074" y="1142984"/>
              <a:ext cx="64294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/>
                <a:t>AM</a:t>
              </a:r>
              <a:endParaRPr lang="ja-JP" altLang="en-US"/>
            </a:p>
          </p:txBody>
        </p:sp>
      </p:grpSp>
      <p:sp>
        <p:nvSpPr>
          <p:cNvPr id="48" name="日付プレースホルダ 4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090709</a:t>
            </a:r>
            <a:endParaRPr kumimoji="1" lang="ja-JP" altLang="en-US"/>
          </a:p>
        </p:txBody>
      </p:sp>
      <p:sp>
        <p:nvSpPr>
          <p:cNvPr id="49" name="スライド番号プレースホルダ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49D7-43F7-4B82-88A2-83304BA10B02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  <p:sp>
        <p:nvSpPr>
          <p:cNvPr id="50" name="フッター プレースホルダ 4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SLAC Workshop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Amount of dark current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090709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SLAC Workshop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49D7-43F7-4B82-88A2-83304BA10B02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  <p:graphicFrame>
        <p:nvGraphicFramePr>
          <p:cNvPr id="115715" name="Object 3"/>
          <p:cNvGraphicFramePr>
            <a:graphicFrameLocks noChangeAspect="1"/>
          </p:cNvGraphicFramePr>
          <p:nvPr/>
        </p:nvGraphicFramePr>
        <p:xfrm>
          <a:off x="-357222" y="1142984"/>
          <a:ext cx="6572296" cy="4861370"/>
        </p:xfrm>
        <a:graphic>
          <a:graphicData uri="http://schemas.openxmlformats.org/presentationml/2006/ole">
            <p:oleObj spid="_x0000_s115715" name="KGPlot" r:id="rId3" imgW="7842240" imgH="5800680" progId="KGraph_Plot">
              <p:embed/>
            </p:oleObj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5786446" y="2643182"/>
            <a:ext cx="2571768" cy="23083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FC-Mid = 30</a:t>
            </a:r>
            <a:r>
              <a:rPr kumimoji="1" lang="en-US" altLang="ja-JP" sz="2400" dirty="0" smtClean="0">
                <a:latin typeface="Symbol" pitchFamily="18" charset="2"/>
              </a:rPr>
              <a:t>m</a:t>
            </a:r>
            <a:r>
              <a:rPr kumimoji="1" lang="en-US" altLang="ja-JP" sz="2400" dirty="0" smtClean="0"/>
              <a:t>A</a:t>
            </a:r>
          </a:p>
          <a:p>
            <a:pPr algn="ctr"/>
            <a:r>
              <a:rPr lang="en-US" altLang="ja-JP" sz="2400" dirty="0" smtClean="0"/>
              <a:t>@100MV/m</a:t>
            </a:r>
          </a:p>
          <a:p>
            <a:pPr algn="ctr"/>
            <a:endParaRPr lang="en-US" altLang="ja-JP" sz="2400" dirty="0" smtClean="0"/>
          </a:p>
          <a:p>
            <a:pPr algn="ctr"/>
            <a:r>
              <a:rPr kumimoji="1" lang="en-US" altLang="ja-JP" sz="2400" dirty="0" smtClean="0"/>
              <a:t>FC-UP </a:t>
            </a:r>
            <a:r>
              <a:rPr lang="en-US" altLang="ja-JP" sz="2400" dirty="0" smtClean="0"/>
              <a:t>~ </a:t>
            </a:r>
            <a:r>
              <a:rPr lang="en-US" altLang="ja-JP" sz="2400" dirty="0" smtClean="0"/>
              <a:t>FC-Mid/3</a:t>
            </a:r>
            <a:endParaRPr lang="en-US" altLang="ja-JP" sz="2400" dirty="0" smtClean="0"/>
          </a:p>
          <a:p>
            <a:pPr algn="ctr"/>
            <a:endParaRPr lang="en-US" altLang="ja-JP" sz="2400" dirty="0" smtClean="0"/>
          </a:p>
          <a:p>
            <a:pPr algn="ctr"/>
            <a:r>
              <a:rPr kumimoji="1" lang="en-US" altLang="ja-JP" sz="2400" dirty="0" smtClean="0"/>
              <a:t> FC-DN </a:t>
            </a:r>
            <a:r>
              <a:rPr lang="en-US" altLang="ja-JP" sz="2400" dirty="0" smtClean="0"/>
              <a:t>~ </a:t>
            </a:r>
            <a:r>
              <a:rPr lang="en-US" altLang="ja-JP" sz="2400" dirty="0" smtClean="0"/>
              <a:t>FC-Mid/4</a:t>
            </a:r>
            <a:endParaRPr lang="en-US" altLang="ja-JP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214446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Processing history </a:t>
            </a:r>
            <a:r>
              <a:rPr lang="en-US" altLang="ja-JP" dirty="0" smtClean="0"/>
              <a:t>for 9 months</a:t>
            </a:r>
            <a:br>
              <a:rPr lang="en-US" altLang="ja-JP" dirty="0" smtClean="0"/>
            </a:br>
            <a:r>
              <a:rPr lang="en-US" altLang="ja-JP" sz="2700" dirty="0" smtClean="0"/>
              <a:t>Nextef startup and careful processing</a:t>
            </a:r>
            <a:endParaRPr kumimoji="1" lang="ja-JP" altLang="en-US" sz="2700" dirty="0"/>
          </a:p>
        </p:txBody>
      </p:sp>
      <p:graphicFrame>
        <p:nvGraphicFramePr>
          <p:cNvPr id="69634" name="Object 2"/>
          <p:cNvGraphicFramePr>
            <a:graphicFrameLocks noChangeAspect="1"/>
          </p:cNvGraphicFramePr>
          <p:nvPr/>
        </p:nvGraphicFramePr>
        <p:xfrm>
          <a:off x="1071538" y="1428736"/>
          <a:ext cx="7250105" cy="5062073"/>
        </p:xfrm>
        <a:graphic>
          <a:graphicData uri="http://schemas.openxmlformats.org/presentationml/2006/ole">
            <p:oleObj spid="_x0000_s69634" name="KGPlot" r:id="rId3" imgW="8321400" imgH="5810040" progId="KGraph_Plot">
              <p:embed/>
            </p:oleObj>
          </a:graphicData>
        </a:graphic>
      </p:graphicFrame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090709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49D7-43F7-4B82-88A2-83304BA10B02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SLAC Workshop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928670"/>
          </a:xfrm>
        </p:spPr>
        <p:txBody>
          <a:bodyPr/>
          <a:lstStyle/>
          <a:p>
            <a:r>
              <a:rPr kumimoji="1" lang="en-US" altLang="ja-JP" dirty="0" smtClean="0"/>
              <a:t>Dark current evolution  252nsec</a:t>
            </a:r>
            <a:endParaRPr kumimoji="1" lang="ja-JP" altLang="en-US" dirty="0"/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0" y="928702"/>
          <a:ext cx="4643438" cy="4643438"/>
        </p:xfrm>
        <a:graphic>
          <a:graphicData uri="http://schemas.openxmlformats.org/presentationml/2006/ole">
            <p:oleObj spid="_x0000_s16387" name="KGPlot" r:id="rId3" imgW="5486400" imgH="5486400" progId="KGraph_Plot">
              <p:embed/>
            </p:oleObj>
          </a:graphicData>
        </a:graphic>
      </p:graphicFrame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4329098" y="928670"/>
          <a:ext cx="4814902" cy="4814902"/>
        </p:xfrm>
        <a:graphic>
          <a:graphicData uri="http://schemas.openxmlformats.org/presentationml/2006/ole">
            <p:oleObj spid="_x0000_s16388" name="KGPlot" r:id="rId4" imgW="5486400" imgH="5486400" progId="KGraph_Plot">
              <p:embed/>
            </p:oleObj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571472" y="5643578"/>
            <a:ext cx="8001056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solidFill>
                  <a:srgbClr val="00B0F0"/>
                </a:solidFill>
              </a:rPr>
              <a:t>M</a:t>
            </a:r>
            <a:r>
              <a:rPr kumimoji="1" lang="en-US" altLang="ja-JP" dirty="0" smtClean="0">
                <a:solidFill>
                  <a:srgbClr val="00B0F0"/>
                </a:solidFill>
              </a:rPr>
              <a:t>easured at </a:t>
            </a:r>
            <a:r>
              <a:rPr lang="en-US" altLang="ja-JP" dirty="0" smtClean="0">
                <a:solidFill>
                  <a:srgbClr val="00B0F0"/>
                </a:solidFill>
              </a:rPr>
              <a:t>RF ON 700 </a:t>
            </a:r>
            <a:r>
              <a:rPr kumimoji="1" lang="en-US" altLang="ja-JP" dirty="0" smtClean="0">
                <a:solidFill>
                  <a:srgbClr val="00B0F0"/>
                </a:solidFill>
              </a:rPr>
              <a:t>– 1200 – 2100 – 3000 – 3400 hours</a:t>
            </a:r>
          </a:p>
          <a:p>
            <a:pPr algn="ctr"/>
            <a:r>
              <a:rPr lang="en-US" altLang="ja-JP" dirty="0" smtClean="0">
                <a:solidFill>
                  <a:srgbClr val="0033CC"/>
                </a:solidFill>
              </a:rPr>
              <a:t>Decreased by a factor 2 between processing with max </a:t>
            </a:r>
            <a:r>
              <a:rPr lang="en-US" altLang="ja-JP" dirty="0" err="1" smtClean="0">
                <a:solidFill>
                  <a:srgbClr val="0033CC"/>
                </a:solidFill>
              </a:rPr>
              <a:t>Eacc</a:t>
            </a:r>
            <a:r>
              <a:rPr lang="en-US" altLang="ja-JP" dirty="0" smtClean="0">
                <a:solidFill>
                  <a:srgbClr val="0033CC"/>
                </a:solidFill>
              </a:rPr>
              <a:t> 80 </a:t>
            </a:r>
            <a:r>
              <a:rPr lang="en-US" altLang="ja-JP" dirty="0" smtClean="0">
                <a:solidFill>
                  <a:srgbClr val="0033CC"/>
                </a:solidFill>
                <a:sym typeface="Wingdings" pitchFamily="2" charset="2"/>
              </a:rPr>
              <a:t> 110MV/m, </a:t>
            </a:r>
          </a:p>
          <a:p>
            <a:pPr algn="ctr"/>
            <a:r>
              <a:rPr lang="en-US" altLang="ja-JP" dirty="0" smtClean="0">
                <a:solidFill>
                  <a:srgbClr val="0033CC"/>
                </a:solidFill>
                <a:sym typeface="Wingdings" pitchFamily="2" charset="2"/>
              </a:rPr>
              <a:t>but no more suppression in the following steady-state run for more than 1000 hours</a:t>
            </a:r>
            <a:endParaRPr kumimoji="1" lang="ja-JP" altLang="en-US" dirty="0">
              <a:solidFill>
                <a:srgbClr val="0033CC"/>
              </a:solidFill>
            </a:endParaRPr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090709</a:t>
            </a:r>
            <a:endParaRPr kumimoji="1" lang="ja-JP" altLang="en-US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49D7-43F7-4B82-88A2-83304BA10B02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SLAC Workshop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/>
          <a:lstStyle/>
          <a:p>
            <a:r>
              <a:rPr lang="en-US" altLang="ja-JP" dirty="0" smtClean="0"/>
              <a:t>Dark current evolution  252nsec</a:t>
            </a:r>
            <a:endParaRPr kumimoji="1" lang="ja-JP" altLang="en-US" dirty="0"/>
          </a:p>
        </p:txBody>
      </p:sp>
      <p:graphicFrame>
        <p:nvGraphicFramePr>
          <p:cNvPr id="57352" name="Object 8"/>
          <p:cNvGraphicFramePr>
            <a:graphicFrameLocks noChangeAspect="1"/>
          </p:cNvGraphicFramePr>
          <p:nvPr/>
        </p:nvGraphicFramePr>
        <p:xfrm>
          <a:off x="0" y="928670"/>
          <a:ext cx="4600588" cy="4600588"/>
        </p:xfrm>
        <a:graphic>
          <a:graphicData uri="http://schemas.openxmlformats.org/presentationml/2006/ole">
            <p:oleObj spid="_x0000_s57352" name="KGPlot" r:id="rId3" imgW="5486400" imgH="5486400" progId="KGraph_Plot">
              <p:embed/>
            </p:oleObj>
          </a:graphicData>
        </a:graphic>
      </p:graphicFrame>
      <p:graphicFrame>
        <p:nvGraphicFramePr>
          <p:cNvPr id="57353" name="Object 9"/>
          <p:cNvGraphicFramePr>
            <a:graphicFrameLocks noChangeAspect="1"/>
          </p:cNvGraphicFramePr>
          <p:nvPr/>
        </p:nvGraphicFramePr>
        <p:xfrm>
          <a:off x="4500562" y="857232"/>
          <a:ext cx="4643438" cy="4643438"/>
        </p:xfrm>
        <a:graphic>
          <a:graphicData uri="http://schemas.openxmlformats.org/presentationml/2006/ole">
            <p:oleObj spid="_x0000_s57353" name="KGPlot" r:id="rId4" imgW="5486400" imgH="5486400" progId="KGraph_Plot">
              <p:embed/>
            </p:oleObj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571472" y="5643578"/>
            <a:ext cx="800105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solidFill>
                  <a:srgbClr val="00B0F0"/>
                </a:solidFill>
              </a:rPr>
              <a:t>M</a:t>
            </a:r>
            <a:r>
              <a:rPr kumimoji="1" lang="en-US" altLang="ja-JP" dirty="0" smtClean="0">
                <a:solidFill>
                  <a:srgbClr val="00B0F0"/>
                </a:solidFill>
              </a:rPr>
              <a:t>easured at </a:t>
            </a:r>
            <a:r>
              <a:rPr lang="en-US" altLang="ja-JP" dirty="0" smtClean="0">
                <a:solidFill>
                  <a:srgbClr val="00B0F0"/>
                </a:solidFill>
              </a:rPr>
              <a:t>RF ON 700 </a:t>
            </a:r>
            <a:r>
              <a:rPr kumimoji="1" lang="en-US" altLang="ja-JP" dirty="0" smtClean="0">
                <a:solidFill>
                  <a:srgbClr val="00B0F0"/>
                </a:solidFill>
              </a:rPr>
              <a:t>– 1200 – 2100 – 3000 – 3400 hours</a:t>
            </a:r>
          </a:p>
          <a:p>
            <a:pPr algn="ctr"/>
            <a:r>
              <a:rPr lang="en-US" altLang="ja-JP" dirty="0" smtClean="0">
                <a:solidFill>
                  <a:srgbClr val="0033CC"/>
                </a:solidFill>
              </a:rPr>
              <a:t>No big change in </a:t>
            </a:r>
            <a:r>
              <a:rPr lang="en-US" altLang="ja-JP" dirty="0" smtClean="0">
                <a:solidFill>
                  <a:srgbClr val="0033CC"/>
                </a:solidFill>
                <a:sym typeface="Wingdings" pitchFamily="2" charset="2"/>
              </a:rPr>
              <a:t>shape nor slope (beta).</a:t>
            </a:r>
            <a:endParaRPr kumimoji="1" lang="ja-JP" altLang="en-US" dirty="0">
              <a:solidFill>
                <a:srgbClr val="0033CC"/>
              </a:solidFill>
            </a:endParaRPr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090709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49D7-43F7-4B82-88A2-83304BA10B02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SLAC Workshop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タイトル 1"/>
          <p:cNvSpPr>
            <a:spLocks noGrp="1"/>
          </p:cNvSpPr>
          <p:nvPr>
            <p:ph type="title"/>
          </p:nvPr>
        </p:nvSpPr>
        <p:spPr>
          <a:xfrm>
            <a:off x="285750" y="0"/>
            <a:ext cx="8715375" cy="1143000"/>
          </a:xfrm>
        </p:spPr>
        <p:txBody>
          <a:bodyPr/>
          <a:lstStyle/>
          <a:p>
            <a:r>
              <a:rPr lang="en-US" altLang="ja-JP" sz="3600" dirty="0" smtClean="0"/>
              <a:t>Deduction of the field enhancement factor</a:t>
            </a:r>
            <a:endParaRPr lang="ja-JP" altLang="en-US" sz="3600" dirty="0" smtClean="0">
              <a:latin typeface="Symbol" pitchFamily="18" charset="2"/>
            </a:endParaRP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643042" y="1785926"/>
          <a:ext cx="4929187" cy="1233487"/>
        </p:xfrm>
        <a:graphic>
          <a:graphicData uri="http://schemas.openxmlformats.org/presentationml/2006/ole">
            <p:oleObj spid="_x0000_s58370" name="数式" r:id="rId3" imgW="1879560" imgH="469800" progId="Equation.3">
              <p:embed/>
            </p:oleObj>
          </a:graphicData>
        </a:graphic>
      </p:graphicFrame>
      <p:graphicFrame>
        <p:nvGraphicFramePr>
          <p:cNvPr id="7171" name="Object 2"/>
          <p:cNvGraphicFramePr>
            <a:graphicFrameLocks noChangeAspect="1"/>
          </p:cNvGraphicFramePr>
          <p:nvPr/>
        </p:nvGraphicFramePr>
        <p:xfrm>
          <a:off x="1785918" y="5143512"/>
          <a:ext cx="3544887" cy="1054100"/>
        </p:xfrm>
        <a:graphic>
          <a:graphicData uri="http://schemas.openxmlformats.org/presentationml/2006/ole">
            <p:oleObj spid="_x0000_s58371" name="数式" r:id="rId4" imgW="1536480" imgH="457200" progId="Equation.3">
              <p:embed/>
            </p:oleObj>
          </a:graphicData>
        </a:graphic>
      </p:graphicFrame>
      <p:sp>
        <p:nvSpPr>
          <p:cNvPr id="5" name="右矢印 4"/>
          <p:cNvSpPr/>
          <p:nvPr/>
        </p:nvSpPr>
        <p:spPr>
          <a:xfrm rot="5400000">
            <a:off x="2750329" y="3821911"/>
            <a:ext cx="1071570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357290" y="1643050"/>
            <a:ext cx="5500687" cy="15001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429124" y="4572008"/>
            <a:ext cx="1643074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Symbol" pitchFamily="18" charset="2"/>
              </a:rPr>
              <a:t>f</a:t>
            </a:r>
            <a:r>
              <a:rPr lang="en-US" altLang="ja-JP" dirty="0" smtClean="0"/>
              <a:t>(Cu)</a:t>
            </a:r>
            <a:r>
              <a:rPr kumimoji="1" lang="en-US" altLang="ja-JP" dirty="0" smtClean="0"/>
              <a:t>=4.52eV</a:t>
            </a:r>
            <a:endParaRPr kumimoji="1" lang="ja-JP" altLang="en-US" dirty="0"/>
          </a:p>
        </p:txBody>
      </p:sp>
      <p:grpSp>
        <p:nvGrpSpPr>
          <p:cNvPr id="14" name="グループ化 13"/>
          <p:cNvGrpSpPr/>
          <p:nvPr/>
        </p:nvGrpSpPr>
        <p:grpSpPr>
          <a:xfrm>
            <a:off x="3714744" y="3357562"/>
            <a:ext cx="4071938" cy="928694"/>
            <a:chOff x="3643306" y="2928934"/>
            <a:chExt cx="4071938" cy="928694"/>
          </a:xfrm>
        </p:grpSpPr>
        <p:sp>
          <p:nvSpPr>
            <p:cNvPr id="7176" name="テキスト ボックス 9"/>
            <p:cNvSpPr txBox="1">
              <a:spLocks noChangeArrowheads="1"/>
            </p:cNvSpPr>
            <p:nvPr/>
          </p:nvSpPr>
          <p:spPr bwMode="auto">
            <a:xfrm>
              <a:off x="3643306" y="2928934"/>
              <a:ext cx="4071938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dirty="0"/>
                <a:t>Assuming Es/</a:t>
              </a:r>
              <a:r>
                <a:rPr lang="en-US" altLang="ja-JP" dirty="0" err="1"/>
                <a:t>Eacc</a:t>
              </a:r>
              <a:r>
                <a:rPr lang="en-US" altLang="ja-JP" dirty="0"/>
                <a:t>=2    </a:t>
              </a:r>
            </a:p>
            <a:p>
              <a:r>
                <a:rPr lang="en-US" altLang="ja-JP" dirty="0"/>
                <a:t>      actually T18_VG2.4_Disk </a:t>
              </a:r>
            </a:p>
            <a:p>
              <a:r>
                <a:rPr lang="en-US" altLang="ja-JP" dirty="0"/>
                <a:t>	Es/&lt;</a:t>
              </a:r>
              <a:r>
                <a:rPr lang="en-US" altLang="ja-JP" dirty="0" err="1"/>
                <a:t>Eacc</a:t>
              </a:r>
              <a:r>
                <a:rPr lang="en-US" altLang="ja-JP" dirty="0"/>
                <a:t>&gt;~2.62 max</a:t>
              </a:r>
              <a:endParaRPr lang="ja-JP" altLang="en-US" dirty="0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4572000" y="3571876"/>
              <a:ext cx="2286016" cy="28575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5" name="テキスト ボックス 14"/>
          <p:cNvSpPr txBox="1"/>
          <p:nvPr/>
        </p:nvSpPr>
        <p:spPr>
          <a:xfrm>
            <a:off x="1571604" y="1214422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Fitting of modified F-N curve</a:t>
            </a:r>
            <a:endParaRPr kumimoji="1" lang="ja-JP" altLang="en-US" dirty="0"/>
          </a:p>
        </p:txBody>
      </p:sp>
      <p:sp>
        <p:nvSpPr>
          <p:cNvPr id="12" name="日付プレースホル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090709</a:t>
            </a:r>
            <a:endParaRPr kumimoji="1" lang="ja-JP" altLang="en-US"/>
          </a:p>
        </p:txBody>
      </p:sp>
      <p:sp>
        <p:nvSpPr>
          <p:cNvPr id="16" name="スライド番号プレースホル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49D7-43F7-4B82-88A2-83304BA10B02}" type="slidenum">
              <a:rPr kumimoji="1" lang="ja-JP" altLang="en-US" smtClean="0"/>
              <a:pPr/>
              <a:t>32</a:t>
            </a:fld>
            <a:endParaRPr kumimoji="1" lang="ja-JP" altLang="en-US"/>
          </a:p>
        </p:txBody>
      </p:sp>
      <p:sp>
        <p:nvSpPr>
          <p:cNvPr id="17" name="フッター プレースホル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SLAC Workshop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W</a:t>
            </a:r>
            <a:r>
              <a:rPr kumimoji="1" lang="en-US" altLang="ja-JP" dirty="0" smtClean="0"/>
              <a:t>idth dependence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143636" y="2500306"/>
            <a:ext cx="25003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Upstream current behaves as  linear on width</a:t>
            </a:r>
          </a:p>
          <a:p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kumimoji="1" lang="en-US" altLang="ja-JP" dirty="0" smtClean="0">
                <a:solidFill>
                  <a:srgbClr val="FF0000"/>
                </a:solidFill>
              </a:rPr>
              <a:t>Downstream current has two components.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0" y="785794"/>
          <a:ext cx="6729432" cy="5764988"/>
        </p:xfrm>
        <a:graphic>
          <a:graphicData uri="http://schemas.openxmlformats.org/presentationml/2006/ole">
            <p:oleObj spid="_x0000_s15364" name="KGPlot" r:id="rId3" imgW="7886520" imgH="6756120" progId="KGraph_Plot">
              <p:embed/>
            </p:oleObj>
          </a:graphicData>
        </a:graphic>
      </p:graphicFrame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090709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49D7-43F7-4B82-88A2-83304BA10B02}" type="slidenum">
              <a:rPr kumimoji="1" lang="ja-JP" altLang="en-US" smtClean="0"/>
              <a:pPr/>
              <a:t>33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SLAC Workshop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Dark current spectra in June</a:t>
            </a:r>
            <a:endParaRPr kumimoji="1" lang="ja-JP" altLang="en-US" dirty="0"/>
          </a:p>
        </p:txBody>
      </p:sp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3929058" y="785794"/>
          <a:ext cx="5661035" cy="3952573"/>
        </p:xfrm>
        <a:graphic>
          <a:graphicData uri="http://schemas.openxmlformats.org/presentationml/2006/ole">
            <p:oleObj spid="_x0000_s65538" name="KGPlot" r:id="rId3" imgW="8321400" imgH="5810040" progId="KGraph_Plot">
              <p:embed/>
            </p:oleObj>
          </a:graphicData>
        </a:graphic>
      </p:graphicFrame>
      <p:graphicFrame>
        <p:nvGraphicFramePr>
          <p:cNvPr id="65539" name="Object 3"/>
          <p:cNvGraphicFramePr>
            <a:graphicFrameLocks noChangeAspect="1"/>
          </p:cNvGraphicFramePr>
          <p:nvPr/>
        </p:nvGraphicFramePr>
        <p:xfrm>
          <a:off x="-428660" y="1142984"/>
          <a:ext cx="5396480" cy="3767859"/>
        </p:xfrm>
        <a:graphic>
          <a:graphicData uri="http://schemas.openxmlformats.org/presentationml/2006/ole">
            <p:oleObj spid="_x0000_s65539" name="KGPlot" r:id="rId4" imgW="8321400" imgH="5810040" progId="KGraph_Plot">
              <p:embed/>
            </p:oleObj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1214414" y="928670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B0F0"/>
                </a:solidFill>
              </a:rPr>
              <a:t>Dependence on power</a:t>
            </a:r>
            <a:endParaRPr kumimoji="1" lang="ja-JP" altLang="en-US" dirty="0">
              <a:solidFill>
                <a:srgbClr val="00B0F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43570" y="857232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B0F0"/>
                </a:solidFill>
              </a:rPr>
              <a:t>Dependence on width</a:t>
            </a:r>
            <a:endParaRPr kumimoji="1" lang="ja-JP" altLang="en-US" dirty="0">
              <a:solidFill>
                <a:srgbClr val="00B0F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2844" y="4786322"/>
            <a:ext cx="8715436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Actual field of a</a:t>
            </a:r>
            <a:r>
              <a:rPr kumimoji="1" lang="en-US" altLang="ja-JP" dirty="0" smtClean="0"/>
              <a:t>nalyzer magnet was checked. </a:t>
            </a:r>
          </a:p>
          <a:p>
            <a:pPr algn="ctr"/>
            <a:r>
              <a:rPr kumimoji="1" lang="en-US" altLang="ja-JP" dirty="0" smtClean="0"/>
              <a:t>The formula used up to now  </a:t>
            </a:r>
            <a:r>
              <a:rPr kumimoji="1" lang="en-US" altLang="ja-JP" dirty="0" smtClean="0">
                <a:solidFill>
                  <a:srgbClr val="00B0F0"/>
                </a:solidFill>
              </a:rPr>
              <a:t>pc[</a:t>
            </a:r>
            <a:r>
              <a:rPr kumimoji="1" lang="en-US" altLang="ja-JP" dirty="0" err="1" smtClean="0">
                <a:solidFill>
                  <a:srgbClr val="00B0F0"/>
                </a:solidFill>
              </a:rPr>
              <a:t>MeV</a:t>
            </a:r>
            <a:r>
              <a:rPr kumimoji="1" lang="en-US" altLang="ja-JP" dirty="0" smtClean="0">
                <a:solidFill>
                  <a:srgbClr val="00B0F0"/>
                </a:solidFill>
              </a:rPr>
              <a:t>/m] = 1.646 x I [A] = 8.23xRef. Volt. [V] </a:t>
            </a:r>
            <a:r>
              <a:rPr lang="en-US" altLang="ja-JP" dirty="0" smtClean="0"/>
              <a:t>was confirmed.</a:t>
            </a:r>
          </a:p>
          <a:p>
            <a:pPr algn="ctr"/>
            <a:r>
              <a:rPr kumimoji="1" lang="en-US" altLang="ja-JP" dirty="0" smtClean="0"/>
              <a:t>Two peaks appear </a:t>
            </a:r>
            <a:r>
              <a:rPr lang="en-US" altLang="ja-JP" dirty="0" smtClean="0"/>
              <a:t>and</a:t>
            </a:r>
            <a:r>
              <a:rPr kumimoji="1" lang="en-US" altLang="ja-JP" dirty="0" smtClean="0"/>
              <a:t> higher for higher momentum one. </a:t>
            </a:r>
          </a:p>
          <a:p>
            <a:pPr algn="ctr"/>
            <a:r>
              <a:rPr lang="en-US" altLang="ja-JP" dirty="0" smtClean="0"/>
              <a:t>Less than </a:t>
            </a:r>
            <a:r>
              <a:rPr kumimoji="1" lang="en-US" altLang="ja-JP" dirty="0" smtClean="0"/>
              <a:t>½ of full acceleration.</a:t>
            </a:r>
          </a:p>
          <a:p>
            <a:pPr algn="ctr"/>
            <a:r>
              <a:rPr lang="en-US" altLang="ja-JP" dirty="0" smtClean="0"/>
              <a:t>L</a:t>
            </a:r>
            <a:r>
              <a:rPr kumimoji="1" lang="en-US" altLang="ja-JP" dirty="0" smtClean="0"/>
              <a:t>ittle exists below 2.5MeV/m.</a:t>
            </a:r>
            <a:endParaRPr kumimoji="1" lang="ja-JP" altLang="en-US" dirty="0"/>
          </a:p>
        </p:txBody>
      </p:sp>
      <p:sp>
        <p:nvSpPr>
          <p:cNvPr id="8" name="日付プレースホル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090709</a:t>
            </a:r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49D7-43F7-4B82-88A2-83304BA10B02}" type="slidenum">
              <a:rPr kumimoji="1" lang="ja-JP" altLang="en-US" smtClean="0"/>
              <a:pPr/>
              <a:t>34</a:t>
            </a:fld>
            <a:endParaRPr kumimoji="1" lang="ja-JP" altLang="en-US"/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SLAC Workshop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dirty="0" smtClean="0"/>
              <a:t>Dark current versus operation frequency</a:t>
            </a:r>
            <a:endParaRPr kumimoji="1" lang="ja-JP" altLang="en-US" sz="3600" dirty="0"/>
          </a:p>
        </p:txBody>
      </p:sp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1428728" y="1357298"/>
          <a:ext cx="5736236" cy="4005079"/>
        </p:xfrm>
        <a:graphic>
          <a:graphicData uri="http://schemas.openxmlformats.org/presentationml/2006/ole">
            <p:oleObj spid="_x0000_s66562" name="KGPlot" r:id="rId3" imgW="8321400" imgH="5810040" progId="KGraph_Plot">
              <p:embed/>
            </p:oleObj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2214546" y="5643578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Increase as operation frequency increases.</a:t>
            </a:r>
          </a:p>
          <a:p>
            <a:r>
              <a:rPr lang="en-US" altLang="ja-JP" dirty="0" smtClean="0"/>
              <a:t>Easy to be captured for both!?</a:t>
            </a:r>
            <a:endParaRPr kumimoji="1" lang="ja-JP" altLang="en-US" dirty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090709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49D7-43F7-4B82-88A2-83304BA10B02}" type="slidenum">
              <a:rPr kumimoji="1" lang="ja-JP" altLang="en-US" smtClean="0"/>
              <a:pPr/>
              <a:t>35</a:t>
            </a:fld>
            <a:endParaRPr kumimoji="1" lang="ja-JP" altLang="en-US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SLAC Workshop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Dark current </a:t>
            </a:r>
            <a:r>
              <a:rPr kumimoji="1" lang="en-US" altLang="ja-JP" dirty="0" err="1" smtClean="0"/>
              <a:t>behaviour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42910" y="1428736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altLang="ja-JP" dirty="0" smtClean="0">
                <a:solidFill>
                  <a:srgbClr val="00B0F0"/>
                </a:solidFill>
              </a:rPr>
              <a:t>Amount</a:t>
            </a:r>
            <a:r>
              <a:rPr lang="en-US" altLang="ja-JP" dirty="0" smtClean="0"/>
              <a:t> </a:t>
            </a:r>
          </a:p>
          <a:p>
            <a:pPr lvl="1"/>
            <a:r>
              <a:rPr lang="en-US" altLang="ja-JP" dirty="0" smtClean="0"/>
              <a:t>t</a:t>
            </a:r>
            <a:r>
              <a:rPr kumimoji="1" lang="en-US" altLang="ja-JP" dirty="0" smtClean="0"/>
              <a:t>o upstream &lt;&lt; to downstream</a:t>
            </a:r>
          </a:p>
          <a:p>
            <a:pPr lvl="1"/>
            <a:r>
              <a:rPr lang="en-US" altLang="ja-JP" dirty="0" smtClean="0"/>
              <a:t>Divergent: 1/4 from Mid to DN </a:t>
            </a:r>
          </a:p>
          <a:p>
            <a:pPr lvl="1"/>
            <a:r>
              <a:rPr kumimoji="1" lang="en-US" altLang="ja-JP" dirty="0" smtClean="0"/>
              <a:t>Linear </a:t>
            </a:r>
            <a:r>
              <a:rPr kumimoji="1" lang="en-US" altLang="ja-JP" dirty="0" err="1" smtClean="0"/>
              <a:t>vs</a:t>
            </a:r>
            <a:r>
              <a:rPr kumimoji="1" lang="en-US" altLang="ja-JP" dirty="0" smtClean="0"/>
              <a:t> pulse width</a:t>
            </a:r>
          </a:p>
          <a:p>
            <a:r>
              <a:rPr kumimoji="1" lang="en-US" altLang="ja-JP" dirty="0" smtClean="0">
                <a:solidFill>
                  <a:srgbClr val="00B0F0"/>
                </a:solidFill>
              </a:rPr>
              <a:t>Reductio</a:t>
            </a:r>
            <a:r>
              <a:rPr lang="en-US" altLang="ja-JP" dirty="0" smtClean="0">
                <a:solidFill>
                  <a:srgbClr val="00B0F0"/>
                </a:solidFill>
              </a:rPr>
              <a:t>n </a:t>
            </a:r>
            <a:r>
              <a:rPr lang="en-US" altLang="ja-JP" dirty="0" smtClean="0">
                <a:solidFill>
                  <a:srgbClr val="00B0F0"/>
                </a:solidFill>
              </a:rPr>
              <a:t>of dark </a:t>
            </a:r>
            <a:r>
              <a:rPr lang="en-US" altLang="ja-JP" dirty="0" smtClean="0">
                <a:solidFill>
                  <a:srgbClr val="00B0F0"/>
                </a:solidFill>
              </a:rPr>
              <a:t>current </a:t>
            </a:r>
          </a:p>
          <a:p>
            <a:pPr lvl="1"/>
            <a:r>
              <a:rPr lang="en-US" altLang="ja-JP" dirty="0" smtClean="0"/>
              <a:t>By a factor 2~3 </a:t>
            </a:r>
            <a:r>
              <a:rPr lang="en-US" altLang="ja-JP" dirty="0" smtClean="0"/>
              <a:t>during first 2000 hrs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No reduction after 2000 hrs</a:t>
            </a:r>
            <a:endParaRPr kumimoji="1" lang="en-US" altLang="ja-JP" dirty="0" smtClean="0"/>
          </a:p>
          <a:p>
            <a:r>
              <a:rPr lang="en-US" altLang="ja-JP" dirty="0" smtClean="0">
                <a:solidFill>
                  <a:srgbClr val="00B0F0"/>
                </a:solidFill>
              </a:rPr>
              <a:t>Beta </a:t>
            </a:r>
            <a:r>
              <a:rPr lang="en-US" altLang="ja-JP" dirty="0" smtClean="0">
                <a:solidFill>
                  <a:srgbClr val="00B0F0"/>
                </a:solidFill>
              </a:rPr>
              <a:t>value</a:t>
            </a:r>
            <a:endParaRPr lang="en-US" altLang="ja-JP" dirty="0" smtClean="0">
              <a:solidFill>
                <a:srgbClr val="00B0F0"/>
              </a:solidFill>
            </a:endParaRPr>
          </a:p>
          <a:p>
            <a:pPr lvl="1"/>
            <a:r>
              <a:rPr lang="en-US" altLang="ja-JP" dirty="0" smtClean="0"/>
              <a:t>Stayed </a:t>
            </a:r>
            <a:r>
              <a:rPr lang="en-US" altLang="ja-JP" dirty="0" smtClean="0"/>
              <a:t>almost constant </a:t>
            </a:r>
            <a:r>
              <a:rPr lang="en-US" altLang="ja-JP" dirty="0" smtClean="0"/>
              <a:t> </a:t>
            </a:r>
            <a:r>
              <a:rPr lang="en-US" altLang="ja-JP" dirty="0" smtClean="0"/>
              <a:t>f</a:t>
            </a:r>
            <a:r>
              <a:rPr lang="en-US" altLang="ja-JP" dirty="0" smtClean="0"/>
              <a:t>rom 700hrs to 3300 hrs</a:t>
            </a:r>
          </a:p>
          <a:p>
            <a:pPr lvl="1"/>
            <a:r>
              <a:rPr lang="en-US" altLang="ja-JP" dirty="0" smtClean="0"/>
              <a:t>Not processed</a:t>
            </a:r>
            <a:r>
              <a:rPr lang="en-US" altLang="ja-JP" dirty="0" smtClean="0"/>
              <a:t>?</a:t>
            </a:r>
            <a:endParaRPr lang="en-US" altLang="ja-JP" dirty="0" smtClean="0"/>
          </a:p>
          <a:p>
            <a:r>
              <a:rPr lang="en-US" altLang="ja-JP" dirty="0" smtClean="0">
                <a:solidFill>
                  <a:srgbClr val="00B0F0"/>
                </a:solidFill>
              </a:rPr>
              <a:t>Spectrum</a:t>
            </a:r>
          </a:p>
          <a:p>
            <a:pPr lvl="1"/>
            <a:r>
              <a:rPr lang="en-US" altLang="ja-JP" dirty="0" smtClean="0"/>
              <a:t>Two peaks below half of full acceleration</a:t>
            </a:r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48" name="日付プレースホルダ 4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090709</a:t>
            </a:r>
            <a:endParaRPr kumimoji="1" lang="ja-JP" altLang="en-US"/>
          </a:p>
        </p:txBody>
      </p:sp>
      <p:sp>
        <p:nvSpPr>
          <p:cNvPr id="49" name="スライド番号プレースホルダ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49D7-43F7-4B82-88A2-83304BA10B02}" type="slidenum">
              <a:rPr kumimoji="1" lang="ja-JP" altLang="en-US" smtClean="0"/>
              <a:pPr/>
              <a:t>36</a:t>
            </a:fld>
            <a:endParaRPr kumimoji="1" lang="ja-JP" altLang="en-US"/>
          </a:p>
        </p:txBody>
      </p:sp>
      <p:sp>
        <p:nvSpPr>
          <p:cNvPr id="50" name="フッター プレースホルダ 4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SLAC Workshop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Conclusion 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5500726"/>
          </a:xfrm>
        </p:spPr>
        <p:txBody>
          <a:bodyPr>
            <a:noAutofit/>
          </a:bodyPr>
          <a:lstStyle/>
          <a:p>
            <a:r>
              <a:rPr lang="en-US" altLang="ja-JP" sz="2400" dirty="0" smtClean="0">
                <a:solidFill>
                  <a:srgbClr val="00B0F0"/>
                </a:solidFill>
              </a:rPr>
              <a:t>Established a basic procedure of processing and evaluation</a:t>
            </a:r>
          </a:p>
          <a:p>
            <a:pPr lvl="1"/>
            <a:r>
              <a:rPr lang="en-US" altLang="ja-JP" sz="2000" dirty="0" smtClean="0"/>
              <a:t>Can proceed a series of structure tests</a:t>
            </a:r>
          </a:p>
          <a:p>
            <a:pPr lvl="1"/>
            <a:r>
              <a:rPr lang="en-US" altLang="ja-JP" sz="2000" dirty="0" smtClean="0"/>
              <a:t>Better to further develop a system in such as</a:t>
            </a:r>
          </a:p>
          <a:p>
            <a:pPr lvl="2"/>
            <a:r>
              <a:rPr lang="en-US" altLang="ja-JP" sz="1600" dirty="0" smtClean="0"/>
              <a:t>Phase measurement, missing energy evaluation, etc.  </a:t>
            </a:r>
          </a:p>
          <a:p>
            <a:r>
              <a:rPr lang="en-US" altLang="ja-JP" sz="2400" dirty="0" smtClean="0">
                <a:solidFill>
                  <a:srgbClr val="00B0F0"/>
                </a:solidFill>
              </a:rPr>
              <a:t>Breakdown </a:t>
            </a:r>
            <a:r>
              <a:rPr lang="en-US" altLang="ja-JP" sz="2400" dirty="0" smtClean="0">
                <a:solidFill>
                  <a:srgbClr val="00B0F0"/>
                </a:solidFill>
              </a:rPr>
              <a:t>rate was evaluated.</a:t>
            </a:r>
          </a:p>
          <a:p>
            <a:pPr lvl="1"/>
            <a:r>
              <a:rPr lang="en-US" altLang="ja-JP" sz="2000" dirty="0" smtClean="0"/>
              <a:t>Gross comparison with that of SLAC is consistent with each other.</a:t>
            </a:r>
          </a:p>
          <a:p>
            <a:pPr lvl="1"/>
            <a:r>
              <a:rPr lang="en-US" altLang="ja-JP" sz="2000" dirty="0" smtClean="0"/>
              <a:t>In order t</a:t>
            </a:r>
            <a:r>
              <a:rPr kumimoji="1" lang="en-US" altLang="ja-JP" sz="2000" dirty="0" smtClean="0"/>
              <a:t>o precisely </a:t>
            </a:r>
            <a:r>
              <a:rPr kumimoji="1" lang="en-US" altLang="ja-JP" sz="2000" dirty="0" smtClean="0"/>
              <a:t>compare, power estimation and identification of breakdowns should be </a:t>
            </a:r>
            <a:r>
              <a:rPr kumimoji="1" lang="en-US" altLang="ja-JP" sz="2000" dirty="0" smtClean="0"/>
              <a:t>better.</a:t>
            </a:r>
            <a:endParaRPr kumimoji="1" lang="en-US" altLang="ja-JP" sz="2000" dirty="0" smtClean="0"/>
          </a:p>
          <a:p>
            <a:r>
              <a:rPr lang="en-US" altLang="ja-JP" sz="2400" dirty="0" smtClean="0">
                <a:solidFill>
                  <a:srgbClr val="00B0F0"/>
                </a:solidFill>
              </a:rPr>
              <a:t>Dark current </a:t>
            </a:r>
          </a:p>
          <a:p>
            <a:pPr lvl="1"/>
            <a:r>
              <a:rPr lang="en-US" altLang="ja-JP" sz="2000" dirty="0" smtClean="0"/>
              <a:t>Decreased during </a:t>
            </a:r>
            <a:r>
              <a:rPr lang="en-US" altLang="ja-JP" sz="2000" dirty="0" smtClean="0"/>
              <a:t>initial processing </a:t>
            </a:r>
            <a:r>
              <a:rPr lang="en-US" altLang="ja-JP" sz="2000" dirty="0" smtClean="0"/>
              <a:t>but stayed constant </a:t>
            </a:r>
            <a:r>
              <a:rPr lang="en-US" altLang="ja-JP" sz="2000" dirty="0" smtClean="0"/>
              <a:t>during a </a:t>
            </a:r>
            <a:r>
              <a:rPr lang="en-US" altLang="ja-JP" sz="2000" dirty="0" smtClean="0"/>
              <a:t>long-term run without higher field nor longer pulse processing.</a:t>
            </a:r>
          </a:p>
          <a:p>
            <a:pPr lvl="1"/>
            <a:r>
              <a:rPr lang="en-US" altLang="ja-JP" sz="2000" dirty="0" smtClean="0"/>
              <a:t>Energy is at most </a:t>
            </a:r>
            <a:r>
              <a:rPr kumimoji="1" lang="en-US" altLang="ja-JP" sz="2000" dirty="0" smtClean="0"/>
              <a:t>a </a:t>
            </a:r>
            <a:r>
              <a:rPr kumimoji="1" lang="en-US" altLang="ja-JP" sz="2000" dirty="0" smtClean="0"/>
              <a:t>half of full acceleration and </a:t>
            </a:r>
            <a:r>
              <a:rPr kumimoji="1" lang="en-US" altLang="ja-JP" sz="2000" dirty="0" smtClean="0"/>
              <a:t>little exists </a:t>
            </a:r>
            <a:r>
              <a:rPr kumimoji="1" lang="en-US" altLang="ja-JP" sz="2000" dirty="0" smtClean="0"/>
              <a:t>below a few </a:t>
            </a:r>
            <a:r>
              <a:rPr kumimoji="1" lang="en-US" altLang="ja-JP" sz="2000" dirty="0" err="1" smtClean="0"/>
              <a:t>MeV</a:t>
            </a:r>
            <a:r>
              <a:rPr kumimoji="1" lang="en-US" altLang="ja-JP" sz="2000" dirty="0" smtClean="0"/>
              <a:t>/c.</a:t>
            </a:r>
          </a:p>
          <a:p>
            <a:r>
              <a:rPr lang="en-US" altLang="ja-JP" sz="2400" dirty="0" smtClean="0">
                <a:solidFill>
                  <a:srgbClr val="00B0F0"/>
                </a:solidFill>
              </a:rPr>
              <a:t>Breakdown </a:t>
            </a:r>
            <a:r>
              <a:rPr lang="en-US" altLang="ja-JP" sz="2400" dirty="0" smtClean="0">
                <a:solidFill>
                  <a:srgbClr val="00B0F0"/>
                </a:solidFill>
              </a:rPr>
              <a:t>pulse analysis</a:t>
            </a:r>
            <a:endParaRPr lang="en-US" altLang="ja-JP" sz="2400" dirty="0" smtClean="0">
              <a:solidFill>
                <a:srgbClr val="00B0F0"/>
              </a:solidFill>
            </a:endParaRPr>
          </a:p>
          <a:p>
            <a:pPr lvl="1"/>
            <a:r>
              <a:rPr lang="en-US" altLang="ja-JP" sz="2000" dirty="0" smtClean="0"/>
              <a:t>Breakdown pulses are </a:t>
            </a:r>
            <a:r>
              <a:rPr lang="en-US" altLang="ja-JP" sz="2000" dirty="0" smtClean="0"/>
              <a:t>still to </a:t>
            </a:r>
            <a:r>
              <a:rPr lang="en-US" altLang="ja-JP" sz="2000" dirty="0" smtClean="0"/>
              <a:t>be </a:t>
            </a:r>
            <a:r>
              <a:rPr lang="en-US" altLang="ja-JP" sz="2000" dirty="0" smtClean="0"/>
              <a:t>analyzed carefully.</a:t>
            </a:r>
            <a:endParaRPr lang="en-US" altLang="ja-JP" sz="2000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090709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49D7-43F7-4B82-88A2-83304BA10B02}" type="slidenum">
              <a:rPr kumimoji="1" lang="ja-JP" altLang="en-US" smtClean="0"/>
              <a:pPr/>
              <a:t>37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SLAC Workshop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Recovery pass in (T,P) space</a:t>
            </a:r>
            <a:endParaRPr kumimoji="1" lang="ja-JP" altLang="en-US" dirty="0"/>
          </a:p>
        </p:txBody>
      </p:sp>
      <p:grpSp>
        <p:nvGrpSpPr>
          <p:cNvPr id="3" name="グループ化 59"/>
          <p:cNvGrpSpPr/>
          <p:nvPr/>
        </p:nvGrpSpPr>
        <p:grpSpPr>
          <a:xfrm>
            <a:off x="2857488" y="1785926"/>
            <a:ext cx="2500330" cy="3643338"/>
            <a:chOff x="3428992" y="2357430"/>
            <a:chExt cx="2786082" cy="3799485"/>
          </a:xfrm>
        </p:grpSpPr>
        <p:sp>
          <p:nvSpPr>
            <p:cNvPr id="29" name="右矢印 28"/>
            <p:cNvSpPr/>
            <p:nvPr/>
          </p:nvSpPr>
          <p:spPr>
            <a:xfrm rot="16200000">
              <a:off x="4464843" y="4179099"/>
              <a:ext cx="714380" cy="214314"/>
            </a:xfrm>
            <a:prstGeom prst="right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4" name="直線矢印コネクタ 23"/>
            <p:cNvCxnSpPr/>
            <p:nvPr/>
          </p:nvCxnSpPr>
          <p:spPr>
            <a:xfrm>
              <a:off x="3571868" y="5572140"/>
              <a:ext cx="221457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矢印コネクタ 24"/>
            <p:cNvCxnSpPr/>
            <p:nvPr/>
          </p:nvCxnSpPr>
          <p:spPr>
            <a:xfrm rot="5400000" flipH="1" flipV="1">
              <a:off x="2250265" y="4250537"/>
              <a:ext cx="264320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右矢印 25"/>
            <p:cNvSpPr/>
            <p:nvPr/>
          </p:nvSpPr>
          <p:spPr>
            <a:xfrm>
              <a:off x="4797462" y="3747096"/>
              <a:ext cx="500066" cy="253408"/>
            </a:xfrm>
            <a:prstGeom prst="right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右矢印 27"/>
            <p:cNvSpPr/>
            <p:nvPr/>
          </p:nvSpPr>
          <p:spPr>
            <a:xfrm rot="7642345">
              <a:off x="4629564" y="4235823"/>
              <a:ext cx="1001665" cy="100868"/>
            </a:xfrm>
            <a:prstGeom prst="rightArrow">
              <a:avLst/>
            </a:prstGeom>
            <a:solidFill>
              <a:srgbClr val="FF0000"/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右矢印 33"/>
            <p:cNvSpPr/>
            <p:nvPr/>
          </p:nvSpPr>
          <p:spPr>
            <a:xfrm>
              <a:off x="5572132" y="3786190"/>
              <a:ext cx="357190" cy="214314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爆発 1 36"/>
            <p:cNvSpPr/>
            <p:nvPr/>
          </p:nvSpPr>
          <p:spPr>
            <a:xfrm>
              <a:off x="5214942" y="3714752"/>
              <a:ext cx="357190" cy="357190"/>
            </a:xfrm>
            <a:prstGeom prst="irregularSeal1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4071934" y="2357430"/>
              <a:ext cx="1785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800" dirty="0" smtClean="0"/>
                <a:t>CERN</a:t>
              </a:r>
              <a:endParaRPr kumimoji="1" lang="ja-JP" altLang="en-US" sz="2800" dirty="0"/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5429256" y="5572140"/>
              <a:ext cx="500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200" b="1" dirty="0" smtClean="0"/>
                <a:t>T</a:t>
              </a:r>
              <a:endParaRPr kumimoji="1" lang="ja-JP" altLang="en-US" sz="3200" b="1" dirty="0"/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3428992" y="2571744"/>
              <a:ext cx="500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200" b="1" dirty="0" smtClean="0"/>
                <a:t>P</a:t>
              </a:r>
              <a:endParaRPr kumimoji="1" lang="ja-JP" altLang="en-US" sz="3200" b="1" dirty="0"/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4429124" y="5072074"/>
              <a:ext cx="17859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b="1" dirty="0" smtClean="0">
                  <a:solidFill>
                    <a:srgbClr val="FF0000"/>
                  </a:solidFill>
                </a:rPr>
                <a:t>5</a:t>
              </a:r>
              <a:r>
                <a:rPr kumimoji="1" lang="en-US" altLang="ja-JP" sz="2000" b="1" dirty="0" smtClean="0">
                  <a:solidFill>
                    <a:srgbClr val="FF0000"/>
                  </a:solidFill>
                </a:rPr>
                <a:t>0%P, -20%T</a:t>
              </a:r>
              <a:endParaRPr kumimoji="1" lang="ja-JP" altLang="en-US" sz="20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49" name="直線矢印コネクタ 48"/>
            <p:cNvCxnSpPr/>
            <p:nvPr/>
          </p:nvCxnSpPr>
          <p:spPr>
            <a:xfrm rot="5400000" flipH="1" flipV="1">
              <a:off x="3572662" y="5214156"/>
              <a:ext cx="71438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矢印コネクタ 49"/>
            <p:cNvCxnSpPr/>
            <p:nvPr/>
          </p:nvCxnSpPr>
          <p:spPr>
            <a:xfrm rot="5400000" flipH="1" flipV="1">
              <a:off x="4179091" y="4393413"/>
              <a:ext cx="928694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/>
            <p:cNvCxnSpPr/>
            <p:nvPr/>
          </p:nvCxnSpPr>
          <p:spPr>
            <a:xfrm>
              <a:off x="3929058" y="4857760"/>
              <a:ext cx="71438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矢印コネクタ 53"/>
            <p:cNvCxnSpPr/>
            <p:nvPr/>
          </p:nvCxnSpPr>
          <p:spPr>
            <a:xfrm>
              <a:off x="4643438" y="3857628"/>
              <a:ext cx="71438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グループ化 76"/>
          <p:cNvGrpSpPr/>
          <p:nvPr/>
        </p:nvGrpSpPr>
        <p:grpSpPr>
          <a:xfrm>
            <a:off x="571472" y="1714488"/>
            <a:ext cx="2357454" cy="3643338"/>
            <a:chOff x="357158" y="2214554"/>
            <a:chExt cx="2571768" cy="3829134"/>
          </a:xfrm>
        </p:grpSpPr>
        <p:cxnSp>
          <p:nvCxnSpPr>
            <p:cNvPr id="78" name="直線矢印コネクタ 77"/>
            <p:cNvCxnSpPr/>
            <p:nvPr/>
          </p:nvCxnSpPr>
          <p:spPr>
            <a:xfrm>
              <a:off x="571472" y="5572140"/>
              <a:ext cx="221457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矢印コネクタ 78"/>
            <p:cNvCxnSpPr/>
            <p:nvPr/>
          </p:nvCxnSpPr>
          <p:spPr>
            <a:xfrm rot="5400000" flipH="1" flipV="1">
              <a:off x="-750131" y="4250537"/>
              <a:ext cx="264320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右矢印 79"/>
            <p:cNvSpPr/>
            <p:nvPr/>
          </p:nvSpPr>
          <p:spPr>
            <a:xfrm>
              <a:off x="928662" y="3643314"/>
              <a:ext cx="1143008" cy="142876"/>
            </a:xfrm>
            <a:prstGeom prst="right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右矢印 80"/>
            <p:cNvSpPr/>
            <p:nvPr/>
          </p:nvSpPr>
          <p:spPr>
            <a:xfrm rot="8048997">
              <a:off x="603458" y="4386592"/>
              <a:ext cx="1916287" cy="103114"/>
            </a:xfrm>
            <a:prstGeom prst="rightArrow">
              <a:avLst/>
            </a:prstGeom>
            <a:solidFill>
              <a:srgbClr val="FF0000"/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右矢印 81"/>
            <p:cNvSpPr/>
            <p:nvPr/>
          </p:nvSpPr>
          <p:spPr>
            <a:xfrm rot="16200000">
              <a:off x="142844" y="4357694"/>
              <a:ext cx="1428760" cy="142876"/>
            </a:xfrm>
            <a:prstGeom prst="right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右矢印 82"/>
            <p:cNvSpPr/>
            <p:nvPr/>
          </p:nvSpPr>
          <p:spPr>
            <a:xfrm rot="16200000">
              <a:off x="2071670" y="3286124"/>
              <a:ext cx="357190" cy="214314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爆発 1 83"/>
            <p:cNvSpPr/>
            <p:nvPr/>
          </p:nvSpPr>
          <p:spPr>
            <a:xfrm>
              <a:off x="2071670" y="3571876"/>
              <a:ext cx="357190" cy="357190"/>
            </a:xfrm>
            <a:prstGeom prst="irregularSeal1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テキスト ボックス 84"/>
            <p:cNvSpPr txBox="1"/>
            <p:nvPr/>
          </p:nvSpPr>
          <p:spPr>
            <a:xfrm>
              <a:off x="714348" y="2214554"/>
              <a:ext cx="1785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800" dirty="0" smtClean="0"/>
                <a:t>SLAC</a:t>
              </a:r>
              <a:endParaRPr kumimoji="1" lang="ja-JP" altLang="en-US" sz="2800" dirty="0"/>
            </a:p>
          </p:txBody>
        </p:sp>
        <p:sp>
          <p:nvSpPr>
            <p:cNvPr id="86" name="テキスト ボックス 85"/>
            <p:cNvSpPr txBox="1"/>
            <p:nvPr/>
          </p:nvSpPr>
          <p:spPr>
            <a:xfrm>
              <a:off x="2428860" y="5429264"/>
              <a:ext cx="500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200" b="1" dirty="0" smtClean="0"/>
                <a:t>T</a:t>
              </a:r>
              <a:endParaRPr kumimoji="1" lang="ja-JP" altLang="en-US" sz="3200" b="1" dirty="0"/>
            </a:p>
          </p:txBody>
        </p:sp>
        <p:sp>
          <p:nvSpPr>
            <p:cNvPr id="87" name="テキスト ボックス 86"/>
            <p:cNvSpPr txBox="1"/>
            <p:nvPr/>
          </p:nvSpPr>
          <p:spPr>
            <a:xfrm>
              <a:off x="428596" y="2428868"/>
              <a:ext cx="500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200" b="1" dirty="0" smtClean="0"/>
                <a:t>P</a:t>
              </a:r>
              <a:endParaRPr kumimoji="1" lang="ja-JP" altLang="en-US" sz="3200" b="1" dirty="0"/>
            </a:p>
          </p:txBody>
        </p:sp>
        <p:sp>
          <p:nvSpPr>
            <p:cNvPr id="88" name="テキスト ボックス 87"/>
            <p:cNvSpPr txBox="1"/>
            <p:nvPr/>
          </p:nvSpPr>
          <p:spPr>
            <a:xfrm>
              <a:off x="357158" y="5643578"/>
              <a:ext cx="17859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b="1" dirty="0" smtClean="0">
                  <a:solidFill>
                    <a:srgbClr val="FF0000"/>
                  </a:solidFill>
                </a:rPr>
                <a:t>20%P, 20nsT</a:t>
              </a:r>
              <a:endParaRPr kumimoji="1" lang="ja-JP" altLang="en-US" sz="20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89" name="直線矢印コネクタ 88"/>
            <p:cNvCxnSpPr/>
            <p:nvPr/>
          </p:nvCxnSpPr>
          <p:spPr>
            <a:xfrm rot="5400000" flipH="1" flipV="1">
              <a:off x="1393803" y="4749809"/>
              <a:ext cx="1643074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矢印コネクタ 89"/>
            <p:cNvCxnSpPr/>
            <p:nvPr/>
          </p:nvCxnSpPr>
          <p:spPr>
            <a:xfrm rot="5400000" flipH="1" flipV="1">
              <a:off x="321439" y="4179099"/>
              <a:ext cx="2786082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矢印コネクタ 90"/>
            <p:cNvCxnSpPr/>
            <p:nvPr/>
          </p:nvCxnSpPr>
          <p:spPr>
            <a:xfrm rot="5400000" flipH="1" flipV="1">
              <a:off x="-177833" y="4178305"/>
              <a:ext cx="2786082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グループ化 95"/>
          <p:cNvGrpSpPr/>
          <p:nvPr/>
        </p:nvGrpSpPr>
        <p:grpSpPr>
          <a:xfrm>
            <a:off x="5715008" y="1643050"/>
            <a:ext cx="2357454" cy="3662752"/>
            <a:chOff x="5715008" y="2143116"/>
            <a:chExt cx="2357454" cy="3662752"/>
          </a:xfrm>
        </p:grpSpPr>
        <p:sp>
          <p:nvSpPr>
            <p:cNvPr id="94" name="右矢印 93"/>
            <p:cNvSpPr/>
            <p:nvPr/>
          </p:nvSpPr>
          <p:spPr>
            <a:xfrm rot="4917444">
              <a:off x="5879860" y="3947091"/>
              <a:ext cx="2639331" cy="172574"/>
            </a:xfrm>
            <a:prstGeom prst="right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右矢印 92"/>
            <p:cNvSpPr/>
            <p:nvPr/>
          </p:nvSpPr>
          <p:spPr>
            <a:xfrm rot="16200000">
              <a:off x="5936851" y="3650843"/>
              <a:ext cx="2071702" cy="199256"/>
            </a:xfrm>
            <a:prstGeom prst="right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" name="直線矢印コネクタ 4"/>
            <p:cNvCxnSpPr/>
            <p:nvPr/>
          </p:nvCxnSpPr>
          <p:spPr>
            <a:xfrm>
              <a:off x="5911463" y="5337786"/>
              <a:ext cx="2030030" cy="151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矢印コネクタ 6"/>
            <p:cNvCxnSpPr/>
            <p:nvPr/>
          </p:nvCxnSpPr>
          <p:spPr>
            <a:xfrm rot="5400000" flipH="1" flipV="1">
              <a:off x="4653986" y="4080337"/>
              <a:ext cx="2514953" cy="14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右矢印 9"/>
            <p:cNvSpPr/>
            <p:nvPr/>
          </p:nvSpPr>
          <p:spPr>
            <a:xfrm rot="5400000">
              <a:off x="7210006" y="3934266"/>
              <a:ext cx="581902" cy="142876"/>
            </a:xfrm>
            <a:prstGeom prst="rightArrow">
              <a:avLst/>
            </a:prstGeom>
            <a:solidFill>
              <a:srgbClr val="FF0000"/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右矢印 10"/>
            <p:cNvSpPr/>
            <p:nvPr/>
          </p:nvSpPr>
          <p:spPr>
            <a:xfrm rot="16200000">
              <a:off x="7072330" y="3929066"/>
              <a:ext cx="571504" cy="142876"/>
            </a:xfrm>
            <a:prstGeom prst="right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右矢印 16"/>
            <p:cNvSpPr/>
            <p:nvPr/>
          </p:nvSpPr>
          <p:spPr>
            <a:xfrm rot="16200000">
              <a:off x="7280427" y="3166422"/>
              <a:ext cx="339859" cy="196455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爆発 1 19"/>
            <p:cNvSpPr/>
            <p:nvPr/>
          </p:nvSpPr>
          <p:spPr>
            <a:xfrm>
              <a:off x="7286644" y="3434578"/>
              <a:ext cx="327424" cy="339859"/>
            </a:xfrm>
            <a:prstGeom prst="irregularSeal1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6042432" y="2143116"/>
              <a:ext cx="1637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800" dirty="0" smtClean="0"/>
                <a:t>KEK</a:t>
              </a:r>
              <a:endParaRPr kumimoji="1" lang="ja-JP" altLang="en-US" sz="2800" dirty="0"/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7614068" y="5201843"/>
              <a:ext cx="458394" cy="556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200" b="1" dirty="0" smtClean="0"/>
                <a:t>T</a:t>
              </a:r>
              <a:endParaRPr kumimoji="1" lang="ja-JP" altLang="en-US" sz="3200" b="1" dirty="0"/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5780493" y="2347031"/>
              <a:ext cx="458394" cy="5564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200" b="1" dirty="0" smtClean="0"/>
                <a:t>P</a:t>
              </a:r>
              <a:endParaRPr kumimoji="1" lang="ja-JP" altLang="en-US" sz="3200" b="1" dirty="0"/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5715008" y="5405758"/>
              <a:ext cx="16371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b="1" dirty="0" err="1">
                  <a:solidFill>
                    <a:srgbClr val="FF0000"/>
                  </a:solidFill>
                  <a:latin typeface="Symbol" pitchFamily="18" charset="2"/>
                </a:rPr>
                <a:t>a</a:t>
              </a:r>
              <a:r>
                <a:rPr kumimoji="1" lang="en-US" altLang="ja-JP" sz="2000" b="1" dirty="0" err="1" smtClean="0">
                  <a:solidFill>
                    <a:srgbClr val="FF0000"/>
                  </a:solidFill>
                </a:rPr>
                <a:t>P</a:t>
              </a:r>
              <a:r>
                <a:rPr kumimoji="1" lang="en-US" altLang="ja-JP" sz="2000" b="1" dirty="0" smtClean="0">
                  <a:solidFill>
                    <a:srgbClr val="FF0000"/>
                  </a:solidFill>
                </a:rPr>
                <a:t>, -1stepT</a:t>
              </a:r>
              <a:endParaRPr kumimoji="1" lang="ja-JP" altLang="en-US" sz="20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55" name="直線矢印コネクタ 54"/>
            <p:cNvCxnSpPr/>
            <p:nvPr/>
          </p:nvCxnSpPr>
          <p:spPr>
            <a:xfrm rot="5400000" flipH="1" flipV="1">
              <a:off x="6636667" y="4555384"/>
              <a:ext cx="1563349" cy="145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矢印コネクタ 56"/>
            <p:cNvCxnSpPr/>
            <p:nvPr/>
          </p:nvCxnSpPr>
          <p:spPr>
            <a:xfrm rot="5400000" flipH="1" flipV="1">
              <a:off x="5633772" y="4012366"/>
              <a:ext cx="2650897" cy="145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矢印コネクタ 58"/>
            <p:cNvCxnSpPr/>
            <p:nvPr/>
          </p:nvCxnSpPr>
          <p:spPr>
            <a:xfrm rot="5400000" flipH="1" flipV="1">
              <a:off x="5176106" y="4011610"/>
              <a:ext cx="2650897" cy="145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右矢印 91"/>
            <p:cNvSpPr/>
            <p:nvPr/>
          </p:nvSpPr>
          <p:spPr>
            <a:xfrm rot="8237214">
              <a:off x="6869381" y="4518508"/>
              <a:ext cx="726618" cy="107000"/>
            </a:xfrm>
            <a:prstGeom prst="rightArrow">
              <a:avLst/>
            </a:prstGeom>
            <a:solidFill>
              <a:schemeClr val="accent2"/>
            </a:solidFill>
            <a:ln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3" name="テキスト ボックス 52"/>
          <p:cNvSpPr txBox="1"/>
          <p:nvPr/>
        </p:nvSpPr>
        <p:spPr>
          <a:xfrm>
            <a:off x="5143504" y="5357826"/>
            <a:ext cx="3429024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C00000"/>
                </a:solidFill>
              </a:rPr>
              <a:t>In case of number of BD’s even at lower power level than defined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cxnSp>
        <p:nvCxnSpPr>
          <p:cNvPr id="58" name="直線矢印コネクタ 57"/>
          <p:cNvCxnSpPr/>
          <p:nvPr/>
        </p:nvCxnSpPr>
        <p:spPr>
          <a:xfrm rot="16200000" flipV="1">
            <a:off x="6715141" y="4643445"/>
            <a:ext cx="1214446" cy="357191"/>
          </a:xfrm>
          <a:prstGeom prst="straightConnector1">
            <a:avLst/>
          </a:prstGeom>
          <a:ln w="28575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日付プレースホルダ 5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090709</a:t>
            </a:r>
            <a:endParaRPr kumimoji="1" lang="ja-JP" altLang="en-US"/>
          </a:p>
        </p:txBody>
      </p:sp>
      <p:sp>
        <p:nvSpPr>
          <p:cNvPr id="60" name="フッター プレースホルダ 5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SLAC Workshop</a:t>
            </a:r>
            <a:endParaRPr kumimoji="1" lang="ja-JP" altLang="en-US"/>
          </a:p>
        </p:txBody>
      </p:sp>
      <p:sp>
        <p:nvSpPr>
          <p:cNvPr id="61" name="スライド番号プレースホルダ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49D7-43F7-4B82-88A2-83304BA10B02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0" y="0"/>
            <a:ext cx="7715272" cy="714356"/>
          </a:xfrm>
        </p:spPr>
        <p:txBody>
          <a:bodyPr>
            <a:noAutofit/>
          </a:bodyPr>
          <a:lstStyle/>
          <a:p>
            <a:r>
              <a:rPr kumimoji="1" lang="en-US" altLang="ja-JP" sz="3200" dirty="0" smtClean="0"/>
              <a:t>Whole BD hist</a:t>
            </a:r>
            <a:r>
              <a:rPr lang="en-US" altLang="ja-JP" sz="3200" dirty="0" smtClean="0"/>
              <a:t>o</a:t>
            </a:r>
            <a:r>
              <a:rPr kumimoji="1" lang="en-US" altLang="ja-JP" sz="3200" dirty="0" smtClean="0"/>
              <a:t>ry of T18_VG2.4_Disk #2</a:t>
            </a:r>
            <a:endParaRPr kumimoji="1" lang="ja-JP" altLang="en-US" sz="3200" dirty="0"/>
          </a:p>
        </p:txBody>
      </p:sp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-371390" y="214290"/>
          <a:ext cx="9515390" cy="6643710"/>
        </p:xfrm>
        <a:graphic>
          <a:graphicData uri="http://schemas.openxmlformats.org/presentationml/2006/ole">
            <p:oleObj spid="_x0000_s61442" name="KGPlot" r:id="rId3" imgW="8321400" imgH="5810040" progId="KGraph_Plot">
              <p:embed/>
            </p:oleObj>
          </a:graphicData>
        </a:graphic>
      </p:graphicFrame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090709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49D7-43F7-4B82-88A2-83304BA10B02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SLAC Workshop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C:\Higo\2008\Reports_Papers_Conferences_Talks\2nd collaboration meeting on X-band structure\Pictures or discussions and presentations\NEXTEF-合成後出力ライ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736472">
            <a:off x="6072982" y="2991644"/>
            <a:ext cx="2260600" cy="217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3357563"/>
            <a:ext cx="1700213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C:\Higo\2008\Reports_Papers_Conferences_Talks\2nd collaboration meeting on X-band structure\Pictures or discussions and presentations\NEXTEF- クライストロン-シールド間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63" y="785813"/>
            <a:ext cx="4583112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タイトル 1"/>
          <p:cNvSpPr>
            <a:spLocks noGrp="1"/>
          </p:cNvSpPr>
          <p:nvPr>
            <p:ph type="title"/>
          </p:nvPr>
        </p:nvSpPr>
        <p:spPr>
          <a:xfrm>
            <a:off x="142875" y="0"/>
            <a:ext cx="9001125" cy="857250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Nextef: RF monitors along waveguide</a:t>
            </a:r>
            <a:endParaRPr lang="ja-JP" altLang="en-US" dirty="0" smtClean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SLAC Workshop</a:t>
            </a: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8FB824-3514-458B-BEAC-CF2DBC34C447}" type="slidenum">
              <a:rPr lang="ja-JP" altLang="en-US" smtClean="0"/>
              <a:pPr>
                <a:defRPr/>
              </a:pPr>
              <a:t>6</a:t>
            </a:fld>
            <a:endParaRPr lang="ja-JP" altLang="en-US"/>
          </a:p>
        </p:txBody>
      </p:sp>
      <p:pic>
        <p:nvPicPr>
          <p:cNvPr id="12297" name="Picture 5" descr="C:\Higo\2008\Reports_Papers_Conferences_Talks\2nd collaboration meeting on X-band structure\Pictures or discussions and presentations\NEXTEF-シールド付近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50" y="1428750"/>
            <a:ext cx="976313" cy="20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フリーフォーム 13"/>
          <p:cNvSpPr/>
          <p:nvPr/>
        </p:nvSpPr>
        <p:spPr>
          <a:xfrm>
            <a:off x="714375" y="2500313"/>
            <a:ext cx="785813" cy="857250"/>
          </a:xfrm>
          <a:custGeom>
            <a:avLst/>
            <a:gdLst>
              <a:gd name="connsiteX0" fmla="*/ 401933 w 502417"/>
              <a:gd name="connsiteY0" fmla="*/ 0 h 884255"/>
              <a:gd name="connsiteX1" fmla="*/ 170821 w 502417"/>
              <a:gd name="connsiteY1" fmla="*/ 180870 h 884255"/>
              <a:gd name="connsiteX2" fmla="*/ 10048 w 502417"/>
              <a:gd name="connsiteY2" fmla="*/ 452175 h 884255"/>
              <a:gd name="connsiteX3" fmla="*/ 110531 w 502417"/>
              <a:gd name="connsiteY3" fmla="*/ 733529 h 884255"/>
              <a:gd name="connsiteX4" fmla="*/ 502417 w 502417"/>
              <a:gd name="connsiteY4" fmla="*/ 884255 h 884255"/>
              <a:gd name="connsiteX5" fmla="*/ 502417 w 502417"/>
              <a:gd name="connsiteY5" fmla="*/ 884255 h 884255"/>
              <a:gd name="connsiteX6" fmla="*/ 502417 w 502417"/>
              <a:gd name="connsiteY6" fmla="*/ 884255 h 884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2417" h="884255">
                <a:moveTo>
                  <a:pt x="401933" y="0"/>
                </a:moveTo>
                <a:cubicBezTo>
                  <a:pt x="319034" y="52754"/>
                  <a:pt x="236135" y="105508"/>
                  <a:pt x="170821" y="180870"/>
                </a:cubicBezTo>
                <a:cubicBezTo>
                  <a:pt x="105507" y="256232"/>
                  <a:pt x="20096" y="360065"/>
                  <a:pt x="10048" y="452175"/>
                </a:cubicBezTo>
                <a:cubicBezTo>
                  <a:pt x="0" y="544285"/>
                  <a:pt x="28470" y="661516"/>
                  <a:pt x="110531" y="733529"/>
                </a:cubicBezTo>
                <a:cubicBezTo>
                  <a:pt x="192593" y="805542"/>
                  <a:pt x="502417" y="884255"/>
                  <a:pt x="502417" y="884255"/>
                </a:cubicBezTo>
                <a:lnTo>
                  <a:pt x="502417" y="884255"/>
                </a:lnTo>
                <a:lnTo>
                  <a:pt x="502417" y="884255"/>
                </a:lnTo>
              </a:path>
            </a:pathLst>
          </a:cu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1229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2214563"/>
            <a:ext cx="204787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左中かっこ 15"/>
          <p:cNvSpPr/>
          <p:nvPr/>
        </p:nvSpPr>
        <p:spPr>
          <a:xfrm rot="6201961">
            <a:off x="1198563" y="3279775"/>
            <a:ext cx="222250" cy="298450"/>
          </a:xfrm>
          <a:prstGeom prst="leftBrac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19" name="直線コネクタ 18"/>
          <p:cNvCxnSpPr/>
          <p:nvPr/>
        </p:nvCxnSpPr>
        <p:spPr>
          <a:xfrm>
            <a:off x="7272338" y="2917825"/>
            <a:ext cx="285750" cy="214313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2" name="テキスト ボックス 19"/>
          <p:cNvSpPr txBox="1">
            <a:spLocks noChangeArrowheads="1"/>
          </p:cNvSpPr>
          <p:nvPr/>
        </p:nvSpPr>
        <p:spPr bwMode="auto">
          <a:xfrm>
            <a:off x="5429250" y="5286375"/>
            <a:ext cx="1457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Two klystrons</a:t>
            </a:r>
            <a:endParaRPr lang="ja-JP" altLang="en-US"/>
          </a:p>
        </p:txBody>
      </p:sp>
      <p:sp>
        <p:nvSpPr>
          <p:cNvPr id="12303" name="テキスト ボックス 20"/>
          <p:cNvSpPr txBox="1">
            <a:spLocks noChangeArrowheads="1"/>
          </p:cNvSpPr>
          <p:nvPr/>
        </p:nvSpPr>
        <p:spPr bwMode="auto">
          <a:xfrm>
            <a:off x="285750" y="5286375"/>
            <a:ext cx="1489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ACC Structure</a:t>
            </a:r>
            <a:endParaRPr lang="ja-JP" altLang="en-US"/>
          </a:p>
        </p:txBody>
      </p:sp>
      <p:sp>
        <p:nvSpPr>
          <p:cNvPr id="12304" name="テキスト ボックス 21"/>
          <p:cNvSpPr txBox="1">
            <a:spLocks noChangeArrowheads="1"/>
          </p:cNvSpPr>
          <p:nvPr/>
        </p:nvSpPr>
        <p:spPr bwMode="auto">
          <a:xfrm>
            <a:off x="5000625" y="1285875"/>
            <a:ext cx="20367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Low loss waveguide</a:t>
            </a:r>
            <a:endParaRPr lang="ja-JP" altLang="en-US"/>
          </a:p>
        </p:txBody>
      </p:sp>
      <p:sp>
        <p:nvSpPr>
          <p:cNvPr id="23" name="円弧 22"/>
          <p:cNvSpPr/>
          <p:nvPr/>
        </p:nvSpPr>
        <p:spPr>
          <a:xfrm rot="2259690">
            <a:off x="6054725" y="4408488"/>
            <a:ext cx="1143000" cy="1500187"/>
          </a:xfrm>
          <a:prstGeom prst="arc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4" name="円弧 23"/>
          <p:cNvSpPr/>
          <p:nvPr/>
        </p:nvSpPr>
        <p:spPr>
          <a:xfrm rot="1587144" flipH="1">
            <a:off x="5932488" y="4256088"/>
            <a:ext cx="857250" cy="1500187"/>
          </a:xfrm>
          <a:prstGeom prst="arc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2307" name="テキスト ボックス 24"/>
          <p:cNvSpPr txBox="1">
            <a:spLocks noChangeArrowheads="1"/>
          </p:cNvSpPr>
          <p:nvPr/>
        </p:nvSpPr>
        <p:spPr bwMode="auto">
          <a:xfrm>
            <a:off x="2500313" y="3714750"/>
            <a:ext cx="3357562" cy="23082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/>
              <a:t>2-klystrons </a:t>
            </a:r>
            <a:r>
              <a:rPr lang="en-US" altLang="ja-JP" sz="1600">
                <a:sym typeface="Wingdings" pitchFamily="2" charset="2"/>
              </a:rPr>
              <a:t> 120MW, 300ns</a:t>
            </a:r>
            <a:endParaRPr lang="en-US" altLang="ja-JP" sz="1600"/>
          </a:p>
          <a:p>
            <a:r>
              <a:rPr lang="en-US" altLang="ja-JP" sz="1600"/>
              <a:t>klystron—3dB  2.3m</a:t>
            </a:r>
          </a:p>
          <a:p>
            <a:r>
              <a:rPr lang="en-US" altLang="ja-JP" sz="1600"/>
              <a:t>3dB— LLWG   1.5m</a:t>
            </a:r>
          </a:p>
          <a:p>
            <a:r>
              <a:rPr lang="en-US" altLang="ja-JP" sz="1600"/>
              <a:t>LLWG  5m</a:t>
            </a:r>
          </a:p>
          <a:p>
            <a:r>
              <a:rPr lang="en-US" altLang="ja-JP" sz="1600"/>
              <a:t>LLWG—ACC Str  5.0m</a:t>
            </a:r>
          </a:p>
          <a:p>
            <a:r>
              <a:rPr lang="en-US" altLang="ja-JP" sz="1600"/>
              <a:t>WR90 flanges ~36sets*7mm SUS</a:t>
            </a:r>
          </a:p>
          <a:p>
            <a:endParaRPr lang="en-US" altLang="ja-JP" sz="1600"/>
          </a:p>
          <a:p>
            <a:r>
              <a:rPr lang="en-US" altLang="ja-JP" sz="1600"/>
              <a:t>Loss  Kly.</a:t>
            </a:r>
            <a:r>
              <a:rPr lang="en-US" altLang="ja-JP" sz="1600">
                <a:sym typeface="Wingdings" pitchFamily="2" charset="2"/>
              </a:rPr>
              <a:t></a:t>
            </a:r>
            <a:r>
              <a:rPr lang="en-US" altLang="ja-JP" sz="1600"/>
              <a:t>Str.   ~23%</a:t>
            </a:r>
          </a:p>
          <a:p>
            <a:r>
              <a:rPr lang="en-US" altLang="ja-JP" sz="1600"/>
              <a:t>Delay  ~ 50ns</a:t>
            </a:r>
          </a:p>
        </p:txBody>
      </p:sp>
      <p:sp>
        <p:nvSpPr>
          <p:cNvPr id="12308" name="テキスト ボックス 26"/>
          <p:cNvSpPr txBox="1">
            <a:spLocks noChangeArrowheads="1"/>
          </p:cNvSpPr>
          <p:nvPr/>
        </p:nvSpPr>
        <p:spPr bwMode="auto">
          <a:xfrm rot="1783686">
            <a:off x="6556375" y="4827588"/>
            <a:ext cx="555625" cy="3698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S+N</a:t>
            </a:r>
            <a:endParaRPr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 rot="1783686">
            <a:off x="2036763" y="2398713"/>
            <a:ext cx="839787" cy="3698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dirty="0">
                <a:latin typeface="Arial" charset="0"/>
                <a:ea typeface="ＭＳ Ｐゴシック" charset="-128"/>
              </a:rPr>
              <a:t>ACC-IN</a:t>
            </a:r>
            <a:endParaRPr lang="ja-JP" altLang="en-US" dirty="0">
              <a:latin typeface="Arial" charset="0"/>
              <a:ea typeface="ＭＳ Ｐゴシック" charset="-128"/>
            </a:endParaRPr>
          </a:p>
        </p:txBody>
      </p:sp>
      <p:sp>
        <p:nvSpPr>
          <p:cNvPr id="30" name="二等辺三角形 29"/>
          <p:cNvSpPr/>
          <p:nvPr/>
        </p:nvSpPr>
        <p:spPr>
          <a:xfrm rot="1844792">
            <a:off x="6824663" y="5426075"/>
            <a:ext cx="357187" cy="357188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1" name="二等辺三角形 30"/>
          <p:cNvSpPr/>
          <p:nvPr/>
        </p:nvSpPr>
        <p:spPr>
          <a:xfrm rot="1844792">
            <a:off x="5710238" y="4781550"/>
            <a:ext cx="357187" cy="357188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2312" name="テキスト ボックス 26"/>
          <p:cNvSpPr txBox="1">
            <a:spLocks noChangeArrowheads="1"/>
          </p:cNvSpPr>
          <p:nvPr/>
        </p:nvSpPr>
        <p:spPr bwMode="auto">
          <a:xfrm rot="1783686">
            <a:off x="6784975" y="5489575"/>
            <a:ext cx="338138" cy="3683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S</a:t>
            </a:r>
            <a:endParaRPr lang="ja-JP" altLang="en-US"/>
          </a:p>
        </p:txBody>
      </p:sp>
      <p:sp>
        <p:nvSpPr>
          <p:cNvPr id="12313" name="テキスト ボックス 26"/>
          <p:cNvSpPr txBox="1">
            <a:spLocks noChangeArrowheads="1"/>
          </p:cNvSpPr>
          <p:nvPr/>
        </p:nvSpPr>
        <p:spPr bwMode="auto">
          <a:xfrm rot="1783686">
            <a:off x="5711825" y="4778375"/>
            <a:ext cx="350838" cy="3683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N</a:t>
            </a:r>
            <a:endParaRPr lang="ja-JP" altLang="en-US"/>
          </a:p>
        </p:txBody>
      </p:sp>
      <p:sp>
        <p:nvSpPr>
          <p:cNvPr id="32" name="右矢印 31"/>
          <p:cNvSpPr/>
          <p:nvPr/>
        </p:nvSpPr>
        <p:spPr>
          <a:xfrm rot="12740951">
            <a:off x="5145088" y="2103438"/>
            <a:ext cx="714375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4" name="右矢印 33"/>
          <p:cNvSpPr/>
          <p:nvPr/>
        </p:nvSpPr>
        <p:spPr>
          <a:xfrm rot="17737176">
            <a:off x="7752556" y="4690270"/>
            <a:ext cx="714375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5" name="右矢印 34"/>
          <p:cNvSpPr/>
          <p:nvPr/>
        </p:nvSpPr>
        <p:spPr>
          <a:xfrm rot="9372966">
            <a:off x="1655763" y="1778000"/>
            <a:ext cx="714375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3" name="右矢印 32"/>
          <p:cNvSpPr/>
          <p:nvPr/>
        </p:nvSpPr>
        <p:spPr>
          <a:xfrm rot="8258105">
            <a:off x="1167557" y="4291143"/>
            <a:ext cx="299836" cy="189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 rot="19588383">
            <a:off x="1355066" y="4578679"/>
            <a:ext cx="394082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dirty="0" err="1" smtClean="0">
                <a:latin typeface="Arial" charset="0"/>
                <a:ea typeface="ＭＳ Ｐゴシック" charset="-128"/>
              </a:rPr>
              <a:t>Tr</a:t>
            </a:r>
            <a:endParaRPr lang="ja-JP" altLang="en-US" dirty="0">
              <a:latin typeface="Arial" charset="0"/>
              <a:ea typeface="ＭＳ Ｐゴシック" charset="-128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 rot="19588383">
            <a:off x="604331" y="2221224"/>
            <a:ext cx="466794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dirty="0" smtClean="0">
                <a:latin typeface="Arial" charset="0"/>
                <a:ea typeface="ＭＳ Ｐゴシック" charset="-128"/>
              </a:rPr>
              <a:t>Rs</a:t>
            </a:r>
            <a:endParaRPr lang="ja-JP" altLang="en-US" dirty="0">
              <a:latin typeface="Arial" charset="0"/>
              <a:ea typeface="ＭＳ Ｐゴシック" charset="-128"/>
            </a:endParaRPr>
          </a:p>
        </p:txBody>
      </p:sp>
      <p:sp>
        <p:nvSpPr>
          <p:cNvPr id="38" name="右矢印 37"/>
          <p:cNvSpPr/>
          <p:nvPr/>
        </p:nvSpPr>
        <p:spPr>
          <a:xfrm rot="19645330">
            <a:off x="810335" y="2505244"/>
            <a:ext cx="299836" cy="189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9" name="右矢印 38"/>
          <p:cNvSpPr/>
          <p:nvPr/>
        </p:nvSpPr>
        <p:spPr>
          <a:xfrm rot="1410067">
            <a:off x="1454006" y="3338061"/>
            <a:ext cx="299836" cy="189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0" name="テキスト ボックス 39"/>
          <p:cNvSpPr txBox="1"/>
          <p:nvPr/>
        </p:nvSpPr>
        <p:spPr>
          <a:xfrm rot="1493407">
            <a:off x="1764111" y="3367204"/>
            <a:ext cx="479618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dirty="0" smtClean="0">
                <a:latin typeface="Arial" charset="0"/>
                <a:ea typeface="ＭＳ Ｐゴシック" charset="-128"/>
              </a:rPr>
              <a:t>Ra</a:t>
            </a:r>
            <a:endParaRPr lang="ja-JP" altLang="en-US" dirty="0">
              <a:latin typeface="Arial" charset="0"/>
              <a:ea typeface="ＭＳ Ｐゴシック" charset="-128"/>
            </a:endParaRPr>
          </a:p>
        </p:txBody>
      </p:sp>
      <p:sp>
        <p:nvSpPr>
          <p:cNvPr id="41" name="日付プレースホルダ 4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090709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57232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Nextef: Monitors along beam axis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090709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SLAC Workshop</a:t>
            </a:r>
            <a:endParaRPr kumimoji="1" lang="ja-JP" altLang="en-US"/>
          </a:p>
        </p:txBody>
      </p:sp>
      <p:pic>
        <p:nvPicPr>
          <p:cNvPr id="2050" name="Picture 2" descr="C:\Higo\2008\Reports_Papers_Conferences_Talks\2nd collaboration meeting on X-band structure\Pictures or discussions and presentations\Nextef_BeamLine_expanded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71612"/>
            <a:ext cx="8742984" cy="3330008"/>
          </a:xfrm>
          <a:prstGeom prst="rect">
            <a:avLst/>
          </a:prstGeom>
          <a:noFill/>
        </p:spPr>
      </p:pic>
      <p:cxnSp>
        <p:nvCxnSpPr>
          <p:cNvPr id="8" name="直線矢印コネクタ 7"/>
          <p:cNvCxnSpPr/>
          <p:nvPr/>
        </p:nvCxnSpPr>
        <p:spPr>
          <a:xfrm rot="16200000" flipV="1">
            <a:off x="4143372" y="3929066"/>
            <a:ext cx="1428760" cy="4286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 rot="5400000">
            <a:off x="6072198" y="2000240"/>
            <a:ext cx="1143008" cy="2857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rot="5400000">
            <a:off x="1678764" y="2321712"/>
            <a:ext cx="1000131" cy="21431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rot="5400000" flipH="1" flipV="1">
            <a:off x="178563" y="3893347"/>
            <a:ext cx="1500198" cy="4286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>
            <a:stCxn id="29" idx="2"/>
          </p:cNvCxnSpPr>
          <p:nvPr/>
        </p:nvCxnSpPr>
        <p:spPr>
          <a:xfrm rot="5400000">
            <a:off x="4814327" y="2219579"/>
            <a:ext cx="1181409" cy="38017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rot="5400000" flipH="1" flipV="1">
            <a:off x="1464447" y="4250537"/>
            <a:ext cx="785818" cy="2857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rot="16200000" flipV="1">
            <a:off x="6786578" y="4071942"/>
            <a:ext cx="1428760" cy="4286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4643438" y="4786322"/>
            <a:ext cx="1091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FC-Mid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85720" y="4857760"/>
            <a:ext cx="945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FC-UP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286644" y="5072074"/>
            <a:ext cx="977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FC-DN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285852" y="4714884"/>
            <a:ext cx="1045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err="1" smtClean="0">
                <a:solidFill>
                  <a:srgbClr val="FF0000"/>
                </a:solidFill>
              </a:rPr>
              <a:t>Qmass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928794" y="1428736"/>
            <a:ext cx="617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PM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286380" y="1357298"/>
            <a:ext cx="617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PM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286512" y="1142984"/>
            <a:ext cx="639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AM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32" name="直線矢印コネクタ 31"/>
          <p:cNvCxnSpPr/>
          <p:nvPr/>
        </p:nvCxnSpPr>
        <p:spPr>
          <a:xfrm rot="5400000">
            <a:off x="2088189" y="2269473"/>
            <a:ext cx="1109970" cy="42862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2643174" y="1428736"/>
            <a:ext cx="561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70C0"/>
                </a:solidFill>
              </a:rPr>
              <a:t>GV</a:t>
            </a:r>
            <a:endParaRPr kumimoji="1" lang="ja-JP" altLang="en-US" sz="2400" b="1" dirty="0">
              <a:solidFill>
                <a:srgbClr val="0070C0"/>
              </a:solidFill>
            </a:endParaRPr>
          </a:p>
        </p:txBody>
      </p:sp>
      <p:cxnSp>
        <p:nvCxnSpPr>
          <p:cNvPr id="34" name="直線矢印コネクタ 33"/>
          <p:cNvCxnSpPr>
            <a:stCxn id="41" idx="2"/>
          </p:cNvCxnSpPr>
          <p:nvPr/>
        </p:nvCxnSpPr>
        <p:spPr>
          <a:xfrm rot="5400000">
            <a:off x="4050233" y="2340730"/>
            <a:ext cx="895657" cy="42362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/>
          <p:cNvSpPr txBox="1"/>
          <p:nvPr/>
        </p:nvSpPr>
        <p:spPr>
          <a:xfrm>
            <a:off x="4429124" y="1643050"/>
            <a:ext cx="561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70C0"/>
                </a:solidFill>
              </a:rPr>
              <a:t>GV</a:t>
            </a:r>
            <a:endParaRPr kumimoji="1" lang="ja-JP" altLang="en-US" sz="2400" b="1" dirty="0">
              <a:solidFill>
                <a:srgbClr val="0070C0"/>
              </a:solidFill>
            </a:endParaRPr>
          </a:p>
        </p:txBody>
      </p:sp>
      <p:cxnSp>
        <p:nvCxnSpPr>
          <p:cNvPr id="43" name="直線矢印コネクタ 42"/>
          <p:cNvCxnSpPr/>
          <p:nvPr/>
        </p:nvCxnSpPr>
        <p:spPr>
          <a:xfrm rot="5400000">
            <a:off x="2874007" y="2412349"/>
            <a:ext cx="1109970" cy="42862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/>
          <p:cNvSpPr txBox="1"/>
          <p:nvPr/>
        </p:nvSpPr>
        <p:spPr>
          <a:xfrm>
            <a:off x="3143240" y="1643050"/>
            <a:ext cx="1125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70C0"/>
                </a:solidFill>
              </a:rPr>
              <a:t>ACC </a:t>
            </a:r>
            <a:r>
              <a:rPr kumimoji="1" lang="en-US" altLang="ja-JP" sz="2400" b="1" dirty="0" err="1" smtClean="0">
                <a:solidFill>
                  <a:srgbClr val="0070C0"/>
                </a:solidFill>
              </a:rPr>
              <a:t>str</a:t>
            </a:r>
            <a:endParaRPr kumimoji="1" lang="ja-JP" altLang="en-US" sz="2400" b="1" dirty="0">
              <a:solidFill>
                <a:srgbClr val="0070C0"/>
              </a:solidFill>
            </a:endParaRPr>
          </a:p>
        </p:txBody>
      </p:sp>
      <p:sp>
        <p:nvSpPr>
          <p:cNvPr id="27" name="スライド番号プレースホル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49D7-43F7-4B82-88A2-83304BA10B02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214422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/>
              <a:t>Now T18_VG2.4_Disk #2 </a:t>
            </a:r>
            <a:r>
              <a:rPr lang="en-US" altLang="ja-JP" sz="3600" dirty="0" smtClean="0"/>
              <a:t>has been </a:t>
            </a:r>
            <a:r>
              <a:rPr kumimoji="1" lang="en-US" altLang="ja-JP" sz="3600" dirty="0" smtClean="0"/>
              <a:t>processed since late </a:t>
            </a:r>
            <a:r>
              <a:rPr kumimoji="1" lang="en-US" altLang="ja-JP" sz="3600" dirty="0" smtClean="0"/>
              <a:t>October</a:t>
            </a:r>
            <a:endParaRPr kumimoji="1" lang="ja-JP" altLang="en-US" sz="3600" dirty="0"/>
          </a:p>
        </p:txBody>
      </p:sp>
      <p:pic>
        <p:nvPicPr>
          <p:cNvPr id="2049" name="Picture 1" descr="C:\Higo\2008\Reports_Papers_Conferences_Talks\CLIC08\Presentation from KEK\Higo\Pictures\Nextef_Shield_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85926"/>
            <a:ext cx="3947160" cy="2961640"/>
          </a:xfrm>
          <a:prstGeom prst="rect">
            <a:avLst/>
          </a:prstGeom>
          <a:noFill/>
        </p:spPr>
      </p:pic>
      <p:pic>
        <p:nvPicPr>
          <p:cNvPr id="2050" name="Picture 2" descr="C:\Higo\2008\Reports_Papers_Conferences_Talks\CLIC08\Presentation from KEK\Higo\Pictures\T18_VG24_Disk_Install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28802"/>
            <a:ext cx="3947160" cy="2738120"/>
          </a:xfrm>
          <a:prstGeom prst="rect">
            <a:avLst/>
          </a:prstGeom>
          <a:noFill/>
        </p:spPr>
      </p:pic>
      <p:cxnSp>
        <p:nvCxnSpPr>
          <p:cNvPr id="8" name="直線矢印コネクタ 7"/>
          <p:cNvCxnSpPr>
            <a:stCxn id="9" idx="0"/>
          </p:cNvCxnSpPr>
          <p:nvPr/>
        </p:nvCxnSpPr>
        <p:spPr>
          <a:xfrm rot="16200000" flipV="1">
            <a:off x="1571604" y="4143380"/>
            <a:ext cx="2214578" cy="13573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2285984" y="5929330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T18_VG2.4_Disk</a:t>
            </a:r>
            <a:endParaRPr kumimoji="1" lang="ja-JP" altLang="en-US" dirty="0"/>
          </a:p>
        </p:txBody>
      </p:sp>
      <p:cxnSp>
        <p:nvCxnSpPr>
          <p:cNvPr id="10" name="直線矢印コネクタ 9"/>
          <p:cNvCxnSpPr/>
          <p:nvPr/>
        </p:nvCxnSpPr>
        <p:spPr>
          <a:xfrm rot="16200000" flipV="1">
            <a:off x="392877" y="4393413"/>
            <a:ext cx="928694" cy="5715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785786" y="514351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GV</a:t>
            </a:r>
            <a:endParaRPr kumimoji="1" lang="ja-JP" altLang="en-US" dirty="0"/>
          </a:p>
        </p:txBody>
      </p:sp>
      <p:cxnSp>
        <p:nvCxnSpPr>
          <p:cNvPr id="14" name="直線矢印コネクタ 13"/>
          <p:cNvCxnSpPr>
            <a:stCxn id="17" idx="0"/>
          </p:cNvCxnSpPr>
          <p:nvPr/>
        </p:nvCxnSpPr>
        <p:spPr>
          <a:xfrm rot="5400000" flipH="1" flipV="1">
            <a:off x="946521" y="3589736"/>
            <a:ext cx="2714644" cy="39290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1357290" y="5143512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SLAC</a:t>
            </a:r>
          </a:p>
          <a:p>
            <a:pPr algn="ctr"/>
            <a:r>
              <a:rPr lang="en-US" altLang="ja-JP" dirty="0" smtClean="0"/>
              <a:t>3dB hybrid</a:t>
            </a:r>
            <a:endParaRPr kumimoji="1" lang="ja-JP" altLang="en-US" dirty="0"/>
          </a:p>
        </p:txBody>
      </p:sp>
      <p:cxnSp>
        <p:nvCxnSpPr>
          <p:cNvPr id="20" name="直線矢印コネクタ 19"/>
          <p:cNvCxnSpPr>
            <a:stCxn id="9" idx="0"/>
          </p:cNvCxnSpPr>
          <p:nvPr/>
        </p:nvCxnSpPr>
        <p:spPr>
          <a:xfrm rot="5400000" flipH="1" flipV="1">
            <a:off x="3143240" y="3643314"/>
            <a:ext cx="2500330" cy="207170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 rot="5400000" flipH="1" flipV="1">
            <a:off x="4893471" y="4250537"/>
            <a:ext cx="1357322" cy="7143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4357686" y="5214950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Acoustic </a:t>
            </a:r>
          </a:p>
          <a:p>
            <a:pPr algn="ctr"/>
            <a:r>
              <a:rPr kumimoji="1" lang="en-US" altLang="ja-JP" dirty="0" smtClean="0"/>
              <a:t>sensors</a:t>
            </a:r>
            <a:endParaRPr kumimoji="1" lang="ja-JP" altLang="en-US" dirty="0"/>
          </a:p>
        </p:txBody>
      </p:sp>
      <p:cxnSp>
        <p:nvCxnSpPr>
          <p:cNvPr id="33" name="直線矢印コネクタ 32"/>
          <p:cNvCxnSpPr/>
          <p:nvPr/>
        </p:nvCxnSpPr>
        <p:spPr>
          <a:xfrm rot="16200000" flipV="1">
            <a:off x="6036479" y="4750603"/>
            <a:ext cx="785818" cy="1428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5643570" y="5286388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Plastic </a:t>
            </a:r>
            <a:r>
              <a:rPr kumimoji="1" lang="en-US" altLang="ja-JP" dirty="0" err="1" smtClean="0"/>
              <a:t>scinti</a:t>
            </a:r>
            <a:r>
              <a:rPr lang="en-US" altLang="ja-JP" dirty="0" err="1" smtClean="0"/>
              <a:t>lator</a:t>
            </a:r>
            <a:endParaRPr kumimoji="1" lang="en-US" altLang="ja-JP" dirty="0" smtClean="0"/>
          </a:p>
          <a:p>
            <a:pPr algn="ctr"/>
            <a:r>
              <a:rPr lang="en-US" altLang="ja-JP" dirty="0" smtClean="0"/>
              <a:t>&amp; PMT</a:t>
            </a:r>
            <a:endParaRPr kumimoji="1" lang="ja-JP" altLang="en-US" dirty="0"/>
          </a:p>
        </p:txBody>
      </p:sp>
      <p:cxnSp>
        <p:nvCxnSpPr>
          <p:cNvPr id="37" name="直線矢印コネクタ 36"/>
          <p:cNvCxnSpPr/>
          <p:nvPr/>
        </p:nvCxnSpPr>
        <p:spPr>
          <a:xfrm rot="16200000" flipV="1">
            <a:off x="-142908" y="4786322"/>
            <a:ext cx="1214446" cy="5000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428596" y="5715016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FC</a:t>
            </a:r>
            <a:endParaRPr kumimoji="1" lang="ja-JP" altLang="en-US" dirty="0"/>
          </a:p>
        </p:txBody>
      </p:sp>
      <p:sp>
        <p:nvSpPr>
          <p:cNvPr id="18" name="日付プレースホルダ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090709</a:t>
            </a:r>
            <a:endParaRPr kumimoji="1" lang="ja-JP" altLang="en-US"/>
          </a:p>
        </p:txBody>
      </p:sp>
      <p:sp>
        <p:nvSpPr>
          <p:cNvPr id="19" name="フッター プレースホル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SLAC Workshop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000628" y="6072206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(These are not used 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effecively</a:t>
            </a:r>
            <a:r>
              <a:rPr kumimoji="1" lang="en-US" altLang="ja-JP" dirty="0" smtClean="0">
                <a:solidFill>
                  <a:srgbClr val="FF0000"/>
                </a:solidFill>
              </a:rPr>
              <a:t>.)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2" name="左中かっこ 21"/>
          <p:cNvSpPr/>
          <p:nvPr/>
        </p:nvSpPr>
        <p:spPr>
          <a:xfrm rot="16200000">
            <a:off x="5643570" y="5072074"/>
            <a:ext cx="642942" cy="192882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49D7-43F7-4B82-88A2-83304BA10B02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000108"/>
          </a:xfrm>
        </p:spPr>
        <p:txBody>
          <a:bodyPr>
            <a:noAutofit/>
          </a:bodyPr>
          <a:lstStyle/>
          <a:p>
            <a:r>
              <a:rPr kumimoji="1" lang="en-US" altLang="ja-JP" sz="3600" dirty="0" smtClean="0"/>
              <a:t>Big breakdo</a:t>
            </a:r>
            <a:r>
              <a:rPr lang="en-US" altLang="ja-JP" sz="3600" dirty="0" smtClean="0"/>
              <a:t>w</a:t>
            </a:r>
            <a:r>
              <a:rPr kumimoji="1" lang="en-US" altLang="ja-JP" sz="3600" dirty="0" smtClean="0"/>
              <a:t>n followed by a breakdo</a:t>
            </a:r>
            <a:r>
              <a:rPr lang="en-US" altLang="ja-JP" sz="3600" dirty="0" smtClean="0"/>
              <a:t>w</a:t>
            </a:r>
            <a:r>
              <a:rPr kumimoji="1" lang="en-US" altLang="ja-JP" sz="3600" dirty="0" smtClean="0"/>
              <a:t>n from the </a:t>
            </a:r>
            <a:r>
              <a:rPr lang="en-US" altLang="ja-JP" sz="3200" dirty="0" smtClean="0"/>
              <a:t>very first</a:t>
            </a:r>
            <a:r>
              <a:rPr kumimoji="1" lang="en-US" altLang="ja-JP" sz="3600" dirty="0" smtClean="0"/>
              <a:t> pulse</a:t>
            </a:r>
            <a:endParaRPr kumimoji="1" lang="ja-JP" altLang="en-US" sz="3600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00174"/>
            <a:ext cx="7667644" cy="122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643182"/>
            <a:ext cx="7500990" cy="1200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正方形/長方形 5"/>
          <p:cNvSpPr/>
          <p:nvPr/>
        </p:nvSpPr>
        <p:spPr>
          <a:xfrm>
            <a:off x="214282" y="1214422"/>
            <a:ext cx="60722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 smtClean="0"/>
              <a:t> file number=  3    20081124_210211_1   Red=final, black=previous pulse and blue=-2nd pulse</a:t>
            </a:r>
            <a:endParaRPr lang="ja-JP" altLang="en-US" sz="1200" dirty="0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286256"/>
            <a:ext cx="7643866" cy="1223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5354968"/>
            <a:ext cx="7572428" cy="1211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正方形/長方形 6"/>
          <p:cNvSpPr/>
          <p:nvPr/>
        </p:nvSpPr>
        <p:spPr>
          <a:xfrm>
            <a:off x="214282" y="3929066"/>
            <a:ext cx="80724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 smtClean="0"/>
              <a:t> file number=  4    20081124_210301_1   Red=final, black=previous pulse and blue=-2nd pulse</a:t>
            </a:r>
            <a:endParaRPr lang="ja-JP" altLang="en-US" sz="12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286512" y="3786190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1</a:t>
            </a:r>
            <a:r>
              <a:rPr kumimoji="1" lang="en-US" altLang="ja-JP" baseline="30000" dirty="0" smtClean="0">
                <a:solidFill>
                  <a:srgbClr val="FF0000"/>
                </a:solidFill>
              </a:rPr>
              <a:t>st</a:t>
            </a:r>
            <a:r>
              <a:rPr kumimoji="1" lang="en-US" altLang="ja-JP" dirty="0" smtClean="0">
                <a:solidFill>
                  <a:srgbClr val="FF0000"/>
                </a:solidFill>
              </a:rPr>
              <a:t> pulse BD, following big BD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286512" y="121442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Nominal BD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571604" y="1928802"/>
            <a:ext cx="490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002060"/>
                </a:solidFill>
              </a:rPr>
              <a:t>Fs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571868" y="1643050"/>
            <a:ext cx="490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002060"/>
                </a:solidFill>
              </a:rPr>
              <a:t>Rs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572132" y="1571612"/>
            <a:ext cx="490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002060"/>
                </a:solidFill>
              </a:rPr>
              <a:t>Ra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429520" y="2214554"/>
            <a:ext cx="490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err="1" smtClean="0">
                <a:solidFill>
                  <a:srgbClr val="002060"/>
                </a:solidFill>
              </a:rPr>
              <a:t>Tr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785918" y="3286124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002060"/>
                </a:solidFill>
              </a:rPr>
              <a:t>FC-UP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714744" y="3286124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002060"/>
                </a:solidFill>
              </a:rPr>
              <a:t>FC-Mid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858016" y="2857496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rgbClr val="002060"/>
                </a:solidFill>
              </a:rPr>
              <a:t>Fs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 rot="16200000">
            <a:off x="77477" y="1922731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solidFill>
                  <a:srgbClr val="002060"/>
                </a:solidFill>
              </a:rPr>
              <a:t>DPO1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 rot="16200000">
            <a:off x="77477" y="3065739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solidFill>
                  <a:srgbClr val="002060"/>
                </a:solidFill>
              </a:rPr>
              <a:t>DPO2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21" name="日付プレースホル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090709</a:t>
            </a:r>
            <a:endParaRPr kumimoji="1" lang="ja-JP" altLang="en-US"/>
          </a:p>
        </p:txBody>
      </p:sp>
      <p:sp>
        <p:nvSpPr>
          <p:cNvPr id="22" name="フッター プレースホル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SLAC Workshop</a:t>
            </a:r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428596" y="2571744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0" name="グループ化 29"/>
          <p:cNvGrpSpPr/>
          <p:nvPr/>
        </p:nvGrpSpPr>
        <p:grpSpPr>
          <a:xfrm>
            <a:off x="428596" y="5143512"/>
            <a:ext cx="214314" cy="214314"/>
            <a:chOff x="357158" y="4357694"/>
            <a:chExt cx="214314" cy="214314"/>
          </a:xfrm>
        </p:grpSpPr>
        <p:cxnSp>
          <p:nvCxnSpPr>
            <p:cNvPr id="26" name="直線コネクタ 25"/>
            <p:cNvCxnSpPr/>
            <p:nvPr/>
          </p:nvCxnSpPr>
          <p:spPr>
            <a:xfrm rot="16200000" flipH="1">
              <a:off x="357158" y="4357694"/>
              <a:ext cx="214314" cy="21431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 rot="5400000" flipH="1" flipV="1">
              <a:off x="357158" y="4357694"/>
              <a:ext cx="214314" cy="21431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スライド番号プレースホル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A49D7-43F7-4B82-88A2-83304BA10B02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6084</TotalTime>
  <Words>1389</Words>
  <Application>Microsoft Office PowerPoint</Application>
  <PresentationFormat>画面に合わせる (4:3)</PresentationFormat>
  <Paragraphs>361</Paragraphs>
  <Slides>37</Slides>
  <Notes>1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3</vt:i4>
      </vt:variant>
      <vt:variant>
        <vt:lpstr>スライド タイトル</vt:lpstr>
      </vt:variant>
      <vt:variant>
        <vt:i4>37</vt:i4>
      </vt:variant>
    </vt:vector>
  </HeadingPairs>
  <TitlesOfParts>
    <vt:vector size="41" baseType="lpstr">
      <vt:lpstr>Office テーマ</vt:lpstr>
      <vt:lpstr>KGPlot</vt:lpstr>
      <vt:lpstr>数式</vt:lpstr>
      <vt:lpstr>KaleidaGraph Plot</vt:lpstr>
      <vt:lpstr>T18_VG2.4_Disk_#2 processing  summary </vt:lpstr>
      <vt:lpstr>Whole history of T18_#2 processing</vt:lpstr>
      <vt:lpstr>Processing history for 9 months Nextef startup and careful processing</vt:lpstr>
      <vt:lpstr>Recovery pass in (T,P) space</vt:lpstr>
      <vt:lpstr>Whole BD history of T18_VG2.4_Disk #2</vt:lpstr>
      <vt:lpstr>Nextef: RF monitors along waveguide</vt:lpstr>
      <vt:lpstr>Nextef: Monitors along beam axis</vt:lpstr>
      <vt:lpstr>Now T18_VG2.4_Disk #2 has been processed since late October</vt:lpstr>
      <vt:lpstr>Big breakdown followed by a breakdown from the very first pulse</vt:lpstr>
      <vt:lpstr>Current burst toward upstream </vt:lpstr>
      <vt:lpstr>Power at BD’s and BDR during 27 days at 80MV/m (35MW) during RF-ON from 700 ~ 1200 hours since startup</vt:lpstr>
      <vt:lpstr>252ns, 65MW</vt:lpstr>
      <vt:lpstr>Appearance of breakdowns at 65MW run</vt:lpstr>
      <vt:lpstr>252ns, 70MW</vt:lpstr>
      <vt:lpstr>Appearance of breakdowns at 70MW run </vt:lpstr>
      <vt:lpstr>252ns, 75MW</vt:lpstr>
      <vt:lpstr>Appearance of breakdowns at 75MW run </vt:lpstr>
      <vt:lpstr>Typical processing / steady-state run</vt:lpstr>
      <vt:lpstr>Breakdown rate evaluation</vt:lpstr>
      <vt:lpstr>Breakdown rate versus Eacc</vt:lpstr>
      <vt:lpstr>スライド 21</vt:lpstr>
      <vt:lpstr>スライド 22</vt:lpstr>
      <vt:lpstr>Breakdown rate versus width</vt:lpstr>
      <vt:lpstr>Summary of breakdown rate</vt:lpstr>
      <vt:lpstr>Breakdown position and timing</vt:lpstr>
      <vt:lpstr>Analysis still on the way  137 examples of run24:  60MW, 400ns</vt:lpstr>
      <vt:lpstr>スライド 27</vt:lpstr>
      <vt:lpstr>Dark current measurement</vt:lpstr>
      <vt:lpstr>Amount of dark current</vt:lpstr>
      <vt:lpstr>Dark current evolution  252nsec</vt:lpstr>
      <vt:lpstr>Dark current evolution  252nsec</vt:lpstr>
      <vt:lpstr>Deduction of the field enhancement factor</vt:lpstr>
      <vt:lpstr>Width dependence</vt:lpstr>
      <vt:lpstr>Dark current spectra in June</vt:lpstr>
      <vt:lpstr>Dark current versus operation frequency</vt:lpstr>
      <vt:lpstr>Dark current behaviour</vt:lpstr>
      <vt:lpstr>Conclusion </vt:lpstr>
    </vt:vector>
  </TitlesOfParts>
  <Company>KEK Accelerator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090414</dc:title>
  <dc:creator>Higo</dc:creator>
  <cp:lastModifiedBy>Higo</cp:lastModifiedBy>
  <cp:revision>219</cp:revision>
  <dcterms:created xsi:type="dcterms:W3CDTF">2009-04-18T08:29:37Z</dcterms:created>
  <dcterms:modified xsi:type="dcterms:W3CDTF">2009-07-09T13:52:35Z</dcterms:modified>
</cp:coreProperties>
</file>