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61" r:id="rId4"/>
    <p:sldId id="263" r:id="rId5"/>
    <p:sldId id="258" r:id="rId6"/>
    <p:sldId id="259" r:id="rId7"/>
    <p:sldId id="260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AC090"/>
    <a:srgbClr val="DCE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32570D-F100-4FD5-B966-6A4395A84BFC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A7D5A6-D377-4F5F-8CDF-4AC34983F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7D5A6-D377-4F5F-8CDF-4AC34983F1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7D5A6-D377-4F5F-8CDF-4AC34983F1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8EBA-44DA-4CA1-AF59-CAA0277E65DA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5FBE-4538-4CC8-85CF-D0F69EEDC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61AC-D9EF-4A57-9F5B-B7DFD32A13A1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4A30-F661-4838-9AAA-171063E3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5D11-B30D-4AAD-ADE8-759508D41D4C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49CD-9CF3-4529-9359-281FB18C2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039F4-0598-490F-BAC7-0C08B40394AA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529F-5EC8-4C87-B8DF-777F30E75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A7163-111B-40E3-AAF6-E97A14D21DF0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58F-2F5F-44FE-ABAB-021F1B8AC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2E7A-A111-4548-A130-41D2FAE368EC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A6A9-793C-43D3-B41F-405E125E7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9C26-F53C-47D7-90BF-4DAFF8DFD14A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B913-E07E-4E35-ADEC-67FAA1EC7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6E3A-D902-46F9-A4DA-92AA5CF5995F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C687-8F2F-4C2E-813D-5606B1459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8770-B898-4357-9BBF-5681E4685048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5D10-5FB8-4D4E-AA84-AACB1BFFB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6B81-515B-4DC2-ADB5-4F29B42A7DA7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FD88-F2D7-493E-A3D4-448439E7F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061A-26C2-46C9-86C1-9EB616BBD5E4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1072-D92E-4BBB-9058-CF8EB871F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DA3AA6-C9AA-4BD0-9F14-7839007143A5}" type="datetime1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B12FE6-5452-4314-905A-DA58938D7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file/1006094/1/EVI_11WDSDVG1.8_after_RF_test.pd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 RF structure master schedule and CERN production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10.07.2010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00050"/>
            <a:ext cx="6580187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648619" y="3542506"/>
            <a:ext cx="4953000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0"/>
            <a:ext cx="346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Gill Sans MT" pitchFamily="34" charset="0"/>
              </a:rPr>
              <a:t>Structure master schedule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7513" y="2743200"/>
            <a:ext cx="3338512" cy="58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#1, SFO on 23.06.2009 (tank version) 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#2 LT Ultra disks W27 (sealed version)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3505200"/>
            <a:ext cx="155760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#1 non </a:t>
            </a:r>
            <a:r>
              <a:rPr lang="en-US" sz="1600" dirty="0" smtClean="0">
                <a:latin typeface="+mn-lt"/>
              </a:rPr>
              <a:t>conform</a:t>
            </a:r>
            <a:endParaRPr lang="en-US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#2 available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2819400"/>
            <a:ext cx="2133600" cy="304800"/>
          </a:xfrm>
          <a:prstGeom prst="rect">
            <a:avLst/>
          </a:prstGeom>
          <a:solidFill>
            <a:schemeClr val="accent3">
              <a:lumMod val="75000"/>
              <a:alpha val="16863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3124200"/>
            <a:ext cx="2133600" cy="304800"/>
          </a:xfrm>
          <a:prstGeom prst="rect">
            <a:avLst/>
          </a:prstGeom>
          <a:solidFill>
            <a:schemeClr val="accent1">
              <a:lumMod val="40000"/>
              <a:lumOff val="60000"/>
              <a:alpha val="16863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4495800" y="3276600"/>
            <a:ext cx="1066800" cy="520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800" y="5029200"/>
            <a:ext cx="2133600" cy="304800"/>
          </a:xfrm>
          <a:prstGeom prst="rect">
            <a:avLst/>
          </a:prstGeom>
          <a:solidFill>
            <a:srgbClr val="FAC090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1000" y="5943600"/>
            <a:ext cx="6324600" cy="830997"/>
          </a:xfrm>
          <a:prstGeom prst="rect">
            <a:avLst/>
          </a:prstGeom>
          <a:solidFill>
            <a:srgbClr val="FAC09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CD10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- Prototype </a:t>
            </a:r>
            <a:r>
              <a:rPr lang="en-US" sz="1600" dirty="0">
                <a:latin typeface="+mn-lt"/>
              </a:rPr>
              <a:t>phase (P) </a:t>
            </a:r>
            <a:r>
              <a:rPr lang="en-US" sz="1600" dirty="0" smtClean="0">
                <a:latin typeface="+mn-lt"/>
              </a:rPr>
              <a:t>for </a:t>
            </a:r>
            <a:r>
              <a:rPr lang="en-US" sz="1600" dirty="0">
                <a:latin typeface="+mn-lt"/>
              </a:rPr>
              <a:t>4 different </a:t>
            </a:r>
            <a:r>
              <a:rPr lang="en-US" sz="1600" dirty="0" smtClean="0">
                <a:latin typeface="+mn-lt"/>
              </a:rPr>
              <a:t>material (</a:t>
            </a:r>
            <a:r>
              <a:rPr lang="en-US" sz="1600" dirty="0" err="1" smtClean="0">
                <a:latin typeface="+mn-lt"/>
              </a:rPr>
              <a:t>Kugler</a:t>
            </a:r>
            <a:r>
              <a:rPr lang="en-US" sz="1600" dirty="0" smtClean="0">
                <a:latin typeface="+mn-lt"/>
              </a:rPr>
              <a:t>, LT Ultra)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 - Full structure in OFE at VDL</a:t>
            </a:r>
            <a:endParaRPr lang="en-US" sz="1600" dirty="0">
              <a:latin typeface="+mn-lt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pPr>
              <a:defRPr/>
            </a:pPr>
            <a:fld id="{31D2B3A2-7798-4748-8B44-CA3F839B497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4191000" y="5257800"/>
            <a:ext cx="282795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Cooling circuits </a:t>
            </a:r>
            <a:r>
              <a:rPr lang="en-US" sz="1600" dirty="0" smtClean="0">
                <a:latin typeface="Calibri" pitchFamily="34" charset="0"/>
              </a:rPr>
              <a:t>shipped to SLAC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5373" name="TextBox 16"/>
          <p:cNvSpPr txBox="1">
            <a:spLocks noChangeArrowheads="1"/>
          </p:cNvSpPr>
          <p:nvPr/>
        </p:nvSpPr>
        <p:spPr bwMode="auto">
          <a:xfrm>
            <a:off x="4876800" y="1414462"/>
            <a:ext cx="24320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Installation started in cw27</a:t>
            </a:r>
          </a:p>
        </p:txBody>
      </p:sp>
      <p:sp>
        <p:nvSpPr>
          <p:cNvPr id="15380" name="TextBox 19"/>
          <p:cNvSpPr txBox="1">
            <a:spLocks noChangeArrowheads="1"/>
          </p:cNvSpPr>
          <p:nvPr/>
        </p:nvSpPr>
        <p:spPr bwMode="auto">
          <a:xfrm>
            <a:off x="5410200" y="4495800"/>
            <a:ext cx="9271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swapped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867400" y="5528846"/>
            <a:ext cx="125643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Bars at CERN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495300" y="5524500"/>
            <a:ext cx="762000" cy="381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724400" y="2959100"/>
            <a:ext cx="762000" cy="127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4191000" y="1676400"/>
            <a:ext cx="192033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Decision to cut a T18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7"/>
          <p:cNvSpPr txBox="1">
            <a:spLocks noChangeArrowheads="1"/>
          </p:cNvSpPr>
          <p:nvPr/>
        </p:nvSpPr>
        <p:spPr bwMode="auto">
          <a:xfrm>
            <a:off x="0" y="0"/>
            <a:ext cx="2652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 master schedule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65801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65801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313112" y="2705100"/>
            <a:ext cx="2057400" cy="317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4114800"/>
            <a:ext cx="3103563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Fabrication at Kugler: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</a:rPr>
              <a:t> #1 received in April NC,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</a:rPr>
              <a:t> #2 required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	- prototype disk OK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</a:rPr>
              <a:t> disks at CERN CW28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4114800"/>
            <a:ext cx="259506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Fabrication at VDL: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</a:rPr>
              <a:t> #1 and #2 disks finished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disks at CERN</a:t>
            </a:r>
            <a:endParaRPr lang="en-US" dirty="0"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-1587" y="3048000"/>
            <a:ext cx="1525588" cy="6111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7200" y="2362200"/>
            <a:ext cx="2133600" cy="304800"/>
          </a:xfrm>
          <a:prstGeom prst="rect">
            <a:avLst/>
          </a:prstGeom>
          <a:solidFill>
            <a:schemeClr val="accent3">
              <a:lumMod val="75000"/>
              <a:alpha val="16863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200" y="2667000"/>
            <a:ext cx="2133600" cy="304800"/>
          </a:xfrm>
          <a:prstGeom prst="rect">
            <a:avLst/>
          </a:prstGeom>
          <a:solidFill>
            <a:schemeClr val="accent5">
              <a:lumMod val="40000"/>
              <a:lumOff val="60000"/>
              <a:alpha val="16863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38400" y="2819400"/>
            <a:ext cx="1905000" cy="12954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9A28C-1988-4E1D-AC65-5513E3A5F83C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580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4075906" y="3313906"/>
            <a:ext cx="1752600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3621088"/>
            <a:ext cx="2371725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SLAC/KEK technology,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KEK copper disks CW31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1066800" y="1676400"/>
            <a:ext cx="2551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in the pipeline</a:t>
            </a: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5410200" y="2895600"/>
            <a:ext cx="345757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Missed slot in ASTA,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back to CERN?</a:t>
            </a:r>
          </a:p>
        </p:txBody>
      </p:sp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5410200" y="3276600"/>
            <a:ext cx="101441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Stand-by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66800" y="3657600"/>
            <a:ext cx="2133600" cy="533400"/>
          </a:xfrm>
          <a:prstGeom prst="rect">
            <a:avLst/>
          </a:prstGeom>
          <a:solidFill>
            <a:schemeClr val="accent3">
              <a:lumMod val="75000"/>
              <a:alpha val="16863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8BBE1-8D47-4E58-9B76-4E80C36524E1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71650"/>
            <a:ext cx="6580187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38200"/>
            <a:ext cx="6580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904206" y="3199606"/>
            <a:ext cx="5029200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5029200" y="2220913"/>
            <a:ext cx="319405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2</a:t>
            </a:r>
            <a:r>
              <a:rPr lang="en-US" baseline="30000">
                <a:latin typeface="Calibri" pitchFamily="34" charset="0"/>
              </a:rPr>
              <a:t>nd</a:t>
            </a:r>
            <a:r>
              <a:rPr lang="en-US">
                <a:latin typeface="Calibri" pitchFamily="34" charset="0"/>
              </a:rPr>
              <a:t> unit, preparation in stand-by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0" y="2819400"/>
            <a:ext cx="3402013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Contract with KEK signed on </a:t>
            </a:r>
            <a:r>
              <a:rPr lang="en-US" dirty="0" smtClean="0">
                <a:latin typeface="+mn-lt"/>
              </a:rPr>
              <a:t>19.06, design started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3581400"/>
            <a:ext cx="3352800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T24 with smaller D and new tuning features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Under tendering</a:t>
            </a:r>
          </a:p>
        </p:txBody>
      </p:sp>
      <p:sp>
        <p:nvSpPr>
          <p:cNvPr id="20487" name="TextBox 15"/>
          <p:cNvSpPr txBox="1">
            <a:spLocks noChangeArrowheads="1"/>
          </p:cNvSpPr>
          <p:nvPr/>
        </p:nvSpPr>
        <p:spPr bwMode="auto">
          <a:xfrm>
            <a:off x="2895600" y="57912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Mode launcher coupler, symm. disks</a:t>
            </a:r>
          </a:p>
          <a:p>
            <a:r>
              <a:rPr lang="en-US">
                <a:latin typeface="Calibri" pitchFamily="34" charset="0"/>
              </a:rPr>
              <a:t>J. Huopana, disks for brazing test cw28</a:t>
            </a:r>
          </a:p>
        </p:txBody>
      </p:sp>
      <p:sp>
        <p:nvSpPr>
          <p:cNvPr id="20488" name="TextBox 17"/>
          <p:cNvSpPr txBox="1">
            <a:spLocks noChangeArrowheads="1"/>
          </p:cNvSpPr>
          <p:nvPr/>
        </p:nvSpPr>
        <p:spPr bwMode="auto">
          <a:xfrm>
            <a:off x="4876800" y="4648200"/>
            <a:ext cx="4038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Compact coupler, asymm. disks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3505200"/>
            <a:ext cx="2133600" cy="1143000"/>
          </a:xfrm>
          <a:prstGeom prst="rect">
            <a:avLst/>
          </a:prstGeom>
          <a:solidFill>
            <a:srgbClr val="4F81BD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" y="2895600"/>
            <a:ext cx="2133600" cy="533400"/>
          </a:xfrm>
          <a:prstGeom prst="rect">
            <a:avLst/>
          </a:prstGeom>
          <a:solidFill>
            <a:schemeClr val="accent3">
              <a:lumMod val="75000"/>
              <a:alpha val="16863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2209800" y="5181600"/>
            <a:ext cx="685800" cy="685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23"/>
          <p:cNvSpPr txBox="1">
            <a:spLocks noChangeArrowheads="1"/>
          </p:cNvSpPr>
          <p:nvPr/>
        </p:nvSpPr>
        <p:spPr bwMode="auto">
          <a:xfrm>
            <a:off x="4876800" y="5257800"/>
            <a:ext cx="4038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Ridged waveguides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79404-727C-4B3A-A6E0-EEE056944C4A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5029200"/>
            <a:ext cx="2057400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4" idx="1"/>
          </p:cNvCxnSpPr>
          <p:nvPr/>
        </p:nvCxnSpPr>
        <p:spPr>
          <a:xfrm>
            <a:off x="2362200" y="4038600"/>
            <a:ext cx="2590800" cy="476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62200" y="3124200"/>
            <a:ext cx="2590800" cy="47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2906"/>
          <a:stretch>
            <a:fillRect/>
          </a:stretch>
        </p:blipFill>
        <p:spPr bwMode="auto">
          <a:xfrm>
            <a:off x="609600" y="2076450"/>
            <a:ext cx="6629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14425"/>
            <a:ext cx="6580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2020094" y="3237706"/>
            <a:ext cx="4953000" cy="158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53200" y="4038600"/>
            <a:ext cx="1978025" cy="646113"/>
          </a:xfrm>
          <a:prstGeom prst="rect">
            <a:avLst/>
          </a:prstGeom>
          <a:solidFill>
            <a:schemeClr val="accent1">
              <a:lumMod val="40000"/>
              <a:lumOff val="60000"/>
              <a:alpha val="18824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Mechanical design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started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114800"/>
            <a:ext cx="2133600" cy="609600"/>
          </a:xfrm>
          <a:prstGeom prst="rect">
            <a:avLst/>
          </a:prstGeom>
          <a:solidFill>
            <a:schemeClr val="accent1">
              <a:lumMod val="40000"/>
              <a:lumOff val="60000"/>
              <a:alpha val="1882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8775" y="4687888"/>
            <a:ext cx="1978025" cy="646112"/>
          </a:xfrm>
          <a:prstGeom prst="rect">
            <a:avLst/>
          </a:prstGeom>
          <a:solidFill>
            <a:schemeClr val="accent6">
              <a:lumMod val="60000"/>
              <a:lumOff val="40000"/>
              <a:alpha val="18824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Mechanical design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not started yet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4724400"/>
            <a:ext cx="2133600" cy="609600"/>
          </a:xfrm>
          <a:prstGeom prst="rect">
            <a:avLst/>
          </a:prstGeom>
          <a:solidFill>
            <a:schemeClr val="accent6">
              <a:lumMod val="60000"/>
              <a:lumOff val="40000"/>
              <a:alpha val="18824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93F8D-1217-4509-88FC-3A1F127D1E9C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r="2906"/>
          <a:stretch>
            <a:fillRect/>
          </a:stretch>
        </p:blipFill>
        <p:spPr bwMode="auto">
          <a:xfrm>
            <a:off x="838200" y="2514600"/>
            <a:ext cx="6629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6580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122612" y="2971800"/>
            <a:ext cx="3352800" cy="317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5105400" y="3581400"/>
            <a:ext cx="2743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Radial choke damping</a:t>
            </a:r>
          </a:p>
        </p:txBody>
      </p:sp>
      <p:sp>
        <p:nvSpPr>
          <p:cNvPr id="22533" name="TextBox 12"/>
          <p:cNvSpPr txBox="1">
            <a:spLocks noChangeArrowheads="1"/>
          </p:cNvSpPr>
          <p:nvPr/>
        </p:nvSpPr>
        <p:spPr bwMode="auto">
          <a:xfrm>
            <a:off x="2971800" y="3962400"/>
            <a:ext cx="1219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Lower </a:t>
            </a:r>
            <a:r>
              <a:rPr lang="en-US">
                <a:latin typeface="Symbol" pitchFamily="18" charset="2"/>
              </a:rPr>
              <a:t>D</a:t>
            </a:r>
            <a:r>
              <a:rPr lang="en-US">
                <a:latin typeface="Calibri" pitchFamily="34" charset="0"/>
              </a:rPr>
              <a:t>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08F31-AB7D-40F0-AE64-752A0ADEECF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838200" y="5181600"/>
            <a:ext cx="3082126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Other structures:</a:t>
            </a:r>
          </a:p>
          <a:p>
            <a:pPr>
              <a:buFontTx/>
              <a:buChar char="-"/>
            </a:pPr>
            <a:r>
              <a:rPr lang="en-US" dirty="0" smtClean="0">
                <a:latin typeface="Calibri" pitchFamily="34" charset="0"/>
              </a:rPr>
              <a:t> x-band </a:t>
            </a:r>
            <a:r>
              <a:rPr lang="en-US" dirty="0">
                <a:latin typeface="Calibri" pitchFamily="34" charset="0"/>
              </a:rPr>
              <a:t>speed bump structure</a:t>
            </a:r>
          </a:p>
          <a:p>
            <a:pPr>
              <a:buFontTx/>
              <a:buChar char="-"/>
            </a:pPr>
            <a:r>
              <a:rPr lang="en-US" dirty="0">
                <a:latin typeface="Calibri" pitchFamily="34" charset="0"/>
              </a:rPr>
              <a:t> CLIC K structures</a:t>
            </a:r>
          </a:p>
          <a:p>
            <a:pPr>
              <a:buFontTx/>
              <a:buChar char="-"/>
            </a:pPr>
            <a:r>
              <a:rPr lang="en-US" dirty="0">
                <a:latin typeface="Calibri" pitchFamily="34" charset="0"/>
              </a:rPr>
              <a:t> 500 </a:t>
            </a:r>
            <a:r>
              <a:rPr lang="en-US" dirty="0" err="1">
                <a:latin typeface="Calibri" pitchFamily="34" charset="0"/>
              </a:rPr>
              <a:t>GeV</a:t>
            </a:r>
            <a:r>
              <a:rPr lang="en-US" dirty="0">
                <a:latin typeface="Calibri" pitchFamily="34" charset="0"/>
              </a:rPr>
              <a:t> structures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331941"/>
            <a:ext cx="1828800" cy="144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T24#1 (tank version)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8C687-8F2F-4C2E-813D-5606B14598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90600" y="1370852"/>
            <a:ext cx="7772400" cy="5258548"/>
            <a:chOff x="304800" y="1370852"/>
            <a:chExt cx="7772400" cy="525854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1370852"/>
              <a:ext cx="7759700" cy="5258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6400800" y="5181600"/>
              <a:ext cx="16764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Vacuum baking</a:t>
              </a:r>
            </a:p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 h at 650 °C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050" name="Picture 2" descr="DSC03830"/>
          <p:cNvPicPr>
            <a:picLocks noChangeAspect="1" noChangeArrowheads="1"/>
          </p:cNvPicPr>
          <p:nvPr/>
        </p:nvPicPr>
        <p:blipFill>
          <a:blip r:embed="rId3" cstate="print"/>
          <a:srcRect t="32660" b="22804"/>
          <a:stretch>
            <a:fillRect/>
          </a:stretch>
        </p:blipFill>
        <p:spPr bwMode="auto">
          <a:xfrm>
            <a:off x="5110163" y="1219200"/>
            <a:ext cx="3424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5410200"/>
            <a:ext cx="1295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Red: changes </a:t>
            </a:r>
            <a:r>
              <a:rPr lang="en-US" sz="1400" i="1" dirty="0" err="1" smtClean="0">
                <a:solidFill>
                  <a:srgbClr val="FF0000"/>
                </a:solidFill>
              </a:rPr>
              <a:t>wrto</a:t>
            </a:r>
            <a:r>
              <a:rPr lang="en-US" sz="1400" i="1" dirty="0" smtClean="0">
                <a:solidFill>
                  <a:srgbClr val="FF0000"/>
                </a:solidFill>
              </a:rPr>
              <a:t> previous assembly procedure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DSC038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54014"/>
            <a:ext cx="2590800" cy="194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SC01164.jpg"/>
          <p:cNvPicPr>
            <a:picLocks noChangeAspect="1"/>
          </p:cNvPicPr>
          <p:nvPr/>
        </p:nvPicPr>
        <p:blipFill>
          <a:blip r:embed="rId5" cstate="print"/>
          <a:srcRect t="5556" b="4444"/>
          <a:stretch>
            <a:fillRect/>
          </a:stretch>
        </p:blipFill>
        <p:spPr>
          <a:xfrm>
            <a:off x="152400" y="2503170"/>
            <a:ext cx="2743200" cy="1851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TD24 #1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09738"/>
            <a:ext cx="38877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1447800"/>
            <a:ext cx="3200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RF check </a:t>
            </a:r>
            <a:r>
              <a:rPr lang="en-US" dirty="0">
                <a:latin typeface="Calibri" pitchFamily="34" charset="0"/>
                <a:sym typeface="Wingdings" pitchFamily="2" charset="2"/>
              </a:rPr>
              <a:t> non conform </a:t>
            </a:r>
          </a:p>
          <a:p>
            <a:endParaRPr lang="en-US" dirty="0">
              <a:latin typeface="Calibri" pitchFamily="34" charset="0"/>
              <a:sym typeface="Wingdings" pitchFamily="2" charset="2"/>
            </a:endParaRPr>
          </a:p>
          <a:p>
            <a:r>
              <a:rPr lang="en-US" dirty="0">
                <a:latin typeface="Calibri" pitchFamily="34" charset="0"/>
                <a:sym typeface="Wingdings" pitchFamily="2" charset="2"/>
              </a:rPr>
              <a:t>Inspection of all disks (see EDMS report: </a:t>
            </a:r>
            <a:r>
              <a:rPr lang="en-US" dirty="0">
                <a:latin typeface="Calibri" pitchFamily="34" charset="0"/>
                <a:sym typeface="Wingdings" pitchFamily="2" charset="2"/>
                <a:hlinkClick r:id="rId3"/>
              </a:rPr>
              <a:t>10006094</a:t>
            </a:r>
            <a:endParaRPr lang="en-US" dirty="0">
              <a:latin typeface="Calibri" pitchFamily="34" charset="0"/>
              <a:sym typeface="Wingdings" pitchFamily="2" charset="2"/>
            </a:endParaRPr>
          </a:p>
          <a:p>
            <a:r>
              <a:rPr lang="en-US" dirty="0">
                <a:latin typeface="Calibri" pitchFamily="34" charset="0"/>
                <a:sym typeface="Wingdings" pitchFamily="2" charset="2"/>
              </a:rPr>
              <a:t>Brazing material inside the disks</a:t>
            </a:r>
          </a:p>
          <a:p>
            <a:endParaRPr lang="en-US" dirty="0">
              <a:latin typeface="Calibri" pitchFamily="34" charset="0"/>
              <a:sym typeface="Wingdings" pitchFamily="2" charset="2"/>
            </a:endParaRPr>
          </a:p>
          <a:p>
            <a:r>
              <a:rPr lang="en-US" dirty="0">
                <a:latin typeface="Calibri" pitchFamily="34" charset="0"/>
                <a:sym typeface="Wingdings" pitchFamily="2" charset="2"/>
              </a:rPr>
              <a:t>Launched program to qualify assembly procedure (aim bonding at 1000 C)</a:t>
            </a:r>
          </a:p>
          <a:p>
            <a:endParaRPr lang="en-US" dirty="0">
              <a:latin typeface="Calibri" pitchFamily="34" charset="0"/>
              <a:sym typeface="Wingdings" pitchFamily="2" charset="2"/>
            </a:endParaRPr>
          </a:p>
          <a:p>
            <a:r>
              <a:rPr lang="en-US" dirty="0" smtClean="0">
                <a:latin typeface="Calibri" pitchFamily="34" charset="0"/>
                <a:sym typeface="Wingdings" pitchFamily="2" charset="2"/>
              </a:rPr>
              <a:t>First results with pure bonding on two samples of 5 disks each seem to be promising</a:t>
            </a:r>
            <a:endParaRPr lang="en-US" dirty="0">
              <a:latin typeface="Calibri" pitchFamily="34" charset="0"/>
              <a:sym typeface="Wingdings" pitchFamily="2" charset="2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66E72-E711-4871-A180-984D3E9321B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288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CLIC RF structure master schedule and CERN production </vt:lpstr>
      <vt:lpstr>Slide 2</vt:lpstr>
      <vt:lpstr>Slide 3</vt:lpstr>
      <vt:lpstr>Slide 4</vt:lpstr>
      <vt:lpstr>Slide 5</vt:lpstr>
      <vt:lpstr>Slide 6</vt:lpstr>
      <vt:lpstr>Slide 7</vt:lpstr>
      <vt:lpstr>T24#1 (tank version)</vt:lpstr>
      <vt:lpstr>TD24 #1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riddone</dc:creator>
  <cp:lastModifiedBy>wuensch</cp:lastModifiedBy>
  <cp:revision>100</cp:revision>
  <dcterms:created xsi:type="dcterms:W3CDTF">2009-06-23T14:50:31Z</dcterms:created>
  <dcterms:modified xsi:type="dcterms:W3CDTF">2009-07-10T13:38:49Z</dcterms:modified>
</cp:coreProperties>
</file>