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5" r:id="rId4"/>
    <p:sldId id="291" r:id="rId5"/>
    <p:sldId id="270" r:id="rId6"/>
    <p:sldId id="292" r:id="rId7"/>
    <p:sldId id="267" r:id="rId8"/>
    <p:sldId id="259" r:id="rId9"/>
    <p:sldId id="293" r:id="rId10"/>
    <p:sldId id="258" r:id="rId11"/>
    <p:sldId id="290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D00"/>
    <a:srgbClr val="E1F4FF"/>
    <a:srgbClr val="267478"/>
    <a:srgbClr val="1F6354"/>
    <a:srgbClr val="D8243D"/>
    <a:srgbClr val="3690A8"/>
    <a:srgbClr val="0390E7"/>
    <a:srgbClr val="049EF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4" autoAdjust="0"/>
  </p:normalViewPr>
  <p:slideViewPr>
    <p:cSldViewPr>
      <p:cViewPr varScale="1">
        <p:scale>
          <a:sx n="45" d="100"/>
          <a:sy n="45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40AE-6249-4E69-90A8-83E3D889464D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2B733-8DAE-4A74-8F6A-55E32FE05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DFEF-805A-4823-8DFE-F0C34E768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BECB-F9E1-4AFA-97B4-328244A30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1FFA-1422-4176-A7C0-2CF429A09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5F1B-45F9-4C87-A5A7-8B6B36AF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DCF1-46A9-46CF-897D-830A4FADE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FA83-5900-4110-BC17-B4CF10508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FFDC-4FE2-4581-8D6B-AD81261C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0A95-84FA-4559-909F-849B1FF6B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D9FE-FCFC-4D16-A458-E844ECEE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6801-F770-4341-97E1-E4B82ECF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A256-EC55-4F07-B51F-517D11CA0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LIC 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37438" y="76200"/>
            <a:ext cx="1706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Cern logo 2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60338"/>
            <a:ext cx="765175" cy="754062"/>
          </a:xfrm>
          <a:prstGeom prst="rect">
            <a:avLst/>
          </a:prstGeom>
          <a:solidFill>
            <a:srgbClr val="E1F4FF">
              <a:alpha val="74901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6" descr="disk168.gif"/>
          <p:cNvPicPr>
            <a:picLocks noChangeAspect="1"/>
          </p:cNvPicPr>
          <p:nvPr/>
        </p:nvPicPr>
        <p:blipFill>
          <a:blip r:embed="rId15"/>
          <a:srcRect b="31474"/>
          <a:stretch>
            <a:fillRect/>
          </a:stretch>
        </p:blipFill>
        <p:spPr bwMode="auto">
          <a:xfrm>
            <a:off x="6396038" y="4038600"/>
            <a:ext cx="27479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635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67478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97D2D-C15F-4DFA-9DFD-597636AA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6747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6747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48AA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747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747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74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7622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SLAC </a:t>
            </a:r>
            <a:r>
              <a:rPr lang="en-US" sz="2400" dirty="0" smtClean="0"/>
              <a:t>workshop 7-10 July 2009</a:t>
            </a:r>
            <a:br>
              <a:rPr lang="en-US" sz="2400" dirty="0" smtClean="0"/>
            </a:br>
            <a:r>
              <a:rPr lang="en-US" sz="2400" dirty="0" smtClean="0"/>
              <a:t>WP1: microwave based accelerators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Status of CLIC X-band high-power components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G. Riddone, 08.07.2009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562600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(contribution from A. Olyunin and I. Syratchev)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4198710" cy="328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181600" y="4648200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Gill Sans MT" pitchFamily="34" charset="0"/>
              </a:rPr>
              <a:t>To allow the independent transverse alignment of the two linacs in CLIC, the special, contact-free choke mode flanges (CMF) are planned to be used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67000" y="4724401"/>
            <a:ext cx="2233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Dynamic range for the accepted performance (S11&lt; -45 dB)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78015" y="5257800"/>
            <a:ext cx="18843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X – shift: ± 0.25 mm</a:t>
            </a:r>
          </a:p>
          <a:p>
            <a:pPr>
              <a:spcBef>
                <a:spcPct val="50000"/>
              </a:spcBef>
            </a:pPr>
            <a:r>
              <a:rPr lang="en-GB" sz="1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Y – shift:  ± 0.5 mm</a:t>
            </a:r>
          </a:p>
          <a:p>
            <a:pPr>
              <a:spcBef>
                <a:spcPct val="50000"/>
              </a:spcBef>
            </a:pPr>
            <a:r>
              <a:rPr lang="en-GB" sz="1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Z – shift: ± 0.5 mm</a:t>
            </a:r>
          </a:p>
          <a:p>
            <a:pPr>
              <a:spcBef>
                <a:spcPct val="50000"/>
              </a:spcBef>
            </a:pPr>
            <a:r>
              <a:rPr lang="en-GB" sz="12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Twist:       &lt; 5</a:t>
            </a:r>
            <a:r>
              <a:rPr lang="en-GB" sz="1200" baseline="30000"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1200"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878014" y="5257800"/>
            <a:ext cx="1861039" cy="533400"/>
          </a:xfrm>
          <a:prstGeom prst="rect">
            <a:avLst/>
          </a:prstGeom>
          <a:solidFill>
            <a:srgbClr val="FF9999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Gill Sans MT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667000" y="4648200"/>
            <a:ext cx="2233246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Gill Sans MT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934200" y="1295400"/>
            <a:ext cx="4860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Gill Sans MT" pitchFamily="34" charset="0"/>
              </a:rPr>
              <a:t>CMF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7162799" y="1676400"/>
            <a:ext cx="58615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7239000" y="1676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5400000">
            <a:off x="515021" y="4742779"/>
            <a:ext cx="2268537" cy="1774580"/>
            <a:chOff x="339" y="164"/>
            <a:chExt cx="2658" cy="1814"/>
          </a:xfrm>
        </p:grpSpPr>
        <p:pic>
          <p:nvPicPr>
            <p:cNvPr id="6170" name="Picture 26"/>
            <p:cNvPicPr>
              <a:picLocks noChangeAspect="1" noChangeArrowheads="1"/>
            </p:cNvPicPr>
            <p:nvPr/>
          </p:nvPicPr>
          <p:blipFill>
            <a:blip r:embed="rId3"/>
            <a:srcRect l="20619" t="3444" r="21550" b="3444"/>
            <a:stretch>
              <a:fillRect/>
            </a:stretch>
          </p:blipFill>
          <p:spPr bwMode="auto">
            <a:xfrm>
              <a:off x="339" y="211"/>
              <a:ext cx="1297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71" name="Picture 27"/>
            <p:cNvPicPr>
              <a:picLocks noChangeAspect="1" noChangeArrowheads="1"/>
            </p:cNvPicPr>
            <p:nvPr/>
          </p:nvPicPr>
          <p:blipFill>
            <a:blip r:embed="rId4"/>
            <a:srcRect l="20619" r="20619" b="3444"/>
            <a:stretch>
              <a:fillRect/>
            </a:stretch>
          </p:blipFill>
          <p:spPr bwMode="auto">
            <a:xfrm>
              <a:off x="1701" y="164"/>
              <a:ext cx="1296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4724400" y="3733800"/>
            <a:ext cx="422030" cy="503238"/>
            <a:chOff x="87924" y="2667000"/>
            <a:chExt cx="422030" cy="503238"/>
          </a:xfrm>
        </p:grpSpPr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228600" y="2743200"/>
              <a:ext cx="281354" cy="152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V="1">
              <a:off x="369277" y="2667000"/>
              <a:ext cx="0" cy="304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87924" y="2667000"/>
              <a:ext cx="2535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>
                  <a:solidFill>
                    <a:srgbClr val="0000FF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x</a:t>
              </a:r>
              <a:endParaRPr lang="en-US" sz="12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28600" y="2895600"/>
              <a:ext cx="2535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>
                  <a:solidFill>
                    <a:srgbClr val="FF330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y</a:t>
              </a:r>
              <a:endParaRPr lang="en-US" sz="1200">
                <a:solidFill>
                  <a:srgbClr val="FF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086600" cy="1143000"/>
          </a:xfrm>
        </p:spPr>
        <p:txBody>
          <a:bodyPr/>
          <a:lstStyle/>
          <a:p>
            <a:r>
              <a:rPr lang="en-US" dirty="0" smtClean="0"/>
              <a:t>CLIC waveguide network</a:t>
            </a:r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4128360" cy="2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6200" y="1219200"/>
            <a:ext cx="2514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 two-beam module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2"/>
            <a:ext cx="36766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3048000" cy="199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752600"/>
            <a:ext cx="31242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886200" y="4419600"/>
          <a:ext cx="2597113" cy="2286000"/>
        </p:xfrm>
        <a:graphic>
          <a:graphicData uri="http://schemas.openxmlformats.org/presentationml/2006/ole">
            <p:oleObj spid="_x0000_s16386" name="Mathcad" r:id="rId6" imgW="4114800" imgH="3343320" progId="">
              <p:embed/>
            </p:oleObj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81000" y="1013936"/>
            <a:ext cx="3200400" cy="738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11.424 </a:t>
            </a:r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GHz </a:t>
            </a:r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choke mode flange </a:t>
            </a:r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prototype (2 units) – no adjustment capability</a:t>
            </a:r>
            <a:endParaRPr lang="en-US" sz="1400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62000" y="76200"/>
            <a:ext cx="7086600" cy="1143000"/>
          </a:xfrm>
        </p:spPr>
        <p:txBody>
          <a:bodyPr/>
          <a:lstStyle/>
          <a:p>
            <a:r>
              <a:rPr lang="en-US" dirty="0" smtClean="0"/>
              <a:t>CLIC waveguide network</a:t>
            </a:r>
            <a:endParaRPr lang="en-US" dirty="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 rot="16200000">
            <a:off x="2560614" y="2311721"/>
            <a:ext cx="310390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omic Sans MS" pitchFamily="66" charset="0"/>
              </a:rPr>
              <a:t>CMF high power tests at SLAC (April/May 2009)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5600" y="5181600"/>
            <a:ext cx="2133600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Next step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11.424 GHz </a:t>
            </a:r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choke mode flange </a:t>
            </a:r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with adjustment capability is under design</a:t>
            </a:r>
            <a:endParaRPr lang="en-US" sz="1400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Gill Sans MT" pitchFamily="34" charset="0"/>
              </a:rPr>
              <a:t>An extensive program for X-band RF waveguides components development have been established in CERN.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Gill Sans MT" pitchFamily="34" charset="0"/>
              </a:rPr>
              <a:t>We have designed, fabricated and received all the components necessary to start the high RF power operation of the TBTS and the first stage of the TBL.  A number of them are already installed and are in operation.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Gill Sans MT" pitchFamily="34" charset="0"/>
              </a:rPr>
              <a:t>First loads in SS43 for KEK and SLAC available in the coming weeks.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Gill Sans MT" pitchFamily="34" charset="0"/>
              </a:rPr>
              <a:t>New simplified designed for the PETS on-off  mechanism (based on proven components) is under way.  The test in the TBTS is foreseen 1Q 2010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Gill Sans MT" pitchFamily="34" charset="0"/>
              </a:rPr>
              <a:t>Recently,  in Europe, the X-band activity has significantly grown. The number of Labs have expressed their interests in using the X-band technology for their needs.  New orders have been launched to cover needs from different collaborators.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5F1B-45F9-4C87-A5A7-8B6B36AFE5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" y="1295400"/>
          <a:ext cx="8839200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886200"/>
                <a:gridCol w="914400"/>
                <a:gridCol w="1828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Conventional devices for several areas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50 dB directional couplers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3 dB hybrid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3 dB H-plane splitter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Dry stainless steel RF load</a:t>
                      </a:r>
                    </a:p>
                    <a:p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Waveguide E/H bends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RF</a:t>
                      </a:r>
                      <a:r>
                        <a:rPr lang="en-US" sz="1500" baseline="0" dirty="0" smtClean="0">
                          <a:latin typeface="Gill Sans MT" pitchFamily="34" charset="0"/>
                        </a:rPr>
                        <a:t> flanges (CERN design)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</a:p>
                    <a:p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CINEL, IHEP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VDL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VDL, CINEL, </a:t>
                      </a:r>
                      <a:r>
                        <a:rPr lang="en-US" sz="1500" dirty="0" err="1" smtClean="0">
                          <a:latin typeface="Gill Sans MT" pitchFamily="34" charset="0"/>
                        </a:rPr>
                        <a:t>Heeze</a:t>
                      </a:r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Several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CINEL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10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15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10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15</a:t>
                      </a:r>
                    </a:p>
                    <a:p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TBTS</a:t>
                      </a:r>
                      <a:r>
                        <a:rPr lang="en-US" sz="15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Attenuator/splitter</a:t>
                      </a:r>
                      <a:r>
                        <a:rPr lang="en-US" sz="1500" baseline="0" dirty="0" smtClean="0">
                          <a:latin typeface="Gill Sans MT" pitchFamily="34" charset="0"/>
                        </a:rPr>
                        <a:t> (0-&gt;1)</a:t>
                      </a:r>
                    </a:p>
                    <a:p>
                      <a:r>
                        <a:rPr lang="en-US" sz="1500" baseline="0" dirty="0" smtClean="0">
                          <a:latin typeface="Gill Sans MT" pitchFamily="34" charset="0"/>
                        </a:rPr>
                        <a:t>RF phase shifter (360 °)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endParaRPr lang="en-US" sz="1500" dirty="0" smtClean="0">
                        <a:latin typeface="Gill Sans MT" pitchFamily="34" charset="0"/>
                      </a:endParaRPr>
                    </a:p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3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1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Stand alone power </a:t>
                      </a:r>
                      <a:r>
                        <a:rPr lang="en-US" sz="1500" baseline="0" dirty="0" smtClean="0"/>
                        <a:t>source, PSI.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H10 -&gt; H01 mode converter</a:t>
                      </a:r>
                    </a:p>
                    <a:p>
                      <a:endParaRPr lang="en-US" sz="1500" smtClean="0">
                        <a:latin typeface="Gill Sans MT" pitchFamily="34" charset="0"/>
                      </a:endParaRPr>
                    </a:p>
                    <a:p>
                      <a:r>
                        <a:rPr lang="en-US" sz="1500" smtClean="0">
                          <a:latin typeface="Gill Sans MT" pitchFamily="34" charset="0"/>
                        </a:rPr>
                        <a:t>RF/vacuum </a:t>
                      </a:r>
                      <a:r>
                        <a:rPr lang="en-US" sz="1500" dirty="0" smtClean="0">
                          <a:latin typeface="Gill Sans MT" pitchFamily="34" charset="0"/>
                        </a:rPr>
                        <a:t>valve (A. Grudiev)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Gycom</a:t>
                      </a:r>
                      <a:r>
                        <a:rPr lang="en-US" sz="1500" dirty="0" smtClean="0">
                          <a:latin typeface="Gill Sans MT" pitchFamily="34" charset="0"/>
                        </a:rPr>
                        <a:t>/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SLAC</a:t>
                      </a:r>
                    </a:p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SLAC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Both RF and mechanical design exist</a:t>
                      </a:r>
                      <a:r>
                        <a:rPr lang="en-US" sz="1500" baseline="0" dirty="0" smtClean="0">
                          <a:latin typeface="Gill Sans MT" pitchFamily="34" charset="0"/>
                        </a:rPr>
                        <a:t> at 11.4 GHz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CEA/</a:t>
                      </a:r>
                    </a:p>
                    <a:p>
                      <a:r>
                        <a:rPr lang="en-US" sz="1500" dirty="0" err="1" smtClean="0">
                          <a:latin typeface="Gill Sans MT" pitchFamily="34" charset="0"/>
                        </a:rPr>
                        <a:t>Saclay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PETS on-off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b="0" dirty="0" smtClean="0">
                          <a:latin typeface="Gill Sans MT" pitchFamily="34" charset="0"/>
                        </a:rPr>
                        <a:t>3 port </a:t>
                      </a:r>
                      <a:r>
                        <a:rPr lang="fr-FR" sz="1500" b="0" dirty="0" err="1" smtClean="0">
                          <a:latin typeface="Gill Sans MT" pitchFamily="34" charset="0"/>
                        </a:rPr>
                        <a:t>waveguide</a:t>
                      </a:r>
                      <a:r>
                        <a:rPr lang="fr-FR" sz="1500" b="0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fr-FR" sz="1500" b="0" dirty="0" err="1" smtClean="0">
                          <a:latin typeface="Gill Sans MT" pitchFamily="34" charset="0"/>
                        </a:rPr>
                        <a:t>junction</a:t>
                      </a:r>
                      <a:r>
                        <a:rPr lang="fr-FR" sz="1500" b="0" dirty="0" smtClean="0">
                          <a:latin typeface="Gill Sans MT" pitchFamily="34" charset="0"/>
                        </a:rPr>
                        <a:t> (T-splitter)</a:t>
                      </a:r>
                    </a:p>
                    <a:p>
                      <a:r>
                        <a:rPr lang="en-US" sz="1500" b="0" dirty="0" smtClean="0">
                          <a:latin typeface="Gill Sans MT" pitchFamily="34" charset="0"/>
                        </a:rPr>
                        <a:t>contact free high power movable short circuit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Gill Sans MT" pitchFamily="34" charset="0"/>
                        </a:rPr>
                        <a:t>tunable reflector RF network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Under design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CLIC</a:t>
                      </a:r>
                      <a:r>
                        <a:rPr lang="en-US" sz="1500" baseline="0" dirty="0" smtClean="0"/>
                        <a:t> Module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Choke mode</a:t>
                      </a:r>
                      <a:r>
                        <a:rPr lang="en-US" sz="1500" baseline="0" dirty="0" smtClean="0">
                          <a:latin typeface="Gill Sans MT" pitchFamily="34" charset="0"/>
                        </a:rPr>
                        <a:t> flange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CERN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Gill Sans MT" pitchFamily="34" charset="0"/>
                        </a:rPr>
                        <a:t>2</a:t>
                      </a:r>
                      <a:endParaRPr lang="en-US" sz="15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200" y="6096000"/>
            <a:ext cx="703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Components needed for several collaborators: KEK and SLAC, as well as </a:t>
            </a:r>
          </a:p>
          <a:p>
            <a:r>
              <a:rPr lang="en-US" dirty="0" smtClean="0">
                <a:latin typeface="Gill Sans MT" pitchFamily="34" charset="0"/>
              </a:rPr>
              <a:t>PSI (XFEL), Trieste (</a:t>
            </a:r>
            <a:r>
              <a:rPr lang="en-US" dirty="0" err="1" smtClean="0">
                <a:latin typeface="Gill Sans MT" pitchFamily="34" charset="0"/>
              </a:rPr>
              <a:t>Elettra</a:t>
            </a:r>
            <a:r>
              <a:rPr lang="en-US" dirty="0" smtClean="0">
                <a:latin typeface="Gill Sans MT" pitchFamily="34" charset="0"/>
              </a:rPr>
              <a:t>), TERA foundation  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55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76600"/>
            <a:ext cx="3770723" cy="29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52400"/>
            <a:ext cx="7086600" cy="1143000"/>
          </a:xfrm>
        </p:spPr>
        <p:txBody>
          <a:bodyPr/>
          <a:lstStyle/>
          <a:p>
            <a:r>
              <a:rPr lang="en-GB" dirty="0" smtClean="0"/>
              <a:t>Directional couplers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812A-CC26-465F-978F-84996264A9F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Picture 3" descr="graphs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601" y="1435806"/>
            <a:ext cx="5219399" cy="389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304800" y="1295400"/>
            <a:ext cx="327660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First order completed (10 units)</a:t>
            </a:r>
          </a:p>
          <a:p>
            <a:endParaRPr lang="en-US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New specification under preparation (aim at more compact design) for 5 additional units to covers needs from the collaborators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86600" cy="1143000"/>
          </a:xfrm>
        </p:spPr>
        <p:txBody>
          <a:bodyPr/>
          <a:lstStyle/>
          <a:p>
            <a:r>
              <a:rPr lang="en-US" dirty="0" smtClean="0"/>
              <a:t>Dry stainless steel RF loads</a:t>
            </a:r>
            <a:endParaRPr lang="en-US" dirty="0"/>
          </a:p>
        </p:txBody>
      </p:sp>
      <p:pic>
        <p:nvPicPr>
          <p:cNvPr id="3" name="Picture 2" descr="DSC0075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40392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05099"/>
            <a:ext cx="4343400" cy="40005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 flipH="1">
            <a:off x="4724400" y="4038600"/>
            <a:ext cx="42672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</a:rPr>
              <a:t>10 loads received from CINEL and VDL (material AISI316LN)</a:t>
            </a:r>
          </a:p>
          <a:p>
            <a:endParaRPr lang="en-US" sz="16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</a:rPr>
              <a:t>To improve performance </a:t>
            </a: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sym typeface="Wingdings" pitchFamily="2" charset="2"/>
              </a:rPr>
              <a:t> changed material magnetic stainless steel SS430 – 5 additional loads from CINEL and </a:t>
            </a:r>
            <a:r>
              <a:rPr lang="en-US" sz="1600" dirty="0" err="1" smtClean="0">
                <a:solidFill>
                  <a:schemeClr val="tx1"/>
                </a:solidFill>
                <a:latin typeface="Gill Sans MT" pitchFamily="34" charset="0"/>
                <a:sym typeface="Wingdings" pitchFamily="2" charset="2"/>
              </a:rPr>
              <a:t>Heeze</a:t>
            </a: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sym typeface="Wingdings" pitchFamily="2" charset="2"/>
              </a:rPr>
              <a:t> under fabrication (2 available at CERN for testing at KEK/SLAC)</a:t>
            </a:r>
          </a:p>
          <a:p>
            <a:endParaRPr lang="en-US" sz="1600" dirty="0" smtClean="0">
              <a:solidFill>
                <a:schemeClr val="tx1"/>
              </a:solidFill>
              <a:latin typeface="Gill Sans MT" pitchFamily="34" charset="0"/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sym typeface="Wingdings" pitchFamily="2" charset="2"/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  <a:latin typeface="Gill Sans MT" pitchFamily="34" charset="0"/>
                <a:sym typeface="Wingdings" pitchFamily="2" charset="2"/>
              </a:rPr>
              <a:t>rd</a:t>
            </a: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sym typeface="Wingdings" pitchFamily="2" charset="2"/>
              </a:rPr>
              <a:t> order will have to be foreseen for collaborators </a:t>
            </a:r>
            <a:endParaRPr lang="en-US" sz="1600" dirty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6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886200" cy="94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two halves of the load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71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00" y="1066800"/>
            <a:ext cx="4193514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SC00717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0"/>
            <a:ext cx="413539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0"/>
            <a:ext cx="7086600" cy="1143000"/>
          </a:xfrm>
        </p:spPr>
        <p:txBody>
          <a:bodyPr/>
          <a:lstStyle/>
          <a:p>
            <a:r>
              <a:rPr lang="en-US" dirty="0" smtClean="0"/>
              <a:t>3 dB H-plane splitters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FF8A-F2CB-4FEE-AC97-E852C7AD86A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Picture 2" descr="\\cern.ch\dfs\Users\o\olyunin\Documents\My Pictures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3870325"/>
            <a:ext cx="42084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\\cern.ch\dfs\Users\o\olyunin\Documents\My Pictures\Pictur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70325"/>
            <a:ext cx="42100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381000" y="914400"/>
            <a:ext cx="3200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order completed (10 units)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86600" cy="1143000"/>
          </a:xfrm>
        </p:spPr>
        <p:txBody>
          <a:bodyPr/>
          <a:lstStyle/>
          <a:p>
            <a:pPr algn="l"/>
            <a:r>
              <a:rPr lang="en-US" sz="3800" dirty="0" smtClean="0"/>
              <a:t>Two-beam test stand in CLEX</a:t>
            </a:r>
            <a:endParaRPr lang="en-US" sz="3800" dirty="0"/>
          </a:p>
        </p:txBody>
      </p:sp>
      <p:pic>
        <p:nvPicPr>
          <p:cNvPr id="19457" name="Picture 1" descr="G:\Departments\AB\Projects\CLIC Structures\RF structure development\photos\20081017 PETS in CLEX\Picture 00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28600" y="1676400"/>
            <a:ext cx="6489700" cy="486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9458" name="Picture 2" descr="G:\Departments\AB\Projects\CLIC Structures\RF structure development\photos\20081016 PETS in CLEX\Picture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31469"/>
            <a:ext cx="4447642" cy="3335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133600" y="4648200"/>
            <a:ext cx="112723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PETS tank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066800"/>
            <a:ext cx="41148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A number of RF components: directional couplers, loads, variable splitter and phase shifter have been installed and now under operation in the TBTS, CLEX at CERN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01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82802" y="527391"/>
            <a:ext cx="2142807" cy="594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0518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800600"/>
            <a:ext cx="5486400" cy="182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853625"/>
            <a:ext cx="35052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Gill Sans MT" pitchFamily="34" charset="0"/>
              </a:rPr>
              <a:t>Attenuator (</a:t>
            </a:r>
            <a:r>
              <a:rPr lang="en-US" sz="1600" b="1" dirty="0" smtClean="0">
                <a:solidFill>
                  <a:schemeClr val="tx1"/>
                </a:solidFill>
                <a:latin typeface="Gill Sans MT" pitchFamily="34" charset="0"/>
              </a:rPr>
              <a:t>Variable high power RF power splitter)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38246"/>
            <a:ext cx="5149167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Gill Sans MT" pitchFamily="34" charset="0"/>
              </a:rPr>
              <a:t>Phase shifter (</a:t>
            </a:r>
            <a:r>
              <a:rPr lang="en-US" sz="1600" b="1" dirty="0" smtClean="0">
                <a:solidFill>
                  <a:schemeClr val="tx1"/>
                </a:solidFill>
                <a:latin typeface="Gill Sans MT" pitchFamily="34" charset="0"/>
              </a:rPr>
              <a:t>Variable high power RF phase shifter)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1143000"/>
          </a:xfrm>
        </p:spPr>
        <p:txBody>
          <a:bodyPr/>
          <a:lstStyle/>
          <a:p>
            <a:r>
              <a:rPr lang="en-US" dirty="0" smtClean="0"/>
              <a:t>Attenuator/phase shifter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FF8A-F2CB-4FEE-AC97-E852C7AD86A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7200" y="990600"/>
            <a:ext cx="464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ill Sans MT" pitchFamily="34" charset="0"/>
              </a:rPr>
              <a:t>S parameters at the position of the max (blue) and min (red) coupling</a:t>
            </a:r>
          </a:p>
        </p:txBody>
      </p:sp>
      <p:graphicFrame>
        <p:nvGraphicFramePr>
          <p:cNvPr id="11" name="Object 35"/>
          <p:cNvGraphicFramePr>
            <a:graphicFrameLocks noChangeAspect="1"/>
          </p:cNvGraphicFramePr>
          <p:nvPr/>
        </p:nvGraphicFramePr>
        <p:xfrm>
          <a:off x="3989492" y="1066800"/>
          <a:ext cx="5070333" cy="3048000"/>
        </p:xfrm>
        <a:graphic>
          <a:graphicData uri="http://schemas.openxmlformats.org/presentationml/2006/ole">
            <p:oleObj spid="_x0000_s18434" name="Mathcad" r:id="rId5" imgW="4419720" imgH="265752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381000" y="914400"/>
            <a:ext cx="3200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order completed (3 attenuators and 1 phase shifter)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2"/>
          <a:srcRect r="5714"/>
          <a:stretch>
            <a:fillRect/>
          </a:stretch>
        </p:blipFill>
        <p:spPr bwMode="auto">
          <a:xfrm>
            <a:off x="762000" y="1447800"/>
            <a:ext cx="7207884" cy="474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62000" y="76200"/>
            <a:ext cx="7086600" cy="11430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12 GHz stand alone RF power source waveguide network layout</a:t>
            </a:r>
            <a:endParaRPr lang="en-US" sz="3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429000"/>
            <a:ext cx="1066800" cy="381000"/>
          </a:xfrm>
          <a:prstGeom prst="rect">
            <a:avLst/>
          </a:prstGeom>
          <a:solidFill>
            <a:srgbClr val="F0AD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3733800"/>
            <a:ext cx="1066800" cy="381000"/>
          </a:xfrm>
          <a:prstGeom prst="rect">
            <a:avLst/>
          </a:prstGeom>
          <a:solidFill>
            <a:srgbClr val="F0AD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Syratchev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7239000" y="1981200"/>
            <a:ext cx="147710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2"/>
          <a:srcRect l="14890"/>
          <a:stretch>
            <a:fillRect/>
          </a:stretch>
        </p:blipFill>
        <p:spPr bwMode="auto">
          <a:xfrm>
            <a:off x="7450015" y="2058987"/>
            <a:ext cx="1195754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831" y="1295401"/>
            <a:ext cx="26728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693" y="2259013"/>
            <a:ext cx="2511669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1170" y="1649413"/>
            <a:ext cx="189620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3539" y="4392612"/>
            <a:ext cx="1406769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941277" y="3713202"/>
            <a:ext cx="2133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11.4 GHz Gate valve</a:t>
            </a:r>
          </a:p>
          <a:p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(Grudiev type)</a:t>
            </a:r>
          </a:p>
          <a:p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SLAC </a:t>
            </a:r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design – rescaled to 12 GHz </a:t>
            </a:r>
            <a:endParaRPr lang="en-US" sz="1400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304800" y="1143000"/>
            <a:ext cx="293971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11.4 H10 -&gt; H01 mode converter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SLAC </a:t>
            </a:r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design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4290646" y="363061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304800" y="5715000"/>
            <a:ext cx="342260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H10 </a:t>
            </a:r>
            <a:r>
              <a:rPr lang="en-US" sz="1400" b="1" dirty="0">
                <a:solidFill>
                  <a:schemeClr val="tx1"/>
                </a:solidFill>
                <a:latin typeface="Gill Sans MT" pitchFamily="34" charset="0"/>
              </a:rPr>
              <a:t>-&gt; H01 mode converter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Gill Sans MT" pitchFamily="34" charset="0"/>
              </a:rPr>
              <a:t>CERN design (needed for PETS on-off)</a:t>
            </a:r>
            <a:endParaRPr lang="en-US" sz="1400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0"/>
            <a:ext cx="7086600" cy="1143000"/>
          </a:xfrm>
        </p:spPr>
        <p:txBody>
          <a:bodyPr/>
          <a:lstStyle/>
          <a:p>
            <a:r>
              <a:rPr lang="en-US" sz="3200" dirty="0" smtClean="0"/>
              <a:t>12 GHz stand alone RF power source waveguide network layout</a:t>
            </a:r>
            <a:endParaRPr lang="en-US" sz="32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GR, 7/8/2009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A95-84FA-4559-909F-849B1FF6B1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632</TotalTime>
  <Words>731</Words>
  <Application>Microsoft Office PowerPoint</Application>
  <PresentationFormat>On-screen Show (4:3)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template</vt:lpstr>
      <vt:lpstr>Mathcad</vt:lpstr>
      <vt:lpstr>SLAC workshop 7-10 July 2009 WP1: microwave based accelerators  Status of CLIC X-band high-power components</vt:lpstr>
      <vt:lpstr>Overview</vt:lpstr>
      <vt:lpstr>Directional couplers </vt:lpstr>
      <vt:lpstr>Dry stainless steel RF loads</vt:lpstr>
      <vt:lpstr>3 dB H-plane splitters</vt:lpstr>
      <vt:lpstr>Two-beam test stand in CLEX</vt:lpstr>
      <vt:lpstr>Attenuator/phase shifter</vt:lpstr>
      <vt:lpstr>12 GHz stand alone RF power source waveguide network layout</vt:lpstr>
      <vt:lpstr>12 GHz stand alone RF power source waveguide network layout</vt:lpstr>
      <vt:lpstr>CLIC waveguide network</vt:lpstr>
      <vt:lpstr>CLIC waveguide network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tiia</dc:creator>
  <cp:lastModifiedBy>riddone</cp:lastModifiedBy>
  <cp:revision>114</cp:revision>
  <dcterms:created xsi:type="dcterms:W3CDTF">2009-06-30T11:55:49Z</dcterms:created>
  <dcterms:modified xsi:type="dcterms:W3CDTF">2009-07-08T18:43:30Z</dcterms:modified>
</cp:coreProperties>
</file>