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emf" ContentType="image/x-emf"/>
  <Default Extension="xls" ContentType="application/vnd.ms-exce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bin" ContentType="application/vnd.openxmlformats-officedocument.oleObject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8" r:id="rId3"/>
    <p:sldId id="257" r:id="rId4"/>
    <p:sldId id="277" r:id="rId5"/>
    <p:sldId id="264" r:id="rId6"/>
    <p:sldId id="279" r:id="rId7"/>
    <p:sldId id="280" r:id="rId8"/>
    <p:sldId id="258" r:id="rId9"/>
    <p:sldId id="266" r:id="rId10"/>
    <p:sldId id="267" r:id="rId11"/>
    <p:sldId id="269" r:id="rId12"/>
    <p:sldId id="270" r:id="rId13"/>
    <p:sldId id="271" r:id="rId14"/>
    <p:sldId id="272" r:id="rId15"/>
    <p:sldId id="273" r:id="rId16"/>
    <p:sldId id="274" r:id="rId17"/>
    <p:sldId id="275" r:id="rId18"/>
    <p:sldId id="259" r:id="rId19"/>
    <p:sldId id="276" r:id="rId20"/>
    <p:sldId id="260" r:id="rId21"/>
    <p:sldId id="262" r:id="rId22"/>
    <p:sldId id="261" r:id="rId23"/>
    <p:sldId id="281" r:id="rId24"/>
    <p:sldId id="263" r:id="rId25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4660"/>
  </p:normalViewPr>
  <p:slideViewPr>
    <p:cSldViewPr>
      <p:cViewPr varScale="1">
        <p:scale>
          <a:sx n="100" d="100"/>
          <a:sy n="100" d="100"/>
        </p:scale>
        <p:origin x="-58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2" Type="http://schemas.openxmlformats.org/officeDocument/2006/relationships/image" Target="../media/image21.emf"/><Relationship Id="rId1" Type="http://schemas.openxmlformats.org/officeDocument/2006/relationships/image" Target="../media/image20.emf"/><Relationship Id="rId4" Type="http://schemas.openxmlformats.org/officeDocument/2006/relationships/image" Target="../media/image23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8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9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30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31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32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ja-JP" altLang="en-US" smtClean="0"/>
              <a:t>マスタ サブタイトルの書式設定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173C80-62D5-49EC-9871-EA3C1EE865CE}" type="datetimeFigureOut">
              <a:rPr kumimoji="1" lang="ja-JP" altLang="en-US" smtClean="0"/>
              <a:pPr/>
              <a:t>2009/7/4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8DC298-49EC-45B9-A50D-EE5DAB28581E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173C80-62D5-49EC-9871-EA3C1EE865CE}" type="datetimeFigureOut">
              <a:rPr kumimoji="1" lang="ja-JP" altLang="en-US" smtClean="0"/>
              <a:pPr/>
              <a:t>2009/7/4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8DC298-49EC-45B9-A50D-EE5DAB28581E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173C80-62D5-49EC-9871-EA3C1EE865CE}" type="datetimeFigureOut">
              <a:rPr kumimoji="1" lang="ja-JP" altLang="en-US" smtClean="0"/>
              <a:pPr/>
              <a:t>2009/7/4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8DC298-49EC-45B9-A50D-EE5DAB28581E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173C80-62D5-49EC-9871-EA3C1EE865CE}" type="datetimeFigureOut">
              <a:rPr kumimoji="1" lang="ja-JP" altLang="en-US" smtClean="0"/>
              <a:pPr/>
              <a:t>2009/7/4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8DC298-49EC-45B9-A50D-EE5DAB28581E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173C80-62D5-49EC-9871-EA3C1EE865CE}" type="datetimeFigureOut">
              <a:rPr kumimoji="1" lang="ja-JP" altLang="en-US" smtClean="0"/>
              <a:pPr/>
              <a:t>2009/7/4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8DC298-49EC-45B9-A50D-EE5DAB28581E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173C80-62D5-49EC-9871-EA3C1EE865CE}" type="datetimeFigureOut">
              <a:rPr kumimoji="1" lang="ja-JP" altLang="en-US" smtClean="0"/>
              <a:pPr/>
              <a:t>2009/7/4</a:t>
            </a:fld>
            <a:endParaRPr kumimoji="1"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8DC298-49EC-45B9-A50D-EE5DAB28581E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7" name="日付プレースホル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173C80-62D5-49EC-9871-EA3C1EE865CE}" type="datetimeFigureOut">
              <a:rPr kumimoji="1" lang="ja-JP" altLang="en-US" smtClean="0"/>
              <a:pPr/>
              <a:t>2009/7/4</a:t>
            </a:fld>
            <a:endParaRPr kumimoji="1" lang="ja-JP" altLang="en-US"/>
          </a:p>
        </p:txBody>
      </p:sp>
      <p:sp>
        <p:nvSpPr>
          <p:cNvPr id="8" name="フッター プレースホル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8DC298-49EC-45B9-A50D-EE5DAB28581E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日付プレースホル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173C80-62D5-49EC-9871-EA3C1EE865CE}" type="datetimeFigureOut">
              <a:rPr kumimoji="1" lang="ja-JP" altLang="en-US" smtClean="0"/>
              <a:pPr/>
              <a:t>2009/7/4</a:t>
            </a:fld>
            <a:endParaRPr kumimoji="1" lang="ja-JP" altLang="en-US"/>
          </a:p>
        </p:txBody>
      </p:sp>
      <p:sp>
        <p:nvSpPr>
          <p:cNvPr id="4" name="フッター プレースホル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8DC298-49EC-45B9-A50D-EE5DAB28581E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173C80-62D5-49EC-9871-EA3C1EE865CE}" type="datetimeFigureOut">
              <a:rPr kumimoji="1" lang="ja-JP" altLang="en-US" smtClean="0"/>
              <a:pPr/>
              <a:t>2009/7/4</a:t>
            </a:fld>
            <a:endParaRPr kumimoji="1" lang="ja-JP" altLang="en-US"/>
          </a:p>
        </p:txBody>
      </p:sp>
      <p:sp>
        <p:nvSpPr>
          <p:cNvPr id="3" name="フッター プレースホル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8DC298-49EC-45B9-A50D-EE5DAB28581E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173C80-62D5-49EC-9871-EA3C1EE865CE}" type="datetimeFigureOut">
              <a:rPr kumimoji="1" lang="ja-JP" altLang="en-US" smtClean="0"/>
              <a:pPr/>
              <a:t>2009/7/4</a:t>
            </a:fld>
            <a:endParaRPr kumimoji="1"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8DC298-49EC-45B9-A50D-EE5DAB28581E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173C80-62D5-49EC-9871-EA3C1EE865CE}" type="datetimeFigureOut">
              <a:rPr kumimoji="1" lang="ja-JP" altLang="en-US" smtClean="0"/>
              <a:pPr/>
              <a:t>2009/7/4</a:t>
            </a:fld>
            <a:endParaRPr kumimoji="1"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8DC298-49EC-45B9-A50D-EE5DAB28581E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173C80-62D5-49EC-9871-EA3C1EE865CE}" type="datetimeFigureOut">
              <a:rPr kumimoji="1" lang="ja-JP" altLang="en-US" smtClean="0"/>
              <a:pPr/>
              <a:t>2009/7/4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8DC298-49EC-45B9-A50D-EE5DAB28581E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Office_Excel_97-2003_______1.xls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Microsoft_Office_Excel_97-2003_______4.xls"/><Relationship Id="rId5" Type="http://schemas.openxmlformats.org/officeDocument/2006/relationships/oleObject" Target="../embeddings/Microsoft_Office_Excel_97-2003_______3.xls"/><Relationship Id="rId4" Type="http://schemas.openxmlformats.org/officeDocument/2006/relationships/oleObject" Target="../embeddings/Microsoft_Office_Excel_97-2003_______2.xls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2.v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3.v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4.v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5.v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6.v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7" Type="http://schemas.openxmlformats.org/officeDocument/2006/relationships/image" Target="../media/image19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571472" y="1214422"/>
            <a:ext cx="7772400" cy="1470025"/>
          </a:xfrm>
        </p:spPr>
        <p:txBody>
          <a:bodyPr/>
          <a:lstStyle/>
          <a:p>
            <a:r>
              <a:rPr kumimoji="1" lang="en-US" altLang="ja-JP" dirty="0" smtClean="0"/>
              <a:t>Status </a:t>
            </a:r>
            <a:r>
              <a:rPr lang="en-US" altLang="ja-JP" dirty="0" smtClean="0"/>
              <a:t>of KEK </a:t>
            </a:r>
            <a:r>
              <a:rPr kumimoji="1" lang="en-US" altLang="ja-JP" dirty="0" smtClean="0"/>
              <a:t>production</a:t>
            </a:r>
            <a:endParaRPr kumimoji="1" lang="ja-JP" altLang="en-US" dirty="0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57290" y="3214686"/>
            <a:ext cx="6400800" cy="2209800"/>
          </a:xfrm>
        </p:spPr>
        <p:txBody>
          <a:bodyPr>
            <a:normAutofit fontScale="85000" lnSpcReduction="20000"/>
          </a:bodyPr>
          <a:lstStyle/>
          <a:p>
            <a:r>
              <a:rPr kumimoji="1" lang="en-US" altLang="ja-JP" dirty="0" smtClean="0"/>
              <a:t>July 11, 2008 at SLAC</a:t>
            </a:r>
          </a:p>
          <a:p>
            <a:endParaRPr kumimoji="1" lang="en-US" altLang="ja-JP" dirty="0" smtClean="0"/>
          </a:p>
          <a:p>
            <a:r>
              <a:rPr lang="en-US" altLang="ja-JP" dirty="0" smtClean="0"/>
              <a:t>KEK</a:t>
            </a:r>
            <a:endParaRPr kumimoji="1" lang="en-US" altLang="ja-JP" dirty="0" smtClean="0"/>
          </a:p>
          <a:p>
            <a:r>
              <a:rPr kumimoji="1" lang="en-US" altLang="ja-JP" dirty="0" smtClean="0"/>
              <a:t>T. Higo et al., </a:t>
            </a:r>
            <a:r>
              <a:rPr lang="en-US" altLang="ja-JP" dirty="0" smtClean="0"/>
              <a:t>A</a:t>
            </a:r>
            <a:r>
              <a:rPr kumimoji="1" lang="en-US" altLang="ja-JP" dirty="0" smtClean="0"/>
              <a:t>ccelerator div.</a:t>
            </a:r>
          </a:p>
          <a:p>
            <a:r>
              <a:rPr lang="en-US" altLang="ja-JP" dirty="0" smtClean="0"/>
              <a:t>T. </a:t>
            </a:r>
            <a:r>
              <a:rPr lang="en-US" altLang="ja-JP" dirty="0" err="1" smtClean="0"/>
              <a:t>Takatomi</a:t>
            </a:r>
            <a:r>
              <a:rPr lang="en-US" altLang="ja-JP" dirty="0" smtClean="0"/>
              <a:t> et al.,  Mech. Eng. Center</a:t>
            </a:r>
            <a:endParaRPr kumimoji="1" lang="ja-JP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4" name="Rectangle 2"/>
          <p:cNvSpPr>
            <a:spLocks noGrp="1" noChangeArrowheads="1"/>
          </p:cNvSpPr>
          <p:nvPr>
            <p:ph type="title"/>
          </p:nvPr>
        </p:nvSpPr>
        <p:spPr>
          <a:xfrm>
            <a:off x="428596" y="142852"/>
            <a:ext cx="8229600" cy="1143000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ja-JP" sz="3600" dirty="0" smtClean="0"/>
              <a:t>Little flatness change due to tuning</a:t>
            </a:r>
            <a:endParaRPr lang="ja-JP" altLang="en-US" sz="3600" dirty="0" smtClean="0"/>
          </a:p>
        </p:txBody>
      </p:sp>
      <p:sp>
        <p:nvSpPr>
          <p:cNvPr id="2055" name="Text Box 8"/>
          <p:cNvSpPr txBox="1">
            <a:spLocks noChangeArrowheads="1"/>
          </p:cNvSpPr>
          <p:nvPr/>
        </p:nvSpPr>
        <p:spPr bwMode="auto">
          <a:xfrm>
            <a:off x="2214546" y="6143644"/>
            <a:ext cx="131722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ja-JP" sz="1600" dirty="0" smtClean="0"/>
              <a:t>Before tuning</a:t>
            </a:r>
            <a:endParaRPr lang="ja-JP" altLang="en-US" sz="1600" dirty="0"/>
          </a:p>
        </p:txBody>
      </p:sp>
      <p:sp>
        <p:nvSpPr>
          <p:cNvPr id="2056" name="Text Box 9"/>
          <p:cNvSpPr txBox="1">
            <a:spLocks noChangeArrowheads="1"/>
          </p:cNvSpPr>
          <p:nvPr/>
        </p:nvSpPr>
        <p:spPr bwMode="auto">
          <a:xfrm>
            <a:off x="5786446" y="6072206"/>
            <a:ext cx="1187569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ja-JP" sz="1600" dirty="0" smtClean="0"/>
              <a:t>After tuning</a:t>
            </a:r>
            <a:endParaRPr lang="ja-JP" altLang="en-US" sz="1600" dirty="0"/>
          </a:p>
        </p:txBody>
      </p:sp>
      <p:sp>
        <p:nvSpPr>
          <p:cNvPr id="2057" name="Text Box 10"/>
          <p:cNvSpPr txBox="1">
            <a:spLocks noChangeArrowheads="1"/>
          </p:cNvSpPr>
          <p:nvPr/>
        </p:nvSpPr>
        <p:spPr bwMode="auto">
          <a:xfrm>
            <a:off x="447675" y="2435225"/>
            <a:ext cx="750888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ja-JP" altLang="en-US" sz="1200" dirty="0"/>
              <a:t>基準Ａ面</a:t>
            </a:r>
          </a:p>
        </p:txBody>
      </p:sp>
      <p:sp>
        <p:nvSpPr>
          <p:cNvPr id="2058" name="Text Box 11"/>
          <p:cNvSpPr txBox="1">
            <a:spLocks noChangeArrowheads="1"/>
          </p:cNvSpPr>
          <p:nvPr/>
        </p:nvSpPr>
        <p:spPr bwMode="auto">
          <a:xfrm>
            <a:off x="468313" y="5157788"/>
            <a:ext cx="760412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ja-JP" altLang="en-US" sz="1200"/>
              <a:t>基準Ｂ面</a:t>
            </a:r>
          </a:p>
        </p:txBody>
      </p:sp>
      <p:graphicFrame>
        <p:nvGraphicFramePr>
          <p:cNvPr id="2050" name="Chart 4"/>
          <p:cNvGraphicFramePr>
            <a:graphicFrameLocks noChangeAspect="1"/>
          </p:cNvGraphicFramePr>
          <p:nvPr/>
        </p:nvGraphicFramePr>
        <p:xfrm>
          <a:off x="4787900" y="1412875"/>
          <a:ext cx="3313113" cy="1949450"/>
        </p:xfrm>
        <a:graphic>
          <a:graphicData uri="http://schemas.openxmlformats.org/presentationml/2006/ole">
            <p:oleObj spid="_x0000_s1026" name="グラフ" r:id="rId3" imgW="4629150" imgH="2581275" progId="Excel.Sheet.8">
              <p:embed/>
            </p:oleObj>
          </a:graphicData>
        </a:graphic>
      </p:graphicFrame>
      <p:graphicFrame>
        <p:nvGraphicFramePr>
          <p:cNvPr id="2051" name="Chart 6"/>
          <p:cNvGraphicFramePr>
            <a:graphicFrameLocks noChangeAspect="1"/>
          </p:cNvGraphicFramePr>
          <p:nvPr/>
        </p:nvGraphicFramePr>
        <p:xfrm>
          <a:off x="4787900" y="3933825"/>
          <a:ext cx="3313113" cy="1949450"/>
        </p:xfrm>
        <a:graphic>
          <a:graphicData uri="http://schemas.openxmlformats.org/presentationml/2006/ole">
            <p:oleObj spid="_x0000_s1027" name="グラフ" r:id="rId4" imgW="4629150" imgH="2581275" progId="Excel.Sheet.8">
              <p:embed/>
            </p:oleObj>
          </a:graphicData>
        </a:graphic>
      </p:graphicFrame>
      <p:graphicFrame>
        <p:nvGraphicFramePr>
          <p:cNvPr id="2052" name="Chart 4"/>
          <p:cNvGraphicFramePr>
            <a:graphicFrameLocks noChangeAspect="1"/>
          </p:cNvGraphicFramePr>
          <p:nvPr/>
        </p:nvGraphicFramePr>
        <p:xfrm>
          <a:off x="1196975" y="1425575"/>
          <a:ext cx="3490913" cy="1936750"/>
        </p:xfrm>
        <a:graphic>
          <a:graphicData uri="http://schemas.openxmlformats.org/presentationml/2006/ole">
            <p:oleObj spid="_x0000_s1028" name="グラフ" r:id="rId5" imgW="4629150" imgH="2581275" progId="Excel.Sheet.8">
              <p:embed/>
            </p:oleObj>
          </a:graphicData>
        </a:graphic>
      </p:graphicFrame>
      <p:graphicFrame>
        <p:nvGraphicFramePr>
          <p:cNvPr id="2053" name="Chart 6"/>
          <p:cNvGraphicFramePr>
            <a:graphicFrameLocks noChangeAspect="1"/>
          </p:cNvGraphicFramePr>
          <p:nvPr/>
        </p:nvGraphicFramePr>
        <p:xfrm>
          <a:off x="1187450" y="3933825"/>
          <a:ext cx="3490913" cy="1936750"/>
        </p:xfrm>
        <a:graphic>
          <a:graphicData uri="http://schemas.openxmlformats.org/presentationml/2006/ole">
            <p:oleObj spid="_x0000_s1029" name="グラフ" r:id="rId6" imgW="4629150" imgH="2581275" progId="Excel.Sheet.8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Tuning setup</a:t>
            </a:r>
            <a:endParaRPr kumimoji="1" lang="ja-JP" altLang="en-US" dirty="0"/>
          </a:p>
        </p:txBody>
      </p:sp>
      <p:pic>
        <p:nvPicPr>
          <p:cNvPr id="1026" name="Picture 2" descr="C:\Higo\2009\Laboratories\CERN\Fabrication\TD18_VG24_Quad_#5\090520 Last before Rinsing Rods\TuningSetup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1285860"/>
            <a:ext cx="3951368" cy="3000396"/>
          </a:xfrm>
          <a:prstGeom prst="rect">
            <a:avLst/>
          </a:prstGeom>
          <a:noFill/>
        </p:spPr>
      </p:pic>
      <p:pic>
        <p:nvPicPr>
          <p:cNvPr id="1027" name="Picture 3" descr="C:\Higo\2009\Laboratories\CERN\Fabrication\TD18_VG24_Quad_#5\090520 Last before Rinsing Rods\FourRodsFromInpuseSid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29124" y="1285860"/>
            <a:ext cx="4000528" cy="3001683"/>
          </a:xfrm>
          <a:prstGeom prst="rect">
            <a:avLst/>
          </a:prstGeom>
          <a:noFill/>
        </p:spPr>
      </p:pic>
      <p:sp>
        <p:nvSpPr>
          <p:cNvPr id="7" name="テキスト ボックス 6"/>
          <p:cNvSpPr txBox="1"/>
          <p:nvPr/>
        </p:nvSpPr>
        <p:spPr>
          <a:xfrm>
            <a:off x="4857752" y="4857760"/>
            <a:ext cx="31432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 smtClean="0"/>
              <a:t>Quad assembly configuration s</a:t>
            </a:r>
            <a:r>
              <a:rPr kumimoji="1" lang="en-US" altLang="ja-JP" dirty="0" smtClean="0"/>
              <a:t>een from input side</a:t>
            </a:r>
            <a:endParaRPr kumimoji="1" lang="ja-JP" altLang="en-US" dirty="0"/>
          </a:p>
        </p:txBody>
      </p:sp>
      <p:sp>
        <p:nvSpPr>
          <p:cNvPr id="8" name="テキスト ボックス 7"/>
          <p:cNvSpPr txBox="1"/>
          <p:nvPr/>
        </p:nvSpPr>
        <p:spPr>
          <a:xfrm>
            <a:off x="500034" y="4429132"/>
            <a:ext cx="314327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smtClean="0"/>
              <a:t>Tuning setup:</a:t>
            </a:r>
          </a:p>
          <a:p>
            <a:r>
              <a:rPr lang="en-US" altLang="ja-JP" dirty="0" smtClean="0"/>
              <a:t>Quad#5, bead string, linear stage driven by pulse motor, input divider, network analyzer</a:t>
            </a:r>
            <a:endParaRPr kumimoji="1" lang="ja-JP" altLang="en-US" dirty="0"/>
          </a:p>
        </p:txBody>
      </p:sp>
      <p:sp>
        <p:nvSpPr>
          <p:cNvPr id="9" name="テキスト ボックス 8"/>
          <p:cNvSpPr txBox="1"/>
          <p:nvPr/>
        </p:nvSpPr>
        <p:spPr>
          <a:xfrm>
            <a:off x="428596" y="5643578"/>
            <a:ext cx="842968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600" dirty="0" smtClean="0"/>
              <a:t>Measurement was performed using SLAC </a:t>
            </a:r>
            <a:r>
              <a:rPr kumimoji="1" lang="en-US" altLang="ja-JP" sz="1600" dirty="0" err="1" smtClean="0"/>
              <a:t>LabVIEW</a:t>
            </a:r>
            <a:r>
              <a:rPr kumimoji="1" lang="en-US" altLang="ja-JP" sz="1600" dirty="0" smtClean="0"/>
              <a:t> program by courtesy of Jim Lewandowski</a:t>
            </a:r>
            <a:endParaRPr kumimoji="1" lang="ja-JP" altLang="en-US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Tuning ball pushed by a rod</a:t>
            </a:r>
            <a:endParaRPr kumimoji="1" lang="ja-JP" altLang="en-US" dirty="0"/>
          </a:p>
        </p:txBody>
      </p:sp>
      <p:pic>
        <p:nvPicPr>
          <p:cNvPr id="2050" name="Picture 2" descr="C:\Higo\2009\Laboratories\CERN\Fabrication\TD18_VG24_Quad_#5\090520 Last before Rinsing Rods\TuningBal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57818" y="1500174"/>
            <a:ext cx="3565763" cy="3128877"/>
          </a:xfrm>
          <a:prstGeom prst="rect">
            <a:avLst/>
          </a:prstGeom>
          <a:noFill/>
        </p:spPr>
      </p:pic>
      <p:pic>
        <p:nvPicPr>
          <p:cNvPr id="2051" name="Picture 3" descr="C:\Higo\2009\Laboratories\CERN\Fabrication\TD18_VG24_Quad_#5\090520 Last before Rinsing Rods\TuningHoleFromOutsid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20" y="1500174"/>
            <a:ext cx="4714876" cy="3203931"/>
          </a:xfrm>
          <a:prstGeom prst="rect">
            <a:avLst/>
          </a:prstGeom>
          <a:noFill/>
        </p:spPr>
      </p:pic>
      <p:sp>
        <p:nvSpPr>
          <p:cNvPr id="5" name="テキスト ボックス 4"/>
          <p:cNvSpPr txBox="1"/>
          <p:nvPr/>
        </p:nvSpPr>
        <p:spPr>
          <a:xfrm>
            <a:off x="1214414" y="5000636"/>
            <a:ext cx="6000792" cy="1323439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kumimoji="1" lang="en-US" altLang="ja-JP" sz="2000" dirty="0" smtClean="0"/>
              <a:t>4mm stainless ball pushed by minus watch driver.</a:t>
            </a:r>
          </a:p>
          <a:p>
            <a:r>
              <a:rPr kumimoji="1" lang="en-US" altLang="ja-JP" sz="2000" dirty="0" smtClean="0"/>
              <a:t>Pushing by turning with Higo’s hand full force.</a:t>
            </a:r>
          </a:p>
          <a:p>
            <a:r>
              <a:rPr lang="en-US" altLang="ja-JP" sz="2000" dirty="0" smtClean="0"/>
              <a:t>Elastic deformation kept, meaning that the tuning pins are kept pushing the balls.</a:t>
            </a:r>
            <a:endParaRPr kumimoji="1" lang="ja-JP" alt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Tuning history</a:t>
            </a:r>
            <a:endParaRPr kumimoji="1" lang="ja-JP" altLang="en-US" dirty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en-US" altLang="ja-JP" dirty="0" smtClean="0"/>
              <a:t>090202  S</a:t>
            </a:r>
            <a:r>
              <a:rPr kumimoji="1" lang="en-US" altLang="ja-JP" sz="1800" dirty="0" smtClean="0"/>
              <a:t>11</a:t>
            </a:r>
            <a:r>
              <a:rPr kumimoji="1" lang="en-US" altLang="ja-JP" dirty="0" smtClean="0"/>
              <a:t> measured before tuning</a:t>
            </a:r>
          </a:p>
          <a:p>
            <a:r>
              <a:rPr lang="en-US" altLang="ja-JP" dirty="0" smtClean="0"/>
              <a:t>BP14@11422  </a:t>
            </a:r>
            <a:r>
              <a:rPr lang="en-US" altLang="ja-JP" dirty="0" smtClean="0">
                <a:solidFill>
                  <a:srgbClr val="00B0F0"/>
                </a:solidFill>
              </a:rPr>
              <a:t>initial stage</a:t>
            </a:r>
          </a:p>
          <a:p>
            <a:r>
              <a:rPr kumimoji="1" lang="en-US" altLang="ja-JP" dirty="0" smtClean="0"/>
              <a:t>BP20@11420 after </a:t>
            </a:r>
            <a:r>
              <a:rPr kumimoji="1" lang="en-US" altLang="ja-JP" dirty="0" smtClean="0">
                <a:solidFill>
                  <a:srgbClr val="00B0F0"/>
                </a:solidFill>
              </a:rPr>
              <a:t>tune up half of the cells</a:t>
            </a:r>
          </a:p>
          <a:p>
            <a:pPr lvl="1"/>
            <a:r>
              <a:rPr lang="en-US" altLang="ja-JP" dirty="0" smtClean="0">
                <a:solidFill>
                  <a:srgbClr val="00B0F0"/>
                </a:solidFill>
              </a:rPr>
              <a:t>Flatten the </a:t>
            </a:r>
            <a:r>
              <a:rPr lang="en-US" altLang="ja-JP" dirty="0" err="1" smtClean="0">
                <a:solidFill>
                  <a:srgbClr val="00B0F0"/>
                </a:solidFill>
              </a:rPr>
              <a:t>Sim</a:t>
            </a:r>
            <a:r>
              <a:rPr lang="en-US" altLang="ja-JP" dirty="0" smtClean="0">
                <a:solidFill>
                  <a:srgbClr val="00B0F0"/>
                </a:solidFill>
              </a:rPr>
              <a:t> pattern</a:t>
            </a:r>
            <a:r>
              <a:rPr lang="en-US" altLang="ja-JP" dirty="0" smtClean="0"/>
              <a:t>, especially 9~16 area</a:t>
            </a:r>
            <a:endParaRPr kumimoji="1" lang="en-US" altLang="ja-JP" dirty="0" smtClean="0"/>
          </a:p>
          <a:p>
            <a:r>
              <a:rPr kumimoji="1" lang="en-US" altLang="ja-JP" dirty="0" smtClean="0"/>
              <a:t>BP-28@11420 after </a:t>
            </a:r>
            <a:r>
              <a:rPr kumimoji="1" lang="en-US" altLang="ja-JP" dirty="0" smtClean="0">
                <a:solidFill>
                  <a:srgbClr val="00B0F0"/>
                </a:solidFill>
              </a:rPr>
              <a:t>fine tuning</a:t>
            </a:r>
          </a:p>
          <a:p>
            <a:r>
              <a:rPr lang="en-US" altLang="ja-JP" dirty="0" smtClean="0"/>
              <a:t>BP32@11420 after </a:t>
            </a:r>
            <a:r>
              <a:rPr lang="en-US" altLang="ja-JP" dirty="0" smtClean="0">
                <a:solidFill>
                  <a:srgbClr val="00B0F0"/>
                </a:solidFill>
              </a:rPr>
              <a:t>input match </a:t>
            </a:r>
            <a:r>
              <a:rPr lang="en-US" altLang="ja-JP" dirty="0" smtClean="0"/>
              <a:t>tune-2</a:t>
            </a:r>
            <a:endParaRPr kumimoji="1" lang="ja-JP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868346"/>
          </a:xfrm>
        </p:spPr>
        <p:txBody>
          <a:bodyPr/>
          <a:lstStyle/>
          <a:p>
            <a:r>
              <a:rPr kumimoji="1" lang="en-US" altLang="ja-JP" dirty="0" smtClean="0"/>
              <a:t>Tuning in practice</a:t>
            </a:r>
            <a:endParaRPr kumimoji="1" lang="ja-JP" altLang="en-US" dirty="0"/>
          </a:p>
        </p:txBody>
      </p:sp>
      <p:graphicFrame>
        <p:nvGraphicFramePr>
          <p:cNvPr id="23554" name="Object 2"/>
          <p:cNvGraphicFramePr>
            <a:graphicFrameLocks noChangeAspect="1"/>
          </p:cNvGraphicFramePr>
          <p:nvPr/>
        </p:nvGraphicFramePr>
        <p:xfrm>
          <a:off x="411163" y="523875"/>
          <a:ext cx="8321675" cy="5810250"/>
        </p:xfrm>
        <a:graphic>
          <a:graphicData uri="http://schemas.openxmlformats.org/presentationml/2006/ole">
            <p:oleObj spid="_x0000_s2050" name="KGPlot" r:id="rId3" imgW="8321400" imgH="5810040" progId="KGraph_Plot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1143000"/>
          </a:xfrm>
        </p:spPr>
        <p:txBody>
          <a:bodyPr/>
          <a:lstStyle/>
          <a:p>
            <a:r>
              <a:rPr lang="en-US" altLang="ja-JP" dirty="0" smtClean="0"/>
              <a:t>Tuning in practice</a:t>
            </a:r>
            <a:endParaRPr kumimoji="1" lang="ja-JP" altLang="en-US" dirty="0"/>
          </a:p>
        </p:txBody>
      </p:sp>
      <p:graphicFrame>
        <p:nvGraphicFramePr>
          <p:cNvPr id="24579" name="Object 3"/>
          <p:cNvGraphicFramePr>
            <a:graphicFrameLocks noChangeAspect="1"/>
          </p:cNvGraphicFramePr>
          <p:nvPr/>
        </p:nvGraphicFramePr>
        <p:xfrm>
          <a:off x="411163" y="523875"/>
          <a:ext cx="8321675" cy="5810250"/>
        </p:xfrm>
        <a:graphic>
          <a:graphicData uri="http://schemas.openxmlformats.org/presentationml/2006/ole">
            <p:oleObj spid="_x0000_s3074" name="KGPlot" r:id="rId3" imgW="8321400" imgH="5810040" progId="KGraph_Plot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Evolution of S11 near 11420MHz</a:t>
            </a:r>
            <a:endParaRPr kumimoji="1" lang="ja-JP" altLang="en-US" dirty="0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6143636" y="2500307"/>
            <a:ext cx="2857520" cy="230832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kumimoji="1" lang="en-US" altLang="ja-JP" dirty="0" smtClean="0">
                <a:solidFill>
                  <a:srgbClr val="FF0000"/>
                </a:solidFill>
              </a:rPr>
              <a:t>090202</a:t>
            </a:r>
          </a:p>
          <a:p>
            <a:r>
              <a:rPr lang="en-US" altLang="ja-JP" dirty="0" smtClean="0">
                <a:solidFill>
                  <a:srgbClr val="FF0000"/>
                </a:solidFill>
              </a:rPr>
              <a:t>  initial </a:t>
            </a:r>
            <a:endParaRPr kumimoji="1" lang="en-US" altLang="ja-JP" dirty="0" smtClean="0">
              <a:solidFill>
                <a:srgbClr val="FF0000"/>
              </a:solidFill>
            </a:endParaRPr>
          </a:p>
          <a:p>
            <a:endParaRPr lang="en-US" altLang="ja-JP" dirty="0" smtClean="0"/>
          </a:p>
          <a:p>
            <a:r>
              <a:rPr kumimoji="1" lang="en-US" altLang="ja-JP" dirty="0" smtClean="0">
                <a:solidFill>
                  <a:srgbClr val="0070C0"/>
                </a:solidFill>
              </a:rPr>
              <a:t>090519</a:t>
            </a:r>
          </a:p>
          <a:p>
            <a:r>
              <a:rPr lang="en-US" altLang="ja-JP" dirty="0" smtClean="0">
                <a:solidFill>
                  <a:srgbClr val="0070C0"/>
                </a:solidFill>
              </a:rPr>
              <a:t>  after cell tuning, BP-30</a:t>
            </a:r>
            <a:endParaRPr kumimoji="1" lang="en-US" altLang="ja-JP" dirty="0" smtClean="0">
              <a:solidFill>
                <a:srgbClr val="0070C0"/>
              </a:solidFill>
            </a:endParaRPr>
          </a:p>
          <a:p>
            <a:endParaRPr lang="en-US" altLang="ja-JP" dirty="0" smtClean="0"/>
          </a:p>
          <a:p>
            <a:r>
              <a:rPr kumimoji="1" lang="en-US" altLang="ja-JP" dirty="0" smtClean="0">
                <a:solidFill>
                  <a:srgbClr val="00B050"/>
                </a:solidFill>
              </a:rPr>
              <a:t>090519</a:t>
            </a:r>
          </a:p>
          <a:p>
            <a:r>
              <a:rPr lang="en-US" altLang="ja-JP" dirty="0" smtClean="0">
                <a:solidFill>
                  <a:srgbClr val="00B050"/>
                </a:solidFill>
              </a:rPr>
              <a:t>  after input match tuning</a:t>
            </a:r>
            <a:endParaRPr kumimoji="1" lang="ja-JP" altLang="en-US" dirty="0">
              <a:solidFill>
                <a:srgbClr val="00B050"/>
              </a:solidFill>
            </a:endParaRPr>
          </a:p>
        </p:txBody>
      </p:sp>
      <p:graphicFrame>
        <p:nvGraphicFramePr>
          <p:cNvPr id="4099" name="Object 3"/>
          <p:cNvGraphicFramePr>
            <a:graphicFrameLocks noChangeAspect="1"/>
          </p:cNvGraphicFramePr>
          <p:nvPr/>
        </p:nvGraphicFramePr>
        <p:xfrm>
          <a:off x="214282" y="1643050"/>
          <a:ext cx="5818187" cy="4064000"/>
        </p:xfrm>
        <a:graphic>
          <a:graphicData uri="http://schemas.openxmlformats.org/presentationml/2006/ole">
            <p:oleObj spid="_x0000_s4098" name="KGPlot" r:id="rId3" imgW="10401120" imgH="7264440" progId="KGraph_Plot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1143000"/>
          </a:xfrm>
        </p:spPr>
        <p:txBody>
          <a:bodyPr/>
          <a:lstStyle/>
          <a:p>
            <a:r>
              <a:rPr kumimoji="1" lang="en-US" altLang="ja-JP" dirty="0" smtClean="0"/>
              <a:t>Input matching after tuning</a:t>
            </a:r>
            <a:endParaRPr kumimoji="1" lang="ja-JP" altLang="en-US" dirty="0"/>
          </a:p>
        </p:txBody>
      </p:sp>
      <p:graphicFrame>
        <p:nvGraphicFramePr>
          <p:cNvPr id="3074" name="Object 2"/>
          <p:cNvGraphicFramePr>
            <a:graphicFrameLocks noChangeAspect="1"/>
          </p:cNvGraphicFramePr>
          <p:nvPr/>
        </p:nvGraphicFramePr>
        <p:xfrm>
          <a:off x="1000100" y="500042"/>
          <a:ext cx="6954600" cy="4857784"/>
        </p:xfrm>
        <a:graphic>
          <a:graphicData uri="http://schemas.openxmlformats.org/presentationml/2006/ole">
            <p:oleObj spid="_x0000_s5122" name="KGPlot" r:id="rId3" imgW="10401120" imgH="7264440" progId="KGraph_Plot">
              <p:embed/>
            </p:oleObj>
          </a:graphicData>
        </a:graphic>
      </p:graphicFrame>
      <p:sp>
        <p:nvSpPr>
          <p:cNvPr id="5" name="テキスト ボックス 4"/>
          <p:cNvSpPr txBox="1"/>
          <p:nvPr/>
        </p:nvSpPr>
        <p:spPr>
          <a:xfrm>
            <a:off x="1785918" y="5357826"/>
            <a:ext cx="5429288" cy="1200329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kumimoji="1" lang="en-US" altLang="ja-JP" dirty="0" smtClean="0"/>
              <a:t>|S</a:t>
            </a:r>
            <a:r>
              <a:rPr kumimoji="1" lang="en-US" altLang="ja-JP" sz="1050" dirty="0" smtClean="0"/>
              <a:t>11</a:t>
            </a:r>
            <a:r>
              <a:rPr kumimoji="1" lang="en-US" altLang="ja-JP" dirty="0" smtClean="0"/>
              <a:t>|=  -32dB at 11422MHz, -35dB at 11420MHz</a:t>
            </a:r>
          </a:p>
          <a:p>
            <a:r>
              <a:rPr lang="en-US" altLang="ja-JP" dirty="0" smtClean="0"/>
              <a:t>Operation at 11422MHz at 30C in vacuum is planned.</a:t>
            </a:r>
          </a:p>
          <a:p>
            <a:r>
              <a:rPr lang="en-US" altLang="ja-JP" dirty="0" smtClean="0"/>
              <a:t>22C in air </a:t>
            </a:r>
            <a:r>
              <a:rPr lang="en-US" altLang="ja-JP" dirty="0" smtClean="0">
                <a:sym typeface="Wingdings" pitchFamily="2" charset="2"/>
              </a:rPr>
              <a:t> 30C VAC makes 2MHz higher frequency.</a:t>
            </a:r>
            <a:endParaRPr lang="en-US" altLang="ja-JP" dirty="0" smtClean="0"/>
          </a:p>
          <a:p>
            <a:r>
              <a:rPr kumimoji="1" lang="en-US" altLang="ja-JP" dirty="0" smtClean="0"/>
              <a:t>So the input match should be -35dB, good enough.</a:t>
            </a:r>
            <a:endParaRPr kumimoji="1" lang="ja-JP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Integration into chamber</a:t>
            </a:r>
            <a:endParaRPr kumimoji="1" lang="ja-JP" altLang="en-US" dirty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500034" y="1428736"/>
            <a:ext cx="8229600" cy="4525963"/>
          </a:xfrm>
        </p:spPr>
        <p:txBody>
          <a:bodyPr>
            <a:normAutofit lnSpcReduction="10000"/>
          </a:bodyPr>
          <a:lstStyle/>
          <a:p>
            <a:r>
              <a:rPr kumimoji="1" lang="en-US" altLang="ja-JP" dirty="0" smtClean="0"/>
              <a:t>Two 50liter/sec TMP’s in tandem. </a:t>
            </a:r>
          </a:p>
          <a:p>
            <a:r>
              <a:rPr kumimoji="1" lang="en-US" altLang="ja-JP" dirty="0" smtClean="0"/>
              <a:t>Bare chamber </a:t>
            </a:r>
            <a:r>
              <a:rPr lang="en-US" altLang="ja-JP" dirty="0" smtClean="0"/>
              <a:t>was evacuated.</a:t>
            </a:r>
          </a:p>
          <a:p>
            <a:pPr lvl="1"/>
            <a:r>
              <a:rPr lang="en-US" altLang="ja-JP" dirty="0" smtClean="0"/>
              <a:t>With pumping </a:t>
            </a:r>
            <a:r>
              <a:rPr lang="en-US" altLang="ja-JP" dirty="0" smtClean="0">
                <a:sym typeface="Wingdings" pitchFamily="2" charset="2"/>
              </a:rPr>
              <a:t> 5x10</a:t>
            </a:r>
            <a:r>
              <a:rPr lang="en-US" altLang="ja-JP" baseline="30000" dirty="0" smtClean="0">
                <a:sym typeface="Wingdings" pitchFamily="2" charset="2"/>
              </a:rPr>
              <a:t>-5</a:t>
            </a:r>
            <a:r>
              <a:rPr lang="en-US" altLang="ja-JP" dirty="0" smtClean="0">
                <a:sym typeface="Wingdings" pitchFamily="2" charset="2"/>
              </a:rPr>
              <a:t>Pa</a:t>
            </a:r>
          </a:p>
          <a:p>
            <a:pPr lvl="1"/>
            <a:r>
              <a:rPr lang="en-US" altLang="ja-JP" dirty="0" smtClean="0">
                <a:sym typeface="Wingdings" pitchFamily="2" charset="2"/>
              </a:rPr>
              <a:t>With baking  1x10</a:t>
            </a:r>
            <a:r>
              <a:rPr lang="en-US" altLang="ja-JP" baseline="30000" dirty="0" smtClean="0">
                <a:sym typeface="Wingdings" pitchFamily="2" charset="2"/>
              </a:rPr>
              <a:t>-5</a:t>
            </a:r>
            <a:r>
              <a:rPr lang="en-US" altLang="ja-JP" dirty="0" smtClean="0">
                <a:sym typeface="Wingdings" pitchFamily="2" charset="2"/>
              </a:rPr>
              <a:t>Pa</a:t>
            </a:r>
            <a:endParaRPr lang="en-US" altLang="ja-JP" dirty="0" smtClean="0"/>
          </a:p>
          <a:p>
            <a:r>
              <a:rPr kumimoji="1" lang="en-US" altLang="ja-JP" dirty="0" smtClean="0"/>
              <a:t>Chamber with assembled quads was evacuated</a:t>
            </a:r>
          </a:p>
          <a:p>
            <a:pPr lvl="1"/>
            <a:r>
              <a:rPr lang="en-US" altLang="ja-JP" dirty="0" smtClean="0"/>
              <a:t>With</a:t>
            </a:r>
            <a:r>
              <a:rPr kumimoji="1" lang="en-US" altLang="ja-JP" dirty="0" smtClean="0"/>
              <a:t> water pipes etc. </a:t>
            </a:r>
          </a:p>
          <a:p>
            <a:pPr lvl="1"/>
            <a:r>
              <a:rPr lang="en-US" altLang="ja-JP" dirty="0" smtClean="0"/>
              <a:t>With only evacuation </a:t>
            </a:r>
            <a:r>
              <a:rPr lang="en-US" altLang="ja-JP" dirty="0" smtClean="0">
                <a:sym typeface="Wingdings" pitchFamily="2" charset="2"/>
              </a:rPr>
              <a:t> 1x10</a:t>
            </a:r>
            <a:r>
              <a:rPr lang="en-US" altLang="ja-JP" baseline="30000" dirty="0" smtClean="0">
                <a:sym typeface="Wingdings" pitchFamily="2" charset="2"/>
              </a:rPr>
              <a:t>-4</a:t>
            </a:r>
            <a:r>
              <a:rPr lang="en-US" altLang="ja-JP" dirty="0" smtClean="0">
                <a:sym typeface="Wingdings" pitchFamily="2" charset="2"/>
              </a:rPr>
              <a:t>Pa</a:t>
            </a:r>
          </a:p>
          <a:p>
            <a:pPr lvl="1"/>
            <a:r>
              <a:rPr kumimoji="1" lang="en-US" altLang="ja-JP" dirty="0" smtClean="0">
                <a:sym typeface="Wingdings" pitchFamily="2" charset="2"/>
              </a:rPr>
              <a:t>After baking finally reached  ~</a:t>
            </a:r>
            <a:r>
              <a:rPr lang="en-US" altLang="ja-JP" dirty="0" smtClean="0">
                <a:sym typeface="Wingdings" pitchFamily="2" charset="2"/>
              </a:rPr>
              <a:t>1x10</a:t>
            </a:r>
            <a:r>
              <a:rPr lang="en-US" altLang="ja-JP" baseline="30000" dirty="0" smtClean="0">
                <a:sym typeface="Wingdings" pitchFamily="2" charset="2"/>
              </a:rPr>
              <a:t>-6</a:t>
            </a:r>
            <a:r>
              <a:rPr lang="en-US" altLang="ja-JP" dirty="0" smtClean="0">
                <a:sym typeface="Wingdings" pitchFamily="2" charset="2"/>
              </a:rPr>
              <a:t>Pa</a:t>
            </a:r>
            <a:endParaRPr kumimoji="1" lang="ja-JP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3"/>
          <p:cNvSpPr>
            <a:spLocks noGrp="1"/>
          </p:cNvSpPr>
          <p:nvPr>
            <p:ph type="title"/>
          </p:nvPr>
        </p:nvSpPr>
        <p:spPr>
          <a:xfrm>
            <a:off x="357158" y="0"/>
            <a:ext cx="8229600" cy="1143000"/>
          </a:xfrm>
        </p:spPr>
        <p:txBody>
          <a:bodyPr/>
          <a:lstStyle/>
          <a:p>
            <a:r>
              <a:rPr kumimoji="1" lang="en-US" altLang="ja-JP" dirty="0" smtClean="0"/>
              <a:t>Quadrant chamber evacuation.</a:t>
            </a:r>
            <a:endParaRPr kumimoji="1" lang="ja-JP" altLang="en-US" dirty="0"/>
          </a:p>
        </p:txBody>
      </p:sp>
      <p:graphicFrame>
        <p:nvGraphicFramePr>
          <p:cNvPr id="6148" name="Object 4"/>
          <p:cNvGraphicFramePr>
            <a:graphicFrameLocks noChangeAspect="1"/>
          </p:cNvGraphicFramePr>
          <p:nvPr/>
        </p:nvGraphicFramePr>
        <p:xfrm>
          <a:off x="785786" y="1000108"/>
          <a:ext cx="7874000" cy="5495925"/>
        </p:xfrm>
        <a:graphic>
          <a:graphicData uri="http://schemas.openxmlformats.org/presentationml/2006/ole">
            <p:oleObj spid="_x0000_s6148" name="KGPlot" r:id="rId3" imgW="7873920" imgH="5495760" progId="KGraph_Plot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Contents </a:t>
            </a:r>
            <a:endParaRPr kumimoji="1" lang="ja-JP" altLang="en-US" dirty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en-US" altLang="ja-JP" dirty="0" smtClean="0"/>
              <a:t>Quadrant</a:t>
            </a:r>
          </a:p>
          <a:p>
            <a:pPr lvl="1"/>
            <a:r>
              <a:rPr lang="en-US" altLang="ja-JP" dirty="0" smtClean="0"/>
              <a:t>Assembly</a:t>
            </a:r>
          </a:p>
          <a:p>
            <a:pPr lvl="1"/>
            <a:r>
              <a:rPr kumimoji="1" lang="en-US" altLang="ja-JP" dirty="0" smtClean="0"/>
              <a:t>Preparation for installation to Nextef</a:t>
            </a:r>
          </a:p>
          <a:p>
            <a:r>
              <a:rPr lang="en-US" altLang="ja-JP" dirty="0" smtClean="0"/>
              <a:t>Disk-based structures in 2009</a:t>
            </a:r>
          </a:p>
          <a:p>
            <a:pPr lvl="1"/>
            <a:r>
              <a:rPr kumimoji="1" lang="en-US" altLang="ja-JP" dirty="0" smtClean="0"/>
              <a:t>C10, CD10</a:t>
            </a:r>
          </a:p>
          <a:p>
            <a:pPr lvl="1"/>
            <a:r>
              <a:rPr lang="en-US" altLang="ja-JP" dirty="0" smtClean="0"/>
              <a:t>T24, TD24</a:t>
            </a:r>
          </a:p>
          <a:p>
            <a:r>
              <a:rPr kumimoji="1" lang="en-US" altLang="ja-JP" dirty="0" smtClean="0"/>
              <a:t>Other group to be involved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Installation into Nextef and plan </a:t>
            </a:r>
            <a:endParaRPr kumimoji="1" lang="ja-JP" altLang="en-US" dirty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571472" y="1428736"/>
            <a:ext cx="8229600" cy="4525963"/>
          </a:xfrm>
        </p:spPr>
        <p:txBody>
          <a:bodyPr>
            <a:normAutofit fontScale="85000" lnSpcReduction="20000"/>
          </a:bodyPr>
          <a:lstStyle/>
          <a:p>
            <a:r>
              <a:rPr kumimoji="1" lang="en-US" altLang="ja-JP" dirty="0" smtClean="0">
                <a:solidFill>
                  <a:srgbClr val="00B0F0"/>
                </a:solidFill>
              </a:rPr>
              <a:t>Installation trial</a:t>
            </a:r>
            <a:endParaRPr kumimoji="1" lang="en-US" altLang="ja-JP" dirty="0" smtClean="0">
              <a:solidFill>
                <a:srgbClr val="00B0F0"/>
              </a:solidFill>
            </a:endParaRPr>
          </a:p>
          <a:p>
            <a:pPr lvl="1"/>
            <a:r>
              <a:rPr lang="en-US" altLang="ja-JP" dirty="0" smtClean="0"/>
              <a:t>Gaskets </a:t>
            </a:r>
            <a:r>
              <a:rPr lang="en-US" altLang="ja-JP" dirty="0" err="1" smtClean="0"/>
              <a:t>sticked</a:t>
            </a:r>
            <a:r>
              <a:rPr lang="en-US" altLang="ja-JP" dirty="0" smtClean="0"/>
              <a:t> to flanges could not </a:t>
            </a:r>
            <a:r>
              <a:rPr lang="en-US" altLang="ja-JP" dirty="0" smtClean="0"/>
              <a:t>connect input waveguides. </a:t>
            </a:r>
            <a:endParaRPr lang="en-US" altLang="ja-JP" dirty="0"/>
          </a:p>
          <a:p>
            <a:pPr lvl="1"/>
            <a:r>
              <a:rPr lang="en-US" altLang="ja-JP" dirty="0" smtClean="0"/>
              <a:t>Flanges were re-cut at their edges, removing gasket copper material and 0.14mm base stainless material.</a:t>
            </a:r>
            <a:endParaRPr lang="en-US" altLang="ja-JP" dirty="0"/>
          </a:p>
          <a:p>
            <a:r>
              <a:rPr kumimoji="1" lang="en-US" altLang="ja-JP" dirty="0" smtClean="0">
                <a:solidFill>
                  <a:srgbClr val="00B0F0"/>
                </a:solidFill>
              </a:rPr>
              <a:t>Next schedule</a:t>
            </a:r>
          </a:p>
          <a:p>
            <a:pPr lvl="1"/>
            <a:r>
              <a:rPr kumimoji="1" lang="en-US" altLang="ja-JP" dirty="0" smtClean="0"/>
              <a:t>Re-installed into chamber.</a:t>
            </a:r>
          </a:p>
          <a:p>
            <a:pPr lvl="1"/>
            <a:r>
              <a:rPr lang="en-US" altLang="ja-JP" dirty="0" smtClean="0"/>
              <a:t>RF checked in input matching. No change!</a:t>
            </a:r>
          </a:p>
          <a:p>
            <a:pPr lvl="1"/>
            <a:r>
              <a:rPr lang="en-US" altLang="ja-JP" dirty="0" smtClean="0"/>
              <a:t>Evacuation will start next week, July 6~.</a:t>
            </a:r>
          </a:p>
          <a:p>
            <a:pPr lvl="1"/>
            <a:r>
              <a:rPr lang="en-US" altLang="ja-JP" dirty="0" smtClean="0"/>
              <a:t>I</a:t>
            </a:r>
            <a:r>
              <a:rPr kumimoji="1" lang="en-US" altLang="ja-JP" dirty="0" smtClean="0"/>
              <a:t>nstalled into Nextef after July 14~.</a:t>
            </a:r>
          </a:p>
          <a:p>
            <a:pPr lvl="1"/>
            <a:r>
              <a:rPr lang="en-US" altLang="ja-JP" dirty="0" smtClean="0"/>
              <a:t>In-situ baking will made at Nextef.</a:t>
            </a:r>
          </a:p>
          <a:p>
            <a:pPr lvl="1"/>
            <a:r>
              <a:rPr lang="en-US" altLang="ja-JP" dirty="0" smtClean="0"/>
              <a:t>Start processing from late July or mid August.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1143000"/>
          </a:xfrm>
        </p:spPr>
        <p:txBody>
          <a:bodyPr/>
          <a:lstStyle/>
          <a:p>
            <a:r>
              <a:rPr kumimoji="1" lang="en-US" altLang="ja-JP" dirty="0" smtClean="0"/>
              <a:t>C10 and CD10 </a:t>
            </a:r>
            <a:r>
              <a:rPr kumimoji="1" lang="en-US" altLang="ja-JP" dirty="0" smtClean="0"/>
              <a:t>fabrication</a:t>
            </a:r>
            <a:endParaRPr kumimoji="1" lang="ja-JP" altLang="en-US" dirty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500034" y="1071546"/>
            <a:ext cx="8229600" cy="5000660"/>
          </a:xfrm>
        </p:spPr>
        <p:txBody>
          <a:bodyPr>
            <a:normAutofit fontScale="62500" lnSpcReduction="20000"/>
          </a:bodyPr>
          <a:lstStyle/>
          <a:p>
            <a:r>
              <a:rPr kumimoji="1" lang="en-US" altLang="ja-JP" dirty="0" smtClean="0">
                <a:solidFill>
                  <a:srgbClr val="00B0F0"/>
                </a:solidFill>
              </a:rPr>
              <a:t>Strategy</a:t>
            </a:r>
          </a:p>
          <a:p>
            <a:pPr lvl="1"/>
            <a:r>
              <a:rPr lang="en-US" altLang="ja-JP" dirty="0" smtClean="0"/>
              <a:t>Take the same design and procedure as T18 and TD18.</a:t>
            </a:r>
          </a:p>
          <a:p>
            <a:pPr lvl="1"/>
            <a:r>
              <a:rPr kumimoji="1" lang="en-US" altLang="ja-JP" dirty="0" smtClean="0"/>
              <a:t>Want to freeze the basic design with CERN/SLAC supervision this time.</a:t>
            </a:r>
          </a:p>
          <a:p>
            <a:pPr lvl="1"/>
            <a:r>
              <a:rPr lang="en-US" altLang="ja-JP" dirty="0" smtClean="0"/>
              <a:t>Each two sets are made and tested.</a:t>
            </a:r>
            <a:endParaRPr kumimoji="1" lang="en-US" altLang="ja-JP" dirty="0" smtClean="0"/>
          </a:p>
          <a:p>
            <a:r>
              <a:rPr lang="en-US" altLang="ja-JP" dirty="0" smtClean="0">
                <a:solidFill>
                  <a:srgbClr val="00B0F0"/>
                </a:solidFill>
              </a:rPr>
              <a:t>Present status and plan</a:t>
            </a:r>
          </a:p>
          <a:p>
            <a:pPr lvl="1"/>
            <a:r>
              <a:rPr lang="en-US" altLang="ja-JP" dirty="0" smtClean="0"/>
              <a:t>Started negotiation with our usual company.</a:t>
            </a:r>
          </a:p>
          <a:p>
            <a:pPr lvl="1"/>
            <a:r>
              <a:rPr lang="en-US" altLang="ja-JP" dirty="0" smtClean="0"/>
              <a:t>Better machines will be used this time.</a:t>
            </a:r>
          </a:p>
          <a:p>
            <a:pPr lvl="2"/>
            <a:r>
              <a:rPr lang="en-US" altLang="ja-JP" dirty="0" smtClean="0"/>
              <a:t>Thanks to the economical situation!?</a:t>
            </a:r>
          </a:p>
          <a:p>
            <a:pPr lvl="2"/>
            <a:r>
              <a:rPr lang="en-US" altLang="ja-JP" dirty="0" smtClean="0"/>
              <a:t>New turning lathe, Moore, will be used.</a:t>
            </a:r>
          </a:p>
          <a:p>
            <a:pPr lvl="2"/>
            <a:r>
              <a:rPr lang="en-US" altLang="ja-JP" dirty="0" smtClean="0"/>
              <a:t>New milling machine, </a:t>
            </a:r>
            <a:r>
              <a:rPr lang="en-US" altLang="ja-JP" dirty="0" err="1" smtClean="0"/>
              <a:t>Sodic</a:t>
            </a:r>
            <a:r>
              <a:rPr lang="en-US" altLang="ja-JP" dirty="0" smtClean="0"/>
              <a:t>, will be used.</a:t>
            </a:r>
          </a:p>
          <a:p>
            <a:pPr lvl="1"/>
            <a:r>
              <a:rPr lang="en-US" altLang="ja-JP" dirty="0" smtClean="0"/>
              <a:t>Flatness and so on will be better.</a:t>
            </a:r>
          </a:p>
          <a:p>
            <a:pPr lvl="1"/>
            <a:r>
              <a:rPr lang="en-US" altLang="ja-JP" dirty="0" smtClean="0"/>
              <a:t>Will be made </a:t>
            </a:r>
            <a:r>
              <a:rPr lang="en-US" altLang="ja-JP" dirty="0" smtClean="0">
                <a:solidFill>
                  <a:srgbClr val="FF0000"/>
                </a:solidFill>
              </a:rPr>
              <a:t>by the end of Oct.</a:t>
            </a:r>
          </a:p>
          <a:p>
            <a:pPr lvl="1"/>
            <a:r>
              <a:rPr lang="en-US" altLang="ja-JP" dirty="0" smtClean="0"/>
              <a:t>C10 will be earlier.</a:t>
            </a:r>
            <a:endParaRPr lang="en-US" altLang="ja-JP" dirty="0" smtClean="0"/>
          </a:p>
          <a:p>
            <a:r>
              <a:rPr kumimoji="1" lang="en-US" altLang="ja-JP" dirty="0" smtClean="0">
                <a:solidFill>
                  <a:srgbClr val="00B0F0"/>
                </a:solidFill>
              </a:rPr>
              <a:t>SLAC process</a:t>
            </a:r>
          </a:p>
          <a:p>
            <a:pPr lvl="1"/>
            <a:r>
              <a:rPr lang="en-US" altLang="ja-JP" dirty="0" smtClean="0"/>
              <a:t>Basically we assume SLAC will pursue the bonding, tuning and baking process.</a:t>
            </a:r>
          </a:p>
          <a:p>
            <a:pPr lvl="1"/>
            <a:r>
              <a:rPr kumimoji="1" lang="en-US" altLang="ja-JP" dirty="0" smtClean="0">
                <a:solidFill>
                  <a:srgbClr val="FF0000"/>
                </a:solidFill>
              </a:rPr>
              <a:t>Need to establish a practical schedule this time</a:t>
            </a:r>
            <a:r>
              <a:rPr kumimoji="1" lang="en-US" altLang="ja-JP" dirty="0" smtClean="0"/>
              <a:t>.</a:t>
            </a:r>
          </a:p>
          <a:p>
            <a:pPr lvl="1"/>
            <a:r>
              <a:rPr lang="en-US" altLang="ja-JP" dirty="0" smtClean="0"/>
              <a:t>Need to ask SLAC to make a set of mode launchers for test at KEK.</a:t>
            </a:r>
            <a:endParaRPr kumimoji="1" lang="ja-JP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1143000"/>
          </a:xfrm>
        </p:spPr>
        <p:txBody>
          <a:bodyPr/>
          <a:lstStyle/>
          <a:p>
            <a:r>
              <a:rPr kumimoji="1" lang="en-US" altLang="ja-JP" dirty="0" smtClean="0"/>
              <a:t>T24 and TD24 fabrication</a:t>
            </a:r>
            <a:endParaRPr kumimoji="1" lang="ja-JP" altLang="en-US" dirty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457200" y="1142984"/>
            <a:ext cx="8229600" cy="5214974"/>
          </a:xfrm>
        </p:spPr>
        <p:txBody>
          <a:bodyPr>
            <a:normAutofit lnSpcReduction="10000"/>
          </a:bodyPr>
          <a:lstStyle/>
          <a:p>
            <a:r>
              <a:rPr lang="en-US" altLang="ja-JP" dirty="0" smtClean="0">
                <a:solidFill>
                  <a:srgbClr val="00B0F0"/>
                </a:solidFill>
              </a:rPr>
              <a:t>Basically the same as C10 and CD10.</a:t>
            </a:r>
          </a:p>
          <a:p>
            <a:r>
              <a:rPr lang="en-US" altLang="ja-JP" dirty="0" smtClean="0">
                <a:solidFill>
                  <a:srgbClr val="00B0F0"/>
                </a:solidFill>
              </a:rPr>
              <a:t>Strategy</a:t>
            </a:r>
            <a:endParaRPr lang="en-US" altLang="ja-JP" dirty="0" smtClean="0">
              <a:solidFill>
                <a:srgbClr val="00B0F0"/>
              </a:solidFill>
            </a:endParaRPr>
          </a:p>
          <a:p>
            <a:r>
              <a:rPr lang="en-US" altLang="ja-JP" dirty="0" smtClean="0">
                <a:solidFill>
                  <a:srgbClr val="00B0F0"/>
                </a:solidFill>
              </a:rPr>
              <a:t>Present </a:t>
            </a:r>
            <a:r>
              <a:rPr lang="en-US" altLang="ja-JP" dirty="0" smtClean="0">
                <a:solidFill>
                  <a:srgbClr val="00B0F0"/>
                </a:solidFill>
              </a:rPr>
              <a:t>status and plan</a:t>
            </a:r>
          </a:p>
          <a:p>
            <a:pPr lvl="1"/>
            <a:r>
              <a:rPr lang="en-US" altLang="ja-JP" dirty="0" smtClean="0"/>
              <a:t>Will </a:t>
            </a:r>
            <a:r>
              <a:rPr lang="en-US" altLang="ja-JP" dirty="0" smtClean="0"/>
              <a:t>be made </a:t>
            </a:r>
            <a:r>
              <a:rPr lang="en-US" altLang="ja-JP" dirty="0" smtClean="0">
                <a:solidFill>
                  <a:srgbClr val="FF0000"/>
                </a:solidFill>
              </a:rPr>
              <a:t>by the end of </a:t>
            </a:r>
            <a:r>
              <a:rPr lang="en-US" altLang="ja-JP" dirty="0" smtClean="0">
                <a:solidFill>
                  <a:srgbClr val="FF0000"/>
                </a:solidFill>
              </a:rPr>
              <a:t>Dec.</a:t>
            </a:r>
            <a:endParaRPr lang="en-US" altLang="ja-JP" dirty="0" smtClean="0">
              <a:solidFill>
                <a:srgbClr val="FF0000"/>
              </a:solidFill>
            </a:endParaRPr>
          </a:p>
          <a:p>
            <a:pPr lvl="1"/>
            <a:r>
              <a:rPr lang="en-US" altLang="ja-JP" dirty="0" smtClean="0"/>
              <a:t>T24 </a:t>
            </a:r>
            <a:r>
              <a:rPr lang="en-US" altLang="ja-JP" dirty="0" smtClean="0"/>
              <a:t>will be earlier</a:t>
            </a:r>
            <a:r>
              <a:rPr lang="en-US" altLang="ja-JP" dirty="0" smtClean="0"/>
              <a:t>.</a:t>
            </a:r>
          </a:p>
          <a:p>
            <a:pPr lvl="1"/>
            <a:r>
              <a:rPr lang="en-US" altLang="ja-JP" dirty="0" smtClean="0"/>
              <a:t>Actual schedule should meet the strategy for testing T24, TD24 according to CERN-CLIC demand.</a:t>
            </a:r>
            <a:endParaRPr lang="en-US" altLang="ja-JP" dirty="0" smtClean="0"/>
          </a:p>
          <a:p>
            <a:r>
              <a:rPr lang="en-US" altLang="ja-JP" dirty="0" smtClean="0">
                <a:solidFill>
                  <a:srgbClr val="00B0F0"/>
                </a:solidFill>
              </a:rPr>
              <a:t>SLAC </a:t>
            </a:r>
            <a:r>
              <a:rPr lang="en-US" altLang="ja-JP" dirty="0" smtClean="0">
                <a:solidFill>
                  <a:srgbClr val="00B0F0"/>
                </a:solidFill>
              </a:rPr>
              <a:t>process</a:t>
            </a:r>
            <a:endParaRPr lang="en-US" altLang="ja-JP" dirty="0" smtClean="0">
              <a:solidFill>
                <a:srgbClr val="00B0F0"/>
              </a:solidFill>
            </a:endParaRPr>
          </a:p>
          <a:p>
            <a:pPr lvl="1"/>
            <a:r>
              <a:rPr lang="en-US" altLang="ja-JP" dirty="0" smtClean="0"/>
              <a:t>Should be confirmed this time.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Some other activities</a:t>
            </a:r>
            <a:endParaRPr kumimoji="1" lang="ja-JP" altLang="en-US" dirty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428596" y="1571612"/>
            <a:ext cx="8229600" cy="4525963"/>
          </a:xfrm>
        </p:spPr>
        <p:txBody>
          <a:bodyPr>
            <a:normAutofit fontScale="92500" lnSpcReduction="20000"/>
          </a:bodyPr>
          <a:lstStyle/>
          <a:p>
            <a:r>
              <a:rPr kumimoji="1" lang="en-US" altLang="ja-JP" dirty="0" smtClean="0">
                <a:solidFill>
                  <a:srgbClr val="00B0F0"/>
                </a:solidFill>
              </a:rPr>
              <a:t>A group </a:t>
            </a:r>
          </a:p>
          <a:p>
            <a:pPr lvl="1"/>
            <a:r>
              <a:rPr kumimoji="1" lang="en-US" altLang="ja-JP" dirty="0" smtClean="0"/>
              <a:t>will make a trial fabrication of CD10 this year under KEK-Tohoku Univ. collaboration framework.</a:t>
            </a:r>
          </a:p>
          <a:p>
            <a:r>
              <a:rPr lang="en-US" altLang="ja-JP" dirty="0" smtClean="0">
                <a:solidFill>
                  <a:srgbClr val="00B0F0"/>
                </a:solidFill>
              </a:rPr>
              <a:t>Multiple companies </a:t>
            </a:r>
          </a:p>
          <a:p>
            <a:pPr lvl="1"/>
            <a:r>
              <a:rPr lang="en-US" altLang="ja-JP" dirty="0" smtClean="0"/>
              <a:t>are interested in machining quads, but KEK is thinking whether to further go or stick to disk-based design.</a:t>
            </a:r>
          </a:p>
          <a:p>
            <a:r>
              <a:rPr kumimoji="1" lang="en-US" altLang="ja-JP" dirty="0" smtClean="0">
                <a:solidFill>
                  <a:srgbClr val="00B0F0"/>
                </a:solidFill>
              </a:rPr>
              <a:t>Basic </a:t>
            </a:r>
            <a:r>
              <a:rPr lang="en-US" altLang="ja-JP" dirty="0" smtClean="0">
                <a:solidFill>
                  <a:srgbClr val="00B0F0"/>
                </a:solidFill>
              </a:rPr>
              <a:t>studies</a:t>
            </a:r>
            <a:endParaRPr kumimoji="1" lang="en-US" altLang="ja-JP" dirty="0" smtClean="0">
              <a:solidFill>
                <a:srgbClr val="00B0F0"/>
              </a:solidFill>
            </a:endParaRPr>
          </a:p>
          <a:p>
            <a:pPr lvl="1"/>
            <a:r>
              <a:rPr lang="en-US" altLang="ja-JP" dirty="0" smtClean="0"/>
              <a:t>Materials </a:t>
            </a:r>
            <a:r>
              <a:rPr kumimoji="1" lang="en-US" altLang="ja-JP" dirty="0" smtClean="0"/>
              <a:t>and breakdown mechanism are to be studied at KEK. </a:t>
            </a:r>
          </a:p>
          <a:p>
            <a:pPr lvl="1"/>
            <a:r>
              <a:rPr lang="en-US" altLang="ja-JP" dirty="0" smtClean="0"/>
              <a:t>Then, we hope to do more on basic material and preparation studies.</a:t>
            </a:r>
            <a:endParaRPr kumimoji="1" lang="ja-JP" altLang="en-US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 smtClean="0"/>
              <a:t>Conclusion </a:t>
            </a:r>
            <a:endParaRPr kumimoji="1" lang="ja-JP" altLang="en-US" dirty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500034" y="1500175"/>
            <a:ext cx="8072494" cy="4357718"/>
          </a:xfrm>
        </p:spPr>
        <p:txBody>
          <a:bodyPr>
            <a:normAutofit lnSpcReduction="10000"/>
          </a:bodyPr>
          <a:lstStyle/>
          <a:p>
            <a:r>
              <a:rPr kumimoji="1" lang="en-US" altLang="ja-JP" dirty="0" smtClean="0">
                <a:solidFill>
                  <a:srgbClr val="00B0F0"/>
                </a:solidFill>
              </a:rPr>
              <a:t>Quad structure</a:t>
            </a:r>
          </a:p>
          <a:p>
            <a:pPr lvl="1"/>
            <a:r>
              <a:rPr lang="en-US" altLang="ja-JP" dirty="0" smtClean="0"/>
              <a:t>In progress, though encountered various problems. Want to evaluate by late Sep.</a:t>
            </a:r>
            <a:endParaRPr kumimoji="1" lang="en-US" altLang="ja-JP" dirty="0" smtClean="0"/>
          </a:p>
          <a:p>
            <a:r>
              <a:rPr lang="en-US" altLang="ja-JP" dirty="0" smtClean="0">
                <a:solidFill>
                  <a:srgbClr val="00B0F0"/>
                </a:solidFill>
              </a:rPr>
              <a:t>C10, CD10</a:t>
            </a:r>
          </a:p>
          <a:p>
            <a:pPr lvl="1"/>
            <a:r>
              <a:rPr lang="en-US" altLang="ja-JP" dirty="0" smtClean="0"/>
              <a:t>Become precursor, in machining, for T24, TD24 and initiation of basic test for KEK. </a:t>
            </a:r>
          </a:p>
          <a:p>
            <a:r>
              <a:rPr lang="en-US" altLang="ja-JP" dirty="0" smtClean="0">
                <a:solidFill>
                  <a:srgbClr val="00B0F0"/>
                </a:solidFill>
              </a:rPr>
              <a:t>T24, TD24</a:t>
            </a:r>
          </a:p>
          <a:p>
            <a:pPr lvl="1"/>
            <a:r>
              <a:rPr lang="en-US" altLang="ja-JP" dirty="0" smtClean="0"/>
              <a:t>We understand the need to meet the required time frame for CLIC important step next year.</a:t>
            </a:r>
            <a:endParaRPr lang="en-US" altLang="ja-JP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1" lang="en-US" altLang="ja-JP" dirty="0" smtClean="0"/>
              <a:t>Quadrant production since CLIC08</a:t>
            </a:r>
            <a:endParaRPr kumimoji="1" lang="ja-JP" altLang="en-US" dirty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kumimoji="1" lang="en-US" altLang="ja-JP" dirty="0" smtClean="0"/>
              <a:t>Production of quadrants completed by Nov. 2008</a:t>
            </a:r>
          </a:p>
          <a:p>
            <a:r>
              <a:rPr kumimoji="1" lang="en-US" altLang="ja-JP" dirty="0" smtClean="0"/>
              <a:t>Assembly </a:t>
            </a:r>
          </a:p>
          <a:p>
            <a:r>
              <a:rPr lang="en-US" altLang="ja-JP" dirty="0" smtClean="0"/>
              <a:t>Tuning</a:t>
            </a:r>
          </a:p>
          <a:p>
            <a:r>
              <a:rPr lang="en-US" altLang="ja-JP" dirty="0" smtClean="0"/>
              <a:t>Cleaning and final assembly</a:t>
            </a:r>
          </a:p>
          <a:p>
            <a:r>
              <a:rPr kumimoji="1" lang="en-US" altLang="ja-JP" dirty="0" smtClean="0"/>
              <a:t>Installation into chamber</a:t>
            </a:r>
          </a:p>
          <a:p>
            <a:r>
              <a:rPr lang="en-US" altLang="ja-JP" dirty="0" smtClean="0"/>
              <a:t>Vacuum evacuation</a:t>
            </a:r>
          </a:p>
          <a:p>
            <a:r>
              <a:rPr kumimoji="1" lang="en-US" altLang="ja-JP" dirty="0" smtClean="0"/>
              <a:t>Present status and following schedule</a:t>
            </a:r>
            <a:endParaRPr kumimoji="1" lang="ja-JP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857232"/>
          </a:xfrm>
        </p:spPr>
        <p:txBody>
          <a:bodyPr>
            <a:normAutofit/>
          </a:bodyPr>
          <a:lstStyle/>
          <a:p>
            <a:r>
              <a:rPr lang="en-US" altLang="ja-JP" dirty="0" smtClean="0"/>
              <a:t>Milled</a:t>
            </a:r>
            <a:r>
              <a:rPr kumimoji="1" lang="en-US" altLang="ja-JP" dirty="0" smtClean="0"/>
              <a:t> surface view</a:t>
            </a:r>
            <a:endParaRPr kumimoji="1" lang="ja-JP" altLang="en-US" dirty="0"/>
          </a:p>
        </p:txBody>
      </p:sp>
      <p:pic>
        <p:nvPicPr>
          <p:cNvPr id="3" name="Picture 11" descr="D10X50-0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3857628"/>
            <a:ext cx="3373621" cy="2571767"/>
          </a:xfrm>
          <a:prstGeom prst="rect">
            <a:avLst/>
          </a:prstGeom>
          <a:noFill/>
        </p:spPr>
      </p:pic>
      <p:pic>
        <p:nvPicPr>
          <p:cNvPr id="4" name="Picture 5" descr="D0X50-0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596" y="1138230"/>
            <a:ext cx="3286148" cy="2505084"/>
          </a:xfrm>
          <a:prstGeom prst="rect">
            <a:avLst/>
          </a:prstGeom>
          <a:noFill/>
        </p:spPr>
      </p:pic>
      <p:sp>
        <p:nvSpPr>
          <p:cNvPr id="6" name="テキスト ボックス 5"/>
          <p:cNvSpPr txBox="1"/>
          <p:nvPr/>
        </p:nvSpPr>
        <p:spPr>
          <a:xfrm>
            <a:off x="4357686" y="1357298"/>
            <a:ext cx="3857652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400" dirty="0" smtClean="0">
                <a:solidFill>
                  <a:srgbClr val="00B0F0"/>
                </a:solidFill>
              </a:rPr>
              <a:t>50 micron rounding </a:t>
            </a:r>
            <a:r>
              <a:rPr kumimoji="1" lang="en-US" altLang="ja-JP" sz="2400" dirty="0" smtClean="0"/>
              <a:t>seems well produced.</a:t>
            </a:r>
          </a:p>
          <a:p>
            <a:endParaRPr lang="en-US" altLang="ja-JP" sz="2400" dirty="0" smtClean="0"/>
          </a:p>
          <a:p>
            <a:r>
              <a:rPr kumimoji="1" lang="en-US" altLang="ja-JP" sz="2400" dirty="0" smtClean="0">
                <a:solidFill>
                  <a:srgbClr val="00B0F0"/>
                </a:solidFill>
              </a:rPr>
              <a:t>Reference planes </a:t>
            </a:r>
            <a:r>
              <a:rPr kumimoji="1" lang="en-US" altLang="ja-JP" sz="2400" dirty="0" smtClean="0"/>
              <a:t>were formed by milling in </a:t>
            </a:r>
            <a:r>
              <a:rPr kumimoji="1" lang="en-US" altLang="ja-JP" sz="2400" dirty="0" smtClean="0">
                <a:solidFill>
                  <a:srgbClr val="00B0F0"/>
                </a:solidFill>
              </a:rPr>
              <a:t>a few micron level </a:t>
            </a:r>
            <a:r>
              <a:rPr kumimoji="1" lang="en-US" altLang="ja-JP" sz="2400" dirty="0" smtClean="0"/>
              <a:t>within the same chucking for shaping cells.</a:t>
            </a:r>
          </a:p>
          <a:p>
            <a:endParaRPr lang="en-US" altLang="ja-JP" sz="2400" dirty="0" smtClean="0"/>
          </a:p>
          <a:p>
            <a:r>
              <a:rPr kumimoji="1" lang="en-US" altLang="ja-JP" sz="2400" dirty="0" smtClean="0">
                <a:solidFill>
                  <a:srgbClr val="FF0000"/>
                </a:solidFill>
              </a:rPr>
              <a:t>Assembly  should be within ten micron level </a:t>
            </a:r>
            <a:r>
              <a:rPr kumimoji="1" lang="en-US" altLang="ja-JP" sz="2400" dirty="0" smtClean="0"/>
              <a:t>so that the steps between mating surfaces does not make any significant field enhancement.</a:t>
            </a:r>
            <a:endParaRPr kumimoji="1" lang="ja-JP" alt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Assembly experience of quadrants</a:t>
            </a:r>
            <a:endParaRPr kumimoji="1" lang="ja-JP" altLang="en-US" dirty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en-US" altLang="ja-JP" dirty="0" smtClean="0"/>
              <a:t>Natural alignment error by balls is more than ten microns.</a:t>
            </a:r>
          </a:p>
          <a:p>
            <a:r>
              <a:rPr kumimoji="1" lang="en-US" altLang="ja-JP" dirty="0" smtClean="0"/>
              <a:t>Ten micron level alignment was established by manually-forced final pressing procedure.</a:t>
            </a:r>
          </a:p>
          <a:p>
            <a:r>
              <a:rPr lang="en-US" altLang="ja-JP" dirty="0" smtClean="0"/>
              <a:t>Bolt pressing is at 1Nm with </a:t>
            </a:r>
            <a:r>
              <a:rPr lang="en-US" altLang="ja-JP" smtClean="0"/>
              <a:t>M5 screw.</a:t>
            </a:r>
            <a:endParaRPr lang="en-US" altLang="ja-JP" dirty="0" smtClean="0"/>
          </a:p>
          <a:p>
            <a:r>
              <a:rPr lang="en-US" altLang="ja-JP" dirty="0" smtClean="0"/>
              <a:t>Stacking is reproducible in a few micron level.</a:t>
            </a:r>
          </a:p>
          <a:p>
            <a:endParaRPr kumimoji="1" lang="ja-JP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C:\Higo\2009\Picture\090128  Quad Assembly\01 StorageTranspor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714356"/>
            <a:ext cx="2500330" cy="1876052"/>
          </a:xfrm>
          <a:prstGeom prst="rect">
            <a:avLst/>
          </a:prstGeom>
          <a:noFill/>
        </p:spPr>
      </p:pic>
      <p:pic>
        <p:nvPicPr>
          <p:cNvPr id="29699" name="Picture 3" descr="C:\Higo\2009\Picture\090128  Quad Assembly\02 Inspection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20" y="3214686"/>
            <a:ext cx="2714644" cy="2360029"/>
          </a:xfrm>
          <a:prstGeom prst="rect">
            <a:avLst/>
          </a:prstGeom>
          <a:noFill/>
        </p:spPr>
      </p:pic>
      <p:pic>
        <p:nvPicPr>
          <p:cNvPr id="29700" name="Picture 4" descr="C:\Higo\2009\Picture\090128  Quad Assembly\03 Hanging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86116" y="785794"/>
            <a:ext cx="2502000" cy="1928826"/>
          </a:xfrm>
          <a:prstGeom prst="rect">
            <a:avLst/>
          </a:prstGeom>
          <a:noFill/>
        </p:spPr>
      </p:pic>
      <p:sp>
        <p:nvSpPr>
          <p:cNvPr id="8" name="テキスト ボックス 7"/>
          <p:cNvSpPr txBox="1"/>
          <p:nvPr/>
        </p:nvSpPr>
        <p:spPr>
          <a:xfrm>
            <a:off x="428596" y="2643182"/>
            <a:ext cx="20717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dirty="0" smtClean="0"/>
              <a:t>Carry and storage</a:t>
            </a:r>
            <a:endParaRPr kumimoji="1" lang="ja-JP" altLang="en-US" dirty="0"/>
          </a:p>
        </p:txBody>
      </p:sp>
      <p:sp>
        <p:nvSpPr>
          <p:cNvPr id="9" name="テキスト ボックス 8"/>
          <p:cNvSpPr txBox="1"/>
          <p:nvPr/>
        </p:nvSpPr>
        <p:spPr>
          <a:xfrm>
            <a:off x="500034" y="5643578"/>
            <a:ext cx="20717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dirty="0" smtClean="0"/>
              <a:t>Edge i</a:t>
            </a:r>
            <a:r>
              <a:rPr kumimoji="1" lang="en-US" altLang="ja-JP" dirty="0" smtClean="0"/>
              <a:t>nspection</a:t>
            </a:r>
            <a:endParaRPr kumimoji="1" lang="ja-JP" altLang="en-US" dirty="0"/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3500430" y="2857496"/>
            <a:ext cx="20717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dirty="0" smtClean="0"/>
              <a:t>First hanging</a:t>
            </a:r>
            <a:endParaRPr kumimoji="1" lang="ja-JP" altLang="en-US" dirty="0"/>
          </a:p>
        </p:txBody>
      </p:sp>
      <p:pic>
        <p:nvPicPr>
          <p:cNvPr id="29702" name="Picture 6" descr="C:\Higo\2009\Picture\090128  Quad Assembly\04 CheckingBallDiameter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143240" y="3357562"/>
            <a:ext cx="2727748" cy="2201858"/>
          </a:xfrm>
          <a:prstGeom prst="rect">
            <a:avLst/>
          </a:prstGeom>
          <a:noFill/>
        </p:spPr>
      </p:pic>
      <p:sp>
        <p:nvSpPr>
          <p:cNvPr id="13" name="テキスト ボックス 12"/>
          <p:cNvSpPr txBox="1"/>
          <p:nvPr/>
        </p:nvSpPr>
        <p:spPr>
          <a:xfrm>
            <a:off x="3428992" y="5715016"/>
            <a:ext cx="20717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dirty="0" smtClean="0"/>
              <a:t>Check ball diameter</a:t>
            </a:r>
            <a:endParaRPr kumimoji="1" lang="ja-JP" altLang="en-US" dirty="0"/>
          </a:p>
        </p:txBody>
      </p:sp>
      <p:pic>
        <p:nvPicPr>
          <p:cNvPr id="29703" name="Picture 7" descr="C:\Higo\2009\Picture\090128  Quad Assembly\05 Hanging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000760" y="428604"/>
            <a:ext cx="2530130" cy="2191477"/>
          </a:xfrm>
          <a:prstGeom prst="rect">
            <a:avLst/>
          </a:prstGeom>
          <a:noFill/>
        </p:spPr>
      </p:pic>
      <p:sp>
        <p:nvSpPr>
          <p:cNvPr id="15" name="テキスト ボックス 14"/>
          <p:cNvSpPr txBox="1"/>
          <p:nvPr/>
        </p:nvSpPr>
        <p:spPr>
          <a:xfrm>
            <a:off x="6143636" y="2786058"/>
            <a:ext cx="24288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dirty="0" smtClean="0"/>
              <a:t>Prepare next quad approach</a:t>
            </a:r>
            <a:endParaRPr kumimoji="1" lang="ja-JP" altLang="en-US" dirty="0"/>
          </a:p>
        </p:txBody>
      </p:sp>
      <p:pic>
        <p:nvPicPr>
          <p:cNvPr id="29704" name="Picture 8" descr="C:\Higo\2009\Picture\090128  Quad Assembly\06 SecondApproach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072198" y="3429000"/>
            <a:ext cx="2567114" cy="2143116"/>
          </a:xfrm>
          <a:prstGeom prst="rect">
            <a:avLst/>
          </a:prstGeom>
          <a:noFill/>
        </p:spPr>
      </p:pic>
      <p:sp>
        <p:nvSpPr>
          <p:cNvPr id="17" name="テキスト ボックス 16"/>
          <p:cNvSpPr txBox="1"/>
          <p:nvPr/>
        </p:nvSpPr>
        <p:spPr>
          <a:xfrm>
            <a:off x="6357950" y="5715016"/>
            <a:ext cx="20717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dirty="0" smtClean="0"/>
              <a:t>Second hanging</a:t>
            </a:r>
            <a:endParaRPr kumimoji="1" lang="ja-JP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 descr="C:\Higo\2009\Picture\090128  Quad Assembly\07 FineAdjustmen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714356"/>
            <a:ext cx="2712652" cy="2035362"/>
          </a:xfrm>
          <a:prstGeom prst="rect">
            <a:avLst/>
          </a:prstGeom>
          <a:noFill/>
        </p:spPr>
      </p:pic>
      <p:sp>
        <p:nvSpPr>
          <p:cNvPr id="4" name="テキスト ボックス 3"/>
          <p:cNvSpPr txBox="1"/>
          <p:nvPr/>
        </p:nvSpPr>
        <p:spPr>
          <a:xfrm>
            <a:off x="428596" y="2786058"/>
            <a:ext cx="20717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dirty="0" smtClean="0"/>
              <a:t>Fine adjustment</a:t>
            </a:r>
            <a:endParaRPr kumimoji="1" lang="ja-JP" altLang="en-US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500034" y="5643578"/>
            <a:ext cx="20717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dirty="0" smtClean="0"/>
              <a:t>Fixing by bolt</a:t>
            </a:r>
            <a:endParaRPr kumimoji="1" lang="ja-JP" altLang="en-US" dirty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3500430" y="5000636"/>
            <a:ext cx="20717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dirty="0" smtClean="0"/>
              <a:t>Completion of stack</a:t>
            </a:r>
            <a:endParaRPr kumimoji="1" lang="ja-JP" altLang="en-US" dirty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6429388" y="3071810"/>
            <a:ext cx="20717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dirty="0" smtClean="0"/>
              <a:t>Alignment checking</a:t>
            </a:r>
            <a:endParaRPr kumimoji="1" lang="ja-JP" altLang="en-US" dirty="0"/>
          </a:p>
        </p:txBody>
      </p:sp>
      <p:sp>
        <p:nvSpPr>
          <p:cNvPr id="8" name="テキスト ボックス 7"/>
          <p:cNvSpPr txBox="1"/>
          <p:nvPr/>
        </p:nvSpPr>
        <p:spPr>
          <a:xfrm>
            <a:off x="6572264" y="5857892"/>
            <a:ext cx="24288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dirty="0" smtClean="0"/>
              <a:t>RF setup</a:t>
            </a:r>
            <a:endParaRPr kumimoji="1" lang="ja-JP" altLang="en-US" dirty="0"/>
          </a:p>
        </p:txBody>
      </p:sp>
      <p:pic>
        <p:nvPicPr>
          <p:cNvPr id="30723" name="Picture 3" descr="C:\Higo\2009\Picture\090128  Quad Assembly\08 FixingBolt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3" y="3143249"/>
            <a:ext cx="3000396" cy="2486814"/>
          </a:xfrm>
          <a:prstGeom prst="rect">
            <a:avLst/>
          </a:prstGeom>
          <a:noFill/>
        </p:spPr>
      </p:pic>
      <p:pic>
        <p:nvPicPr>
          <p:cNvPr id="30724" name="Picture 4" descr="C:\Higo\2009\Picture\090128  Quad Assembly\09 Completion_of_Stack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786050" y="1714488"/>
            <a:ext cx="3452011" cy="3286148"/>
          </a:xfrm>
          <a:prstGeom prst="rect">
            <a:avLst/>
          </a:prstGeom>
          <a:noFill/>
        </p:spPr>
      </p:pic>
      <p:pic>
        <p:nvPicPr>
          <p:cNvPr id="30725" name="Picture 5" descr="C:\Higo\2009\Picture\090128  Quad Assembly\10 AlignmentCheck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72198" y="857232"/>
            <a:ext cx="2856295" cy="2143140"/>
          </a:xfrm>
          <a:prstGeom prst="rect">
            <a:avLst/>
          </a:prstGeom>
          <a:noFill/>
        </p:spPr>
      </p:pic>
      <p:pic>
        <p:nvPicPr>
          <p:cNvPr id="30726" name="Picture 6" descr="C:\Higo\2009\Picture\090128  Quad Assembly\11 RF_setup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929322" y="3714752"/>
            <a:ext cx="3046682" cy="228599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Tuning procedure </a:t>
            </a:r>
            <a:endParaRPr kumimoji="1" lang="ja-JP" altLang="en-US" dirty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en-US" altLang="ja-JP" dirty="0" smtClean="0"/>
              <a:t>Elastic </a:t>
            </a:r>
            <a:r>
              <a:rPr kumimoji="1" lang="en-US" altLang="ja-JP" dirty="0" smtClean="0"/>
              <a:t>tuning: tuning screw is kept pressing</a:t>
            </a:r>
            <a:endParaRPr kumimoji="1" lang="en-US" altLang="ja-JP" dirty="0" smtClean="0"/>
          </a:p>
          <a:p>
            <a:r>
              <a:rPr kumimoji="1" lang="en-US" altLang="ja-JP" dirty="0" err="1" smtClean="0"/>
              <a:t>Takatomi</a:t>
            </a:r>
            <a:r>
              <a:rPr kumimoji="1" lang="en-US" altLang="ja-JP" dirty="0" smtClean="0"/>
              <a:t> </a:t>
            </a:r>
            <a:r>
              <a:rPr kumimoji="1" lang="en-US" altLang="ja-JP" dirty="0" smtClean="0"/>
              <a:t>measureme</a:t>
            </a:r>
            <a:r>
              <a:rPr lang="en-US" altLang="ja-JP" dirty="0" smtClean="0"/>
              <a:t>n</a:t>
            </a:r>
            <a:r>
              <a:rPr kumimoji="1" lang="en-US" altLang="ja-JP" dirty="0" smtClean="0"/>
              <a:t>t on test pushing</a:t>
            </a:r>
            <a:endParaRPr kumimoji="1" lang="en-US" altLang="ja-JP" dirty="0" smtClean="0"/>
          </a:p>
          <a:p>
            <a:r>
              <a:rPr lang="en-US" altLang="ja-JP" dirty="0" smtClean="0"/>
              <a:t>Actual tuning done with Higo’s </a:t>
            </a:r>
            <a:r>
              <a:rPr lang="en-US" altLang="ja-JP" dirty="0" smtClean="0"/>
              <a:t>hand tuning  </a:t>
            </a:r>
            <a:r>
              <a:rPr lang="en-US" altLang="ja-JP" dirty="0" smtClean="0"/>
              <a:t>with maximum torque  by watch screw driver</a:t>
            </a:r>
            <a:endParaRPr lang="en-US" altLang="ja-JP" dirty="0" smtClean="0"/>
          </a:p>
          <a:p>
            <a:endParaRPr kumimoji="1" lang="ja-JP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5"/>
          <p:cNvSpPr>
            <a:spLocks noGrp="1" noChangeArrowheads="1"/>
          </p:cNvSpPr>
          <p:nvPr>
            <p:ph type="title"/>
          </p:nvPr>
        </p:nvSpPr>
        <p:spPr>
          <a:xfrm>
            <a:off x="357158" y="142852"/>
            <a:ext cx="8229600" cy="1143000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ja-JP" sz="3600" dirty="0" smtClean="0"/>
              <a:t>Tuning test with dummy quadrant</a:t>
            </a:r>
            <a:endParaRPr lang="ja-JP" altLang="en-US" sz="3600" dirty="0" smtClean="0"/>
          </a:p>
        </p:txBody>
      </p:sp>
      <p:pic>
        <p:nvPicPr>
          <p:cNvPr id="9219" name="Picture 9" descr="cell3-35"/>
          <p:cNvPicPr preferRelativeResize="0"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750" y="1484313"/>
            <a:ext cx="2392363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0" name="Picture 10" descr="cell3-100"/>
          <p:cNvPicPr preferRelativeResize="0"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750" y="3789363"/>
            <a:ext cx="2392363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25" name="Text Box 20"/>
          <p:cNvSpPr txBox="1">
            <a:spLocks noChangeArrowheads="1"/>
          </p:cNvSpPr>
          <p:nvPr/>
        </p:nvSpPr>
        <p:spPr bwMode="auto">
          <a:xfrm>
            <a:off x="1116013" y="3335338"/>
            <a:ext cx="1160462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ja-JP" sz="1400"/>
              <a:t>Cell 3(×35</a:t>
            </a:r>
            <a:r>
              <a:rPr lang="ja-JP" altLang="en-US" sz="1400"/>
              <a:t>）</a:t>
            </a:r>
          </a:p>
        </p:txBody>
      </p:sp>
      <p:sp>
        <p:nvSpPr>
          <p:cNvPr id="9228" name="Text Box 23"/>
          <p:cNvSpPr txBox="1">
            <a:spLocks noChangeArrowheads="1"/>
          </p:cNvSpPr>
          <p:nvPr/>
        </p:nvSpPr>
        <p:spPr bwMode="auto">
          <a:xfrm>
            <a:off x="1042988" y="5661025"/>
            <a:ext cx="1258887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ja-JP" sz="1400"/>
              <a:t>Cell 3(×100</a:t>
            </a:r>
            <a:r>
              <a:rPr lang="ja-JP" altLang="en-US" sz="1400"/>
              <a:t>）</a:t>
            </a:r>
          </a:p>
        </p:txBody>
      </p:sp>
      <p:sp>
        <p:nvSpPr>
          <p:cNvPr id="9231" name="Text Box 26"/>
          <p:cNvSpPr txBox="1">
            <a:spLocks noChangeArrowheads="1"/>
          </p:cNvSpPr>
          <p:nvPr/>
        </p:nvSpPr>
        <p:spPr bwMode="auto">
          <a:xfrm>
            <a:off x="755650" y="6021388"/>
            <a:ext cx="2280753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ja-JP" sz="1400" dirty="0" smtClean="0">
                <a:solidFill>
                  <a:schemeClr val="hlink"/>
                </a:solidFill>
              </a:rPr>
              <a:t>Cell3</a:t>
            </a:r>
            <a:r>
              <a:rPr lang="ja-JP" altLang="en-US" sz="1400" dirty="0">
                <a:solidFill>
                  <a:schemeClr val="hlink"/>
                </a:solidFill>
              </a:rPr>
              <a:t> </a:t>
            </a:r>
            <a:r>
              <a:rPr lang="en-US" altLang="ja-JP" sz="1400" dirty="0" smtClean="0">
                <a:solidFill>
                  <a:schemeClr val="hlink"/>
                </a:solidFill>
              </a:rPr>
              <a:t>deformation</a:t>
            </a:r>
            <a:r>
              <a:rPr lang="ja-JP" altLang="en-US" sz="1400" dirty="0" smtClean="0">
                <a:solidFill>
                  <a:schemeClr val="hlink"/>
                </a:solidFill>
              </a:rPr>
              <a:t>：</a:t>
            </a:r>
            <a:r>
              <a:rPr lang="en-US" altLang="ja-JP" sz="1400" dirty="0" smtClean="0">
                <a:solidFill>
                  <a:schemeClr val="hlink"/>
                </a:solidFill>
              </a:rPr>
              <a:t>0.053mm</a:t>
            </a:r>
            <a:endParaRPr lang="en-US" altLang="ja-JP" sz="1400" dirty="0">
              <a:solidFill>
                <a:schemeClr val="hlink"/>
              </a:solidFill>
            </a:endParaRPr>
          </a:p>
        </p:txBody>
      </p:sp>
      <p:sp>
        <p:nvSpPr>
          <p:cNvPr id="18" name="Text Box 9"/>
          <p:cNvSpPr txBox="1">
            <a:spLocks noChangeArrowheads="1"/>
          </p:cNvSpPr>
          <p:nvPr/>
        </p:nvSpPr>
        <p:spPr bwMode="auto">
          <a:xfrm>
            <a:off x="4003667" y="3351199"/>
            <a:ext cx="1160462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ja-JP" sz="1400"/>
              <a:t>Cell 8(×35</a:t>
            </a:r>
            <a:r>
              <a:rPr lang="ja-JP" altLang="en-US" sz="1400"/>
              <a:t>）</a:t>
            </a:r>
          </a:p>
        </p:txBody>
      </p:sp>
      <p:sp>
        <p:nvSpPr>
          <p:cNvPr id="19" name="Text Box 12"/>
          <p:cNvSpPr txBox="1">
            <a:spLocks noChangeArrowheads="1"/>
          </p:cNvSpPr>
          <p:nvPr/>
        </p:nvSpPr>
        <p:spPr bwMode="auto">
          <a:xfrm>
            <a:off x="3930642" y="5676886"/>
            <a:ext cx="1258887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ja-JP" sz="1400"/>
              <a:t>Cell 8(×100</a:t>
            </a:r>
            <a:r>
              <a:rPr lang="ja-JP" altLang="en-US" sz="1400"/>
              <a:t>）</a:t>
            </a:r>
          </a:p>
        </p:txBody>
      </p:sp>
      <p:pic>
        <p:nvPicPr>
          <p:cNvPr id="20" name="Picture 16" descr="cell8-35"/>
          <p:cNvPicPr preferRelativeResize="0"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428992" y="1500174"/>
            <a:ext cx="2392362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" name="Picture 17" descr="cell8-100"/>
          <p:cNvPicPr preferRelativeResize="0"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428992" y="3805224"/>
            <a:ext cx="2392362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" name="Text Box 21"/>
          <p:cNvSpPr txBox="1">
            <a:spLocks noChangeArrowheads="1"/>
          </p:cNvSpPr>
          <p:nvPr/>
        </p:nvSpPr>
        <p:spPr bwMode="auto">
          <a:xfrm>
            <a:off x="3643304" y="6037249"/>
            <a:ext cx="2280753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ja-JP" sz="1400" dirty="0" smtClean="0">
                <a:solidFill>
                  <a:schemeClr val="hlink"/>
                </a:solidFill>
              </a:rPr>
              <a:t>Cell8</a:t>
            </a:r>
            <a:r>
              <a:rPr lang="ja-JP" altLang="en-US" sz="1400" dirty="0" smtClean="0">
                <a:solidFill>
                  <a:schemeClr val="hlink"/>
                </a:solidFill>
              </a:rPr>
              <a:t> </a:t>
            </a:r>
            <a:r>
              <a:rPr lang="en-US" altLang="ja-JP" sz="1400" dirty="0" smtClean="0">
                <a:solidFill>
                  <a:schemeClr val="hlink"/>
                </a:solidFill>
              </a:rPr>
              <a:t>deformation</a:t>
            </a:r>
            <a:r>
              <a:rPr lang="ja-JP" altLang="en-US" sz="1400" dirty="0" smtClean="0">
                <a:solidFill>
                  <a:schemeClr val="hlink"/>
                </a:solidFill>
              </a:rPr>
              <a:t>：</a:t>
            </a:r>
            <a:r>
              <a:rPr lang="en-US" altLang="ja-JP" sz="1400" dirty="0">
                <a:solidFill>
                  <a:schemeClr val="hlink"/>
                </a:solidFill>
              </a:rPr>
              <a:t>0.167mm</a:t>
            </a:r>
          </a:p>
        </p:txBody>
      </p:sp>
      <p:sp>
        <p:nvSpPr>
          <p:cNvPr id="23" name="Text Box 11"/>
          <p:cNvSpPr txBox="1">
            <a:spLocks noChangeArrowheads="1"/>
          </p:cNvSpPr>
          <p:nvPr/>
        </p:nvSpPr>
        <p:spPr bwMode="auto">
          <a:xfrm>
            <a:off x="6588125" y="3357563"/>
            <a:ext cx="1258888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ja-JP" sz="1400"/>
              <a:t>Cell 10(×35</a:t>
            </a:r>
            <a:r>
              <a:rPr lang="ja-JP" altLang="en-US" sz="1400"/>
              <a:t>）</a:t>
            </a:r>
          </a:p>
        </p:txBody>
      </p:sp>
      <p:sp>
        <p:nvSpPr>
          <p:cNvPr id="24" name="Text Box 14"/>
          <p:cNvSpPr txBox="1">
            <a:spLocks noChangeArrowheads="1"/>
          </p:cNvSpPr>
          <p:nvPr/>
        </p:nvSpPr>
        <p:spPr bwMode="auto">
          <a:xfrm>
            <a:off x="6659563" y="5661025"/>
            <a:ext cx="1357312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ja-JP" sz="1400"/>
              <a:t>Cell 10(×100</a:t>
            </a:r>
            <a:r>
              <a:rPr lang="ja-JP" altLang="en-US" sz="1400"/>
              <a:t>）</a:t>
            </a:r>
          </a:p>
        </p:txBody>
      </p:sp>
      <p:pic>
        <p:nvPicPr>
          <p:cNvPr id="25" name="Picture 15" descr="cell10-100"/>
          <p:cNvPicPr preferRelativeResize="0"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084888" y="3789363"/>
            <a:ext cx="2392362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" name="Picture 20" descr="cell10-35"/>
          <p:cNvPicPr preferRelativeResize="0"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084888" y="1484313"/>
            <a:ext cx="2392362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" name="Text Box 23"/>
          <p:cNvSpPr txBox="1">
            <a:spLocks noChangeArrowheads="1"/>
          </p:cNvSpPr>
          <p:nvPr/>
        </p:nvSpPr>
        <p:spPr bwMode="auto">
          <a:xfrm>
            <a:off x="6572264" y="6000768"/>
            <a:ext cx="137730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ja-JP" sz="1400" dirty="0" smtClean="0">
                <a:solidFill>
                  <a:schemeClr val="hlink"/>
                </a:solidFill>
              </a:rPr>
              <a:t>Cell10 no tuning</a:t>
            </a:r>
            <a:endParaRPr lang="ja-JP" altLang="en-US" sz="1400" dirty="0">
              <a:solidFill>
                <a:schemeClr val="hlink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160</TotalTime>
  <Words>944</Words>
  <Application>Microsoft Office PowerPoint</Application>
  <PresentationFormat>画面に合わせる (4:3)</PresentationFormat>
  <Paragraphs>158</Paragraphs>
  <Slides>24</Slides>
  <Notes>0</Notes>
  <HiddenSlides>0</HiddenSlides>
  <MMClips>0</MMClips>
  <ScaleCrop>false</ScaleCrop>
  <HeadingPairs>
    <vt:vector size="6" baseType="variant">
      <vt:variant>
        <vt:lpstr>テーマ</vt:lpstr>
      </vt:variant>
      <vt:variant>
        <vt:i4>1</vt:i4>
      </vt:variant>
      <vt:variant>
        <vt:lpstr>埋め込まれた OLE サーバー</vt:lpstr>
      </vt:variant>
      <vt:variant>
        <vt:i4>3</vt:i4>
      </vt:variant>
      <vt:variant>
        <vt:lpstr>スライド タイトル</vt:lpstr>
      </vt:variant>
      <vt:variant>
        <vt:i4>24</vt:i4>
      </vt:variant>
    </vt:vector>
  </HeadingPairs>
  <TitlesOfParts>
    <vt:vector size="28" baseType="lpstr">
      <vt:lpstr>Office テーマ</vt:lpstr>
      <vt:lpstr>グラフ</vt:lpstr>
      <vt:lpstr>KGPlot</vt:lpstr>
      <vt:lpstr>KaleidaGraph Plot</vt:lpstr>
      <vt:lpstr>Status of KEK production</vt:lpstr>
      <vt:lpstr>Contents </vt:lpstr>
      <vt:lpstr>Quadrant production since CLIC08</vt:lpstr>
      <vt:lpstr>Milled surface view</vt:lpstr>
      <vt:lpstr>Assembly experience of quadrants</vt:lpstr>
      <vt:lpstr>スライド 6</vt:lpstr>
      <vt:lpstr>スライド 7</vt:lpstr>
      <vt:lpstr>Tuning procedure </vt:lpstr>
      <vt:lpstr>Tuning test with dummy quadrant</vt:lpstr>
      <vt:lpstr>Little flatness change due to tuning</vt:lpstr>
      <vt:lpstr>Tuning setup</vt:lpstr>
      <vt:lpstr>Tuning ball pushed by a rod</vt:lpstr>
      <vt:lpstr>Tuning history</vt:lpstr>
      <vt:lpstr>Tuning in practice</vt:lpstr>
      <vt:lpstr>Tuning in practice</vt:lpstr>
      <vt:lpstr>Evolution of S11 near 11420MHz</vt:lpstr>
      <vt:lpstr>Input matching after tuning</vt:lpstr>
      <vt:lpstr>Integration into chamber</vt:lpstr>
      <vt:lpstr>Quadrant chamber evacuation.</vt:lpstr>
      <vt:lpstr>Installation into Nextef and plan </vt:lpstr>
      <vt:lpstr>C10 and CD10 fabrication</vt:lpstr>
      <vt:lpstr>T24 and TD24 fabrication</vt:lpstr>
      <vt:lpstr>Some other activities</vt:lpstr>
      <vt:lpstr>Conclusion </vt:lpstr>
    </vt:vector>
  </TitlesOfParts>
  <Company>KEK Accelerator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X-band structure production status of KEK production</dc:title>
  <dc:creator>Higo</dc:creator>
  <cp:lastModifiedBy>Higo</cp:lastModifiedBy>
  <cp:revision>23</cp:revision>
  <dcterms:created xsi:type="dcterms:W3CDTF">2009-06-30T14:50:47Z</dcterms:created>
  <dcterms:modified xsi:type="dcterms:W3CDTF">2009-07-04T13:35:05Z</dcterms:modified>
</cp:coreProperties>
</file>