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79" r:id="rId25"/>
    <p:sldId id="280" r:id="rId26"/>
    <p:sldId id="281" r:id="rId27"/>
    <p:sldId id="283" r:id="rId28"/>
    <p:sldId id="284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BA34-7105-45BB-A169-79C260BCAC82}" type="datetimeFigureOut">
              <a:rPr lang="en-US" smtClean="0"/>
              <a:pPr/>
              <a:t>7/3/2009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6274-D884-462C-AC05-B6150C392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BA34-7105-45BB-A169-79C260BCAC82}" type="datetimeFigureOut">
              <a:rPr lang="en-US" smtClean="0"/>
              <a:pPr/>
              <a:t>7/3/2009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6274-D884-462C-AC05-B6150C392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BA34-7105-45BB-A169-79C260BCAC82}" type="datetimeFigureOut">
              <a:rPr lang="en-US" smtClean="0"/>
              <a:pPr/>
              <a:t>7/3/2009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6274-D884-462C-AC05-B6150C392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BA34-7105-45BB-A169-79C260BCAC82}" type="datetimeFigureOut">
              <a:rPr lang="en-US" smtClean="0"/>
              <a:pPr/>
              <a:t>7/3/2009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6274-D884-462C-AC05-B6150C392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BA34-7105-45BB-A169-79C260BCAC82}" type="datetimeFigureOut">
              <a:rPr lang="en-US" smtClean="0"/>
              <a:pPr/>
              <a:t>7/3/2009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6274-D884-462C-AC05-B6150C392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BA34-7105-45BB-A169-79C260BCAC82}" type="datetimeFigureOut">
              <a:rPr lang="en-US" smtClean="0"/>
              <a:pPr/>
              <a:t>7/3/2009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6274-D884-462C-AC05-B6150C392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BA34-7105-45BB-A169-79C260BCAC82}" type="datetimeFigureOut">
              <a:rPr lang="en-US" smtClean="0"/>
              <a:pPr/>
              <a:t>7/3/2009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6274-D884-462C-AC05-B6150C392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BA34-7105-45BB-A169-79C260BCAC82}" type="datetimeFigureOut">
              <a:rPr lang="en-US" smtClean="0"/>
              <a:pPr/>
              <a:t>7/3/2009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6274-D884-462C-AC05-B6150C392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BA34-7105-45BB-A169-79C260BCAC82}" type="datetimeFigureOut">
              <a:rPr lang="en-US" smtClean="0"/>
              <a:pPr/>
              <a:t>7/3/2009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6274-D884-462C-AC05-B6150C392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BA34-7105-45BB-A169-79C260BCAC82}" type="datetimeFigureOut">
              <a:rPr lang="en-US" smtClean="0"/>
              <a:pPr/>
              <a:t>7/3/2009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6274-D884-462C-AC05-B6150C392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BA34-7105-45BB-A169-79C260BCAC82}" type="datetimeFigureOut">
              <a:rPr lang="en-US" smtClean="0"/>
              <a:pPr/>
              <a:t>7/3/2009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6274-D884-462C-AC05-B6150C392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5BA34-7105-45BB-A169-79C260BCAC82}" type="datetimeFigureOut">
              <a:rPr lang="en-US" smtClean="0"/>
              <a:pPr/>
              <a:t>7/3/2009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26274-D884-462C-AC05-B6150C392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885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T24_vg1.8_disk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11WNSDVG1.8</a:t>
            </a:r>
            <a:br>
              <a:rPr lang="en-US" sz="3600" dirty="0" smtClean="0"/>
            </a:br>
            <a:r>
              <a:rPr lang="en-US" sz="3600" dirty="0" smtClean="0"/>
              <a:t>CLIC_G un-damped @ 11.424 GHz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measurements versus simulations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05300"/>
            <a:ext cx="6400800" cy="17526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Grudiev</a:t>
            </a:r>
          </a:p>
          <a:p>
            <a:pPr marL="514350" indent="-514350"/>
            <a:r>
              <a:rPr lang="en-US" dirty="0" smtClean="0"/>
              <a:t>CERN</a:t>
            </a:r>
          </a:p>
          <a:p>
            <a:pPr marL="514350" indent="-514350"/>
            <a:r>
              <a:rPr lang="en-US" dirty="0" smtClean="0"/>
              <a:t>1.07.2009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dirty="0" smtClean="0"/>
              <a:t>Reflection: comparison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257800"/>
            <a:ext cx="65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very small (~1MHz) or no difference in frequency between simulations and the air corrected measurements </a:t>
            </a:r>
            <a:endParaRPr lang="en-US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4386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1143000"/>
            <a:ext cx="44386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866900" y="1524000"/>
            <a:ext cx="5257800" cy="1566153"/>
            <a:chOff x="1866900" y="1524000"/>
            <a:chExt cx="5257800" cy="156615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 l="8952" t="32857" r="8952" b="31587"/>
            <a:stretch>
              <a:fillRect/>
            </a:stretch>
          </p:blipFill>
          <p:spPr bwMode="auto">
            <a:xfrm>
              <a:off x="1866900" y="1524000"/>
              <a:ext cx="5257800" cy="1566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324100" y="1714500"/>
              <a:ext cx="30480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24100" y="2476500"/>
              <a:ext cx="30480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2476500"/>
              <a:ext cx="30480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4600" y="1714500"/>
              <a:ext cx="30480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setup 2 (transmission)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057400" y="990600"/>
            <a:ext cx="3429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0800000">
            <a:off x="2095500" y="2895600"/>
            <a:ext cx="190500" cy="6477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667500" y="1028700"/>
            <a:ext cx="1461605" cy="647700"/>
            <a:chOff x="6667500" y="1028700"/>
            <a:chExt cx="1461605" cy="647700"/>
          </a:xfrm>
        </p:grpSpPr>
        <p:sp>
          <p:nvSpPr>
            <p:cNvPr id="6" name="Isosceles Triangle 5"/>
            <p:cNvSpPr/>
            <p:nvPr/>
          </p:nvSpPr>
          <p:spPr>
            <a:xfrm>
              <a:off x="6667500" y="1028700"/>
              <a:ext cx="190500" cy="6477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19900" y="1143000"/>
              <a:ext cx="1309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Perfect load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00100" y="2971800"/>
            <a:ext cx="130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Perfect load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02870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VNA port1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629400" y="2895600"/>
            <a:ext cx="1435610" cy="762000"/>
            <a:chOff x="6629400" y="2895600"/>
            <a:chExt cx="1435610" cy="762000"/>
          </a:xfrm>
        </p:grpSpPr>
        <p:sp>
          <p:nvSpPr>
            <p:cNvPr id="5" name="Down Arrow 4"/>
            <p:cNvSpPr/>
            <p:nvPr/>
          </p:nvSpPr>
          <p:spPr>
            <a:xfrm rot="10800000">
              <a:off x="6629400" y="2895600"/>
              <a:ext cx="304800" cy="762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96100" y="3124200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VNA port2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857500" y="3390900"/>
            <a:ext cx="31472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Transmission = S13+S23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866900" y="4457700"/>
            <a:ext cx="5257800" cy="1566153"/>
            <a:chOff x="1866900" y="1524000"/>
            <a:chExt cx="5257800" cy="1566153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/>
            <a:srcRect l="8952" t="32857" r="8952" b="31587"/>
            <a:stretch>
              <a:fillRect/>
            </a:stretch>
          </p:blipFill>
          <p:spPr bwMode="auto">
            <a:xfrm>
              <a:off x="1866900" y="1524000"/>
              <a:ext cx="5257800" cy="1566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324100" y="1714500"/>
              <a:ext cx="30480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24100" y="2476500"/>
              <a:ext cx="30480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24600" y="2476500"/>
              <a:ext cx="30480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24600" y="1714500"/>
              <a:ext cx="30480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67500" y="3962400"/>
            <a:ext cx="1461605" cy="647700"/>
            <a:chOff x="6667500" y="1028700"/>
            <a:chExt cx="1461605" cy="647700"/>
          </a:xfrm>
        </p:grpSpPr>
        <p:sp>
          <p:nvSpPr>
            <p:cNvPr id="27" name="Isosceles Triangle 26"/>
            <p:cNvSpPr/>
            <p:nvPr/>
          </p:nvSpPr>
          <p:spPr>
            <a:xfrm>
              <a:off x="6667500" y="1028700"/>
              <a:ext cx="190500" cy="6477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19900" y="1143000"/>
              <a:ext cx="1309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Perfect load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629400" y="5829300"/>
            <a:ext cx="1435610" cy="762000"/>
            <a:chOff x="6629400" y="2895600"/>
            <a:chExt cx="1435610" cy="762000"/>
          </a:xfrm>
        </p:grpSpPr>
        <p:sp>
          <p:nvSpPr>
            <p:cNvPr id="31" name="Down Arrow 30"/>
            <p:cNvSpPr/>
            <p:nvPr/>
          </p:nvSpPr>
          <p:spPr>
            <a:xfrm rot="10800000">
              <a:off x="6629400" y="2895600"/>
              <a:ext cx="304800" cy="762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96100" y="3124200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VNA port2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57400" y="5829300"/>
            <a:ext cx="1435610" cy="762000"/>
            <a:chOff x="6629400" y="2895600"/>
            <a:chExt cx="1435610" cy="762000"/>
          </a:xfrm>
        </p:grpSpPr>
        <p:sp>
          <p:nvSpPr>
            <p:cNvPr id="38" name="Down Arrow 37"/>
            <p:cNvSpPr/>
            <p:nvPr/>
          </p:nvSpPr>
          <p:spPr>
            <a:xfrm rot="10800000">
              <a:off x="6629400" y="2895600"/>
              <a:ext cx="304800" cy="762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96100" y="3124200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VNA port1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33600" y="3962400"/>
            <a:ext cx="1461605" cy="647700"/>
            <a:chOff x="6667500" y="1028700"/>
            <a:chExt cx="1461605" cy="647700"/>
          </a:xfrm>
        </p:grpSpPr>
        <p:sp>
          <p:nvSpPr>
            <p:cNvPr id="41" name="Isosceles Triangle 40"/>
            <p:cNvSpPr/>
            <p:nvPr/>
          </p:nvSpPr>
          <p:spPr>
            <a:xfrm>
              <a:off x="6667500" y="1028700"/>
              <a:ext cx="190500" cy="6477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19900" y="1143000"/>
              <a:ext cx="1309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Perfect load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dirty="0" smtClean="0"/>
              <a:t>Transmission: comparison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1562100"/>
            <a:ext cx="2628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There is small difference between HFSS and S3P simulation results due to different conductivity used in the simulations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Both simulation results show higher transmission than air corrected measurements by about 0.2 dB</a:t>
            </a:r>
          </a:p>
          <a:p>
            <a:endParaRPr lang="en-US" dirty="0" smtClean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7275"/>
            <a:ext cx="6261101" cy="469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Some useful equations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04900" y="1257300"/>
          <a:ext cx="4903788" cy="512763"/>
        </p:xfrm>
        <a:graphic>
          <a:graphicData uri="http://schemas.openxmlformats.org/presentationml/2006/ole">
            <p:oleObj spid="_x0000_s7170" name="Equation" r:id="rId3" imgW="2438280" imgH="253800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039813" y="2247900"/>
          <a:ext cx="6926262" cy="2624138"/>
        </p:xfrm>
        <a:graphic>
          <a:graphicData uri="http://schemas.openxmlformats.org/presentationml/2006/ole">
            <p:oleObj spid="_x0000_s7171" name="Equation" r:id="rId4" imgW="3314520" imgH="13968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04900" y="1828800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On the other hand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9149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inally 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104900" y="5334000"/>
          <a:ext cx="1120775" cy="787400"/>
        </p:xfrm>
        <a:graphic>
          <a:graphicData uri="http://schemas.openxmlformats.org/presentationml/2006/ole">
            <p:oleObj spid="_x0000_s7172" name="Equation" r:id="rId5" imgW="59688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Transmission: comparing group delay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1295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no difference between both HFSS and S3P simulations and the air corrected measurements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Transmission: comparing Q-factor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1371600"/>
            <a:ext cx="2628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There is no difference in Q-factor (~7000) between HFSS and S3P simulations.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The measured Q-factor of about 6600 is lower than the simulated value by </a:t>
            </a:r>
            <a:r>
              <a:rPr lang="en-US" dirty="0"/>
              <a:t> </a:t>
            </a:r>
            <a:r>
              <a:rPr lang="en-US" dirty="0" smtClean="0"/>
              <a:t>about 6 %.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0"/>
            <a:ext cx="61341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Measurement setup 3 (bead pull)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952" t="32857" r="8952" b="31587"/>
          <a:stretch>
            <a:fillRect/>
          </a:stretch>
        </p:blipFill>
        <p:spPr bwMode="auto">
          <a:xfrm>
            <a:off x="1028700" y="1943100"/>
            <a:ext cx="716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1257300" y="11049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1257300" y="3886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7581900" y="1219200"/>
            <a:ext cx="2286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0800000">
            <a:off x="7581900" y="3810000"/>
            <a:ext cx="2286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67500" y="1485900"/>
            <a:ext cx="849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Perfect</a:t>
            </a:r>
          </a:p>
          <a:p>
            <a:r>
              <a:rPr lang="en-US" dirty="0" smtClean="0"/>
              <a:t>load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4038600"/>
            <a:ext cx="849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Perfect</a:t>
            </a:r>
          </a:p>
          <a:p>
            <a:r>
              <a:rPr lang="en-US" dirty="0" smtClean="0"/>
              <a:t>load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1143000"/>
            <a:ext cx="702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VNA</a:t>
            </a:r>
          </a:p>
          <a:p>
            <a:r>
              <a:rPr lang="en-US" dirty="0" smtClean="0"/>
              <a:t>port1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4191000"/>
            <a:ext cx="702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VNA</a:t>
            </a:r>
          </a:p>
          <a:p>
            <a:r>
              <a:rPr lang="en-US" dirty="0" smtClean="0"/>
              <a:t>port2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2247900"/>
            <a:ext cx="304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3352800"/>
            <a:ext cx="304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2800" y="3390900"/>
            <a:ext cx="304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2800" y="2209800"/>
            <a:ext cx="304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4700" y="4114800"/>
            <a:ext cx="2106667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~</a:t>
            </a:r>
            <a:r>
              <a:rPr lang="en-US" sz="2400" dirty="0" smtClean="0"/>
              <a:t> S11-&lt;S11&gt;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1828800" y="28956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1638300" y="2933700"/>
            <a:ext cx="609600" cy="7620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 b="3063"/>
          <a:stretch>
            <a:fillRect/>
          </a:stretch>
        </p:blipFill>
        <p:spPr bwMode="auto">
          <a:xfrm>
            <a:off x="4333875" y="685800"/>
            <a:ext cx="48101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Bead pull in complex plane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838200"/>
            <a:ext cx="464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90600" y="762000"/>
            <a:ext cx="28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Measurements: S11-&lt;S11&gt;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600" y="3657600"/>
            <a:ext cx="952500" cy="2667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10300" y="685800"/>
            <a:ext cx="134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HFSS-cells: 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62700" y="2324100"/>
            <a:ext cx="9525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762000"/>
            <a:ext cx="50577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784862"/>
            <a:ext cx="4724399" cy="608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Bead pull: field magnitude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762000"/>
            <a:ext cx="341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Measurements: |</a:t>
            </a:r>
            <a:r>
              <a:rPr lang="en-US" dirty="0" err="1" smtClean="0"/>
              <a:t>sqrt</a:t>
            </a:r>
            <a:r>
              <a:rPr lang="en-US" dirty="0" smtClean="0"/>
              <a:t>(S11-&lt;S11&gt;)|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600" y="3695700"/>
            <a:ext cx="952500" cy="2667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10300" y="723900"/>
            <a:ext cx="156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HFSS-cells: |E|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00800" y="2286000"/>
            <a:ext cx="9525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53000" y="990600"/>
            <a:ext cx="952500" cy="3048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700" y="2362200"/>
            <a:ext cx="952500" cy="3048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Field distribution at different frequencies</a:t>
            </a:r>
            <a:endParaRPr lang="en-US" sz="3200" baseline="30000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3505200"/>
            <a:ext cx="78867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685800"/>
            <a:ext cx="7794604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086600" y="1409700"/>
            <a:ext cx="163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rf</a:t>
            </a:r>
            <a:r>
              <a:rPr lang="en-US" dirty="0" smtClean="0"/>
              <a:t> phase advance per cell frequency</a:t>
            </a:r>
          </a:p>
          <a:p>
            <a:r>
              <a:rPr lang="en-US" dirty="0" smtClean="0"/>
              <a:t>11.424 GHz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48500" y="3771900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match frequency</a:t>
            </a:r>
          </a:p>
          <a:p>
            <a:r>
              <a:rPr lang="en-US" dirty="0" smtClean="0"/>
              <a:t>11.420 GHz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905000"/>
            <a:ext cx="17284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400" dirty="0" smtClean="0"/>
              <a:t>CERN:</a:t>
            </a:r>
          </a:p>
          <a:p>
            <a:pPr marL="342900" indent="-342900"/>
            <a:r>
              <a:rPr lang="en-US" sz="2400" dirty="0" smtClean="0"/>
              <a:t>M. </a:t>
            </a:r>
            <a:r>
              <a:rPr lang="en-US" sz="2400" dirty="0" err="1" smtClean="0"/>
              <a:t>Gerbaux</a:t>
            </a:r>
            <a:endParaRPr lang="en-US" sz="2400" dirty="0" smtClean="0"/>
          </a:p>
          <a:p>
            <a:pPr marL="342900" indent="-342900"/>
            <a:r>
              <a:rPr lang="en-US" sz="2400" dirty="0" smtClean="0"/>
              <a:t>R. </a:t>
            </a:r>
            <a:r>
              <a:rPr lang="en-US" sz="2400" dirty="0" err="1" smtClean="0"/>
              <a:t>Zennaro</a:t>
            </a:r>
            <a:endParaRPr lang="en-US" sz="2400" dirty="0" smtClean="0"/>
          </a:p>
          <a:p>
            <a:pPr marL="342900" indent="-342900"/>
            <a:r>
              <a:rPr lang="en-US" sz="2400" dirty="0" smtClean="0"/>
              <a:t>A. </a:t>
            </a:r>
            <a:r>
              <a:rPr lang="en-US" sz="2400" dirty="0" err="1" smtClean="0"/>
              <a:t>Olyunin</a:t>
            </a:r>
            <a:endParaRPr lang="en-US" sz="2400" dirty="0" smtClean="0"/>
          </a:p>
          <a:p>
            <a:pPr marL="342900" indent="-342900"/>
            <a:r>
              <a:rPr lang="en-US" sz="2400" dirty="0" smtClean="0"/>
              <a:t>W. </a:t>
            </a:r>
            <a:r>
              <a:rPr lang="en-US" sz="2400" dirty="0" err="1" smtClean="0"/>
              <a:t>Wuensch</a:t>
            </a:r>
            <a:endParaRPr lang="en-US" sz="2400" dirty="0" smtClean="0"/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 smtClean="0"/>
              <a:t>SLAC:</a:t>
            </a:r>
          </a:p>
          <a:p>
            <a:pPr marL="342900" indent="-342900"/>
            <a:r>
              <a:rPr lang="en-US" sz="2400" dirty="0" smtClean="0"/>
              <a:t>Z. Li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RF phase advance per cell at different frequencies</a:t>
            </a:r>
            <a:endParaRPr lang="en-US" sz="3200" baseline="30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647700"/>
            <a:ext cx="63246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96000" y="8763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rf</a:t>
            </a:r>
            <a:r>
              <a:rPr lang="en-US" dirty="0" smtClean="0"/>
              <a:t> phase advance per cell frequency: 11.424 GHz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10300" y="3733800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match frequency:</a:t>
            </a:r>
          </a:p>
          <a:p>
            <a:r>
              <a:rPr lang="en-US" dirty="0" smtClean="0"/>
              <a:t>11.420 GHz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90900"/>
            <a:ext cx="62865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Summary  table for T24_vg1.8_disk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524000"/>
          <a:ext cx="8839205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206"/>
                <a:gridCol w="856212"/>
                <a:gridCol w="753467"/>
                <a:gridCol w="821964"/>
                <a:gridCol w="804251"/>
                <a:gridCol w="762000"/>
                <a:gridCol w="1104900"/>
                <a:gridCol w="893784"/>
                <a:gridCol w="893553"/>
                <a:gridCol w="95586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S12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Pout/Pin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τ</a:t>
                      </a:r>
                      <a:r>
                        <a:rPr lang="en-US" sz="1600" dirty="0" smtClean="0"/>
                        <a:t>=0.5ln (Pout/Pin)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tf</a:t>
                      </a:r>
                      <a:r>
                        <a:rPr lang="en-US" sz="1600" dirty="0" smtClean="0"/>
                        <a:t>=d</a:t>
                      </a:r>
                      <a:r>
                        <a:rPr lang="el-GR" sz="1600" dirty="0" smtClean="0"/>
                        <a:t>φ</a:t>
                      </a:r>
                      <a:r>
                        <a:rPr lang="en-US" sz="1600" dirty="0" smtClean="0"/>
                        <a:t>/d</a:t>
                      </a:r>
                      <a:r>
                        <a:rPr lang="el-GR" sz="1600" dirty="0" smtClean="0"/>
                        <a:t>ω</a:t>
                      </a:r>
                      <a:r>
                        <a:rPr lang="en-US" sz="1600" dirty="0" smtClean="0"/>
                        <a:t> [ns]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tf</a:t>
                      </a:r>
                      <a:r>
                        <a:rPr lang="en-US" sz="1600" dirty="0" smtClean="0"/>
                        <a:t>=W0/Pin [ns]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Q=</a:t>
                      </a:r>
                      <a:r>
                        <a:rPr lang="el-GR" sz="1600" dirty="0" smtClean="0"/>
                        <a:t>ω</a:t>
                      </a:r>
                      <a:r>
                        <a:rPr lang="en-US" sz="1600" dirty="0" err="1" smtClean="0"/>
                        <a:t>tf</a:t>
                      </a:r>
                      <a:r>
                        <a:rPr lang="en-US" sz="1600" dirty="0" smtClean="0"/>
                        <a:t>/2</a:t>
                      </a:r>
                      <a:r>
                        <a:rPr lang="el-GR" sz="1600" dirty="0" smtClean="0"/>
                        <a:t>τ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Q=</a:t>
                      </a:r>
                      <a:r>
                        <a:rPr lang="el-GR" sz="1600" dirty="0" smtClean="0"/>
                        <a:t>ω</a:t>
                      </a:r>
                      <a:r>
                        <a:rPr lang="en-US" sz="1600" dirty="0" smtClean="0"/>
                        <a:t>W</a:t>
                      </a:r>
                    </a:p>
                    <a:p>
                      <a:r>
                        <a:rPr lang="en-US" sz="1600" dirty="0" smtClean="0"/>
                        <a:t>/(Pin-Pout)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Q=</a:t>
                      </a:r>
                      <a:r>
                        <a:rPr lang="el-GR" sz="1600" dirty="0" smtClean="0"/>
                        <a:t>ω</a:t>
                      </a:r>
                      <a:r>
                        <a:rPr lang="en-US" sz="1600" dirty="0" smtClean="0"/>
                        <a:t>W</a:t>
                      </a:r>
                    </a:p>
                    <a:p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Ploss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Pin100 </a:t>
                      </a:r>
                    </a:p>
                    <a:p>
                      <a:r>
                        <a:rPr lang="en-US" sz="1600" dirty="0" smtClean="0"/>
                        <a:t>24 cells</a:t>
                      </a:r>
                    </a:p>
                    <a:p>
                      <a:r>
                        <a:rPr lang="en-US" sz="1600" dirty="0" smtClean="0"/>
                        <a:t>[MW]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Measurements (</a:t>
                      </a:r>
                      <a:r>
                        <a:rPr lang="en-US" sz="1600" dirty="0" err="1" smtClean="0"/>
                        <a:t>Vac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HFSS</a:t>
                      </a:r>
                      <a:r>
                        <a:rPr lang="en-US" sz="1600" baseline="0" dirty="0" smtClean="0"/>
                        <a:t> ¼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58.4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6720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7010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7010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HFSS </a:t>
                      </a:r>
                      <a:r>
                        <a:rPr lang="en-US" sz="1600" dirty="0" err="1" smtClean="0"/>
                        <a:t>InCoup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OutCoup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Cells 24+2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0.731</a:t>
                      </a:r>
                    </a:p>
                    <a:p>
                      <a:r>
                        <a:rPr lang="en-US" sz="1600" dirty="0" smtClean="0"/>
                        <a:t>0.99875</a:t>
                      </a:r>
                    </a:p>
                    <a:p>
                      <a:r>
                        <a:rPr lang="en-US" sz="1600" dirty="0" smtClean="0"/>
                        <a:t>0.99889</a:t>
                      </a:r>
                    </a:p>
                    <a:p>
                      <a:r>
                        <a:rPr lang="en-US" sz="1600" dirty="0" smtClean="0"/>
                        <a:t>0.733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0.534</a:t>
                      </a:r>
                    </a:p>
                    <a:p>
                      <a:r>
                        <a:rPr lang="en-US" sz="1600" dirty="0" smtClean="0"/>
                        <a:t>0.9975</a:t>
                      </a:r>
                    </a:p>
                    <a:p>
                      <a:r>
                        <a:rPr lang="en-US" sz="1600" dirty="0" smtClean="0"/>
                        <a:t>0.9978</a:t>
                      </a:r>
                    </a:p>
                    <a:p>
                      <a:r>
                        <a:rPr lang="en-US" sz="1600" dirty="0" smtClean="0"/>
                        <a:t>0.537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0.313</a:t>
                      </a:r>
                      <a:endParaRPr lang="en-US" sz="1600" b="1" dirty="0"/>
                    </a:p>
                    <a:p>
                      <a:r>
                        <a:rPr lang="en-US" sz="1600" dirty="0" smtClean="0"/>
                        <a:t>0.0013</a:t>
                      </a:r>
                      <a:endParaRPr lang="en-US" sz="1600" dirty="0"/>
                    </a:p>
                    <a:p>
                      <a:r>
                        <a:rPr lang="en-US" sz="1600" dirty="0" smtClean="0"/>
                        <a:t>0.0011</a:t>
                      </a:r>
                      <a:endParaRPr lang="en-US" sz="1600" dirty="0"/>
                    </a:p>
                    <a:p>
                      <a:r>
                        <a:rPr lang="en-US" sz="1600" dirty="0" smtClean="0"/>
                        <a:t>0.311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60.7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      &lt;-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      &lt;-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59.9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59.8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0.46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0.36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59.0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6960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12700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11800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6910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6940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13000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12300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6640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13200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12300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6580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42.2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3-cells</a:t>
                      </a:r>
                      <a:r>
                        <a:rPr lang="en-US" sz="1600" baseline="0" dirty="0" smtClean="0"/>
                        <a:t> 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0.569-</a:t>
                      </a:r>
                    </a:p>
                    <a:p>
                      <a:r>
                        <a:rPr lang="en-US" sz="1600" dirty="0" smtClean="0"/>
                        <a:t>0.533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0.282-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54.8-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59.37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6974-</a:t>
                      </a:r>
                    </a:p>
                    <a:p>
                      <a:r>
                        <a:rPr lang="en-US" sz="1600" dirty="0" smtClean="0"/>
                        <a:t>6764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6980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41.1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S3P (SLAC)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0.315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60.8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6927</a:t>
                      </a:r>
                      <a:r>
                        <a:rPr lang="en-US" sz="1050" dirty="0" smtClean="0"/>
                        <a:t>(</a:t>
                      </a:r>
                      <a:r>
                        <a:rPr lang="el-GR" sz="1050" dirty="0" smtClean="0"/>
                        <a:t>σ</a:t>
                      </a:r>
                      <a:r>
                        <a:rPr lang="en-US" sz="1050" dirty="0" smtClean="0"/>
                        <a:t>=57e6)</a:t>
                      </a:r>
                      <a:endParaRPr lang="en-US" sz="1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6988</a:t>
                      </a: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l-G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=58e6)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42.4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 on comparison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81153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Simulation results of HFSS and S3P show very good agreement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Q-factor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All 3 different ways of calculating Q-factor: S3P, HFSS-S-parameter solver and  HFSS-</a:t>
            </a:r>
            <a:r>
              <a:rPr lang="en-US" dirty="0" err="1" smtClean="0"/>
              <a:t>eigenmode</a:t>
            </a:r>
            <a:r>
              <a:rPr lang="en-US" dirty="0" smtClean="0"/>
              <a:t> solver give very close values of about 7000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The measurements of the T24_vg1.8_disk structure made at CERN show 6 % lower Q-factor of 6600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RF phase advance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Both HFSS and S3P simulations and air corrected measurements simulations show 120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rf</a:t>
            </a:r>
            <a:r>
              <a:rPr lang="en-US" dirty="0" smtClean="0"/>
              <a:t> phase advance frequency of 11.424 GHz which is the design frequency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Good agreement (± 0.5 MHz) between simulations and measurements demonstrates extremely high (sub-micron) precision of machining. For example, it is equivalent to ± 0.6 </a:t>
            </a:r>
            <a:r>
              <a:rPr lang="el-GR" dirty="0" smtClean="0"/>
              <a:t>μ</a:t>
            </a:r>
            <a:r>
              <a:rPr lang="en-US" dirty="0" smtClean="0"/>
              <a:t>m tolerance on the outer wall radius RF phase advance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Structure matching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There is a design error in structure matching of about 4 </a:t>
            </a:r>
            <a:r>
              <a:rPr lang="en-US" dirty="0" err="1" smtClean="0"/>
              <a:t>MHz.</a:t>
            </a:r>
            <a:r>
              <a:rPr lang="en-US" dirty="0" smtClean="0"/>
              <a:t> The match frequency is 11.420 GHz . To some extent this is also in </a:t>
            </a:r>
            <a:r>
              <a:rPr lang="en-US" smtClean="0"/>
              <a:t>agreement with </a:t>
            </a:r>
            <a:r>
              <a:rPr lang="en-US" dirty="0" smtClean="0"/>
              <a:t>the measurements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1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HFSS S-par solver: v10.1 versus v11.1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1714500"/>
            <a:ext cx="587199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imulation setup 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952500"/>
            <a:ext cx="798231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                         HFSS-cells + couplers</a:t>
            </a:r>
          </a:p>
          <a:p>
            <a:r>
              <a:rPr lang="en-US" dirty="0" smtClean="0"/>
              <a:t>HFSS simulation of ¼ of input coupler </a:t>
            </a:r>
          </a:p>
          <a:p>
            <a:r>
              <a:rPr lang="en-US" dirty="0" smtClean="0"/>
              <a:t>+ segment of the cells made in HFSS by 5 deg. Sweep (3D geometry created in HFSS)</a:t>
            </a:r>
          </a:p>
          <a:p>
            <a:r>
              <a:rPr lang="en-US" dirty="0" smtClean="0"/>
              <a:t>+ ¼ of output coupler :</a:t>
            </a:r>
          </a:p>
          <a:p>
            <a:r>
              <a:rPr lang="en-US" dirty="0" smtClean="0"/>
              <a:t>Surface conductivity (Cu): 58e6 S/m</a:t>
            </a:r>
          </a:p>
          <a:p>
            <a:r>
              <a:rPr lang="en-US" dirty="0" smtClean="0"/>
              <a:t>Surface approximation: </a:t>
            </a:r>
            <a:r>
              <a:rPr lang="en-US" dirty="0" err="1" smtClean="0"/>
              <a:t>ds</a:t>
            </a:r>
            <a:r>
              <a:rPr lang="en-US" dirty="0" smtClean="0"/>
              <a:t>=1 </a:t>
            </a:r>
            <a:r>
              <a:rPr lang="el-GR" dirty="0" smtClean="0"/>
              <a:t>μ</a:t>
            </a:r>
            <a:r>
              <a:rPr lang="en-US" dirty="0" smtClean="0"/>
              <a:t>m,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5867400"/>
            <a:ext cx="12089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HFSS v11.1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10300" y="5829300"/>
            <a:ext cx="12089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HFSS v10.1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867400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versus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0100"/>
          </a:xfrm>
        </p:spPr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2514600" y="4724400"/>
            <a:ext cx="152400" cy="9144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6781800" y="4686300"/>
            <a:ext cx="152400" cy="9144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7124700" y="4686300"/>
            <a:ext cx="152400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2857500" y="4724400"/>
            <a:ext cx="152400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57531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MHz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5715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MHz</a:t>
            </a:r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0100"/>
            <a:ext cx="48196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75" y="800100"/>
            <a:ext cx="4810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621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76300"/>
          </a:xfrm>
        </p:spPr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0800000">
            <a:off x="3695700" y="1219200"/>
            <a:ext cx="152400" cy="914400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4191000" y="1219200"/>
            <a:ext cx="152400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81400" y="8763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MHz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delay and Q-factor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8196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952500"/>
            <a:ext cx="4829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 b="3063"/>
          <a:stretch>
            <a:fillRect/>
          </a:stretch>
        </p:blipFill>
        <p:spPr bwMode="auto">
          <a:xfrm>
            <a:off x="1" y="495300"/>
            <a:ext cx="46101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457201"/>
            <a:ext cx="49149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RF phase advance per cell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05000" y="2209800"/>
            <a:ext cx="914400" cy="2286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419100"/>
            <a:ext cx="12089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HFSS v10.1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457200"/>
            <a:ext cx="12089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HFSS v11.1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658100" y="3581400"/>
            <a:ext cx="914400" cy="2286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 on HFSS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333500"/>
            <a:ext cx="742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It seems that there is a bug in HFSS v11.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results of the simulations using HFSS v11 are shifted up in frequency by </a:t>
            </a:r>
            <a:r>
              <a:rPr lang="en-US" b="1" dirty="0" smtClean="0"/>
              <a:t>4 MHz </a:t>
            </a:r>
            <a:r>
              <a:rPr lang="en-US" dirty="0" smtClean="0"/>
              <a:t>with respect to the results of the simulations using HFSS v10 or S3P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Use HFSS-S-parameter solver VERSION 10 or S3P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cell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685800"/>
            <a:ext cx="81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/E</a:t>
            </a:r>
            <a:r>
              <a:rPr lang="en-US" sz="2400" baseline="-25000" dirty="0" smtClean="0"/>
              <a:t>a</a:t>
            </a:r>
            <a:endParaRPr 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685800"/>
            <a:ext cx="77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/E</a:t>
            </a:r>
            <a:r>
              <a:rPr lang="en-US" sz="2400" baseline="-25000" dirty="0" smtClean="0"/>
              <a:t>a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685800"/>
            <a:ext cx="87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/E</a:t>
            </a:r>
            <a:r>
              <a:rPr lang="en-US" sz="2400" baseline="-25000" dirty="0" smtClean="0"/>
              <a:t>a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3581400"/>
          <a:ext cx="32004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1430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[mm]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3.307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 [mm]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1.753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1.16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f [GHz]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11.433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Q(Cu)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6814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/c [%]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1.83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r’/Q [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Linac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/m]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15198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Es/Ea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1.95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Hs/Ea [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/V]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Sc/Ea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/V]</a:t>
                      </a:r>
                      <a:endParaRPr lang="en-US" sz="1400" b="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0.37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/>
          <a:srcRect r="13365" b="18868"/>
          <a:stretch>
            <a:fillRect/>
          </a:stretch>
        </p:blipFill>
        <p:spPr bwMode="auto">
          <a:xfrm>
            <a:off x="228600" y="1143000"/>
            <a:ext cx="2753887" cy="232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/>
          <a:srcRect r="14217" b="16981"/>
          <a:stretch>
            <a:fillRect/>
          </a:stretch>
        </p:blipFill>
        <p:spPr bwMode="auto">
          <a:xfrm>
            <a:off x="3352800" y="1143000"/>
            <a:ext cx="2667000" cy="23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/>
          <a:srcRect r="15069" b="16981"/>
          <a:stretch>
            <a:fillRect/>
          </a:stretch>
        </p:blipFill>
        <p:spPr bwMode="auto">
          <a:xfrm>
            <a:off x="6172200" y="1143000"/>
            <a:ext cx="267592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Middle cell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685800"/>
            <a:ext cx="81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/E</a:t>
            </a:r>
            <a:r>
              <a:rPr lang="en-US" sz="2400" baseline="-25000" dirty="0" smtClean="0"/>
              <a:t>a</a:t>
            </a:r>
            <a:endParaRPr 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685800"/>
            <a:ext cx="77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/E</a:t>
            </a:r>
            <a:r>
              <a:rPr lang="en-US" sz="2400" baseline="-25000" dirty="0" smtClean="0"/>
              <a:t>a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685800"/>
            <a:ext cx="87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/E</a:t>
            </a:r>
            <a:r>
              <a:rPr lang="en-US" sz="2400" baseline="-25000" dirty="0" smtClean="0"/>
              <a:t>a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3581400"/>
          <a:ext cx="32004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1430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[mm]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2.887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 [mm]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1.402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1.15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f [GHz]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11.432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Q(Cu)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6980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/c [%]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1.33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r’/Q [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Linac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/m]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16960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Es/Ea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1.95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Hs/Ea [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/V]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2.45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Sc/Ea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/V]</a:t>
                      </a:r>
                      <a:endParaRPr lang="en-US" sz="1400" b="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0.34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/>
          <a:srcRect r="20181" b="15094"/>
          <a:stretch>
            <a:fillRect/>
          </a:stretch>
        </p:blipFill>
        <p:spPr bwMode="auto">
          <a:xfrm>
            <a:off x="381000" y="1066800"/>
            <a:ext cx="2554499" cy="245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/>
          <a:srcRect r="20181" b="15094"/>
          <a:stretch>
            <a:fillRect/>
          </a:stretch>
        </p:blipFill>
        <p:spPr bwMode="auto">
          <a:xfrm>
            <a:off x="3276600" y="1066800"/>
            <a:ext cx="2590799" cy="248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/>
          <a:srcRect r="21033" b="16038"/>
          <a:stretch>
            <a:fillRect/>
          </a:stretch>
        </p:blipFill>
        <p:spPr bwMode="auto">
          <a:xfrm>
            <a:off x="6196602" y="1066800"/>
            <a:ext cx="261878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Last cell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685800"/>
            <a:ext cx="81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/E</a:t>
            </a:r>
            <a:r>
              <a:rPr lang="en-US" sz="2400" baseline="-25000" dirty="0" smtClean="0"/>
              <a:t>a</a:t>
            </a:r>
            <a:endParaRPr 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685800"/>
            <a:ext cx="77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/E</a:t>
            </a:r>
            <a:r>
              <a:rPr lang="en-US" sz="2400" baseline="-25000" dirty="0" smtClean="0"/>
              <a:t>a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685800"/>
            <a:ext cx="87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/E</a:t>
            </a:r>
            <a:r>
              <a:rPr lang="en-US" sz="2400" baseline="-25000" dirty="0" smtClean="0"/>
              <a:t>a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3581400"/>
          <a:ext cx="32004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1430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[mm]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2.467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 [mm]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1.05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1.13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f [GHz]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11.426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Q(Cu)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7157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/c [%]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0.92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r’/Q [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Linac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/m]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18713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Es/Ea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Hs/Ea [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/V]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Sc/Ea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/V]</a:t>
                      </a:r>
                      <a:endParaRPr lang="en-US" sz="1400" b="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0.28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/>
          <a:srcRect r="20181" b="17925"/>
          <a:stretch>
            <a:fillRect/>
          </a:stretch>
        </p:blipFill>
        <p:spPr bwMode="auto">
          <a:xfrm>
            <a:off x="3276600" y="1143000"/>
            <a:ext cx="254377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19329" b="18868"/>
          <a:stretch>
            <a:fillRect/>
          </a:stretch>
        </p:blipFill>
        <p:spPr bwMode="auto">
          <a:xfrm>
            <a:off x="228600" y="1142999"/>
            <a:ext cx="2590800" cy="235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r="18477" b="22642"/>
          <a:stretch>
            <a:fillRect/>
          </a:stretch>
        </p:blipFill>
        <p:spPr bwMode="auto">
          <a:xfrm>
            <a:off x="6096000" y="1143000"/>
            <a:ext cx="2756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Gradient in 24 regular cells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34000" y="5105400"/>
          <a:ext cx="32004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9906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Number of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regular cells: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Nc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Bunch population: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3.72x10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of bunches: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Nb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312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Bunch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separation: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Ncycl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rf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cycles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0600" y="685800"/>
            <a:ext cx="31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unloaded of 100 MV/m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685800"/>
            <a:ext cx="292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loaded of 100 MV/m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47148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762000"/>
            <a:ext cx="47148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6" name="Object 2"/>
          <p:cNvGraphicFramePr>
            <a:graphicFrameLocks noGrp="1" noChangeAspect="1"/>
          </p:cNvGraphicFramePr>
          <p:nvPr/>
        </p:nvGraphicFramePr>
        <p:xfrm>
          <a:off x="457200" y="5143500"/>
          <a:ext cx="4262437" cy="1195388"/>
        </p:xfrm>
        <a:graphic>
          <a:graphicData uri="http://schemas.openxmlformats.org/presentationml/2006/ole">
            <p:oleObj spid="_x0000_s1026" name="Equation" r:id="rId5" imgW="176508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imulation setup 1 &amp; 2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020050" cy="551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3900" y="1104900"/>
            <a:ext cx="44324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HFSS-quad</a:t>
            </a:r>
          </a:p>
          <a:p>
            <a:r>
              <a:rPr lang="en-US" dirty="0" smtClean="0"/>
              <a:t>HFSS simulation of ¼ of the structure:</a:t>
            </a:r>
          </a:p>
          <a:p>
            <a:r>
              <a:rPr lang="en-US" dirty="0" smtClean="0"/>
              <a:t>Surface conductivity (Cu): 58e6 S/m</a:t>
            </a:r>
          </a:p>
          <a:p>
            <a:r>
              <a:rPr lang="en-US" dirty="0"/>
              <a:t>S</a:t>
            </a:r>
            <a:r>
              <a:rPr lang="en-US" dirty="0" smtClean="0"/>
              <a:t>urface approximation: </a:t>
            </a:r>
            <a:r>
              <a:rPr lang="en-US" dirty="0" err="1" smtClean="0"/>
              <a:t>ds</a:t>
            </a:r>
            <a:r>
              <a:rPr lang="en-US" dirty="0" smtClean="0"/>
              <a:t>=6 </a:t>
            </a:r>
            <a:r>
              <a:rPr lang="el-GR" dirty="0" smtClean="0"/>
              <a:t>μ</a:t>
            </a:r>
            <a:r>
              <a:rPr lang="en-US" dirty="0" smtClean="0"/>
              <a:t>m, </a:t>
            </a:r>
          </a:p>
          <a:p>
            <a:r>
              <a:rPr lang="en-US" dirty="0" smtClean="0"/>
              <a:t>Total number of </a:t>
            </a:r>
            <a:r>
              <a:rPr lang="en-US" dirty="0" err="1" smtClean="0"/>
              <a:t>tetrahedra</a:t>
            </a:r>
            <a:r>
              <a:rPr lang="en-US" dirty="0" smtClean="0"/>
              <a:t>:  </a:t>
            </a:r>
            <a:r>
              <a:rPr lang="en-US" dirty="0" err="1" smtClean="0"/>
              <a:t>Ntetr</a:t>
            </a:r>
            <a:r>
              <a:rPr lang="en-US" dirty="0" smtClean="0"/>
              <a:t> = 1170348</a:t>
            </a:r>
          </a:p>
          <a:p>
            <a:r>
              <a:rPr lang="en-US" dirty="0" smtClean="0"/>
              <a:t>Mesh density: ~ 40000 </a:t>
            </a:r>
            <a:r>
              <a:rPr lang="en-US" dirty="0" err="1" smtClean="0"/>
              <a:t>tetr</a:t>
            </a:r>
            <a:r>
              <a:rPr lang="en-US" dirty="0" smtClean="0"/>
              <a:t> / ¼ cell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86100" y="5067300"/>
            <a:ext cx="46963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S3P-quad</a:t>
            </a:r>
          </a:p>
          <a:p>
            <a:r>
              <a:rPr lang="en-US" dirty="0" smtClean="0"/>
              <a:t>S3P simulation of ¼ of the structure made by </a:t>
            </a:r>
            <a:r>
              <a:rPr lang="en-US" dirty="0" err="1" smtClean="0"/>
              <a:t>Zenghai</a:t>
            </a:r>
            <a:r>
              <a:rPr lang="en-US" dirty="0" smtClean="0"/>
              <a:t> Li at SLAC-ACD</a:t>
            </a:r>
          </a:p>
          <a:p>
            <a:r>
              <a:rPr lang="en-US" dirty="0" smtClean="0"/>
              <a:t>Surface conductivity (Cu): 57e6 S/m different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1143000"/>
            <a:ext cx="12089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HFSS v10.1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1447800"/>
            <a:ext cx="6057900" cy="416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20742" r="16812"/>
          <a:stretch>
            <a:fillRect/>
          </a:stretch>
        </p:blipFill>
        <p:spPr bwMode="auto">
          <a:xfrm>
            <a:off x="7310603" y="1295400"/>
            <a:ext cx="183339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imulation setup 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952500"/>
            <a:ext cx="884556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                         HFSS-cells + couplers</a:t>
            </a:r>
          </a:p>
          <a:p>
            <a:r>
              <a:rPr lang="en-US" dirty="0" smtClean="0"/>
              <a:t>HFSS simulation of ¼ of input coupler + segment of 5 deg. of the cells + ¼ of output coupler :</a:t>
            </a:r>
          </a:p>
          <a:p>
            <a:r>
              <a:rPr lang="en-US" dirty="0" smtClean="0"/>
              <a:t>Surface conductivity (Cu): 58e6 S/m</a:t>
            </a:r>
          </a:p>
          <a:p>
            <a:r>
              <a:rPr lang="en-US" dirty="0" smtClean="0"/>
              <a:t>Surface approximation: </a:t>
            </a:r>
            <a:r>
              <a:rPr lang="en-US" dirty="0" err="1" smtClean="0"/>
              <a:t>ds</a:t>
            </a:r>
            <a:r>
              <a:rPr lang="en-US" dirty="0" smtClean="0"/>
              <a:t>=1 </a:t>
            </a:r>
            <a:r>
              <a:rPr lang="el-GR" dirty="0" smtClean="0"/>
              <a:t>μ</a:t>
            </a:r>
            <a:r>
              <a:rPr lang="en-US" dirty="0" smtClean="0"/>
              <a:t>m, </a:t>
            </a:r>
          </a:p>
          <a:p>
            <a:r>
              <a:rPr lang="en-US" dirty="0" smtClean="0"/>
              <a:t>Total number of </a:t>
            </a:r>
            <a:r>
              <a:rPr lang="en-US" dirty="0" err="1" smtClean="0"/>
              <a:t>tetrahedra</a:t>
            </a:r>
            <a:r>
              <a:rPr lang="en-US" dirty="0" smtClean="0"/>
              <a:t> for cells:  </a:t>
            </a:r>
            <a:r>
              <a:rPr lang="en-US" dirty="0" err="1" smtClean="0"/>
              <a:t>Ntetr</a:t>
            </a:r>
            <a:r>
              <a:rPr lang="en-US" dirty="0" smtClean="0"/>
              <a:t> = 506075</a:t>
            </a:r>
          </a:p>
          <a:p>
            <a:r>
              <a:rPr lang="en-US" dirty="0" smtClean="0"/>
              <a:t>Mesh density: ~ 350000 </a:t>
            </a:r>
            <a:r>
              <a:rPr lang="en-US" dirty="0" err="1" smtClean="0"/>
              <a:t>tetr</a:t>
            </a:r>
            <a:r>
              <a:rPr lang="en-US" dirty="0" smtClean="0"/>
              <a:t> / ¼ cell  </a:t>
            </a:r>
          </a:p>
          <a:p>
            <a:r>
              <a:rPr lang="en-US" dirty="0"/>
              <a:t> </a:t>
            </a:r>
            <a:r>
              <a:rPr lang="en-US" dirty="0" smtClean="0"/>
              <a:t>(10 times higher than in HFSS-quad setup)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67300"/>
            <a:ext cx="221584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10300" y="5143500"/>
            <a:ext cx="12089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HFSS v11.1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Measurement setup 1 (reflections)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952" t="32857" r="8952" b="31587"/>
          <a:stretch>
            <a:fillRect/>
          </a:stretch>
        </p:blipFill>
        <p:spPr bwMode="auto">
          <a:xfrm>
            <a:off x="1028700" y="1943100"/>
            <a:ext cx="716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1257300" y="11049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1257300" y="3886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7581900" y="1219200"/>
            <a:ext cx="2286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0800000">
            <a:off x="7581900" y="3810000"/>
            <a:ext cx="2286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67500" y="1485900"/>
            <a:ext cx="849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Perfect</a:t>
            </a:r>
          </a:p>
          <a:p>
            <a:r>
              <a:rPr lang="en-US" dirty="0" smtClean="0"/>
              <a:t>load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4038600"/>
            <a:ext cx="849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Perfect</a:t>
            </a:r>
          </a:p>
          <a:p>
            <a:r>
              <a:rPr lang="en-US" dirty="0" smtClean="0"/>
              <a:t>load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1143000"/>
            <a:ext cx="702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VNA</a:t>
            </a:r>
          </a:p>
          <a:p>
            <a:r>
              <a:rPr lang="en-US" dirty="0" smtClean="0"/>
              <a:t>port1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4191000"/>
            <a:ext cx="702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VNA</a:t>
            </a:r>
          </a:p>
          <a:p>
            <a:r>
              <a:rPr lang="en-US" dirty="0" smtClean="0"/>
              <a:t>port2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2247900"/>
            <a:ext cx="304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3352800"/>
            <a:ext cx="304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2800" y="3390900"/>
            <a:ext cx="304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2800" y="2209800"/>
            <a:ext cx="304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4200" y="4114800"/>
            <a:ext cx="279268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Reflection = S11+S12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5448300"/>
            <a:ext cx="649197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Frequency correction due to air (</a:t>
            </a:r>
            <a:r>
              <a:rPr lang="el-GR" dirty="0" smtClean="0"/>
              <a:t>ε</a:t>
            </a:r>
            <a:r>
              <a:rPr lang="en-US" dirty="0" smtClean="0"/>
              <a:t> = 1.00059) </a:t>
            </a:r>
          </a:p>
          <a:p>
            <a:r>
              <a:rPr lang="en-US" dirty="0"/>
              <a:t>F</a:t>
            </a:r>
            <a:r>
              <a:rPr lang="en-US" dirty="0" smtClean="0"/>
              <a:t>requency in vacuum:  f’ = f*</a:t>
            </a:r>
            <a:r>
              <a:rPr lang="en-US" dirty="0" err="1" smtClean="0"/>
              <a:t>sqrt</a:t>
            </a:r>
            <a:r>
              <a:rPr lang="en-US" dirty="0" smtClean="0"/>
              <a:t>(1.00059) ≈ f + </a:t>
            </a:r>
            <a:r>
              <a:rPr lang="en-US" dirty="0" smtClean="0">
                <a:solidFill>
                  <a:srgbClr val="FF0000"/>
                </a:solidFill>
              </a:rPr>
              <a:t>3.5 MHz @ X-band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1098</Words>
  <Application>Microsoft Office PowerPoint</Application>
  <PresentationFormat>On-screen Show (4:3)</PresentationFormat>
  <Paragraphs>318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T24_vg1.8_disk  11WNSDVG1.8 CLIC_G un-damped @ 11.424 GHz measurements versus simulations</vt:lpstr>
      <vt:lpstr>Acknowledgements</vt:lpstr>
      <vt:lpstr>First cell</vt:lpstr>
      <vt:lpstr>Middle cell</vt:lpstr>
      <vt:lpstr>Last cell</vt:lpstr>
      <vt:lpstr>Gradient in 24 regular cells</vt:lpstr>
      <vt:lpstr>Simulation setup 1 &amp; 2</vt:lpstr>
      <vt:lpstr>Simulation setup 3</vt:lpstr>
      <vt:lpstr>Measurement setup 1 (reflections)</vt:lpstr>
      <vt:lpstr>Reflection: comparison </vt:lpstr>
      <vt:lpstr>Measurement setup 2 (transmission)</vt:lpstr>
      <vt:lpstr>Transmission: comparison </vt:lpstr>
      <vt:lpstr>Some useful equations</vt:lpstr>
      <vt:lpstr>Transmission: comparing group delay </vt:lpstr>
      <vt:lpstr>Transmission: comparing Q-factor </vt:lpstr>
      <vt:lpstr>Measurement setup 3 (bead pull)</vt:lpstr>
      <vt:lpstr>Bead pull in complex plane</vt:lpstr>
      <vt:lpstr>Bead pull: field magnitude</vt:lpstr>
      <vt:lpstr>Field distribution at different frequencies</vt:lpstr>
      <vt:lpstr>RF phase advance per cell at different frequencies</vt:lpstr>
      <vt:lpstr>Summary  table for T24_vg1.8_disk</vt:lpstr>
      <vt:lpstr>Summary on comparison</vt:lpstr>
      <vt:lpstr>HFSS S-par solver: v10.1 versus v11.1</vt:lpstr>
      <vt:lpstr>Simulation setup 4</vt:lpstr>
      <vt:lpstr>Reflection</vt:lpstr>
      <vt:lpstr>Transmission</vt:lpstr>
      <vt:lpstr>Group delay and Q-factor</vt:lpstr>
      <vt:lpstr>RF phase advance per cell</vt:lpstr>
      <vt:lpstr>Summary on HFSS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T24_vg1.8_disk measurement versus simulation</dc:title>
  <dc:creator>agrudiev</dc:creator>
  <cp:lastModifiedBy>agrudiev</cp:lastModifiedBy>
  <cp:revision>146</cp:revision>
  <dcterms:created xsi:type="dcterms:W3CDTF">2009-06-10T06:56:45Z</dcterms:created>
  <dcterms:modified xsi:type="dcterms:W3CDTF">2009-07-03T06:25:31Z</dcterms:modified>
</cp:coreProperties>
</file>