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56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4660"/>
  </p:normalViewPr>
  <p:slideViewPr>
    <p:cSldViewPr>
      <p:cViewPr varScale="1">
        <p:scale>
          <a:sx n="110" d="100"/>
          <a:sy n="110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3EB2BF-0836-4695-ADA9-D206538E3947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E87FA3-90C2-438A-A1EF-0BDA4F6C1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34E74-2B06-47AA-8668-0EBCC152E9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171A3-4906-4718-B96C-C3A9551ABA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732BC-C136-40CC-A44B-E1DDB8CD6E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1F97D1-8C95-4546-96E4-D41A9461EE4D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886CF8-EAAC-4C29-9672-E638E99DD148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F657A3-3BCA-49DC-BA11-CD047E5A808F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44AD-DC4E-4F20-A5D2-4E835261E3F2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BB4A-0A46-4E6A-BBC2-F8023869A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C7A7-24B5-420C-A109-EEC8C85D1093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A9C8-9FDE-44E8-8982-DABE0F15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307F-81F1-44BE-9247-FED705C1305F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89FF-4DEE-4B96-8F62-D31F56DE2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DEB9-97FF-461E-AB1D-5AA2C4ECCBFA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3575-E146-4DE6-88B6-ADF28CDD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1599-2DD2-4B03-BC86-B4D85B3ED418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5AD3-432F-446A-857E-2C0896EF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309A-EC78-46A5-B338-D08F32B8E636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0330-EDA8-4D4A-A1FF-83D8551AF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CA59-78C2-428E-B1BB-E1F44447B3C2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4EA3-4603-43D2-85BE-CB1A2A922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408B-ACA7-4934-9D88-6EE2060104E9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4A1B-E623-4F2F-8F3C-079E14C38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BC31-EC6B-4815-B8D8-A3EA79A5366A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D5B0-6C4D-490E-BFF3-ADC26C0BF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85D6-A385-4A3E-B67C-6A4145A29ACF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9344-D4DF-4AFE-898B-26E905C8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923E-9726-4DAC-94CE-4A3205B692DB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C282-0272-41A5-B4B9-7A9023E7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7C4E52-F7E0-48E3-A845-5F8375F56996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4B4BB-EE7F-433E-ABDC-81F616EC0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"/>
          <p:cNvSpPr txBox="1">
            <a:spLocks noChangeArrowheads="1"/>
          </p:cNvSpPr>
          <p:nvPr/>
        </p:nvSpPr>
        <p:spPr bwMode="auto">
          <a:xfrm>
            <a:off x="0" y="2420938"/>
            <a:ext cx="91440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latin typeface="Calibri" pitchFamily="34" charset="0"/>
              </a:rPr>
              <a:t>Experimental breakdown studies – breakdown diagnostics</a:t>
            </a:r>
          </a:p>
          <a:p>
            <a:pPr algn="ctr"/>
            <a:endParaRPr lang="en-US" sz="2400" b="1" i="1" u="sng">
              <a:latin typeface="Calibri" pitchFamily="34" charset="0"/>
            </a:endParaRPr>
          </a:p>
          <a:p>
            <a:pPr algn="ctr"/>
            <a:r>
              <a:rPr lang="en-US" sz="2400" i="1">
                <a:latin typeface="Calibri" pitchFamily="34" charset="0"/>
              </a:rPr>
              <a:t>Linking simulation and experiment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Jan W. Kovermann, CERN, RWTH Aachen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/>
              <a:t>SLAC workshop 8 -10 July 2009</a:t>
            </a:r>
          </a:p>
        </p:txBody>
      </p:sp>
      <p:pic>
        <p:nvPicPr>
          <p:cNvPr id="14338" name="Picture 4" descr="log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7859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5" descr="rwthweb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04813"/>
            <a:ext cx="2381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79388" y="6550025"/>
            <a:ext cx="885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Breakdown diagnostics					                                              Jan W. Kovermann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>
                <a:latin typeface="Calibri" pitchFamily="34" charset="0"/>
              </a:rPr>
              <a:t>The connection between simulation and experiment</a:t>
            </a:r>
          </a:p>
        </p:txBody>
      </p:sp>
      <p:sp>
        <p:nvSpPr>
          <p:cNvPr id="15363" name="TextBox 12"/>
          <p:cNvSpPr txBox="1">
            <a:spLocks noChangeArrowheads="1"/>
          </p:cNvSpPr>
          <p:nvPr/>
        </p:nvSpPr>
        <p:spPr bwMode="auto">
          <a:xfrm>
            <a:off x="214313" y="928688"/>
            <a:ext cx="26431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C00000"/>
                </a:solidFill>
                <a:latin typeface="Calibri" pitchFamily="34" charset="0"/>
              </a:rPr>
              <a:t>Emitted currents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Dark current spectrum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OTR 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X-rays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Trigger mechanism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Missing energy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Breakdown rate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Ion currents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Fowler-Nordheim   distribution</a:t>
            </a:r>
          </a:p>
          <a:p>
            <a:pPr>
              <a:buFontTx/>
              <a:buChar char="-"/>
            </a:pPr>
            <a:endParaRPr lang="en-US">
              <a:latin typeface="Calibri" pitchFamily="34" charset="0"/>
            </a:endParaRPr>
          </a:p>
        </p:txBody>
      </p:sp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3429000" y="928688"/>
            <a:ext cx="24288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C00000"/>
                </a:solidFill>
                <a:latin typeface="Calibri" pitchFamily="34" charset="0"/>
              </a:rPr>
              <a:t>Plasma characteristics</a:t>
            </a:r>
          </a:p>
          <a:p>
            <a:r>
              <a:rPr lang="en-US">
                <a:latin typeface="Calibri" pitchFamily="34" charset="0"/>
              </a:rPr>
              <a:t>-Time structure</a:t>
            </a:r>
          </a:p>
          <a:p>
            <a:r>
              <a:rPr lang="en-US">
                <a:latin typeface="Calibri" pitchFamily="34" charset="0"/>
              </a:rPr>
              <a:t>-Physical dimension (imaging)</a:t>
            </a:r>
          </a:p>
          <a:p>
            <a:r>
              <a:rPr lang="en-US">
                <a:latin typeface="Calibri" pitchFamily="34" charset="0"/>
              </a:rPr>
              <a:t>-Ion species (opt. spectroscopy)</a:t>
            </a:r>
          </a:p>
          <a:p>
            <a:r>
              <a:rPr lang="en-US">
                <a:latin typeface="Calibri" pitchFamily="34" charset="0"/>
              </a:rPr>
              <a:t>-Ion currents</a:t>
            </a:r>
          </a:p>
          <a:p>
            <a:r>
              <a:rPr lang="en-US">
                <a:latin typeface="Calibri" pitchFamily="34" charset="0"/>
              </a:rPr>
              <a:t>-Vacuum behavior</a:t>
            </a: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6715125" y="928688"/>
            <a:ext cx="2786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C00000"/>
                </a:solidFill>
                <a:latin typeface="Calibri" pitchFamily="34" charset="0"/>
              </a:rPr>
              <a:t>Surfaces</a:t>
            </a:r>
          </a:p>
          <a:p>
            <a:r>
              <a:rPr lang="en-US">
                <a:latin typeface="Calibri" pitchFamily="34" charset="0"/>
              </a:rPr>
              <a:t>-Crater morphology</a:t>
            </a:r>
          </a:p>
          <a:p>
            <a:r>
              <a:rPr lang="en-US">
                <a:latin typeface="Calibri" pitchFamily="34" charset="0"/>
              </a:rPr>
              <a:t>-Material diagnostics</a:t>
            </a:r>
          </a:p>
          <a:p>
            <a:r>
              <a:rPr lang="en-US">
                <a:latin typeface="Calibri" pitchFamily="34" charset="0"/>
              </a:rPr>
              <a:t>-Fatigue process</a:t>
            </a:r>
          </a:p>
        </p:txBody>
      </p:sp>
      <p:grpSp>
        <p:nvGrpSpPr>
          <p:cNvPr id="15366" name="Group 118"/>
          <p:cNvGrpSpPr>
            <a:grpSpLocks/>
          </p:cNvGrpSpPr>
          <p:nvPr/>
        </p:nvGrpSpPr>
        <p:grpSpPr bwMode="auto">
          <a:xfrm>
            <a:off x="6572250" y="3643313"/>
            <a:ext cx="2286000" cy="2643187"/>
            <a:chOff x="128" y="817"/>
            <a:chExt cx="2465" cy="3030"/>
          </a:xfrm>
        </p:grpSpPr>
        <p:pic>
          <p:nvPicPr>
            <p:cNvPr id="15369" name="Picture 119" descr="Kildemo_CLIC_SPARK_Pres_Page_05"/>
            <p:cNvPicPr>
              <a:picLocks noChangeAspect="1" noChangeArrowheads="1"/>
            </p:cNvPicPr>
            <p:nvPr/>
          </p:nvPicPr>
          <p:blipFill>
            <a:blip r:embed="rId2"/>
            <a:srcRect t="6830"/>
            <a:stretch>
              <a:fillRect/>
            </a:stretch>
          </p:blipFill>
          <p:spPr bwMode="auto">
            <a:xfrm>
              <a:off x="128" y="817"/>
              <a:ext cx="2465" cy="30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370" name="Rectangle 120"/>
            <p:cNvSpPr>
              <a:spLocks noChangeArrowheads="1"/>
            </p:cNvSpPr>
            <p:nvPr/>
          </p:nvSpPr>
          <p:spPr bwMode="auto">
            <a:xfrm>
              <a:off x="1113" y="3607"/>
              <a:ext cx="798" cy="104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5367" name="Picture 25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37147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0" descr="andor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929063"/>
            <a:ext cx="22860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179388" y="6550025"/>
            <a:ext cx="885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Breakdown diagnostics					                                              Jan W. Kovermann</a:t>
            </a:r>
          </a:p>
        </p:txBody>
      </p:sp>
      <p:sp>
        <p:nvSpPr>
          <p:cNvPr id="5" name="Lightning Bolt 4"/>
          <p:cNvSpPr/>
          <p:nvPr/>
        </p:nvSpPr>
        <p:spPr>
          <a:xfrm rot="2785345">
            <a:off x="3656807" y="3405981"/>
            <a:ext cx="1530350" cy="893763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519488" y="35004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BREAKDOWN</a:t>
            </a:r>
          </a:p>
          <a:p>
            <a:pPr algn="ctr"/>
            <a:r>
              <a:rPr lang="en-US">
                <a:latin typeface="Calibri" pitchFamily="34" charset="0"/>
              </a:rPr>
              <a:t>DIAGNOSTICS</a:t>
            </a:r>
          </a:p>
        </p:txBody>
      </p:sp>
      <p:pic>
        <p:nvPicPr>
          <p:cNvPr id="16388" name="Picture 6" descr="andor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2500313"/>
            <a:ext cx="13922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357438" y="3335338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Spectroscopy</a:t>
            </a:r>
          </a:p>
        </p:txBody>
      </p:sp>
      <p:sp>
        <p:nvSpPr>
          <p:cNvPr id="9" name="Right Arrow 8"/>
          <p:cNvSpPr/>
          <p:nvPr/>
        </p:nvSpPr>
        <p:spPr>
          <a:xfrm rot="12450308">
            <a:off x="3509963" y="2995613"/>
            <a:ext cx="495300" cy="41433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603756">
            <a:off x="1855788" y="2311400"/>
            <a:ext cx="495300" cy="4127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2" name="Picture 10" descr="plasmaregim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71500"/>
            <a:ext cx="17145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214313" y="257175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Plasma density 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simulation input</a:t>
            </a:r>
          </a:p>
        </p:txBody>
      </p:sp>
      <p:pic>
        <p:nvPicPr>
          <p:cNvPr id="16394" name="Picture 14" descr="BD 13.Jul07_23.00.34.964 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64293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5"/>
          <p:cNvSpPr txBox="1">
            <a:spLocks noChangeArrowheads="1"/>
          </p:cNvSpPr>
          <p:nvPr/>
        </p:nvSpPr>
        <p:spPr bwMode="auto">
          <a:xfrm>
            <a:off x="6643688" y="2428875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Plasma size/position 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simulation and design input</a:t>
            </a:r>
          </a:p>
        </p:txBody>
      </p:sp>
      <p:pic>
        <p:nvPicPr>
          <p:cNvPr id="16396" name="Picture 2" descr="C:\Documents and Settings\JKOVERMA\Local Settings\Temporary Internet Files\Content.IE5\2SDXSJFY\MCj0432637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25717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 rot="19824696">
            <a:off x="6151563" y="2379663"/>
            <a:ext cx="493712" cy="41433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8" name="Picture 18" descr="473to537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142875"/>
            <a:ext cx="2714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 rot="17404082">
            <a:off x="2998788" y="1882775"/>
            <a:ext cx="495300" cy="4127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3571875" y="1762125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Plasma composition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simulation and mat.sci. input</a:t>
            </a:r>
          </a:p>
        </p:txBody>
      </p:sp>
      <p:pic>
        <p:nvPicPr>
          <p:cNvPr id="16401" name="Picture 21" descr="evscaleacc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067175"/>
            <a:ext cx="235743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/>
          <p:nvPr/>
        </p:nvSpPr>
        <p:spPr>
          <a:xfrm rot="7262484">
            <a:off x="2057400" y="3617913"/>
            <a:ext cx="495300" cy="4127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142875" y="5500688"/>
            <a:ext cx="25003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OTR in nominal pulses 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simulation and machine parameter input</a:t>
            </a:r>
          </a:p>
        </p:txBody>
      </p:sp>
      <p:pic>
        <p:nvPicPr>
          <p:cNvPr id="16404" name="Picture 24" descr="full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1150" y="4071938"/>
            <a:ext cx="357187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>
          <a:xfrm rot="1398299">
            <a:off x="5141913" y="4025900"/>
            <a:ext cx="495300" cy="4127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6" name="TextBox 26"/>
          <p:cNvSpPr txBox="1">
            <a:spLocks noChangeArrowheads="1"/>
          </p:cNvSpPr>
          <p:nvPr/>
        </p:nvSpPr>
        <p:spPr bwMode="auto">
          <a:xfrm>
            <a:off x="6072188" y="3643313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RF measurements, FC, XRAY 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simulation and design input</a:t>
            </a:r>
          </a:p>
        </p:txBody>
      </p:sp>
      <p:pic>
        <p:nvPicPr>
          <p:cNvPr id="16407" name="Picture 27" descr="Session-230908-15.t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75" y="4929188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28"/>
          <p:cNvSpPr/>
          <p:nvPr/>
        </p:nvSpPr>
        <p:spPr>
          <a:xfrm rot="9108004">
            <a:off x="4783138" y="3092450"/>
            <a:ext cx="495300" cy="4143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7689114">
            <a:off x="3854450" y="4330700"/>
            <a:ext cx="495300" cy="4127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10" name="TextBox 30"/>
          <p:cNvSpPr txBox="1">
            <a:spLocks noChangeArrowheads="1"/>
          </p:cNvSpPr>
          <p:nvPr/>
        </p:nvSpPr>
        <p:spPr bwMode="auto">
          <a:xfrm>
            <a:off x="2500313" y="6000750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SEM 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 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simulation and design input</a:t>
            </a:r>
          </a:p>
        </p:txBody>
      </p:sp>
      <p:sp>
        <p:nvSpPr>
          <p:cNvPr id="32" name="Left-Right Arrow 31"/>
          <p:cNvSpPr/>
          <p:nvPr/>
        </p:nvSpPr>
        <p:spPr>
          <a:xfrm>
            <a:off x="4429125" y="5500688"/>
            <a:ext cx="1285875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12" name="TextBox 32"/>
          <p:cNvSpPr txBox="1">
            <a:spLocks noChangeArrowheads="1"/>
          </p:cNvSpPr>
          <p:nvPr/>
        </p:nvSpPr>
        <p:spPr bwMode="auto">
          <a:xfrm>
            <a:off x="4643438" y="5072063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Missing energy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9" descr="spec1QEcor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14750"/>
            <a:ext cx="42322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79388" y="6550025"/>
            <a:ext cx="885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Breakdown diagnostics					                                              Jan W. Kovermann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4313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Breakdown diagnostics: some results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62882" y="3750469"/>
            <a:ext cx="59309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2143125" y="714375"/>
            <a:ext cx="64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DC</a:t>
            </a: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6357938" y="714375"/>
            <a:ext cx="642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RF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85813" y="1143000"/>
            <a:ext cx="7429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4863" y="3641725"/>
            <a:ext cx="7429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3" descr="RFOTR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75" y="1196975"/>
            <a:ext cx="4143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5" descr="DCOTRe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96975"/>
            <a:ext cx="4286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24"/>
          <p:cNvSpPr txBox="1">
            <a:spLocks noChangeArrowheads="1"/>
          </p:cNvSpPr>
          <p:nvPr/>
        </p:nvSpPr>
        <p:spPr bwMode="auto">
          <a:xfrm rot="-5400000">
            <a:off x="-573881" y="2156619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OTR (Copper)</a:t>
            </a:r>
          </a:p>
        </p:txBody>
      </p:sp>
      <p:sp>
        <p:nvSpPr>
          <p:cNvPr id="17420" name="TextBox 30"/>
          <p:cNvSpPr txBox="1">
            <a:spLocks noChangeArrowheads="1"/>
          </p:cNvSpPr>
          <p:nvPr/>
        </p:nvSpPr>
        <p:spPr bwMode="auto">
          <a:xfrm rot="-5400000">
            <a:off x="-716756" y="4815681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Opt. spectroscopy</a:t>
            </a:r>
          </a:p>
        </p:txBody>
      </p:sp>
      <p:sp>
        <p:nvSpPr>
          <p:cNvPr id="17421" name="TextBox 31"/>
          <p:cNvSpPr txBox="1">
            <a:spLocks noChangeArrowheads="1"/>
          </p:cNvSpPr>
          <p:nvPr/>
        </p:nvSpPr>
        <p:spPr bwMode="auto">
          <a:xfrm>
            <a:off x="1214438" y="442912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Found Cu I, Cu II, Cu III ions</a:t>
            </a:r>
          </a:p>
        </p:txBody>
      </p:sp>
      <p:pic>
        <p:nvPicPr>
          <p:cNvPr id="17422" name="Picture 32" descr="slacHeaderLog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5072063"/>
            <a:ext cx="347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Box 33"/>
          <p:cNvSpPr txBox="1">
            <a:spLocks noChangeArrowheads="1"/>
          </p:cNvSpPr>
          <p:nvPr/>
        </p:nvSpPr>
        <p:spPr bwMode="auto">
          <a:xfrm>
            <a:off x="5286375" y="4572000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Will be measured soon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0" descr="DCOT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9" descr="spec1QEcor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714750"/>
            <a:ext cx="42322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79388" y="6550025"/>
            <a:ext cx="885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Breakdown diagnostics					                                              Jan W. Kovermann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>
                <a:latin typeface="Calibri" pitchFamily="34" charset="0"/>
              </a:rPr>
              <a:t>Breakdown diagnostics: some results</a:t>
            </a:r>
          </a:p>
        </p:txBody>
      </p:sp>
      <p:sp>
        <p:nvSpPr>
          <p:cNvPr id="19461" name="TextBox 24"/>
          <p:cNvSpPr txBox="1">
            <a:spLocks noChangeArrowheads="1"/>
          </p:cNvSpPr>
          <p:nvPr/>
        </p:nvSpPr>
        <p:spPr bwMode="auto">
          <a:xfrm rot="-5400000">
            <a:off x="-600868" y="1600994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OTR (Copper)</a:t>
            </a:r>
          </a:p>
        </p:txBody>
      </p:sp>
      <p:sp>
        <p:nvSpPr>
          <p:cNvPr id="19462" name="TextBox 30"/>
          <p:cNvSpPr txBox="1">
            <a:spLocks noChangeArrowheads="1"/>
          </p:cNvSpPr>
          <p:nvPr/>
        </p:nvSpPr>
        <p:spPr bwMode="auto">
          <a:xfrm rot="-5400000">
            <a:off x="-756443" y="4815681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Opt. spectroscopy</a:t>
            </a:r>
          </a:p>
        </p:txBody>
      </p:sp>
      <p:sp>
        <p:nvSpPr>
          <p:cNvPr id="19463" name="TextBox 31"/>
          <p:cNvSpPr txBox="1">
            <a:spLocks noChangeArrowheads="1"/>
          </p:cNvSpPr>
          <p:nvPr/>
        </p:nvSpPr>
        <p:spPr bwMode="auto">
          <a:xfrm>
            <a:off x="1214438" y="442912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Found Cu I, Cu II, Cu III ions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429125" y="1143000"/>
            <a:ext cx="357188" cy="2000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500563" y="4143375"/>
            <a:ext cx="357187" cy="2000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6" name="TextBox 21"/>
          <p:cNvSpPr txBox="1">
            <a:spLocks noChangeArrowheads="1"/>
          </p:cNvSpPr>
          <p:nvPr/>
        </p:nvSpPr>
        <p:spPr bwMode="auto">
          <a:xfrm>
            <a:off x="5143500" y="857250"/>
            <a:ext cx="3643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 Spectrum typical for OTR in Cu (interband transition @ 2.1eV)</a:t>
            </a:r>
          </a:p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Beta measurements possible close to the breakdown limit (~105)</a:t>
            </a:r>
          </a:p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 OTR sometimes seems to rise before a breakdown</a:t>
            </a:r>
          </a:p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 Oxide layers suppress OTR</a:t>
            </a:r>
          </a:p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 An estimation of the energy absorbed by electrons in 30GHz structures: 0.1MW @ 14MW RF input power</a:t>
            </a:r>
          </a:p>
        </p:txBody>
      </p:sp>
      <p:sp>
        <p:nvSpPr>
          <p:cNvPr id="19467" name="TextBox 26"/>
          <p:cNvSpPr txBox="1">
            <a:spLocks noChangeArrowheads="1"/>
          </p:cNvSpPr>
          <p:nvPr/>
        </p:nvSpPr>
        <p:spPr bwMode="auto">
          <a:xfrm>
            <a:off x="5143500" y="3946525"/>
            <a:ext cx="3643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 found very little traces of O,H, probably no contribution to the breakdown physics</a:t>
            </a:r>
          </a:p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 Estimated temperature from two-line-method: 1-5eV, but Cu III (T&gt;35eV) seen, plasma is a non-LTE plasma!</a:t>
            </a:r>
          </a:p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 Intensity waveform for different lines highly non-reproducible (clusters? Different plasma?</a:t>
            </a:r>
          </a:p>
          <a:p>
            <a:pPr>
              <a:buFont typeface="Wingdings" pitchFamily="2" charset="2"/>
              <a:buChar char="è"/>
            </a:pPr>
            <a:r>
              <a:rPr lang="en-US" sz="1600">
                <a:latin typeface="Calibri" pitchFamily="34" charset="0"/>
              </a:rPr>
              <a:t> density measurement under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6" descr="full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4643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79388" y="6550025"/>
            <a:ext cx="885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Breakdown diagnostics					                                              Jan W. Kovermann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>
                <a:latin typeface="Calibri" pitchFamily="34" charset="0"/>
              </a:rPr>
              <a:t>Breakdown diagnostics: further measurements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748632" y="3750469"/>
            <a:ext cx="59309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2143125" y="7143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RF</a:t>
            </a:r>
          </a:p>
        </p:txBody>
      </p:sp>
      <p:sp>
        <p:nvSpPr>
          <p:cNvPr id="21510" name="TextBox 13"/>
          <p:cNvSpPr txBox="1">
            <a:spLocks noChangeArrowheads="1"/>
          </p:cNvSpPr>
          <p:nvPr/>
        </p:nvSpPr>
        <p:spPr bwMode="auto">
          <a:xfrm>
            <a:off x="6357938" y="71437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DC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85813" y="1143000"/>
            <a:ext cx="7429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7"/>
          <p:cNvSpPr txBox="1">
            <a:spLocks noChangeArrowheads="1"/>
          </p:cNvSpPr>
          <p:nvPr/>
        </p:nvSpPr>
        <p:spPr bwMode="auto">
          <a:xfrm rot="-5400000">
            <a:off x="-993775" y="2306638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RF (I,Q), Xray, FC @30GHz </a:t>
            </a:r>
          </a:p>
        </p:txBody>
      </p:sp>
      <p:pic>
        <p:nvPicPr>
          <p:cNvPr id="21513" name="Picture 18" descr="I-V-col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428750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20"/>
          <p:cNvSpPr txBox="1">
            <a:spLocks noChangeArrowheads="1"/>
          </p:cNvSpPr>
          <p:nvPr/>
        </p:nvSpPr>
        <p:spPr bwMode="auto">
          <a:xfrm rot="-5400000">
            <a:off x="7461250" y="230505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Current, voltage and delay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04863" y="4070350"/>
            <a:ext cx="7429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6" name="Picture 6" descr="G:\Divisions\EST\Groups\SM\Metallurgy\MEB\AndersToerklep\Clic\DC-spark\sample39\#4\-02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143375"/>
            <a:ext cx="314801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8" descr="Session-230908-15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214813"/>
            <a:ext cx="2571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3357554" y="3996832"/>
            <a:ext cx="1170513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?</a:t>
            </a:r>
          </a:p>
        </p:txBody>
      </p:sp>
      <p:sp>
        <p:nvSpPr>
          <p:cNvPr id="21519" name="TextBox 36"/>
          <p:cNvSpPr txBox="1">
            <a:spLocks noChangeArrowheads="1"/>
          </p:cNvSpPr>
          <p:nvPr/>
        </p:nvSpPr>
        <p:spPr bwMode="auto">
          <a:xfrm rot="-5400000">
            <a:off x="7435850" y="513715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SEM of single breakdowns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179388" y="6550025"/>
            <a:ext cx="885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Breakdown diagnostics					                                              Jan W. Kovermann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-9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>
                <a:latin typeface="Calibri" pitchFamily="34" charset="0"/>
              </a:rPr>
              <a:t>New measurements</a:t>
            </a:r>
            <a:r>
              <a:rPr lang="en-US" sz="2000">
                <a:latin typeface="Calibri" pitchFamily="34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Calibri" pitchFamily="34" charset="0"/>
              </a:rPr>
              <a:t>Raw data from today!</a:t>
            </a:r>
          </a:p>
        </p:txBody>
      </p:sp>
      <p:pic>
        <p:nvPicPr>
          <p:cNvPr id="23555" name="Picture 17" descr="spe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7740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8" descr="DCsp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357563"/>
            <a:ext cx="77041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21"/>
          <p:cNvSpPr txBox="1">
            <a:spLocks noChangeArrowheads="1"/>
          </p:cNvSpPr>
          <p:nvPr/>
        </p:nvSpPr>
        <p:spPr bwMode="auto">
          <a:xfrm>
            <a:off x="1331913" y="692150"/>
            <a:ext cx="10795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C10</a:t>
            </a:r>
          </a:p>
          <a:p>
            <a:pPr>
              <a:spcBef>
                <a:spcPct val="50000"/>
              </a:spcBef>
            </a:pPr>
            <a:r>
              <a:rPr lang="en-US" sz="1400"/>
              <a:t>40ns</a:t>
            </a:r>
          </a:p>
          <a:p>
            <a:pPr>
              <a:spcBef>
                <a:spcPct val="50000"/>
              </a:spcBef>
            </a:pPr>
            <a:r>
              <a:rPr lang="en-US" sz="1400"/>
              <a:t>40MW</a:t>
            </a:r>
          </a:p>
          <a:p>
            <a:pPr>
              <a:spcBef>
                <a:spcPct val="50000"/>
              </a:spcBef>
            </a:pPr>
            <a:r>
              <a:rPr lang="en-US" sz="1400"/>
              <a:t>2min integration</a:t>
            </a:r>
          </a:p>
        </p:txBody>
      </p:sp>
      <p:sp>
        <p:nvSpPr>
          <p:cNvPr id="23558" name="Text Box 22"/>
          <p:cNvSpPr txBox="1">
            <a:spLocks noChangeArrowheads="1"/>
          </p:cNvSpPr>
          <p:nvPr/>
        </p:nvSpPr>
        <p:spPr bwMode="auto">
          <a:xfrm>
            <a:off x="7308850" y="4076700"/>
            <a:ext cx="12239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Copper</a:t>
            </a:r>
          </a:p>
          <a:p>
            <a:pPr>
              <a:spcBef>
                <a:spcPct val="50000"/>
              </a:spcBef>
            </a:pPr>
            <a:r>
              <a:rPr lang="en-US" sz="1400"/>
              <a:t>conditioned</a:t>
            </a:r>
          </a:p>
          <a:p>
            <a:pPr>
              <a:spcBef>
                <a:spcPct val="50000"/>
              </a:spcBef>
            </a:pPr>
            <a:r>
              <a:rPr lang="en-US" sz="1400"/>
              <a:t>4.8kV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395288" y="549275"/>
            <a:ext cx="642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RF</a:t>
            </a: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1692275" y="3357563"/>
            <a:ext cx="642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179388" y="6550025"/>
            <a:ext cx="885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Breakdown diagnostics					                                              Jan W. Kovermann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-9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>
                <a:latin typeface="Calibri" pitchFamily="34" charset="0"/>
              </a:rPr>
              <a:t>New measurements</a:t>
            </a:r>
            <a:r>
              <a:rPr lang="en-US" sz="2000">
                <a:latin typeface="Calibri" pitchFamily="34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Calibri" pitchFamily="34" charset="0"/>
              </a:rPr>
              <a:t>Raw data from today!</a:t>
            </a:r>
          </a:p>
        </p:txBody>
      </p:sp>
      <p:pic>
        <p:nvPicPr>
          <p:cNvPr id="25603" name="Picture 5" descr="DCbck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3644900"/>
            <a:ext cx="8159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bck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2150"/>
            <a:ext cx="82438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95288" y="692150"/>
            <a:ext cx="642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RF</a:t>
            </a:r>
          </a:p>
        </p:txBody>
      </p:sp>
      <p:sp>
        <p:nvSpPr>
          <p:cNvPr id="25606" name="TextBox 13"/>
          <p:cNvSpPr txBox="1">
            <a:spLocks noChangeArrowheads="1"/>
          </p:cNvSpPr>
          <p:nvPr/>
        </p:nvSpPr>
        <p:spPr bwMode="auto">
          <a:xfrm>
            <a:off x="1258888" y="3644900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DC:</a:t>
            </a:r>
            <a:r>
              <a:rPr lang="en-US">
                <a:latin typeface="Calibri" pitchFamily="34" charset="0"/>
              </a:rPr>
              <a:t> OTR spectrum</a:t>
            </a:r>
            <a:r>
              <a:rPr lang="en-US" u="sng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179388" y="6550025"/>
            <a:ext cx="885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Breakdown diagnostics					                                              Jan W. Kovermann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0" y="2603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>
                <a:latin typeface="Calibri" pitchFamily="34" charset="0"/>
              </a:rPr>
              <a:t>Conclusion</a:t>
            </a:r>
            <a:endParaRPr lang="en-US" sz="20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539750" y="908050"/>
            <a:ext cx="82804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>
                <a:sym typeface="Wingdings" pitchFamily="2" charset="2"/>
              </a:rPr>
              <a:t> High resolution optical spectroscopy in DC and RF almost done</a:t>
            </a:r>
          </a:p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/>
              <a:t> Time resolved measurements will follow</a:t>
            </a:r>
          </a:p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/>
              <a:t> There are differences in the continuum background for DC and RF</a:t>
            </a:r>
          </a:p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/>
              <a:t> C10 does not show OTR like expected, have to check 30GHz TM02 again</a:t>
            </a:r>
          </a:p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/>
              <a:t> Traces of oxygen and hydrogen have been seen during multipaktor events</a:t>
            </a:r>
          </a:p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/>
              <a:t> Breakdowns seem to emit less line-like radiation and more continuum background than multipaktor</a:t>
            </a:r>
          </a:p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en-US"/>
              <a:t> Interpretation of the data is ongoing…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0" y="4724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399</Words>
  <Application>Microsoft Office PowerPoint</Application>
  <PresentationFormat>On-screen Show (4:3)</PresentationFormat>
  <Paragraphs>103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W. Kovermann</dc:creator>
  <cp:lastModifiedBy>Jan W. Kovermann</cp:lastModifiedBy>
  <cp:revision>59</cp:revision>
  <dcterms:created xsi:type="dcterms:W3CDTF">2009-05-18T07:38:02Z</dcterms:created>
  <dcterms:modified xsi:type="dcterms:W3CDTF">2009-07-13T17:12:11Z</dcterms:modified>
</cp:coreProperties>
</file>