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318" r:id="rId5"/>
    <p:sldId id="321" r:id="rId6"/>
    <p:sldId id="265" r:id="rId7"/>
    <p:sldId id="259" r:id="rId8"/>
    <p:sldId id="266" r:id="rId9"/>
    <p:sldId id="275" r:id="rId10"/>
    <p:sldId id="316" r:id="rId11"/>
    <p:sldId id="276" r:id="rId12"/>
    <p:sldId id="280" r:id="rId13"/>
    <p:sldId id="284" r:id="rId14"/>
    <p:sldId id="286" r:id="rId15"/>
    <p:sldId id="300" r:id="rId16"/>
    <p:sldId id="301" r:id="rId17"/>
    <p:sldId id="304" r:id="rId18"/>
    <p:sldId id="302" r:id="rId19"/>
    <p:sldId id="290" r:id="rId20"/>
    <p:sldId id="279" r:id="rId21"/>
    <p:sldId id="270" r:id="rId22"/>
    <p:sldId id="263" r:id="rId23"/>
    <p:sldId id="319" r:id="rId24"/>
    <p:sldId id="264" r:id="rId25"/>
    <p:sldId id="305" r:id="rId26"/>
    <p:sldId id="268" r:id="rId27"/>
    <p:sldId id="306" r:id="rId28"/>
    <p:sldId id="308" r:id="rId29"/>
    <p:sldId id="310" r:id="rId30"/>
    <p:sldId id="313" r:id="rId31"/>
    <p:sldId id="307" r:id="rId32"/>
    <p:sldId id="323" r:id="rId33"/>
    <p:sldId id="262" r:id="rId34"/>
    <p:sldId id="322" r:id="rId35"/>
    <p:sldId id="273" r:id="rId36"/>
    <p:sldId id="274" r:id="rId37"/>
    <p:sldId id="267" r:id="rId38"/>
    <p:sldId id="297" r:id="rId39"/>
    <p:sldId id="298" r:id="rId40"/>
    <p:sldId id="309" r:id="rId41"/>
    <p:sldId id="311" r:id="rId42"/>
    <p:sldId id="312" r:id="rId43"/>
    <p:sldId id="314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  <a:srgbClr val="4F81BD"/>
    <a:srgbClr val="67F11B"/>
    <a:srgbClr val="8EB4E3"/>
    <a:srgbClr val="03BF42"/>
    <a:srgbClr val="2BE14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42" autoAdjust="0"/>
    <p:restoredTop sz="94660"/>
  </p:normalViewPr>
  <p:slideViewPr>
    <p:cSldViewPr snapToGrid="0">
      <p:cViewPr varScale="1">
        <p:scale>
          <a:sx n="75" d="100"/>
          <a:sy n="75" d="100"/>
        </p:scale>
        <p:origin x="-7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C58FA5B-D420-44DB-B884-5C7F3E682CC0}" type="datetimeFigureOut">
              <a:rPr lang="en-US"/>
              <a:pPr>
                <a:defRPr/>
              </a:pPr>
              <a:t>3/20/2009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0E5E826-C83B-4C11-BDBD-090475111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E07050-E646-4E8D-9D56-88B4AF19FAF7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C1138-B577-43C7-BD3B-EC137CBB9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AD13C-823C-4EDD-B391-F59CCC4E8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CB696-14AF-4E5E-B452-3F63D8D4C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761AA-D4FD-4AE9-A7EA-7BAC27A726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fr-FR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03B05-1364-4C40-A367-3BC76B2D6EFC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2F948-840D-4538-B12A-ACDCDD5CC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99F6F-3AB5-4085-8BF2-154BCE8A9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762D7-2B54-478B-B5EE-BF3088A38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69C9D-DF57-4433-B382-621BAC290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776C2-127E-49B9-8268-718894884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49AB5-8F56-4C8F-BBB9-0598276CE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EC315-BB44-4AA1-A70F-657EFEB64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BF74D-FBB0-4728-A79C-8A245E11E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CAB136-5A6E-4056-AA56-22A9A782C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wm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pn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News from </a:t>
            </a:r>
            <a:r>
              <a:rPr lang="en-US" dirty="0" smtClean="0"/>
              <a:t>structure production task </a:t>
            </a:r>
            <a:r>
              <a:rPr lang="en-US" dirty="0" smtClean="0"/>
              <a:t>force – </a:t>
            </a:r>
            <a:r>
              <a:rPr lang="en-US" dirty="0" smtClean="0">
                <a:solidFill>
                  <a:srgbClr val="FF0000"/>
                </a:solidFill>
              </a:rPr>
              <a:t>T18_CERN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G. Riddone on behalf of the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task force team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20.03.2009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C1138-B577-43C7-BD3B-EC137CBB911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4138"/>
            <a:ext cx="8229600" cy="1143000"/>
          </a:xfrm>
        </p:spPr>
        <p:txBody>
          <a:bodyPr/>
          <a:lstStyle/>
          <a:p>
            <a:r>
              <a:rPr lang="en-GB" dirty="0" smtClean="0"/>
              <a:t>Inspection of brazing joints</a:t>
            </a:r>
          </a:p>
        </p:txBody>
      </p:sp>
      <p:grpSp>
        <p:nvGrpSpPr>
          <p:cNvPr id="30722" name="Group 7"/>
          <p:cNvGrpSpPr>
            <a:grpSpLocks/>
          </p:cNvGrpSpPr>
          <p:nvPr/>
        </p:nvGrpSpPr>
        <p:grpSpPr bwMode="auto">
          <a:xfrm>
            <a:off x="193675" y="1320800"/>
            <a:ext cx="3698875" cy="3632200"/>
            <a:chOff x="1905000" y="990600"/>
            <a:chExt cx="5181600" cy="5411894"/>
          </a:xfrm>
        </p:grpSpPr>
        <p:grpSp>
          <p:nvGrpSpPr>
            <p:cNvPr id="30729" name="Group 15"/>
            <p:cNvGrpSpPr>
              <a:grpSpLocks/>
            </p:cNvGrpSpPr>
            <p:nvPr/>
          </p:nvGrpSpPr>
          <p:grpSpPr bwMode="auto">
            <a:xfrm>
              <a:off x="1905000" y="990600"/>
              <a:ext cx="5181600" cy="5411894"/>
              <a:chOff x="1600200" y="990600"/>
              <a:chExt cx="5181600" cy="5411894"/>
            </a:xfrm>
          </p:grpSpPr>
          <p:pic>
            <p:nvPicPr>
              <p:cNvPr id="30742" name="Picture 3" descr="C:\Anders\Clic\11WNSDvg.1-brasing-S-inclusion\DSC06680.JPG"/>
              <p:cNvPicPr>
                <a:picLocks noChangeAspect="1" noChangeArrowheads="1"/>
              </p:cNvPicPr>
              <p:nvPr/>
            </p:nvPicPr>
            <p:blipFill>
              <a:blip r:embed="rId2"/>
              <a:srcRect l="14999" t="10001" r="28751" b="11667"/>
              <a:stretch>
                <a:fillRect/>
              </a:stretch>
            </p:blipFill>
            <p:spPr bwMode="auto">
              <a:xfrm>
                <a:off x="1600200" y="990600"/>
                <a:ext cx="5181600" cy="54118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2972324" y="1525166"/>
                <a:ext cx="229057" cy="22707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276992" y="1525166"/>
                <a:ext cx="455893" cy="22707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886331" y="1525166"/>
                <a:ext cx="229059" cy="22707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180619" y="1525166"/>
                <a:ext cx="458116" cy="22707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972324" y="2286805"/>
                <a:ext cx="229057" cy="22707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276992" y="2286805"/>
                <a:ext cx="455893" cy="22707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961942" y="2286805"/>
                <a:ext cx="229059" cy="22707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180619" y="2286805"/>
                <a:ext cx="458116" cy="22707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896713" y="3124135"/>
                <a:ext cx="226834" cy="2294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201381" y="3124135"/>
                <a:ext cx="455893" cy="2294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886331" y="3124135"/>
                <a:ext cx="229059" cy="2294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180619" y="3124135"/>
                <a:ext cx="458116" cy="2294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/>
              </a:p>
            </p:txBody>
          </p:sp>
        </p:grpSp>
        <p:sp>
          <p:nvSpPr>
            <p:cNvPr id="30730" name="TextBox 9"/>
            <p:cNvSpPr txBox="1">
              <a:spLocks noChangeArrowheads="1"/>
            </p:cNvSpPr>
            <p:nvPr/>
          </p:nvSpPr>
          <p:spPr bwMode="auto">
            <a:xfrm>
              <a:off x="3124201" y="1752600"/>
              <a:ext cx="533400" cy="36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Calibri" pitchFamily="34" charset="0"/>
                </a:rPr>
                <a:t>1-1</a:t>
              </a:r>
            </a:p>
          </p:txBody>
        </p:sp>
        <p:sp>
          <p:nvSpPr>
            <p:cNvPr id="30731" name="TextBox 10"/>
            <p:cNvSpPr txBox="1">
              <a:spLocks noChangeArrowheads="1"/>
            </p:cNvSpPr>
            <p:nvPr/>
          </p:nvSpPr>
          <p:spPr bwMode="auto">
            <a:xfrm>
              <a:off x="3581400" y="1752600"/>
              <a:ext cx="533400" cy="36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Calibri" pitchFamily="34" charset="0"/>
                </a:rPr>
                <a:t>1-2</a:t>
              </a:r>
            </a:p>
          </p:txBody>
        </p:sp>
        <p:sp>
          <p:nvSpPr>
            <p:cNvPr id="30732" name="TextBox 11"/>
            <p:cNvSpPr txBox="1">
              <a:spLocks noChangeArrowheads="1"/>
            </p:cNvSpPr>
            <p:nvPr/>
          </p:nvSpPr>
          <p:spPr bwMode="auto">
            <a:xfrm>
              <a:off x="4191000" y="1752600"/>
              <a:ext cx="533400" cy="36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Calibri" pitchFamily="34" charset="0"/>
                </a:rPr>
                <a:t>1-3</a:t>
              </a:r>
            </a:p>
          </p:txBody>
        </p:sp>
        <p:sp>
          <p:nvSpPr>
            <p:cNvPr id="30733" name="TextBox 12"/>
            <p:cNvSpPr txBox="1">
              <a:spLocks noChangeArrowheads="1"/>
            </p:cNvSpPr>
            <p:nvPr/>
          </p:nvSpPr>
          <p:spPr bwMode="auto">
            <a:xfrm>
              <a:off x="5486400" y="1752600"/>
              <a:ext cx="533400" cy="36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Calibri" pitchFamily="34" charset="0"/>
                </a:rPr>
                <a:t>1-4</a:t>
              </a:r>
            </a:p>
          </p:txBody>
        </p:sp>
        <p:sp>
          <p:nvSpPr>
            <p:cNvPr id="30734" name="TextBox 13"/>
            <p:cNvSpPr txBox="1">
              <a:spLocks noChangeArrowheads="1"/>
            </p:cNvSpPr>
            <p:nvPr/>
          </p:nvSpPr>
          <p:spPr bwMode="auto">
            <a:xfrm>
              <a:off x="3124201" y="2514600"/>
              <a:ext cx="533400" cy="36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Calibri" pitchFamily="34" charset="0"/>
                </a:rPr>
                <a:t>2-1</a:t>
              </a:r>
            </a:p>
          </p:txBody>
        </p:sp>
        <p:sp>
          <p:nvSpPr>
            <p:cNvPr id="30735" name="TextBox 14"/>
            <p:cNvSpPr txBox="1">
              <a:spLocks noChangeArrowheads="1"/>
            </p:cNvSpPr>
            <p:nvPr/>
          </p:nvSpPr>
          <p:spPr bwMode="auto">
            <a:xfrm>
              <a:off x="3581400" y="2514600"/>
              <a:ext cx="533400" cy="36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Calibri" pitchFamily="34" charset="0"/>
                </a:rPr>
                <a:t>2-2</a:t>
              </a:r>
            </a:p>
          </p:txBody>
        </p:sp>
        <p:sp>
          <p:nvSpPr>
            <p:cNvPr id="30736" name="TextBox 15"/>
            <p:cNvSpPr txBox="1">
              <a:spLocks noChangeArrowheads="1"/>
            </p:cNvSpPr>
            <p:nvPr/>
          </p:nvSpPr>
          <p:spPr bwMode="auto">
            <a:xfrm>
              <a:off x="4191000" y="2514600"/>
              <a:ext cx="533400" cy="36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Calibri" pitchFamily="34" charset="0"/>
                </a:rPr>
                <a:t>2-3</a:t>
              </a:r>
            </a:p>
          </p:txBody>
        </p:sp>
        <p:sp>
          <p:nvSpPr>
            <p:cNvPr id="30737" name="TextBox 16"/>
            <p:cNvSpPr txBox="1">
              <a:spLocks noChangeArrowheads="1"/>
            </p:cNvSpPr>
            <p:nvPr/>
          </p:nvSpPr>
          <p:spPr bwMode="auto">
            <a:xfrm>
              <a:off x="2971801" y="3352800"/>
              <a:ext cx="533400" cy="36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Calibri" pitchFamily="34" charset="0"/>
                </a:rPr>
                <a:t>3-1</a:t>
              </a:r>
            </a:p>
          </p:txBody>
        </p:sp>
        <p:sp>
          <p:nvSpPr>
            <p:cNvPr id="30738" name="TextBox 17"/>
            <p:cNvSpPr txBox="1">
              <a:spLocks noChangeArrowheads="1"/>
            </p:cNvSpPr>
            <p:nvPr/>
          </p:nvSpPr>
          <p:spPr bwMode="auto">
            <a:xfrm>
              <a:off x="3505200" y="3352800"/>
              <a:ext cx="533400" cy="36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Calibri" pitchFamily="34" charset="0"/>
                </a:rPr>
                <a:t>3-2</a:t>
              </a:r>
            </a:p>
          </p:txBody>
        </p:sp>
        <p:sp>
          <p:nvSpPr>
            <p:cNvPr id="30739" name="TextBox 18"/>
            <p:cNvSpPr txBox="1">
              <a:spLocks noChangeArrowheads="1"/>
            </p:cNvSpPr>
            <p:nvPr/>
          </p:nvSpPr>
          <p:spPr bwMode="auto">
            <a:xfrm>
              <a:off x="4114800" y="3352800"/>
              <a:ext cx="533400" cy="36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Calibri" pitchFamily="34" charset="0"/>
                </a:rPr>
                <a:t>3-3</a:t>
              </a:r>
            </a:p>
          </p:txBody>
        </p:sp>
        <p:sp>
          <p:nvSpPr>
            <p:cNvPr id="30740" name="TextBox 19"/>
            <p:cNvSpPr txBox="1">
              <a:spLocks noChangeArrowheads="1"/>
            </p:cNvSpPr>
            <p:nvPr/>
          </p:nvSpPr>
          <p:spPr bwMode="auto">
            <a:xfrm>
              <a:off x="5486400" y="2514600"/>
              <a:ext cx="533400" cy="36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Calibri" pitchFamily="34" charset="0"/>
                </a:rPr>
                <a:t>2-4</a:t>
              </a:r>
            </a:p>
          </p:txBody>
        </p:sp>
        <p:sp>
          <p:nvSpPr>
            <p:cNvPr id="30741" name="TextBox 20"/>
            <p:cNvSpPr txBox="1">
              <a:spLocks noChangeArrowheads="1"/>
            </p:cNvSpPr>
            <p:nvPr/>
          </p:nvSpPr>
          <p:spPr bwMode="auto">
            <a:xfrm>
              <a:off x="5486400" y="3352800"/>
              <a:ext cx="533400" cy="36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  <a:latin typeface="Calibri" pitchFamily="34" charset="0"/>
                </a:rPr>
                <a:t>3-4</a:t>
              </a:r>
            </a:p>
          </p:txBody>
        </p:sp>
      </p:grpSp>
      <p:pic>
        <p:nvPicPr>
          <p:cNvPr id="30723" name="Picture 5" descr="G:\Divisions\EST\Groups\SM\Metallurgy\MicroscopeOptique\Students\Anders\11WNSDvg1-brasing\1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1613" y="1316038"/>
            <a:ext cx="44767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35"/>
          <p:cNvSpPr txBox="1">
            <a:spLocks noChangeArrowheads="1"/>
          </p:cNvSpPr>
          <p:nvPr/>
        </p:nvSpPr>
        <p:spPr bwMode="auto">
          <a:xfrm>
            <a:off x="7702550" y="1330325"/>
            <a:ext cx="814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>
                <a:latin typeface="Calibri" pitchFamily="34" charset="0"/>
              </a:rPr>
              <a:t>1-1</a:t>
            </a:r>
          </a:p>
        </p:txBody>
      </p:sp>
      <p:sp>
        <p:nvSpPr>
          <p:cNvPr id="30725" name="TextBox 36"/>
          <p:cNvSpPr txBox="1">
            <a:spLocks noChangeArrowheads="1"/>
          </p:cNvSpPr>
          <p:nvPr/>
        </p:nvSpPr>
        <p:spPr bwMode="auto">
          <a:xfrm>
            <a:off x="4030663" y="2001838"/>
            <a:ext cx="841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Cavity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18000" y="4821382"/>
            <a:ext cx="411304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Good bonding without gaps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776C2-127E-49B9-8268-71889488418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GR, BE/RF, 090321</a:t>
            </a:r>
            <a:endParaRPr lang="en-US" dirty="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4"/>
          <a:srcRect l="84134" t="45417" r="2305" b="33333"/>
          <a:stretch>
            <a:fillRect/>
          </a:stretch>
        </p:blipFill>
        <p:spPr bwMode="auto">
          <a:xfrm>
            <a:off x="3556000" y="5397500"/>
            <a:ext cx="1130300" cy="129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800600"/>
            <a:ext cx="306101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0" name="Straight Arrow Connector 39"/>
          <p:cNvCxnSpPr/>
          <p:nvPr/>
        </p:nvCxnSpPr>
        <p:spPr>
          <a:xfrm rot="10800000" flipV="1">
            <a:off x="863600" y="2717800"/>
            <a:ext cx="5359400" cy="307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GB" dirty="0" smtClean="0"/>
              <a:t>Inspection of brazing joints</a:t>
            </a:r>
          </a:p>
        </p:txBody>
      </p:sp>
      <p:pic>
        <p:nvPicPr>
          <p:cNvPr id="31746" name="Picture 4" descr="CLIC_11WNSDvg1_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454275"/>
            <a:ext cx="316865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CLIC_11WNSDvg1_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844675"/>
            <a:ext cx="484822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Line 6"/>
          <p:cNvSpPr>
            <a:spLocks noChangeShapeType="1"/>
          </p:cNvSpPr>
          <p:nvPr/>
        </p:nvSpPr>
        <p:spPr bwMode="auto">
          <a:xfrm flipH="1">
            <a:off x="2411413" y="2238375"/>
            <a:ext cx="0" cy="36036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2035175" y="1782763"/>
            <a:ext cx="62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Joint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806450" y="5602288"/>
            <a:ext cx="5179238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bg1"/>
                </a:solidFill>
              </a:rPr>
              <a:t>No brazing alloy coming inside the cells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776C2-127E-49B9-8268-71889488418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0"/>
            <a:ext cx="8229600" cy="1143000"/>
          </a:xfrm>
        </p:spPr>
        <p:txBody>
          <a:bodyPr/>
          <a:lstStyle/>
          <a:p>
            <a:r>
              <a:rPr lang="en-GB" dirty="0" smtClean="0"/>
              <a:t>Craters at grain boundary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 smtClean="0"/>
              <a:t>Piece </a:t>
            </a:r>
          </a:p>
        </p:txBody>
      </p:sp>
      <p:pic>
        <p:nvPicPr>
          <p:cNvPr id="32771" name="Picture 4" descr="11WNSDVG1-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371600"/>
            <a:ext cx="5170488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11WNSDVG1-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0" y="1295400"/>
            <a:ext cx="22860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Piece A, input coupler, matching iris</a:t>
            </a:r>
          </a:p>
        </p:txBody>
      </p:sp>
      <p:sp>
        <p:nvSpPr>
          <p:cNvPr id="7" name="Oval 6"/>
          <p:cNvSpPr/>
          <p:nvPr/>
        </p:nvSpPr>
        <p:spPr>
          <a:xfrm>
            <a:off x="5902325" y="3810000"/>
            <a:ext cx="428625" cy="401638"/>
          </a:xfrm>
          <a:prstGeom prst="ellipse">
            <a:avLst/>
          </a:prstGeom>
          <a:solidFill>
            <a:srgbClr val="67F11B">
              <a:alpha val="25098"/>
            </a:srgbClr>
          </a:solidFill>
          <a:ln>
            <a:solidFill>
              <a:srgbClr val="4F81BD">
                <a:alpha val="2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51563" y="3062288"/>
            <a:ext cx="428625" cy="401637"/>
          </a:xfrm>
          <a:prstGeom prst="ellipse">
            <a:avLst/>
          </a:prstGeom>
          <a:solidFill>
            <a:srgbClr val="67F11B">
              <a:alpha val="25098"/>
            </a:srgbClr>
          </a:solidFill>
          <a:ln>
            <a:solidFill>
              <a:srgbClr val="4F81BD">
                <a:alpha val="2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51563" y="5611813"/>
            <a:ext cx="428625" cy="401637"/>
          </a:xfrm>
          <a:prstGeom prst="ellipse">
            <a:avLst/>
          </a:prstGeom>
          <a:solidFill>
            <a:srgbClr val="67F11B">
              <a:alpha val="25098"/>
            </a:srgbClr>
          </a:solidFill>
          <a:ln>
            <a:solidFill>
              <a:srgbClr val="4F81BD">
                <a:alpha val="2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67600" y="4364038"/>
            <a:ext cx="430213" cy="401637"/>
          </a:xfrm>
          <a:prstGeom prst="ellipse">
            <a:avLst/>
          </a:prstGeom>
          <a:solidFill>
            <a:srgbClr val="67F11B">
              <a:alpha val="25098"/>
            </a:srgbClr>
          </a:solidFill>
          <a:ln>
            <a:solidFill>
              <a:srgbClr val="4F81BD">
                <a:alpha val="2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34113" y="5029200"/>
            <a:ext cx="430212" cy="401638"/>
          </a:xfrm>
          <a:prstGeom prst="ellipse">
            <a:avLst/>
          </a:prstGeom>
          <a:solidFill>
            <a:srgbClr val="67F11B">
              <a:alpha val="25098"/>
            </a:srgbClr>
          </a:solidFill>
          <a:ln>
            <a:solidFill>
              <a:srgbClr val="4F81BD">
                <a:alpha val="2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152401" y="5597525"/>
            <a:ext cx="3784600" cy="92333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- Frequent sma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ll craters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</a:p>
          <a:p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- Question 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on grain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size (interesting to </a:t>
            </a:r>
            <a:r>
              <a:rPr lang="en-US" dirty="0" smtClean="0">
                <a:latin typeface="Calibri" pitchFamily="34" charset="0"/>
              </a:rPr>
              <a:t>cut other </a:t>
            </a:r>
            <a:r>
              <a:rPr lang="en-US" dirty="0">
                <a:latin typeface="Calibri" pitchFamily="34" charset="0"/>
              </a:rPr>
              <a:t>T18 and </a:t>
            </a:r>
            <a:r>
              <a:rPr lang="en-US" dirty="0" smtClean="0">
                <a:latin typeface="Calibri" pitchFamily="34" charset="0"/>
              </a:rPr>
              <a:t>compare)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776C2-127E-49B9-8268-71889488418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79925" y="0"/>
            <a:ext cx="466407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Craters </a:t>
            </a:r>
            <a:r>
              <a:rPr lang="en-GB" dirty="0"/>
              <a:t>at </a:t>
            </a:r>
            <a:r>
              <a:rPr lang="en-GB" dirty="0" smtClean="0"/>
              <a:t>grain boundaries</a:t>
            </a:r>
            <a:endParaRPr lang="en-GB" dirty="0"/>
          </a:p>
        </p:txBody>
      </p:sp>
      <p:pic>
        <p:nvPicPr>
          <p:cNvPr id="33794" name="Picture 4" descr="11WNSDVG1-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171700"/>
            <a:ext cx="5976938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5" y="4005263"/>
            <a:ext cx="286067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325" y="2570163"/>
            <a:ext cx="286067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3325" y="404813"/>
            <a:ext cx="286067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Line 8"/>
          <p:cNvSpPr>
            <a:spLocks noChangeShapeType="1"/>
          </p:cNvSpPr>
          <p:nvPr/>
        </p:nvSpPr>
        <p:spPr bwMode="auto">
          <a:xfrm flipH="1" flipV="1">
            <a:off x="1547813" y="5307013"/>
            <a:ext cx="51117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799" name="Line 9"/>
          <p:cNvSpPr>
            <a:spLocks noChangeShapeType="1"/>
          </p:cNvSpPr>
          <p:nvPr/>
        </p:nvSpPr>
        <p:spPr bwMode="auto">
          <a:xfrm flipH="1">
            <a:off x="4859338" y="2209800"/>
            <a:ext cx="187325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0" name="Line 10"/>
          <p:cNvSpPr>
            <a:spLocks noChangeShapeType="1"/>
          </p:cNvSpPr>
          <p:nvPr/>
        </p:nvSpPr>
        <p:spPr bwMode="auto">
          <a:xfrm flipH="1">
            <a:off x="3563938" y="4225925"/>
            <a:ext cx="316865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3801" name="Picture 4" descr="11WNSDVG1-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927475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162697" y="1256212"/>
            <a:ext cx="163721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Piece 2, Iris 4</a:t>
            </a:r>
          </a:p>
        </p:txBody>
      </p:sp>
      <p:sp>
        <p:nvSpPr>
          <p:cNvPr id="13" name="Oval 12"/>
          <p:cNvSpPr/>
          <p:nvPr/>
        </p:nvSpPr>
        <p:spPr>
          <a:xfrm>
            <a:off x="7210425" y="1816100"/>
            <a:ext cx="300038" cy="469900"/>
          </a:xfrm>
          <a:prstGeom prst="ellipse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92963" y="4437063"/>
            <a:ext cx="300037" cy="469900"/>
          </a:xfrm>
          <a:prstGeom prst="ellipse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32650" y="5913438"/>
            <a:ext cx="300038" cy="469900"/>
          </a:xfrm>
          <a:prstGeom prst="ellipse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279401" y="3508375"/>
            <a:ext cx="2540000" cy="14773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Presence of small </a:t>
            </a:r>
            <a:r>
              <a:rPr lang="en-US" dirty="0"/>
              <a:t>craters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 smtClean="0">
                <a:sym typeface="Wingdings" pitchFamily="2" charset="2"/>
              </a:rPr>
              <a:t>association with soft </a:t>
            </a:r>
            <a:r>
              <a:rPr lang="en-US" dirty="0" smtClean="0">
                <a:sym typeface="Wingdings" pitchFamily="2" charset="2"/>
              </a:rPr>
              <a:t>breakdown</a:t>
            </a:r>
          </a:p>
          <a:p>
            <a:r>
              <a:rPr lang="en-US" dirty="0" smtClean="0">
                <a:sym typeface="Wingdings" pitchFamily="2" charset="2"/>
              </a:rPr>
              <a:t> S-residue in some craters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00"/>
            <a:ext cx="8229600" cy="849313"/>
          </a:xfrm>
        </p:spPr>
        <p:txBody>
          <a:bodyPr/>
          <a:lstStyle/>
          <a:p>
            <a:r>
              <a:rPr lang="en-GB" dirty="0" smtClean="0"/>
              <a:t>Inspection on iris 12 </a:t>
            </a:r>
          </a:p>
        </p:txBody>
      </p:sp>
      <p:pic>
        <p:nvPicPr>
          <p:cNvPr id="34818" name="Picture 5" descr="11WNSDVG1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111250"/>
            <a:ext cx="6008688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58594" y="746760"/>
            <a:ext cx="163721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Piece 3, Iris 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67" y="1304108"/>
            <a:ext cx="223952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Breakdown clusters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-378619" y="2520157"/>
            <a:ext cx="2224087" cy="501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2288" y="1724025"/>
            <a:ext cx="3090862" cy="7223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7" name="Picture 4" descr="DSC066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3963" y="3776663"/>
            <a:ext cx="4110037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7634288" y="5861050"/>
            <a:ext cx="900112" cy="401638"/>
          </a:xfrm>
          <a:prstGeom prst="ellipse">
            <a:avLst/>
          </a:prstGeom>
          <a:solidFill>
            <a:srgbClr val="00B0F0">
              <a:alpha val="25098"/>
            </a:srgbClr>
          </a:solidFill>
          <a:ln>
            <a:solidFill>
              <a:srgbClr val="4F81BD">
                <a:alpha val="2509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Inspection on iris 12 (</a:t>
            </a:r>
            <a:r>
              <a:rPr lang="en-GB" dirty="0" smtClean="0">
                <a:solidFill>
                  <a:srgbClr val="FF0000"/>
                </a:solidFill>
              </a:rPr>
              <a:t>special case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36866" name="Picture 4" descr="CLIC_11WNSDvg1_disk12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188" y="1335088"/>
            <a:ext cx="339407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 descr="CLIC_11WNSDvg1_disk12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8" y="4116388"/>
            <a:ext cx="339407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 descr="11WNSDVG1-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1775" y="2332038"/>
            <a:ext cx="47974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776C2-127E-49B9-8268-71889488418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4400" dirty="0"/>
              <a:t>Inspection on iris 12</a:t>
            </a:r>
          </a:p>
        </p:txBody>
      </p:sp>
      <p:pic>
        <p:nvPicPr>
          <p:cNvPr id="37890" name="Picture 4" descr="11WNSDVG1-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2636838"/>
            <a:ext cx="47974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21163"/>
            <a:ext cx="286067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20938"/>
            <a:ext cx="286067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92150"/>
            <a:ext cx="286067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Line 8"/>
          <p:cNvSpPr>
            <a:spLocks noChangeShapeType="1"/>
          </p:cNvSpPr>
          <p:nvPr/>
        </p:nvSpPr>
        <p:spPr bwMode="auto">
          <a:xfrm flipV="1">
            <a:off x="2843213" y="5084763"/>
            <a:ext cx="302418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5" name="Line 9"/>
          <p:cNvSpPr>
            <a:spLocks noChangeShapeType="1"/>
          </p:cNvSpPr>
          <p:nvPr/>
        </p:nvSpPr>
        <p:spPr bwMode="auto">
          <a:xfrm flipV="1">
            <a:off x="2843213" y="3716338"/>
            <a:ext cx="2665412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>
            <a:off x="2771775" y="2205038"/>
            <a:ext cx="24479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789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3325" y="0"/>
            <a:ext cx="286067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Line 12"/>
          <p:cNvSpPr>
            <a:spLocks noChangeShapeType="1"/>
          </p:cNvSpPr>
          <p:nvPr/>
        </p:nvSpPr>
        <p:spPr bwMode="auto">
          <a:xfrm flipH="1">
            <a:off x="7524750" y="2565400"/>
            <a:ext cx="287338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899" name="Line 13"/>
          <p:cNvSpPr>
            <a:spLocks noChangeShapeType="1"/>
          </p:cNvSpPr>
          <p:nvPr/>
        </p:nvSpPr>
        <p:spPr bwMode="auto">
          <a:xfrm flipH="1">
            <a:off x="5867400" y="2565400"/>
            <a:ext cx="17287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2986088" y="1158875"/>
            <a:ext cx="3187700" cy="8309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400" dirty="0"/>
              <a:t>Contamination between brazing and testing</a:t>
            </a:r>
          </a:p>
        </p:txBody>
      </p:sp>
      <p:sp>
        <p:nvSpPr>
          <p:cNvPr id="14" name="Oval 13"/>
          <p:cNvSpPr/>
          <p:nvPr/>
        </p:nvSpPr>
        <p:spPr>
          <a:xfrm>
            <a:off x="6918325" y="533400"/>
            <a:ext cx="300038" cy="469900"/>
          </a:xfrm>
          <a:prstGeom prst="ellipse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1325" y="1295400"/>
            <a:ext cx="300038" cy="469900"/>
          </a:xfrm>
          <a:prstGeom prst="ellipse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216025" y="3009900"/>
            <a:ext cx="300038" cy="469900"/>
          </a:xfrm>
          <a:prstGeom prst="ellipse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79425" y="4787900"/>
            <a:ext cx="300038" cy="469900"/>
          </a:xfrm>
          <a:prstGeom prst="ellipse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429625" y="1155700"/>
            <a:ext cx="300038" cy="469900"/>
          </a:xfrm>
          <a:prstGeom prst="ellipse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49AB5-8F56-4C8F-BBB9-0598276CE5C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19100" y="13081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7200" y="48387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30300" y="30480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 descr="11WNSDVG1-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6138" y="744538"/>
            <a:ext cx="4022725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00"/>
            <a:ext cx="8229600" cy="849313"/>
          </a:xfrm>
        </p:spPr>
        <p:txBody>
          <a:bodyPr/>
          <a:lstStyle/>
          <a:p>
            <a:r>
              <a:rPr lang="en-GB" dirty="0" smtClean="0"/>
              <a:t>Inspection on iris 12</a:t>
            </a:r>
          </a:p>
        </p:txBody>
      </p:sp>
      <p:pic>
        <p:nvPicPr>
          <p:cNvPr id="35843" name="Picture 4" descr="11WNSDVG1-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138" y="3752850"/>
            <a:ext cx="402272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 descr="CLIC_11WNSDvg1_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363" y="2006600"/>
            <a:ext cx="40640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58594" y="746760"/>
            <a:ext cx="163721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Piece 3, Iris 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2918" y="1199606"/>
            <a:ext cx="195255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Region of craters </a:t>
            </a:r>
          </a:p>
        </p:txBody>
      </p:sp>
      <p:cxnSp>
        <p:nvCxnSpPr>
          <p:cNvPr id="15" name="Straight Arrow Connector 14"/>
          <p:cNvCxnSpPr>
            <a:stCxn id="0" idx="3"/>
          </p:cNvCxnSpPr>
          <p:nvPr/>
        </p:nvCxnSpPr>
        <p:spPr>
          <a:xfrm>
            <a:off x="4194175" y="1387475"/>
            <a:ext cx="1323975" cy="6016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670048" y="2755392"/>
            <a:ext cx="1743456" cy="14142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9" idx="5"/>
          </p:cNvCxnSpPr>
          <p:nvPr/>
        </p:nvCxnSpPr>
        <p:spPr>
          <a:xfrm rot="16200000" flipH="1">
            <a:off x="4749213" y="3371516"/>
            <a:ext cx="841099" cy="20231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11WNSDVG1-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2096" y="1473201"/>
            <a:ext cx="6182030" cy="4635500"/>
          </a:xfrm>
          <a:prstGeom prst="rect">
            <a:avLst/>
          </a:prstGeom>
          <a:noFill/>
          <a:ln w="28575">
            <a:solidFill>
              <a:srgbClr val="2BE149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Inspection on iris 12</a:t>
            </a:r>
            <a:endParaRPr lang="en-US" b="1" dirty="0"/>
          </a:p>
        </p:txBody>
      </p:sp>
      <p:pic>
        <p:nvPicPr>
          <p:cNvPr id="38913" name="Picture 4" descr="11WNSDVG1-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3" y="1173163"/>
            <a:ext cx="2708275" cy="2030412"/>
          </a:xfrm>
          <a:prstGeom prst="rect">
            <a:avLst/>
          </a:prstGeom>
          <a:noFill/>
          <a:ln w="28575">
            <a:solidFill>
              <a:srgbClr val="2BE149"/>
            </a:solidFill>
            <a:miter lim="800000"/>
            <a:headEnd/>
            <a:tailEnd/>
          </a:ln>
        </p:spPr>
      </p:pic>
      <p:sp>
        <p:nvSpPr>
          <p:cNvPr id="38915" name="Rectangle 6"/>
          <p:cNvSpPr>
            <a:spLocks noChangeArrowheads="1"/>
          </p:cNvSpPr>
          <p:nvPr/>
        </p:nvSpPr>
        <p:spPr bwMode="auto">
          <a:xfrm>
            <a:off x="1229805" y="1612710"/>
            <a:ext cx="144462" cy="1444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776C2-127E-49B9-8268-71889488418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9"/>
          <p:cNvGrpSpPr>
            <a:grpSpLocks/>
          </p:cNvGrpSpPr>
          <p:nvPr/>
        </p:nvGrpSpPr>
        <p:grpSpPr bwMode="auto">
          <a:xfrm>
            <a:off x="4275138" y="0"/>
            <a:ext cx="4876800" cy="3657600"/>
            <a:chOff x="4066903" y="0"/>
            <a:chExt cx="4876800" cy="3657600"/>
          </a:xfrm>
        </p:grpSpPr>
        <p:pic>
          <p:nvPicPr>
            <p:cNvPr id="41998" name="Picture 2" descr="G:\Divisions\EST\Groups\SM\Metallurgy\MEB\AndersToerklep\Clic\11WNSDvg1Cu-S-inclusion\after calibration\overziew spot 2-12.t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66903" y="0"/>
              <a:ext cx="48768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9" name="Picture 4" descr="C:\Anders\Clic\11WNSDvg.1-brasing-S-inclusion\DSC06680.JPG"/>
            <p:cNvPicPr>
              <a:picLocks noChangeAspect="1" noChangeArrowheads="1"/>
            </p:cNvPicPr>
            <p:nvPr/>
          </p:nvPicPr>
          <p:blipFill>
            <a:blip r:embed="rId3"/>
            <a:srcRect l="20313" t="14583" r="37500" b="43750"/>
            <a:stretch>
              <a:fillRect/>
            </a:stretch>
          </p:blipFill>
          <p:spPr bwMode="auto">
            <a:xfrm>
              <a:off x="6781800" y="228600"/>
              <a:ext cx="2057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7467328" y="533400"/>
              <a:ext cx="152400" cy="152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1986" name="Group 8"/>
          <p:cNvGrpSpPr>
            <a:grpSpLocks/>
          </p:cNvGrpSpPr>
          <p:nvPr/>
        </p:nvGrpSpPr>
        <p:grpSpPr bwMode="auto">
          <a:xfrm>
            <a:off x="68263" y="3067050"/>
            <a:ext cx="4803775" cy="3562350"/>
            <a:chOff x="250372" y="3066504"/>
            <a:chExt cx="4804954" cy="3562895"/>
          </a:xfrm>
        </p:grpSpPr>
        <p:pic>
          <p:nvPicPr>
            <p:cNvPr id="41995" name="Picture 2" descr="G:\Divisions\EST\Groups\SM\Metallurgy\MEB\AndersToerklep\Clic\11WNSDvg1Cu-S-inclusion\after calibration\overview 2 spot 7'-.t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" y="3066504"/>
              <a:ext cx="4750526" cy="3562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6" name="Picture 2" descr="C:\Anders\Clic\11WNSDvg.1-brasing-S-inclusion\DSC06680.JPG"/>
            <p:cNvPicPr>
              <a:picLocks noChangeAspect="1" noChangeArrowheads="1"/>
            </p:cNvPicPr>
            <p:nvPr/>
          </p:nvPicPr>
          <p:blipFill>
            <a:blip r:embed="rId3"/>
            <a:srcRect l="20313" t="14583" r="37500" b="43750"/>
            <a:stretch>
              <a:fillRect/>
            </a:stretch>
          </p:blipFill>
          <p:spPr bwMode="auto">
            <a:xfrm>
              <a:off x="250372" y="3076303"/>
              <a:ext cx="2057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555247" y="3609512"/>
              <a:ext cx="152437" cy="1524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1987" name="TextBox 6"/>
          <p:cNvSpPr txBox="1">
            <a:spLocks noChangeArrowheads="1"/>
          </p:cNvSpPr>
          <p:nvPr/>
        </p:nvSpPr>
        <p:spPr bwMode="auto">
          <a:xfrm>
            <a:off x="304800" y="304800"/>
            <a:ext cx="1152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bg1"/>
                </a:solidFill>
                <a:latin typeface="Calibri" pitchFamily="34" charset="0"/>
              </a:rPr>
              <a:t>PICTURE 1</a:t>
            </a:r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3594100" cy="954107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</a:rPr>
              <a:t>Sulfur features also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</a:rPr>
              <a:t>in bulk material</a:t>
            </a:r>
          </a:p>
        </p:txBody>
      </p:sp>
      <p:grpSp>
        <p:nvGrpSpPr>
          <p:cNvPr id="41991" name="Group 16"/>
          <p:cNvGrpSpPr>
            <a:grpSpLocks/>
          </p:cNvGrpSpPr>
          <p:nvPr/>
        </p:nvGrpSpPr>
        <p:grpSpPr bwMode="auto">
          <a:xfrm>
            <a:off x="5930900" y="4179888"/>
            <a:ext cx="2493963" cy="1998662"/>
            <a:chOff x="6648994" y="3866607"/>
            <a:chExt cx="2495006" cy="1998617"/>
          </a:xfrm>
        </p:grpSpPr>
        <p:sp>
          <p:nvSpPr>
            <p:cNvPr id="6" name="TextBox 5"/>
            <p:cNvSpPr txBox="1"/>
            <p:nvPr/>
          </p:nvSpPr>
          <p:spPr>
            <a:xfrm>
              <a:off x="7235027" y="5015931"/>
              <a:ext cx="228696" cy="26193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1050" dirty="0">
                  <a:latin typeface="+mn-lt"/>
                </a:rPr>
                <a:t>S</a:t>
              </a:r>
              <a:endParaRPr lang="en-US" sz="1400" dirty="0">
                <a:latin typeface="+mn-lt"/>
              </a:endParaRPr>
            </a:p>
          </p:txBody>
        </p:sp>
        <p:pic>
          <p:nvPicPr>
            <p:cNvPr id="41994" name="Picture 4"/>
            <p:cNvPicPr>
              <a:picLocks noChangeAspect="1" noChangeArrowheads="1"/>
            </p:cNvPicPr>
            <p:nvPr/>
          </p:nvPicPr>
          <p:blipFill>
            <a:blip r:embed="rId5"/>
            <a:srcRect l="9048" t="15158" b="11984"/>
            <a:stretch>
              <a:fillRect/>
            </a:stretch>
          </p:blipFill>
          <p:spPr bwMode="auto">
            <a:xfrm>
              <a:off x="6648994" y="3866607"/>
              <a:ext cx="2495006" cy="1998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992" name="TextBox 15"/>
          <p:cNvSpPr txBox="1">
            <a:spLocks noChangeArrowheads="1"/>
          </p:cNvSpPr>
          <p:nvPr/>
        </p:nvSpPr>
        <p:spPr bwMode="auto">
          <a:xfrm>
            <a:off x="161925" y="1631950"/>
            <a:ext cx="2860142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In </a:t>
            </a:r>
            <a:r>
              <a:rPr lang="en-US" dirty="0">
                <a:latin typeface="Calibri" pitchFamily="34" charset="0"/>
              </a:rPr>
              <a:t>agreement with </a:t>
            </a:r>
            <a:r>
              <a:rPr lang="en-US" dirty="0" smtClean="0">
                <a:latin typeface="Calibri" pitchFamily="34" charset="0"/>
              </a:rPr>
              <a:t>technical </a:t>
            </a:r>
          </a:p>
          <a:p>
            <a:r>
              <a:rPr lang="en-US" dirty="0" smtClean="0">
                <a:latin typeface="Calibri" pitchFamily="34" charset="0"/>
              </a:rPr>
              <a:t>specification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49AB5-8F56-4C8F-BBB9-0598276CE5C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9263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3000" dirty="0" smtClean="0"/>
              <a:t>Introduction and task force motivation</a:t>
            </a:r>
          </a:p>
          <a:p>
            <a:pPr>
              <a:lnSpc>
                <a:spcPct val="80000"/>
              </a:lnSpc>
            </a:pPr>
            <a:endParaRPr lang="en-US" sz="3000" dirty="0" smtClean="0"/>
          </a:p>
          <a:p>
            <a:pPr>
              <a:lnSpc>
                <a:spcPct val="80000"/>
              </a:lnSpc>
            </a:pPr>
            <a:r>
              <a:rPr lang="en-US" sz="3000" dirty="0" smtClean="0"/>
              <a:t>T18_CERN: Fabrication history and results from CERN investigations</a:t>
            </a:r>
          </a:p>
          <a:p>
            <a:pPr>
              <a:lnSpc>
                <a:spcPct val="80000"/>
              </a:lnSpc>
            </a:pPr>
            <a:endParaRPr lang="en-US" sz="3000" dirty="0" smtClean="0"/>
          </a:p>
          <a:p>
            <a:pPr>
              <a:lnSpc>
                <a:spcPct val="80000"/>
              </a:lnSpc>
            </a:pPr>
            <a:r>
              <a:rPr lang="en-US" sz="3000" dirty="0" smtClean="0"/>
              <a:t>Differences from other CERN/SLAC/KEK/</a:t>
            </a:r>
            <a:r>
              <a:rPr lang="en-US" sz="3000" dirty="0" err="1" smtClean="0"/>
              <a:t>Fermilab</a:t>
            </a:r>
            <a:r>
              <a:rPr lang="en-US" sz="3000" dirty="0" smtClean="0"/>
              <a:t> structures</a:t>
            </a:r>
          </a:p>
          <a:p>
            <a:pPr>
              <a:lnSpc>
                <a:spcPct val="80000"/>
              </a:lnSpc>
            </a:pPr>
            <a:endParaRPr lang="en-US" sz="3000" dirty="0" smtClean="0"/>
          </a:p>
          <a:p>
            <a:pPr>
              <a:lnSpc>
                <a:spcPct val="80000"/>
              </a:lnSpc>
            </a:pPr>
            <a:r>
              <a:rPr lang="en-US" sz="3000" dirty="0" smtClean="0"/>
              <a:t>Actions for future structures </a:t>
            </a:r>
          </a:p>
          <a:p>
            <a:pPr>
              <a:lnSpc>
                <a:spcPct val="80000"/>
              </a:lnSpc>
              <a:buNone/>
            </a:pPr>
            <a:endParaRPr lang="en-US" sz="3000" dirty="0" smtClean="0"/>
          </a:p>
          <a:p>
            <a:pPr>
              <a:lnSpc>
                <a:spcPct val="80000"/>
              </a:lnSpc>
            </a:pPr>
            <a:r>
              <a:rPr lang="en-US" sz="3000" dirty="0" smtClean="0"/>
              <a:t>Conclusions</a:t>
            </a:r>
          </a:p>
          <a:p>
            <a:pPr>
              <a:lnSpc>
                <a:spcPct val="80000"/>
              </a:lnSpc>
            </a:pPr>
            <a:endParaRPr lang="en-US" sz="3000" dirty="0" smtClean="0"/>
          </a:p>
          <a:p>
            <a:pPr>
              <a:lnSpc>
                <a:spcPct val="80000"/>
              </a:lnSpc>
            </a:pPr>
            <a:endParaRPr lang="en-US" sz="3000" dirty="0" smtClean="0"/>
          </a:p>
          <a:p>
            <a:pPr>
              <a:lnSpc>
                <a:spcPct val="80000"/>
              </a:lnSpc>
            </a:pPr>
            <a:endParaRPr lang="en-US" sz="3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of observations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2600" dirty="0" smtClean="0"/>
              <a:t>Material composition according to CERN specification </a:t>
            </a:r>
          </a:p>
          <a:p>
            <a:pPr>
              <a:lnSpc>
                <a:spcPct val="80000"/>
              </a:lnSpc>
            </a:pPr>
            <a:r>
              <a:rPr lang="en-GB" sz="2600" dirty="0" smtClean="0"/>
              <a:t>No sign of defects or activities in brazing region</a:t>
            </a:r>
          </a:p>
          <a:p>
            <a:pPr>
              <a:lnSpc>
                <a:spcPct val="80000"/>
              </a:lnSpc>
            </a:pPr>
            <a:r>
              <a:rPr lang="en-GB" sz="2600" dirty="0" smtClean="0"/>
              <a:t>Frequent small craters in the grain boundaries</a:t>
            </a:r>
          </a:p>
          <a:p>
            <a:pPr>
              <a:lnSpc>
                <a:spcPct val="80000"/>
              </a:lnSpc>
            </a:pPr>
            <a:r>
              <a:rPr lang="en-GB" sz="2600" dirty="0" smtClean="0"/>
              <a:t>S-rich particles in the grain boundaries 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S-residue found in craters</a:t>
            </a:r>
          </a:p>
          <a:p>
            <a:pPr>
              <a:lnSpc>
                <a:spcPct val="80000"/>
              </a:lnSpc>
            </a:pPr>
            <a:r>
              <a:rPr lang="en-GB" sz="2600" dirty="0" smtClean="0"/>
              <a:t>S-rich particle also in bulk </a:t>
            </a:r>
          </a:p>
          <a:p>
            <a:pPr>
              <a:lnSpc>
                <a:spcPct val="80000"/>
              </a:lnSpc>
            </a:pPr>
            <a:r>
              <a:rPr lang="en-GB" sz="2600" dirty="0" smtClean="0"/>
              <a:t>Grain size raises </a:t>
            </a:r>
            <a:r>
              <a:rPr lang="en-GB" sz="2600" dirty="0" smtClean="0"/>
              <a:t>questions, but issue </a:t>
            </a:r>
            <a:r>
              <a:rPr lang="en-GB" sz="2600" dirty="0" smtClean="0"/>
              <a:t>to be followed in future</a:t>
            </a:r>
          </a:p>
          <a:p>
            <a:pPr>
              <a:lnSpc>
                <a:spcPct val="80000"/>
              </a:lnSpc>
            </a:pPr>
            <a:r>
              <a:rPr lang="en-GB" sz="2600" dirty="0" smtClean="0"/>
              <a:t>Special case, iris 12 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Region of iris 12 with intense activity, evidence of contamination </a:t>
            </a:r>
            <a:r>
              <a:rPr lang="en-GB" sz="2400" dirty="0" smtClean="0">
                <a:sym typeface="Wingdings" pitchFamily="2" charset="2"/>
              </a:rPr>
              <a:t> coherent with test results</a:t>
            </a: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learned</a:t>
            </a:r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563624"/>
            <a:ext cx="8138159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2400" dirty="0" smtClean="0"/>
              <a:t>S-rich particles in the grain boundaries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>
                <a:sym typeface="Wingdings" pitchFamily="2" charset="2"/>
              </a:rPr>
              <a:t>association with soft breakdown </a:t>
            </a:r>
            <a:r>
              <a:rPr lang="en-GB" sz="2400" dirty="0" smtClean="0"/>
              <a:t> </a:t>
            </a:r>
          </a:p>
          <a:p>
            <a:pPr lvl="1">
              <a:lnSpc>
                <a:spcPct val="80000"/>
              </a:lnSpc>
            </a:pPr>
            <a:r>
              <a:rPr lang="en-GB" sz="2400" dirty="0" smtClean="0"/>
              <a:t>S can be present in Cu-OFE up to 18 </a:t>
            </a:r>
            <a:r>
              <a:rPr lang="en-GB" sz="2400" dirty="0" err="1" smtClean="0"/>
              <a:t>ppm</a:t>
            </a:r>
            <a:r>
              <a:rPr lang="en-GB" sz="2400" dirty="0" smtClean="0"/>
              <a:t> </a:t>
            </a:r>
            <a:br>
              <a:rPr lang="en-GB" sz="2400" dirty="0" smtClean="0"/>
            </a:br>
            <a:r>
              <a:rPr lang="en-GB" sz="1800" dirty="0" smtClean="0">
                <a:sym typeface="Wingdings" pitchFamily="2" charset="2"/>
              </a:rPr>
              <a:t></a:t>
            </a:r>
            <a:r>
              <a:rPr lang="en-GB" sz="2400" dirty="0" smtClean="0">
                <a:sym typeface="Wingdings" pitchFamily="2" charset="2"/>
              </a:rPr>
              <a:t> </a:t>
            </a:r>
            <a:r>
              <a:rPr lang="en-GB" sz="2400" dirty="0" smtClean="0"/>
              <a:t>completely soluble above 750 </a:t>
            </a:r>
            <a:r>
              <a:rPr lang="en-GB" sz="2400" dirty="0" smtClean="0">
                <a:cs typeface="Arial" charset="0"/>
              </a:rPr>
              <a:t>°C but </a:t>
            </a:r>
            <a:br>
              <a:rPr lang="en-GB" sz="2400" dirty="0" smtClean="0">
                <a:cs typeface="Arial" charset="0"/>
              </a:rPr>
            </a:br>
            <a:r>
              <a:rPr lang="en-GB" sz="2400" dirty="0" smtClean="0">
                <a:cs typeface="Arial" charset="0"/>
              </a:rPr>
              <a:t>in equilibrium – slow cooling – forms Cu</a:t>
            </a:r>
            <a:r>
              <a:rPr lang="en-GB" sz="2400" baseline="-25000" dirty="0" smtClean="0">
                <a:cs typeface="Arial" charset="0"/>
              </a:rPr>
              <a:t>2</a:t>
            </a:r>
            <a:r>
              <a:rPr lang="en-GB" sz="2400" dirty="0" smtClean="0">
                <a:cs typeface="Arial" charset="0"/>
              </a:rPr>
              <a:t>S </a:t>
            </a:r>
            <a:br>
              <a:rPr lang="en-GB" sz="2400" dirty="0" smtClean="0">
                <a:cs typeface="Arial" charset="0"/>
              </a:rPr>
            </a:br>
            <a:r>
              <a:rPr lang="en-GB" sz="2400" dirty="0" smtClean="0">
                <a:cs typeface="Arial" charset="0"/>
              </a:rPr>
              <a:t>at room temperature</a:t>
            </a:r>
          </a:p>
          <a:p>
            <a:r>
              <a:rPr lang="en-GB" sz="2400" dirty="0" smtClean="0">
                <a:cs typeface="Arial" charset="0"/>
              </a:rPr>
              <a:t>Grain size could be an issue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1320" y="2667878"/>
            <a:ext cx="2229633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Comparison with assembly cycles at </a:t>
            </a:r>
          </a:p>
          <a:p>
            <a:pPr algn="ctr"/>
            <a:r>
              <a:rPr lang="en-US" dirty="0" smtClean="0"/>
              <a:t>KEK/SLAC and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38460" y="1660451"/>
            <a:ext cx="2229633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Dedicated program with heat treatments and material origin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6720" y="4264152"/>
            <a:ext cx="8138159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Cleaning/handling  procedures shall be improved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Additional steps on dimensional control and SEM are required during preparation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63600"/>
            <a:ext cx="8694738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800" y="0"/>
            <a:ext cx="8229600" cy="830262"/>
          </a:xfrm>
        </p:spPr>
        <p:txBody>
          <a:bodyPr/>
          <a:lstStyle/>
          <a:p>
            <a:r>
              <a:rPr lang="en-US" dirty="0" smtClean="0"/>
              <a:t>SLAC/KEK assembly cycle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776C2-127E-49B9-8268-71889488418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CERN and SLAC/KEK bonding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25" y="1089025"/>
            <a:ext cx="6989763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14400"/>
            <a:ext cx="8780463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500"/>
          </a:xfrm>
        </p:spPr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assembly cycle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Investigation on S-presence </a:t>
            </a:r>
            <a:br>
              <a:rPr lang="en-US" dirty="0" smtClean="0"/>
            </a:br>
            <a:r>
              <a:rPr lang="en-US" dirty="0" smtClean="0"/>
              <a:t>and grain size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1597025"/>
            <a:ext cx="8686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77440" y="6217920"/>
            <a:ext cx="377952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SEM inspections after each step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776C2-127E-49B9-8268-71889488418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short-term structures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T24 undamped (disks for tank version at CERN) </a:t>
            </a:r>
            <a:r>
              <a:rPr lang="en-US" dirty="0" smtClean="0">
                <a:sym typeface="Wingdings" pitchFamily="2" charset="2"/>
              </a:rPr>
              <a:t> new assembly procedure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T24 </a:t>
            </a:r>
            <a:r>
              <a:rPr lang="en-US" dirty="0" err="1" smtClean="0">
                <a:sym typeface="Wingdings" pitchFamily="2" charset="2"/>
              </a:rPr>
              <a:t>undamped</a:t>
            </a:r>
            <a:r>
              <a:rPr lang="en-US" dirty="0" smtClean="0">
                <a:sym typeface="Wingdings" pitchFamily="2" charset="2"/>
              </a:rPr>
              <a:t> x2  fabricated by KEK/SLAC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T24 </a:t>
            </a:r>
            <a:r>
              <a:rPr lang="en-US" dirty="0" err="1" smtClean="0"/>
              <a:t>undamped</a:t>
            </a:r>
            <a:r>
              <a:rPr lang="en-US" dirty="0" smtClean="0"/>
              <a:t> D = 45 mm (under mechanical design) x2 </a:t>
            </a:r>
            <a:r>
              <a:rPr lang="en-US" dirty="0" smtClean="0">
                <a:sym typeface="Wingdings" pitchFamily="2" charset="2"/>
              </a:rPr>
              <a:t> new design and new assembly procedure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67F11B"/>
                </a:solidFill>
              </a:rPr>
              <a:t>T18 KEK/SLAC design x2 (under tendering) </a:t>
            </a:r>
            <a:r>
              <a:rPr lang="en-US" dirty="0" smtClean="0">
                <a:solidFill>
                  <a:srgbClr val="67F11B"/>
                </a:solidFill>
                <a:sym typeface="Wingdings" pitchFamily="2" charset="2"/>
              </a:rPr>
              <a:t> SLAC/KEK assembly procedure</a:t>
            </a:r>
            <a:endParaRPr lang="en-US" dirty="0" smtClean="0">
              <a:solidFill>
                <a:srgbClr val="67F11B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C000"/>
                </a:solidFill>
              </a:rPr>
              <a:t>TD18 (already brazed) </a:t>
            </a:r>
            <a:r>
              <a:rPr lang="en-US" dirty="0" smtClean="0">
                <a:solidFill>
                  <a:srgbClr val="FFC000"/>
                </a:solidFill>
                <a:sym typeface="Wingdings" pitchFamily="2" charset="2"/>
              </a:rPr>
              <a:t> cleaning</a:t>
            </a:r>
            <a:endParaRPr lang="en-US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1142252"/>
            <a:ext cx="7759700" cy="525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442913" y="0"/>
            <a:ext cx="8229600" cy="1143000"/>
          </a:xfrm>
        </p:spPr>
        <p:txBody>
          <a:bodyPr/>
          <a:lstStyle/>
          <a:p>
            <a:r>
              <a:rPr lang="en-US" smtClean="0"/>
              <a:t>CERN new assembly cycle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776C2-127E-49B9-8268-71889488418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5667058" y="1927352"/>
            <a:ext cx="2806382" cy="17543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- Intermediate </a:t>
            </a:r>
            <a:r>
              <a:rPr lang="en-US" dirty="0">
                <a:latin typeface="Calibri" pitchFamily="34" charset="0"/>
              </a:rPr>
              <a:t>transport in dedicated boxes</a:t>
            </a:r>
          </a:p>
          <a:p>
            <a:r>
              <a:rPr lang="en-US" dirty="0" smtClean="0">
                <a:latin typeface="Calibri" pitchFamily="34" charset="0"/>
              </a:rPr>
              <a:t>- Intermediate </a:t>
            </a:r>
            <a:r>
              <a:rPr lang="en-US" dirty="0">
                <a:latin typeface="Calibri" pitchFamily="34" charset="0"/>
              </a:rPr>
              <a:t>assembly work under laminar flow atmosphere (portable device under evaluation)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457200" y="128334"/>
            <a:ext cx="8229600" cy="1143000"/>
          </a:xfrm>
        </p:spPr>
        <p:txBody>
          <a:bodyPr/>
          <a:lstStyle/>
          <a:p>
            <a:r>
              <a:rPr lang="en-US" dirty="0" smtClean="0"/>
              <a:t>Dimensional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19784"/>
            <a:ext cx="4038600" cy="45259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Present situation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Machine with an accuracy of +/- 3 um </a:t>
            </a:r>
            <a:r>
              <a:rPr lang="en-US" dirty="0" smtClean="0">
                <a:sym typeface="Wingdings" pitchFamily="2" charset="2"/>
              </a:rPr>
              <a:t></a:t>
            </a:r>
            <a:r>
              <a:rPr lang="en-US" dirty="0" smtClean="0"/>
              <a:t> insufficient with respect to needs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err="1" smtClean="0">
                <a:sym typeface="Wingdings" pitchFamily="2" charset="2"/>
              </a:rPr>
              <a:t>subcontrating</a:t>
            </a:r>
            <a:r>
              <a:rPr lang="en-US" dirty="0" smtClean="0">
                <a:sym typeface="Wingdings" pitchFamily="2" charset="2"/>
              </a:rPr>
              <a:t> to outside institutes</a:t>
            </a:r>
            <a:endParaRPr lang="en-US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General rule for machine accuracy: 3-4 times better than required accuracy on pieces 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Serious problem of probe: too high forces </a:t>
            </a: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smtClean="0"/>
              <a:t>marks on pieces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Machine </a:t>
            </a:r>
            <a:r>
              <a:rPr lang="en-US" dirty="0" err="1" smtClean="0"/>
              <a:t>Veeco</a:t>
            </a:r>
            <a:r>
              <a:rPr lang="en-US" dirty="0" smtClean="0"/>
              <a:t>: good for roughness and topography measurement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Room adapted for this machine and required tolerance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9784"/>
            <a:ext cx="40386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To be improved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Low force probe: 15 </a:t>
            </a:r>
            <a:r>
              <a:rPr lang="en-US" dirty="0" err="1" smtClean="0"/>
              <a:t>kCHF</a:t>
            </a:r>
            <a:r>
              <a:rPr lang="en-US" dirty="0" smtClean="0"/>
              <a:t>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New machine +/- 0.3-0.4 um (3 suppliers) [</a:t>
            </a:r>
            <a:r>
              <a:rPr lang="en-US" b="1" dirty="0" smtClean="0">
                <a:solidFill>
                  <a:srgbClr val="FF0000"/>
                </a:solidFill>
              </a:rPr>
              <a:t>High Priority </a:t>
            </a:r>
            <a:r>
              <a:rPr lang="en-US" dirty="0" smtClean="0"/>
              <a:t>]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Needed personnel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Needed adaptation of existing room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2BE300-693B-489D-A2FD-C0E25F47F662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457200" y="6003417"/>
            <a:ext cx="582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Meeting S. Atieh, A. Cherif, M. Polini, G. Riddone 06.03.2009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GR, BE/RF, 090321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542925"/>
            <a:ext cx="8999538" cy="584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752600" y="5943600"/>
            <a:ext cx="6043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0000"/>
                </a:solidFill>
                <a:latin typeface="Calibri" pitchFamily="34" charset="0"/>
              </a:rPr>
              <a:t>PLANEITE MESUREE SUR CELLULE 35 mm SUR MACHINE VEECO</a:t>
            </a:r>
          </a:p>
        </p:txBody>
      </p:sp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7951788" y="6303963"/>
            <a:ext cx="1012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A. Cherif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T18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495" y="1272655"/>
            <a:ext cx="8229600" cy="250777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T18 structures: 5 </a:t>
            </a:r>
            <a:r>
              <a:rPr lang="en-US" sz="2800" dirty="0" smtClean="0"/>
              <a:t>manufactured </a:t>
            </a:r>
            <a:endParaRPr lang="en-US" sz="2800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4 KEK/SLAC (2 tested: 1 at SLAC and 1 at KEK)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1 CERN (tested at SLAC)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All T18 have the same RF design</a:t>
            </a:r>
          </a:p>
          <a:p>
            <a:pPr>
              <a:lnSpc>
                <a:spcPct val="80000"/>
              </a:lnSpc>
            </a:pPr>
            <a:r>
              <a:rPr lang="en-US" sz="2800" i="1" dirty="0" smtClean="0"/>
              <a:t>It is the </a:t>
            </a:r>
            <a:r>
              <a:rPr lang="en-US" sz="2800" i="1" dirty="0" smtClean="0">
                <a:solidFill>
                  <a:srgbClr val="FF0000"/>
                </a:solidFill>
              </a:rPr>
              <a:t>first</a:t>
            </a:r>
            <a:r>
              <a:rPr lang="en-US" sz="2800" i="1" dirty="0" smtClean="0"/>
              <a:t> time that the test results of a CERN structure can be compared with </a:t>
            </a:r>
            <a:r>
              <a:rPr lang="en-US" sz="2800" i="1" dirty="0" smtClean="0"/>
              <a:t>those from the </a:t>
            </a:r>
            <a:r>
              <a:rPr lang="en-US" sz="2800" i="1" dirty="0" smtClean="0"/>
              <a:t>same structure made at KEK/SLAC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</p:txBody>
      </p:sp>
      <p:pic>
        <p:nvPicPr>
          <p:cNvPr id="4" name="Picture 3" descr="T18_VG2.4_DISC_KEK_Co.JPG"/>
          <p:cNvPicPr>
            <a:picLocks noChangeAspect="1"/>
          </p:cNvPicPr>
          <p:nvPr/>
        </p:nvPicPr>
        <p:blipFill>
          <a:blip r:embed="rId2"/>
          <a:srcRect l="16866" t="35911" r="12537" b="17701"/>
          <a:stretch>
            <a:fillRect/>
          </a:stretch>
        </p:blipFill>
        <p:spPr>
          <a:xfrm>
            <a:off x="0" y="4728949"/>
            <a:ext cx="4872251" cy="2129051"/>
          </a:xfrm>
          <a:prstGeom prst="rect">
            <a:avLst/>
          </a:prstGeom>
        </p:spPr>
      </p:pic>
      <p:pic>
        <p:nvPicPr>
          <p:cNvPr id="5" name="Picture 4" descr="PC010027.JPG"/>
          <p:cNvPicPr>
            <a:picLocks noChangeAspect="1"/>
          </p:cNvPicPr>
          <p:nvPr/>
        </p:nvPicPr>
        <p:blipFill>
          <a:blip r:embed="rId3" cstate="print"/>
          <a:srcRect t="11343" r="44478" b="60796"/>
          <a:stretch>
            <a:fillRect/>
          </a:stretch>
        </p:blipFill>
        <p:spPr>
          <a:xfrm>
            <a:off x="3862317" y="3548415"/>
            <a:ext cx="5076967" cy="1910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380932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T18_KEK/SLAC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2244" y="544545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T18_CERN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858C2-5315-4040-A377-4081B2748BBB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471" t="21297" r="50000" b="3703"/>
          <a:stretch>
            <a:fillRect/>
          </a:stretch>
        </p:blipFill>
        <p:spPr bwMode="auto">
          <a:xfrm>
            <a:off x="533400" y="469392"/>
            <a:ext cx="80010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533400" y="5727192"/>
            <a:ext cx="525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  <a:latin typeface="Comic Sans MS" pitchFamily="66" charset="0"/>
              </a:rPr>
              <a:t>Marques dues au palpeur</a:t>
            </a:r>
          </a:p>
        </p:txBody>
      </p:sp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7951788" y="6303963"/>
            <a:ext cx="1012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A. Cherif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81584" y="0"/>
            <a:ext cx="8229600" cy="1143000"/>
          </a:xfrm>
        </p:spPr>
        <p:txBody>
          <a:bodyPr/>
          <a:lstStyle/>
          <a:p>
            <a:r>
              <a:rPr lang="en-US" dirty="0" smtClean="0"/>
              <a:t>Fabrication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350" y="1344168"/>
            <a:ext cx="4038600" cy="45259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Present situation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VDL, </a:t>
            </a:r>
            <a:r>
              <a:rPr lang="en-US" dirty="0" err="1" smtClean="0"/>
              <a:t>Kugler</a:t>
            </a:r>
            <a:r>
              <a:rPr lang="en-US" dirty="0" smtClean="0"/>
              <a:t> (only turning)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LT Ultra under qualification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Promising </a:t>
            </a:r>
            <a:r>
              <a:rPr lang="en-US" dirty="0" err="1" smtClean="0"/>
              <a:t>Kaleido</a:t>
            </a:r>
            <a:r>
              <a:rPr lang="en-US" dirty="0" smtClean="0"/>
              <a:t>, Engineering and TNO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344168"/>
            <a:ext cx="41910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To be improved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New firms in Europe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New firms in Japan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New firms in USA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Development work in collaboration with firms (very difficult with VDL) and other institutes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Procurement of combined machine at CERN [prototyping phases, special pieces, pre-qualification for series, fall-back solution] 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qualified people (1 Eng. + 1 Tech) to be trained [</a:t>
            </a:r>
            <a:r>
              <a:rPr lang="en-US" dirty="0" smtClean="0">
                <a:solidFill>
                  <a:srgbClr val="FF0000"/>
                </a:solidFill>
              </a:rPr>
              <a:t>Priority 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529CB-5D53-439A-AE8B-F11D17D33DB1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384048" y="5930265"/>
            <a:ext cx="582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Meeting S. Atieh, A. Cherif, M. Polini, G. Riddone 06.03.2009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92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492" y="1179068"/>
            <a:ext cx="8229600" cy="4525963"/>
          </a:xfrm>
        </p:spPr>
        <p:txBody>
          <a:bodyPr/>
          <a:lstStyle/>
          <a:p>
            <a:r>
              <a:rPr lang="en-US" sz="2400" dirty="0" smtClean="0"/>
              <a:t>T18_CERN showed bad test results (same structures made at KEK/SLAC showed good results, demonstrating nominal CLIC performance)</a:t>
            </a:r>
          </a:p>
          <a:p>
            <a:r>
              <a:rPr lang="en-US" sz="2400" dirty="0" smtClean="0"/>
              <a:t>Investigations on T18_CERN, showed that iris 12 is a special case: contamination and evidence of high activity </a:t>
            </a:r>
            <a:r>
              <a:rPr lang="en-US" sz="2400" dirty="0" smtClean="0"/>
              <a:t>region </a:t>
            </a:r>
          </a:p>
          <a:p>
            <a:r>
              <a:rPr lang="en-US" sz="2400" dirty="0" smtClean="0"/>
              <a:t>Program to investigate S-presence and grain size launched</a:t>
            </a:r>
          </a:p>
          <a:p>
            <a:r>
              <a:rPr lang="en-US" sz="2400" dirty="0" smtClean="0"/>
              <a:t>New </a:t>
            </a:r>
            <a:r>
              <a:rPr lang="en-US" sz="2400" dirty="0" smtClean="0"/>
              <a:t>assembly procedure established: </a:t>
            </a:r>
            <a:r>
              <a:rPr lang="en-US" sz="2400" i="1" dirty="0" smtClean="0"/>
              <a:t>pre-fire at 1000 °C, cleaning procedure, separate preparation of RF couplers</a:t>
            </a:r>
          </a:p>
          <a:p>
            <a:r>
              <a:rPr lang="en-US" sz="2400" dirty="0" smtClean="0"/>
              <a:t>Additional QC steps identified</a:t>
            </a:r>
          </a:p>
          <a:p>
            <a:r>
              <a:rPr lang="en-US" sz="2400" dirty="0" smtClean="0"/>
              <a:t>Fabrication </a:t>
            </a:r>
            <a:r>
              <a:rPr lang="en-US" sz="2400" dirty="0" smtClean="0"/>
              <a:t>of T18 with SLAC/KEK design launched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r="50000"/>
          <a:stretch>
            <a:fillRect/>
          </a:stretch>
        </p:blipFill>
        <p:spPr bwMode="auto">
          <a:xfrm>
            <a:off x="228600" y="1524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98864" y="0"/>
            <a:ext cx="42451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Detailed information can be found in EDMS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776C2-127E-49B9-8268-71889488418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C1138-B577-43C7-BD3B-EC137CBB911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381000"/>
            <a:ext cx="83343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987914" y="0"/>
            <a:ext cx="115608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T18_CERN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3200400"/>
            <a:ext cx="685800" cy="381000"/>
          </a:xfrm>
          <a:prstGeom prst="rect">
            <a:avLst/>
          </a:prstGeom>
          <a:solidFill>
            <a:srgbClr val="67F11B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281738" y="847725"/>
            <a:ext cx="228600" cy="228600"/>
          </a:xfrm>
          <a:prstGeom prst="ellipse">
            <a:avLst/>
          </a:prstGeom>
          <a:solidFill>
            <a:srgbClr val="2BE149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76975" y="1414463"/>
            <a:ext cx="304800" cy="304800"/>
          </a:xfrm>
          <a:prstGeom prst="ellipse">
            <a:avLst/>
          </a:prstGeom>
          <a:solidFill>
            <a:srgbClr val="2BE149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38875" y="2524125"/>
            <a:ext cx="519113" cy="523875"/>
          </a:xfrm>
          <a:prstGeom prst="ellipse">
            <a:avLst/>
          </a:prstGeom>
          <a:solidFill>
            <a:srgbClr val="2BE149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49AB5-8F56-4C8F-BBB9-0598276CE5C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47688"/>
            <a:ext cx="792480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96845" y="0"/>
            <a:ext cx="154715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T18_SLAC/KEK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6096000"/>
            <a:ext cx="3200400" cy="152400"/>
          </a:xfrm>
          <a:prstGeom prst="rect">
            <a:avLst/>
          </a:prstGeom>
          <a:solidFill>
            <a:srgbClr val="67F11B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10200" y="2819400"/>
            <a:ext cx="228600" cy="533400"/>
          </a:xfrm>
          <a:prstGeom prst="rect">
            <a:avLst/>
          </a:prstGeom>
          <a:solidFill>
            <a:srgbClr val="67F11B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10400" y="1143000"/>
            <a:ext cx="533400" cy="533400"/>
          </a:xfrm>
          <a:prstGeom prst="rect">
            <a:avLst/>
          </a:prstGeom>
          <a:solidFill>
            <a:srgbClr val="67F11B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49AB5-8F56-4C8F-BBB9-0598276CE5C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538163"/>
            <a:ext cx="802005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415368" y="0"/>
            <a:ext cx="272863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T24 </a:t>
            </a:r>
            <a:r>
              <a:rPr lang="en-US" dirty="0" err="1"/>
              <a:t>undamped</a:t>
            </a:r>
            <a:r>
              <a:rPr lang="en-US" dirty="0"/>
              <a:t> D = 45 mm 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5663" y="1646238"/>
            <a:ext cx="287337" cy="679450"/>
          </a:xfrm>
          <a:prstGeom prst="rect">
            <a:avLst/>
          </a:prstGeom>
          <a:solidFill>
            <a:srgbClr val="67F11B">
              <a:alpha val="25098"/>
            </a:srgbClr>
          </a:solidFill>
          <a:ln>
            <a:solidFill>
              <a:srgbClr val="03BF42">
                <a:alpha val="2470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CLIC_11WNSDvg1_disk11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28775"/>
            <a:ext cx="33940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5" descr="CLIC_11WNSDvg1_disk11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9725"/>
            <a:ext cx="33940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6" descr="11WNSDVG1-17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4067175" y="325755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3325" y="692150"/>
            <a:ext cx="286067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3938" y="692150"/>
            <a:ext cx="286067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Line 9"/>
          <p:cNvSpPr>
            <a:spLocks noChangeShapeType="1"/>
          </p:cNvSpPr>
          <p:nvPr/>
        </p:nvSpPr>
        <p:spPr bwMode="auto">
          <a:xfrm>
            <a:off x="4716463" y="3213100"/>
            <a:ext cx="215900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943" name="Line 10"/>
          <p:cNvSpPr>
            <a:spLocks noChangeShapeType="1"/>
          </p:cNvSpPr>
          <p:nvPr/>
        </p:nvSpPr>
        <p:spPr bwMode="auto">
          <a:xfrm flipH="1">
            <a:off x="6732588" y="3141663"/>
            <a:ext cx="792162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84700" y="6061075"/>
            <a:ext cx="37417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Dirty region which came after the test</a:t>
            </a:r>
          </a:p>
        </p:txBody>
      </p:sp>
      <p:sp>
        <p:nvSpPr>
          <p:cNvPr id="39945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4400" dirty="0"/>
              <a:t>Inspection on iris 11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CLIC_11WNSDvg1_disk13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4675"/>
            <a:ext cx="339407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5" descr="CLIC_11WNSDvg1_disk13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38638"/>
            <a:ext cx="339407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11WNSDVG1-30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4140200" y="3260725"/>
            <a:ext cx="47974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731838"/>
            <a:ext cx="286067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3325" y="692150"/>
            <a:ext cx="286067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Line 9"/>
          <p:cNvSpPr>
            <a:spLocks noChangeShapeType="1"/>
          </p:cNvSpPr>
          <p:nvPr/>
        </p:nvSpPr>
        <p:spPr bwMode="auto">
          <a:xfrm>
            <a:off x="5435600" y="3141663"/>
            <a:ext cx="865188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67" name="Line 10"/>
          <p:cNvSpPr>
            <a:spLocks noChangeShapeType="1"/>
          </p:cNvSpPr>
          <p:nvPr/>
        </p:nvSpPr>
        <p:spPr bwMode="auto">
          <a:xfrm flipH="1">
            <a:off x="6732588" y="3141663"/>
            <a:ext cx="792162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84700" y="6061075"/>
            <a:ext cx="39417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Dirty particles which came after the test</a:t>
            </a:r>
          </a:p>
        </p:txBody>
      </p:sp>
      <p:sp>
        <p:nvSpPr>
          <p:cNvPr id="40969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4400" dirty="0"/>
              <a:t>Inspection on iris 13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776C2-127E-49B9-8268-71889488418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1319" y="0"/>
            <a:ext cx="82841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latin typeface="+mn-lt"/>
              </a:rPr>
              <a:t>T18 </a:t>
            </a:r>
            <a:r>
              <a:rPr lang="en-US" sz="4000" dirty="0" smtClean="0">
                <a:latin typeface="+mn-lt"/>
              </a:rPr>
              <a:t>high </a:t>
            </a:r>
            <a:r>
              <a:rPr lang="en-US" sz="4000" dirty="0">
                <a:latin typeface="+mn-lt"/>
              </a:rPr>
              <a:t>power test results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430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12474" y="1001974"/>
            <a:ext cx="32004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1400" dirty="0">
                <a:cs typeface="Arial" charset="0"/>
              </a:rPr>
              <a:t>Breakdown distribution of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1400" dirty="0">
                <a:cs typeface="Arial" charset="0"/>
              </a:rPr>
              <a:t> </a:t>
            </a:r>
            <a:r>
              <a:rPr lang="en-US" sz="1400" dirty="0">
                <a:solidFill>
                  <a:srgbClr val="FF5050"/>
                </a:solidFill>
                <a:cs typeface="Arial" charset="0"/>
              </a:rPr>
              <a:t>T18Disk_SLAC (red, last 500hrs)</a:t>
            </a:r>
            <a:r>
              <a:rPr lang="en-US" sz="1400" dirty="0">
                <a:cs typeface="Arial" charset="0"/>
              </a:rPr>
              <a:t>, 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FF5050"/>
                </a:solidFill>
                <a:cs typeface="Arial" charset="0"/>
              </a:rPr>
              <a:t>210~230 ns,110~120 MV/m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3333FF"/>
                </a:solidFill>
                <a:cs typeface="Arial" charset="0"/>
              </a:rPr>
              <a:t>T18Disk_CERN (Blue,40hrs)</a:t>
            </a:r>
            <a:r>
              <a:rPr lang="en-US" sz="1400" dirty="0">
                <a:cs typeface="Arial" charset="0"/>
              </a:rPr>
              <a:t>.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3333FF"/>
                </a:solidFill>
                <a:cs typeface="Arial" charset="0"/>
              </a:rPr>
              <a:t>180 ns,45~49 MV/m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590800"/>
            <a:ext cx="32781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5943600" y="3886200"/>
            <a:ext cx="6858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7467600" y="3429000"/>
            <a:ext cx="6858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19400" y="54864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‘Hot’ cells 13 +15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4800600" y="4495800"/>
            <a:ext cx="1219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4876800" y="4038600"/>
            <a:ext cx="2743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348968"/>
            <a:ext cx="278800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C. Adolphsen, S. Doebert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title"/>
          </p:nvPr>
        </p:nvSpPr>
        <p:spPr>
          <a:xfrm>
            <a:off x="628650" y="204788"/>
            <a:ext cx="7851775" cy="8143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100" dirty="0" smtClean="0"/>
              <a:t>Rugosimètre – profilomètre optique VEECO NT3300</a:t>
            </a:r>
            <a:endParaRPr lang="en-US" sz="4000" dirty="0" smtClean="0"/>
          </a:p>
        </p:txBody>
      </p:sp>
      <p:grpSp>
        <p:nvGrpSpPr>
          <p:cNvPr id="50178" name="Group 35"/>
          <p:cNvGrpSpPr>
            <a:grpSpLocks/>
          </p:cNvGrpSpPr>
          <p:nvPr/>
        </p:nvGrpSpPr>
        <p:grpSpPr bwMode="auto">
          <a:xfrm>
            <a:off x="5626100" y="3627438"/>
            <a:ext cx="3240088" cy="2527300"/>
            <a:chOff x="3544" y="2285"/>
            <a:chExt cx="2041" cy="1592"/>
          </a:xfrm>
        </p:grpSpPr>
        <p:pic>
          <p:nvPicPr>
            <p:cNvPr id="50216" name="Picture 18" descr="IMG00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73" y="2961"/>
              <a:ext cx="1221" cy="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217" name="Picture 19" descr="5M1"/>
            <p:cNvPicPr>
              <a:picLocks noChangeAspect="1" noChangeArrowheads="1"/>
            </p:cNvPicPr>
            <p:nvPr/>
          </p:nvPicPr>
          <p:blipFill>
            <a:blip r:embed="rId4"/>
            <a:srcRect l="23181" t="12247" r="8446" b="13828"/>
            <a:stretch>
              <a:fillRect/>
            </a:stretch>
          </p:blipFill>
          <p:spPr bwMode="auto">
            <a:xfrm>
              <a:off x="3544" y="2285"/>
              <a:ext cx="1247" cy="856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0218" name="Text Box 20"/>
            <p:cNvSpPr txBox="1">
              <a:spLocks noChangeArrowheads="1"/>
            </p:cNvSpPr>
            <p:nvPr/>
          </p:nvSpPr>
          <p:spPr bwMode="auto">
            <a:xfrm>
              <a:off x="4828" y="2454"/>
              <a:ext cx="757" cy="335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B2B2B2"/>
                </a:gs>
              </a:gsLst>
              <a:lin ang="5400000" scaled="1"/>
            </a:gradFill>
            <a:ln w="12700" cap="sq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FF0000"/>
                  </a:solidFill>
                  <a:latin typeface="Times New Roman" pitchFamily="18" charset="0"/>
                </a:rPr>
                <a:t>CMS</a:t>
              </a:r>
            </a:p>
          </p:txBody>
        </p:sp>
      </p:grpSp>
      <p:grpSp>
        <p:nvGrpSpPr>
          <p:cNvPr id="50179" name="Group 33"/>
          <p:cNvGrpSpPr>
            <a:grpSpLocks/>
          </p:cNvGrpSpPr>
          <p:nvPr/>
        </p:nvGrpSpPr>
        <p:grpSpPr bwMode="auto">
          <a:xfrm>
            <a:off x="6038850" y="1120775"/>
            <a:ext cx="2838450" cy="2308225"/>
            <a:chOff x="3804" y="706"/>
            <a:chExt cx="1788" cy="1454"/>
          </a:xfrm>
        </p:grpSpPr>
        <p:pic>
          <p:nvPicPr>
            <p:cNvPr id="50213" name="Picture 5" descr="standart"/>
            <p:cNvPicPr>
              <a:picLocks noChangeAspect="1" noChangeArrowheads="1"/>
            </p:cNvPicPr>
            <p:nvPr/>
          </p:nvPicPr>
          <p:blipFill>
            <a:blip r:embed="rId5"/>
            <a:srcRect l="71906" t="11195" r="3940" b="35878"/>
            <a:stretch>
              <a:fillRect/>
            </a:stretch>
          </p:blipFill>
          <p:spPr bwMode="auto">
            <a:xfrm>
              <a:off x="4930" y="753"/>
              <a:ext cx="558" cy="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214" name="Picture 12" descr="standart"/>
            <p:cNvPicPr>
              <a:picLocks noChangeAspect="1" noChangeArrowheads="1"/>
            </p:cNvPicPr>
            <p:nvPr/>
          </p:nvPicPr>
          <p:blipFill>
            <a:blip r:embed="rId5"/>
            <a:srcRect l="37230" t="22798" r="48831" b="61378"/>
            <a:stretch>
              <a:fillRect/>
            </a:stretch>
          </p:blipFill>
          <p:spPr bwMode="auto">
            <a:xfrm>
              <a:off x="3878" y="706"/>
              <a:ext cx="1030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215" name="Picture 24" descr="standart"/>
            <p:cNvPicPr>
              <a:picLocks noChangeAspect="1" noChangeArrowheads="1"/>
            </p:cNvPicPr>
            <p:nvPr/>
          </p:nvPicPr>
          <p:blipFill>
            <a:blip r:embed="rId5"/>
            <a:srcRect l="26451" t="53168" r="33160"/>
            <a:stretch>
              <a:fillRect/>
            </a:stretch>
          </p:blipFill>
          <p:spPr bwMode="auto">
            <a:xfrm>
              <a:off x="3804" y="1503"/>
              <a:ext cx="1788" cy="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0180" name="Group 37"/>
          <p:cNvGrpSpPr>
            <a:grpSpLocks/>
          </p:cNvGrpSpPr>
          <p:nvPr/>
        </p:nvGrpSpPr>
        <p:grpSpPr bwMode="auto">
          <a:xfrm>
            <a:off x="414338" y="4784725"/>
            <a:ext cx="4171950" cy="1598613"/>
            <a:chOff x="382" y="2779"/>
            <a:chExt cx="3592" cy="1376"/>
          </a:xfrm>
        </p:grpSpPr>
        <p:pic>
          <p:nvPicPr>
            <p:cNvPr id="50193" name="Picture 8" descr="IMG0003"/>
            <p:cNvPicPr>
              <a:picLocks noChangeAspect="1" noChangeArrowheads="1"/>
            </p:cNvPicPr>
            <p:nvPr/>
          </p:nvPicPr>
          <p:blipFill>
            <a:blip r:embed="rId6"/>
            <a:srcRect l="19742" t="36307" r="21104" b="21733"/>
            <a:stretch>
              <a:fillRect/>
            </a:stretch>
          </p:blipFill>
          <p:spPr bwMode="auto">
            <a:xfrm>
              <a:off x="382" y="3000"/>
              <a:ext cx="1706" cy="908"/>
            </a:xfrm>
            <a:prstGeom prst="rect">
              <a:avLst/>
            </a:prstGeom>
            <a:noFill/>
            <a:ln w="57150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50194" name="Picture 9" descr="IMG0005"/>
            <p:cNvPicPr>
              <a:picLocks noChangeAspect="1" noChangeArrowheads="1"/>
            </p:cNvPicPr>
            <p:nvPr/>
          </p:nvPicPr>
          <p:blipFill>
            <a:blip r:embed="rId7"/>
            <a:srcRect l="12743" t="27985" r="18272" b="9052"/>
            <a:stretch>
              <a:fillRect/>
            </a:stretch>
          </p:blipFill>
          <p:spPr bwMode="auto">
            <a:xfrm>
              <a:off x="1386" y="2856"/>
              <a:ext cx="941" cy="644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0195" name="Oval 10"/>
            <p:cNvSpPr>
              <a:spLocks noChangeArrowheads="1"/>
            </p:cNvSpPr>
            <p:nvPr/>
          </p:nvSpPr>
          <p:spPr bwMode="auto">
            <a:xfrm>
              <a:off x="629" y="3258"/>
              <a:ext cx="168" cy="136"/>
            </a:xfrm>
            <a:prstGeom prst="ellipse">
              <a:avLst/>
            </a:prstGeom>
            <a:noFill/>
            <a:ln w="28575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50196" name="Oval 11"/>
            <p:cNvSpPr>
              <a:spLocks noChangeArrowheads="1"/>
            </p:cNvSpPr>
            <p:nvPr/>
          </p:nvSpPr>
          <p:spPr bwMode="auto">
            <a:xfrm>
              <a:off x="1841" y="3204"/>
              <a:ext cx="168" cy="136"/>
            </a:xfrm>
            <a:prstGeom prst="ellipse">
              <a:avLst/>
            </a:prstGeom>
            <a:noFill/>
            <a:ln w="28575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grpSp>
          <p:nvGrpSpPr>
            <p:cNvPr id="50197" name="Group 14"/>
            <p:cNvGrpSpPr>
              <a:grpSpLocks/>
            </p:cNvGrpSpPr>
            <p:nvPr/>
          </p:nvGrpSpPr>
          <p:grpSpPr bwMode="auto">
            <a:xfrm>
              <a:off x="1986" y="3043"/>
              <a:ext cx="1526" cy="943"/>
              <a:chOff x="2883" y="2932"/>
              <a:chExt cx="1526" cy="943"/>
            </a:xfrm>
          </p:grpSpPr>
          <p:pic>
            <p:nvPicPr>
              <p:cNvPr id="50211" name="Picture 15" descr="TOTO2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545" r="56226" b="57175"/>
              <a:stretch>
                <a:fillRect/>
              </a:stretch>
            </p:blipFill>
            <p:spPr bwMode="auto">
              <a:xfrm>
                <a:off x="2883" y="2932"/>
                <a:ext cx="1526" cy="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212" name="AutoShape 16"/>
              <p:cNvSpPr>
                <a:spLocks noChangeArrowheads="1"/>
              </p:cNvSpPr>
              <p:nvPr/>
            </p:nvSpPr>
            <p:spPr bwMode="auto">
              <a:xfrm>
                <a:off x="3118" y="2994"/>
                <a:ext cx="1209" cy="852"/>
              </a:xfrm>
              <a:prstGeom prst="wedgeEllipseCallout">
                <a:avLst>
                  <a:gd name="adj1" fmla="val -64806"/>
                  <a:gd name="adj2" fmla="val -26056"/>
                </a:avLst>
              </a:prstGeom>
              <a:noFill/>
              <a:ln w="5715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</p:grpSp>
        <p:sp>
          <p:nvSpPr>
            <p:cNvPr id="50198" name="Text Box 17"/>
            <p:cNvSpPr txBox="1">
              <a:spLocks noChangeArrowheads="1"/>
            </p:cNvSpPr>
            <p:nvPr/>
          </p:nvSpPr>
          <p:spPr bwMode="auto">
            <a:xfrm>
              <a:off x="3478" y="3630"/>
              <a:ext cx="496" cy="291"/>
            </a:xfrm>
            <a:prstGeom prst="rect">
              <a:avLst/>
            </a:prstGeom>
            <a:solidFill>
              <a:schemeClr val="bg1"/>
            </a:solidFill>
            <a:ln w="381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r>
                <a:rPr lang="fr-FR" sz="1600">
                  <a:solidFill>
                    <a:srgbClr val="000000"/>
                  </a:solidFill>
                  <a:latin typeface="Times New Roman" pitchFamily="18" charset="0"/>
                </a:rPr>
                <a:t>µ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50199" name="Text Box 21"/>
            <p:cNvSpPr txBox="1">
              <a:spLocks noChangeArrowheads="1"/>
            </p:cNvSpPr>
            <p:nvPr/>
          </p:nvSpPr>
          <p:spPr bwMode="auto">
            <a:xfrm>
              <a:off x="942" y="3864"/>
              <a:ext cx="598" cy="291"/>
            </a:xfrm>
            <a:prstGeom prst="rect">
              <a:avLst/>
            </a:prstGeom>
            <a:noFill/>
            <a:ln w="381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0000"/>
                  </a:solidFill>
                  <a:latin typeface="Times New Roman" pitchFamily="18" charset="0"/>
                </a:rPr>
                <a:t>8 cm</a:t>
              </a:r>
            </a:p>
          </p:txBody>
        </p:sp>
        <p:sp>
          <p:nvSpPr>
            <p:cNvPr id="50200" name="Line 22"/>
            <p:cNvSpPr>
              <a:spLocks noChangeShapeType="1"/>
            </p:cNvSpPr>
            <p:nvPr/>
          </p:nvSpPr>
          <p:spPr bwMode="auto">
            <a:xfrm flipH="1">
              <a:off x="423" y="4037"/>
              <a:ext cx="554" cy="0"/>
            </a:xfrm>
            <a:prstGeom prst="line">
              <a:avLst/>
            </a:prstGeom>
            <a:noFill/>
            <a:ln w="57150" cap="sq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1" name="Line 23"/>
            <p:cNvSpPr>
              <a:spLocks noChangeShapeType="1"/>
            </p:cNvSpPr>
            <p:nvPr/>
          </p:nvSpPr>
          <p:spPr bwMode="auto">
            <a:xfrm flipH="1">
              <a:off x="1509" y="4037"/>
              <a:ext cx="525" cy="0"/>
            </a:xfrm>
            <a:prstGeom prst="line">
              <a:avLst/>
            </a:prstGeom>
            <a:noFill/>
            <a:ln w="57150" cap="sq">
              <a:solidFill>
                <a:srgbClr val="FF0000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2" name="Text Box 25"/>
            <p:cNvSpPr txBox="1">
              <a:spLocks noChangeArrowheads="1"/>
            </p:cNvSpPr>
            <p:nvPr/>
          </p:nvSpPr>
          <p:spPr bwMode="auto">
            <a:xfrm>
              <a:off x="896" y="2779"/>
              <a:ext cx="757" cy="34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chemeClr val="bg1"/>
                </a:gs>
              </a:gsLst>
              <a:lin ang="5400000" scaled="1"/>
            </a:gra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LHCb</a:t>
              </a:r>
            </a:p>
          </p:txBody>
        </p:sp>
        <p:sp>
          <p:nvSpPr>
            <p:cNvPr id="50203" name="Line 26"/>
            <p:cNvSpPr>
              <a:spLocks noChangeShapeType="1"/>
            </p:cNvSpPr>
            <p:nvPr/>
          </p:nvSpPr>
          <p:spPr bwMode="auto">
            <a:xfrm flipV="1">
              <a:off x="3512" y="3462"/>
              <a:ext cx="0" cy="67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4" name="Line 27"/>
            <p:cNvSpPr>
              <a:spLocks noChangeShapeType="1"/>
            </p:cNvSpPr>
            <p:nvPr/>
          </p:nvSpPr>
          <p:spPr bwMode="auto">
            <a:xfrm>
              <a:off x="3060" y="3459"/>
              <a:ext cx="492" cy="0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5" name="Line 28"/>
            <p:cNvSpPr>
              <a:spLocks noChangeShapeType="1"/>
            </p:cNvSpPr>
            <p:nvPr/>
          </p:nvSpPr>
          <p:spPr bwMode="auto">
            <a:xfrm>
              <a:off x="3060" y="3528"/>
              <a:ext cx="492" cy="0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6" name="Line 29"/>
            <p:cNvSpPr>
              <a:spLocks noChangeShapeType="1"/>
            </p:cNvSpPr>
            <p:nvPr/>
          </p:nvSpPr>
          <p:spPr bwMode="auto">
            <a:xfrm>
              <a:off x="3512" y="3530"/>
              <a:ext cx="0" cy="378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miter lim="800000"/>
              <a:headEnd type="triangle" w="med" len="med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7" name="Line 30"/>
            <p:cNvSpPr>
              <a:spLocks noChangeShapeType="1"/>
            </p:cNvSpPr>
            <p:nvPr/>
          </p:nvSpPr>
          <p:spPr bwMode="auto">
            <a:xfrm>
              <a:off x="3512" y="3300"/>
              <a:ext cx="0" cy="154"/>
            </a:xfrm>
            <a:prstGeom prst="line">
              <a:avLst/>
            </a:prstGeom>
            <a:noFill/>
            <a:ln w="28575" cap="sq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8" name="Line 31"/>
            <p:cNvSpPr>
              <a:spLocks noChangeShapeType="1"/>
            </p:cNvSpPr>
            <p:nvPr/>
          </p:nvSpPr>
          <p:spPr bwMode="auto">
            <a:xfrm flipH="1" flipV="1">
              <a:off x="2798" y="3617"/>
              <a:ext cx="17" cy="204"/>
            </a:xfrm>
            <a:prstGeom prst="line">
              <a:avLst/>
            </a:prstGeom>
            <a:noFill/>
            <a:ln w="57150" cap="sq">
              <a:solidFill>
                <a:schemeClr val="bg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9" name="Text Box 32"/>
            <p:cNvSpPr txBox="1">
              <a:spLocks noChangeArrowheads="1"/>
            </p:cNvSpPr>
            <p:nvPr/>
          </p:nvSpPr>
          <p:spPr bwMode="auto">
            <a:xfrm>
              <a:off x="2815" y="3831"/>
              <a:ext cx="638" cy="265"/>
            </a:xfrm>
            <a:prstGeom prst="rect">
              <a:avLst/>
            </a:prstGeom>
            <a:solidFill>
              <a:schemeClr val="bg1"/>
            </a:solidFill>
            <a:ln w="28575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Ø25</a:t>
              </a:r>
              <a:r>
                <a:rPr lang="fr-FR" sz="1400">
                  <a:solidFill>
                    <a:srgbClr val="000000"/>
                  </a:solidFill>
                  <a:latin typeface="Times New Roman" pitchFamily="18" charset="0"/>
                </a:rPr>
                <a:t>µ</a:t>
              </a: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50210" name="Line 36"/>
            <p:cNvSpPr>
              <a:spLocks noChangeShapeType="1"/>
            </p:cNvSpPr>
            <p:nvPr/>
          </p:nvSpPr>
          <p:spPr bwMode="auto">
            <a:xfrm flipV="1">
              <a:off x="791" y="3267"/>
              <a:ext cx="1050" cy="4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181" name="Group 2"/>
          <p:cNvGrpSpPr>
            <a:grpSpLocks/>
          </p:cNvGrpSpPr>
          <p:nvPr/>
        </p:nvGrpSpPr>
        <p:grpSpPr bwMode="auto">
          <a:xfrm>
            <a:off x="3756025" y="887413"/>
            <a:ext cx="1827213" cy="1422400"/>
            <a:chOff x="107082825" y="102474525"/>
            <a:chExt cx="5256203" cy="4320000"/>
          </a:xfrm>
        </p:grpSpPr>
        <p:pic>
          <p:nvPicPr>
            <p:cNvPr id="50191" name="Picture 3" descr="Piece-monnaie"/>
            <p:cNvPicPr>
              <a:picLocks noChangeAspect="1" noChangeArrowheads="1"/>
            </p:cNvPicPr>
            <p:nvPr/>
          </p:nvPicPr>
          <p:blipFill>
            <a:blip r:embed="rId9"/>
            <a:srcRect l="15411" t="17978" r="63324" b="33235"/>
            <a:stretch>
              <a:fillRect/>
            </a:stretch>
          </p:blipFill>
          <p:spPr bwMode="auto">
            <a:xfrm>
              <a:off x="107082825" y="102474525"/>
              <a:ext cx="4464000" cy="4320000"/>
            </a:xfrm>
            <a:prstGeom prst="rect">
              <a:avLst/>
            </a:prstGeom>
            <a:noFill/>
            <a:ln w="76200" algn="in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50192" name="Picture 4" descr="Piece-monnaie"/>
            <p:cNvPicPr>
              <a:picLocks noChangeAspect="1" noChangeArrowheads="1"/>
            </p:cNvPicPr>
            <p:nvPr/>
          </p:nvPicPr>
          <p:blipFill>
            <a:blip r:embed="rId10"/>
            <a:srcRect l="43048" t="8569" r="52322" b="31320"/>
            <a:stretch>
              <a:fillRect/>
            </a:stretch>
          </p:blipFill>
          <p:spPr bwMode="auto">
            <a:xfrm>
              <a:off x="111550268" y="102474525"/>
              <a:ext cx="788760" cy="431939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</p:grpSp>
      <p:sp>
        <p:nvSpPr>
          <p:cNvPr id="50182" name="Text Box 31"/>
          <p:cNvSpPr txBox="1">
            <a:spLocks noChangeArrowheads="1"/>
          </p:cNvSpPr>
          <p:nvPr/>
        </p:nvSpPr>
        <p:spPr bwMode="auto">
          <a:xfrm>
            <a:off x="3767138" y="2206625"/>
            <a:ext cx="1612900" cy="307975"/>
          </a:xfrm>
          <a:prstGeom prst="rect">
            <a:avLst/>
          </a:pr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1400" b="1" i="1">
                <a:solidFill>
                  <a:srgbClr val="000000"/>
                </a:solidFill>
                <a:latin typeface="Comic Sans MS" pitchFamily="66" charset="0"/>
              </a:rPr>
              <a:t>Pièce de 2 CHF</a:t>
            </a:r>
            <a:endParaRPr lang="en-US" sz="1400" b="1" i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0183" name="Text Box 25"/>
          <p:cNvSpPr txBox="1">
            <a:spLocks noChangeArrowheads="1"/>
          </p:cNvSpPr>
          <p:nvPr/>
        </p:nvSpPr>
        <p:spPr bwMode="auto">
          <a:xfrm>
            <a:off x="3349625" y="4486275"/>
            <a:ext cx="822325" cy="40005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200x</a:t>
            </a:r>
          </a:p>
        </p:txBody>
      </p:sp>
      <p:pic>
        <p:nvPicPr>
          <p:cNvPr id="50184" name="Picture 2" descr="hds60Top_3D"/>
          <p:cNvPicPr>
            <a:picLocks noGrp="1" noChangeAspect="1" noChangeArrowheads="1"/>
          </p:cNvPicPr>
          <p:nvPr>
            <p:ph idx="4294967295"/>
          </p:nvPr>
        </p:nvPicPr>
        <p:blipFill>
          <a:blip r:embed="rId11"/>
          <a:srcRect/>
          <a:stretch>
            <a:fillRect/>
          </a:stretch>
        </p:blipFill>
        <p:spPr>
          <a:xfrm>
            <a:off x="928688" y="2438400"/>
            <a:ext cx="2122487" cy="1743075"/>
          </a:xfrm>
          <a:ln w="38100">
            <a:solidFill>
              <a:schemeClr val="bg1"/>
            </a:solidFill>
          </a:ln>
        </p:spPr>
      </p:pic>
      <p:pic>
        <p:nvPicPr>
          <p:cNvPr id="50185" name="Picture 6" descr="hds60creux3D"/>
          <p:cNvPicPr>
            <a:picLocks noChangeAspect="1" noChangeArrowheads="1"/>
          </p:cNvPicPr>
          <p:nvPr/>
        </p:nvPicPr>
        <p:blipFill>
          <a:blip r:embed="rId12"/>
          <a:srcRect l="21928" t="11183" r="1933" b="12421"/>
          <a:stretch>
            <a:fillRect/>
          </a:stretch>
        </p:blipFill>
        <p:spPr bwMode="auto">
          <a:xfrm>
            <a:off x="1397000" y="1250950"/>
            <a:ext cx="1836738" cy="11668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0186" name="Picture 7" descr="hds60creuxSlope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r="72545"/>
          <a:stretch>
            <a:fillRect/>
          </a:stretch>
        </p:blipFill>
        <p:spPr bwMode="auto">
          <a:xfrm>
            <a:off x="242888" y="1719263"/>
            <a:ext cx="8509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7" name="Text Box 13"/>
          <p:cNvSpPr txBox="1">
            <a:spLocks noChangeArrowheads="1"/>
          </p:cNvSpPr>
          <p:nvPr/>
        </p:nvSpPr>
        <p:spPr bwMode="auto">
          <a:xfrm>
            <a:off x="866775" y="1223963"/>
            <a:ext cx="1201738" cy="5238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FF00"/>
              </a:gs>
            </a:gsLst>
            <a:lin ang="5400000" scaled="1"/>
          </a:gradFill>
          <a:ln w="381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CLIC</a:t>
            </a: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4">
            <a:lum contrast="24000"/>
          </a:blip>
          <a:srcRect l="88" t="-326" r="3811" b="3711"/>
          <a:stretch>
            <a:fillRect/>
          </a:stretch>
        </p:blipFill>
        <p:spPr bwMode="auto">
          <a:xfrm>
            <a:off x="3077278" y="2668605"/>
            <a:ext cx="2380246" cy="2415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9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175250" y="5165725"/>
            <a:ext cx="1344613" cy="12398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50190" name="TextBox 42"/>
          <p:cNvSpPr txBox="1">
            <a:spLocks noChangeArrowheads="1"/>
          </p:cNvSpPr>
          <p:nvPr/>
        </p:nvSpPr>
        <p:spPr bwMode="auto">
          <a:xfrm>
            <a:off x="7951788" y="6303963"/>
            <a:ext cx="1012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A. Cherif</a:t>
            </a: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E503B05-1364-4C40-A367-3BC76B2D6EFC}" type="slidenum">
              <a:rPr lang="fr-FR" smtClean="0"/>
              <a:pPr>
                <a:defRPr/>
              </a:pPr>
              <a:t>40</a:t>
            </a:fld>
            <a:endParaRPr lang="fr-FR" dirty="0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7" name="Date Placeholder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/>
          <a:srcRect b="3040"/>
          <a:stretch>
            <a:fillRect/>
          </a:stretch>
        </p:blipFill>
        <p:spPr bwMode="auto">
          <a:xfrm>
            <a:off x="0" y="228600"/>
            <a:ext cx="8999538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4343400" y="4648200"/>
            <a:ext cx="941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0000"/>
                </a:solidFill>
                <a:latin typeface="Calibri" pitchFamily="34" charset="0"/>
              </a:rPr>
              <a:t>VUE 3D </a:t>
            </a:r>
          </a:p>
        </p:txBody>
      </p:sp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7951788" y="6303963"/>
            <a:ext cx="1012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A. Cherif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463"/>
            <a:ext cx="8999538" cy="584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7010400" y="1371600"/>
            <a:ext cx="3048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Oval 5"/>
          <p:cNvSpPr/>
          <p:nvPr/>
        </p:nvSpPr>
        <p:spPr>
          <a:xfrm>
            <a:off x="7086600" y="3505200"/>
            <a:ext cx="3048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6858000" y="685800"/>
            <a:ext cx="9906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7391400" y="3429000"/>
            <a:ext cx="6858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0" name="TextBox 9"/>
          <p:cNvSpPr txBox="1">
            <a:spLocks noChangeArrowheads="1"/>
          </p:cNvSpPr>
          <p:nvPr/>
        </p:nvSpPr>
        <p:spPr bwMode="auto">
          <a:xfrm>
            <a:off x="7951788" y="6303963"/>
            <a:ext cx="1012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A. Cherif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63CD7-0E71-46AB-B834-C0F6A1960297}" type="slidenum">
              <a:rPr lang="en-US"/>
              <a:pPr>
                <a:defRPr/>
              </a:pPr>
              <a:t>43</a:t>
            </a:fld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t="22221" r="50000" b="3703"/>
          <a:stretch>
            <a:fillRect/>
          </a:stretch>
        </p:blipFill>
        <p:spPr bwMode="auto">
          <a:xfrm>
            <a:off x="381000" y="533400"/>
            <a:ext cx="81692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33400" y="6172200"/>
            <a:ext cx="563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  <a:latin typeface="Comic Sans MS" pitchFamily="66" charset="0"/>
              </a:rPr>
              <a:t>Marques dues au palpeur</a:t>
            </a:r>
          </a:p>
        </p:txBody>
      </p:sp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7951788" y="6303963"/>
            <a:ext cx="1012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A. Cherif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force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Following the test results of the T18_CERN a “Task Force” has been set-up to understand the cause </a:t>
            </a:r>
            <a:r>
              <a:rPr lang="en-US" sz="2000" dirty="0" smtClean="0"/>
              <a:t>(</a:t>
            </a:r>
            <a:r>
              <a:rPr lang="en-US" sz="2000" b="1" dirty="0" smtClean="0">
                <a:solidFill>
                  <a:srgbClr val="FF0000"/>
                </a:solidFill>
              </a:rPr>
              <a:t>isolated problem or general problem </a:t>
            </a:r>
            <a:r>
              <a:rPr lang="en-US" sz="2000" b="1" dirty="0" smtClean="0">
                <a:solidFill>
                  <a:srgbClr val="FF0000"/>
                </a:solidFill>
              </a:rPr>
              <a:t>of CERN structures</a:t>
            </a:r>
            <a:r>
              <a:rPr lang="en-US" sz="2000" dirty="0" smtClean="0"/>
              <a:t>) and to define the actions for the future structures.</a:t>
            </a:r>
            <a:endParaRPr lang="en-US" sz="1600" dirty="0" smtClean="0"/>
          </a:p>
          <a:p>
            <a:pPr>
              <a:lnSpc>
                <a:spcPct val="80000"/>
              </a:lnSpc>
            </a:pPr>
            <a:endParaRPr lang="en-US" sz="2000" dirty="0" smtClean="0">
              <a:solidFill>
                <a:srgbClr val="2BE149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 smtClean="0"/>
              <a:t>Program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Review the fabrication and preparation of the T18_CERN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Cut and inspect the T18_CERN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Compare the T18 preparation other structures made </a:t>
            </a:r>
            <a:r>
              <a:rPr lang="en-US" sz="2000" dirty="0" smtClean="0"/>
              <a:t>at CERN, KEK</a:t>
            </a:r>
            <a:r>
              <a:rPr lang="en-US" sz="2000" dirty="0" smtClean="0"/>
              <a:t>, SLAC and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and identify the differences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Define actions for future structures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rgbClr val="385D8A"/>
                </a:solidFill>
              </a:rPr>
              <a:t>Participants: C. Adolphsen (SLAC), G. Arnau Izquierdo, S. Atieh, S. Calatroni, S. Doebert, M. Gerbaux, A. Grudiev, T. Higo (KEK), T. Pieloni, G. </a:t>
            </a:r>
            <a:r>
              <a:rPr lang="en-US" sz="2000" i="1" dirty="0" smtClean="0">
                <a:solidFill>
                  <a:srgbClr val="385D8A"/>
                </a:solidFill>
              </a:rPr>
              <a:t>Riddone, </a:t>
            </a:r>
            <a:r>
              <a:rPr lang="en-US" sz="2000" i="1" dirty="0" smtClean="0">
                <a:solidFill>
                  <a:srgbClr val="385D8A"/>
                </a:solidFill>
              </a:rPr>
              <a:t>M. Taborelli, R. Zennaro, I. </a:t>
            </a:r>
            <a:r>
              <a:rPr lang="en-US" sz="2000" i="1" dirty="0" smtClean="0">
                <a:solidFill>
                  <a:srgbClr val="385D8A"/>
                </a:solidFill>
              </a:rPr>
              <a:t>Syratchev, </a:t>
            </a:r>
            <a:r>
              <a:rPr lang="en-US" sz="2000" i="1" dirty="0" smtClean="0">
                <a:solidFill>
                  <a:srgbClr val="385D8A"/>
                </a:solidFill>
              </a:rPr>
              <a:t>W. Wuensch</a:t>
            </a:r>
          </a:p>
          <a:p>
            <a:pPr>
              <a:lnSpc>
                <a:spcPct val="80000"/>
              </a:lnSpc>
            </a:pPr>
            <a:endParaRPr lang="en-US" sz="2000" i="1" dirty="0" smtClean="0">
              <a:solidFill>
                <a:srgbClr val="385D8A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rgbClr val="385D8A"/>
                </a:solidFill>
              </a:rPr>
              <a:t>Contributions from C. Achard, M. Aicheler, A. Cherif, J. Kovermann, M. Polini, A. Toerklep, 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438" y="944563"/>
            <a:ext cx="8008937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839201" cy="1071154"/>
          </a:xfr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CERN assembly cycle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49AB5-8F56-4C8F-BBB9-0598276CE5C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500" y="0"/>
            <a:ext cx="3492500" cy="914400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2800" dirty="0" smtClean="0"/>
              <a:t>T18_disk_CERN  </a:t>
            </a:r>
            <a:br>
              <a:rPr lang="en-US" sz="2800" dirty="0" smtClean="0"/>
            </a:br>
            <a:r>
              <a:rPr lang="en-US" sz="2800" dirty="0" smtClean="0"/>
              <a:t>Fabrication history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E6635-3B54-4328-B28B-927C2D6EFEFA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5029200" cy="66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09600" y="1143000"/>
            <a:ext cx="685800" cy="5334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609600" y="3657600"/>
            <a:ext cx="685800" cy="4572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609600" y="4953000"/>
            <a:ext cx="685800" cy="4572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0489" name="TextBox 9"/>
          <p:cNvSpPr txBox="1">
            <a:spLocks noChangeArrowheads="1"/>
          </p:cNvSpPr>
          <p:nvPr/>
        </p:nvSpPr>
        <p:spPr bwMode="auto">
          <a:xfrm>
            <a:off x="5715000" y="1219200"/>
            <a:ext cx="1905000" cy="1200329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Fabrication NC (ID, OD) </a:t>
            </a:r>
            <a:r>
              <a:rPr lang="en-US" dirty="0" smtClean="0">
                <a:latin typeface="Calibri" pitchFamily="34" charset="0"/>
                <a:sym typeface="Wingdings" pitchFamily="2" charset="2"/>
              </a:rPr>
              <a:t>  </a:t>
            </a:r>
            <a:r>
              <a:rPr lang="en-US" dirty="0" err="1" smtClean="0">
                <a:latin typeface="Calibri" pitchFamily="34" charset="0"/>
                <a:sym typeface="Wingdings" pitchFamily="2" charset="2"/>
              </a:rPr>
              <a:t>remachining</a:t>
            </a:r>
            <a:r>
              <a:rPr lang="en-US" dirty="0" smtClean="0">
                <a:latin typeface="Calibri" pitchFamily="34" charset="0"/>
                <a:sym typeface="Wingdings" pitchFamily="2" charset="2"/>
              </a:rPr>
              <a:t> needed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0491" name="TextBox 11"/>
          <p:cNvSpPr txBox="1">
            <a:spLocks noChangeArrowheads="1"/>
          </p:cNvSpPr>
          <p:nvPr/>
        </p:nvSpPr>
        <p:spPr bwMode="auto">
          <a:xfrm>
            <a:off x="5751576" y="3099816"/>
            <a:ext cx="1880616" cy="646113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>
                <a:latin typeface="Calibri" pitchFamily="34" charset="0"/>
              </a:rPr>
              <a:t>3 brazing cycles 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(1 additional)</a:t>
            </a:r>
          </a:p>
        </p:txBody>
      </p:sp>
      <p:sp>
        <p:nvSpPr>
          <p:cNvPr id="20492" name="TextBox 12"/>
          <p:cNvSpPr txBox="1">
            <a:spLocks noChangeArrowheads="1"/>
          </p:cNvSpPr>
          <p:nvPr/>
        </p:nvSpPr>
        <p:spPr bwMode="auto">
          <a:xfrm>
            <a:off x="5715000" y="4800600"/>
            <a:ext cx="1905000" cy="646113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Mismatch output matching cell</a:t>
            </a:r>
          </a:p>
        </p:txBody>
      </p:sp>
      <p:cxnSp>
        <p:nvCxnSpPr>
          <p:cNvPr id="20494" name="Straight Arrow Connector 15"/>
          <p:cNvCxnSpPr>
            <a:cxnSpLocks noChangeShapeType="1"/>
            <a:stCxn id="20489" idx="1"/>
          </p:cNvCxnSpPr>
          <p:nvPr/>
        </p:nvCxnSpPr>
        <p:spPr bwMode="auto">
          <a:xfrm rot="10800000">
            <a:off x="1295400" y="1447801"/>
            <a:ext cx="4419600" cy="37156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495" name="Straight Arrow Connector 16"/>
          <p:cNvCxnSpPr>
            <a:cxnSpLocks noChangeShapeType="1"/>
            <a:stCxn id="20492" idx="1"/>
          </p:cNvCxnSpPr>
          <p:nvPr/>
        </p:nvCxnSpPr>
        <p:spPr bwMode="auto">
          <a:xfrm rot="10800000" flipV="1">
            <a:off x="1295400" y="5124450"/>
            <a:ext cx="4419600" cy="571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496" name="Straight Arrow Connector 17"/>
          <p:cNvCxnSpPr>
            <a:cxnSpLocks noChangeShapeType="1"/>
            <a:stCxn id="20491" idx="1"/>
            <a:endCxn id="20487" idx="3"/>
          </p:cNvCxnSpPr>
          <p:nvPr/>
        </p:nvCxnSpPr>
        <p:spPr bwMode="auto">
          <a:xfrm rot="10800000" flipV="1">
            <a:off x="1295400" y="3422872"/>
            <a:ext cx="4456176" cy="46332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497" name="Rectangle 18"/>
          <p:cNvSpPr>
            <a:spLocks noChangeArrowheads="1"/>
          </p:cNvSpPr>
          <p:nvPr/>
        </p:nvSpPr>
        <p:spPr bwMode="auto">
          <a:xfrm>
            <a:off x="609600" y="6019800"/>
            <a:ext cx="685800" cy="4572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0498" name="TextBox 21"/>
          <p:cNvSpPr txBox="1">
            <a:spLocks noChangeArrowheads="1"/>
          </p:cNvSpPr>
          <p:nvPr/>
        </p:nvSpPr>
        <p:spPr bwMode="auto">
          <a:xfrm>
            <a:off x="5715000" y="5867400"/>
            <a:ext cx="1905000" cy="646113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No special packaging</a:t>
            </a:r>
          </a:p>
        </p:txBody>
      </p:sp>
      <p:cxnSp>
        <p:nvCxnSpPr>
          <p:cNvPr id="23" name="Straight Arrow Connector 22"/>
          <p:cNvCxnSpPr>
            <a:stCxn id="20498" idx="1"/>
            <a:endCxn id="20497" idx="3"/>
          </p:cNvCxnSpPr>
          <p:nvPr/>
        </p:nvCxnSpPr>
        <p:spPr>
          <a:xfrm rot="10800000" flipV="1">
            <a:off x="1295400" y="6190456"/>
            <a:ext cx="4419600" cy="579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6689578" y="3460662"/>
            <a:ext cx="323365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T18_CERN followed the nominal CERN assembly cycle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43552" y="0"/>
            <a:ext cx="8229600" cy="1143000"/>
          </a:xfrm>
        </p:spPr>
        <p:txBody>
          <a:bodyPr/>
          <a:lstStyle/>
          <a:p>
            <a:r>
              <a:rPr lang="en-US" dirty="0" smtClean="0"/>
              <a:t>CERN investigations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57200" y="1337435"/>
            <a:ext cx="8229600" cy="4525963"/>
          </a:xfrm>
        </p:spPr>
        <p:txBody>
          <a:bodyPr/>
          <a:lstStyle/>
          <a:p>
            <a:r>
              <a:rPr lang="en-US" dirty="0" smtClean="0"/>
              <a:t>Cutting of the structure (S. Atieh)</a:t>
            </a:r>
          </a:p>
          <a:p>
            <a:r>
              <a:rPr lang="en-US" dirty="0" smtClean="0"/>
              <a:t>Material analysis (A. Toerklep)</a:t>
            </a:r>
          </a:p>
          <a:p>
            <a:r>
              <a:rPr lang="en-US" dirty="0" smtClean="0"/>
              <a:t>SEM inspections (A. Toerklep, G. Arnau): focus on brazing joints and presence of craters</a:t>
            </a:r>
          </a:p>
        </p:txBody>
      </p:sp>
      <p:pic>
        <p:nvPicPr>
          <p:cNvPr id="27651" name="Content Placeholder 6" descr="IMG_0192.JPG"/>
          <p:cNvPicPr>
            <a:picLocks noChangeAspect="1"/>
          </p:cNvPicPr>
          <p:nvPr/>
        </p:nvPicPr>
        <p:blipFill>
          <a:blip r:embed="rId2"/>
          <a:srcRect t="14407" b="18956"/>
          <a:stretch>
            <a:fillRect/>
          </a:stretch>
        </p:blipFill>
        <p:spPr bwMode="auto">
          <a:xfrm>
            <a:off x="304800" y="3657600"/>
            <a:ext cx="86439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7637463" y="6488113"/>
            <a:ext cx="1506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Photo S. Atieh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2F948-840D-4538-B12A-ACDCDD5CC66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94500" y="3733800"/>
            <a:ext cx="2082621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 visible damage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sz="3600" dirty="0" smtClean="0"/>
              <a:t>Analysis of raw material supplied to Kugler 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178175" cy="4525963"/>
          </a:xfrm>
        </p:spPr>
        <p:txBody>
          <a:bodyPr/>
          <a:lstStyle/>
          <a:p>
            <a:r>
              <a:rPr lang="en-GB" sz="1600" dirty="0" smtClean="0"/>
              <a:t>See report EDMS 988683.</a:t>
            </a:r>
          </a:p>
          <a:p>
            <a:endParaRPr lang="en-GB" sz="1600" dirty="0" smtClean="0"/>
          </a:p>
        </p:txBody>
      </p:sp>
      <p:graphicFrame>
        <p:nvGraphicFramePr>
          <p:cNvPr id="3074" name="Object 10"/>
          <p:cNvGraphicFramePr>
            <a:graphicFrameLocks noChangeAspect="1"/>
          </p:cNvGraphicFramePr>
          <p:nvPr>
            <p:ph sz="half" idx="4294967295"/>
          </p:nvPr>
        </p:nvGraphicFramePr>
        <p:xfrm>
          <a:off x="3429000" y="1066800"/>
          <a:ext cx="4502150" cy="5545138"/>
        </p:xfrm>
        <a:graphic>
          <a:graphicData uri="http://schemas.openxmlformats.org/presentationml/2006/ole">
            <p:oleObj spid="_x0000_s3074" name="Document" r:id="rId3" imgW="7156478" imgH="8813324" progId="Word.Document.8">
              <p:embed/>
            </p:oleObj>
          </a:graphicData>
        </a:graphic>
      </p:graphicFrame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381000" y="1868488"/>
            <a:ext cx="190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A. Toerklep </a:t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445" y="3493827"/>
            <a:ext cx="2006221" cy="16312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Material property and impurity content within the specification 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776C2-127E-49B9-8268-71889488418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GR, BE/RF, 090321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87800" y="1663700"/>
            <a:ext cx="3263900" cy="228600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80100" y="4394200"/>
            <a:ext cx="2095500" cy="2006600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1442</Words>
  <Application>Microsoft Office PowerPoint</Application>
  <PresentationFormat>On-screen Show (4:3)</PresentationFormat>
  <Paragraphs>293</Paragraphs>
  <Slides>43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Document</vt:lpstr>
      <vt:lpstr>News from structure production task force – T18_CERN</vt:lpstr>
      <vt:lpstr>Content </vt:lpstr>
      <vt:lpstr>Introduction to T18</vt:lpstr>
      <vt:lpstr>Slide 4</vt:lpstr>
      <vt:lpstr>Task force program</vt:lpstr>
      <vt:lpstr>CERN assembly cycle</vt:lpstr>
      <vt:lpstr>T18_disk_CERN   Fabrication history</vt:lpstr>
      <vt:lpstr>CERN investigations</vt:lpstr>
      <vt:lpstr>Analysis of raw material supplied to Kugler </vt:lpstr>
      <vt:lpstr>Inspection of brazing joints</vt:lpstr>
      <vt:lpstr>Inspection of brazing joints</vt:lpstr>
      <vt:lpstr>Craters at grain boundary</vt:lpstr>
      <vt:lpstr>Craters at grain boundaries</vt:lpstr>
      <vt:lpstr>Inspection on iris 12 </vt:lpstr>
      <vt:lpstr>Inspection on iris 12 (special case)</vt:lpstr>
      <vt:lpstr>Slide 16</vt:lpstr>
      <vt:lpstr>Inspection on iris 12</vt:lpstr>
      <vt:lpstr>Inspection on iris 12</vt:lpstr>
      <vt:lpstr>Slide 19</vt:lpstr>
      <vt:lpstr>Summary of observations</vt:lpstr>
      <vt:lpstr>What we learned</vt:lpstr>
      <vt:lpstr>SLAC/KEK assembly cycle</vt:lpstr>
      <vt:lpstr>CERN and SLAC/KEK bonding</vt:lpstr>
      <vt:lpstr>Fermilab assembly cycle</vt:lpstr>
      <vt:lpstr>Investigation on S-presence  and grain size</vt:lpstr>
      <vt:lpstr>Future short-term structures </vt:lpstr>
      <vt:lpstr>CERN new assembly cycle</vt:lpstr>
      <vt:lpstr>Dimensional control</vt:lpstr>
      <vt:lpstr>Slide 29</vt:lpstr>
      <vt:lpstr>Slide 30</vt:lpstr>
      <vt:lpstr>Fabrication </vt:lpstr>
      <vt:lpstr>Conclusions</vt:lpstr>
      <vt:lpstr>Slide 33</vt:lpstr>
      <vt:lpstr>Extra slides</vt:lpstr>
      <vt:lpstr>Slide 35</vt:lpstr>
      <vt:lpstr>Slide 36</vt:lpstr>
      <vt:lpstr>Slide 37</vt:lpstr>
      <vt:lpstr>Slide 38</vt:lpstr>
      <vt:lpstr>Slide 39</vt:lpstr>
      <vt:lpstr>Rugosimètre – profilomètre optique VEECO NT3300</vt:lpstr>
      <vt:lpstr>Slide 41</vt:lpstr>
      <vt:lpstr>Slide 42</vt:lpstr>
      <vt:lpstr>Slide 43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riddone</dc:creator>
  <cp:lastModifiedBy>riddone</cp:lastModifiedBy>
  <cp:revision>234</cp:revision>
  <dcterms:created xsi:type="dcterms:W3CDTF">2009-03-16T11:33:49Z</dcterms:created>
  <dcterms:modified xsi:type="dcterms:W3CDTF">2009-03-20T07:30:59Z</dcterms:modified>
</cp:coreProperties>
</file>