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7" r:id="rId13"/>
    <p:sldId id="268" r:id="rId14"/>
    <p:sldId id="269" r:id="rId15"/>
    <p:sldId id="270" r:id="rId16"/>
    <p:sldId id="282" r:id="rId17"/>
    <p:sldId id="278" r:id="rId18"/>
    <p:sldId id="272" r:id="rId19"/>
    <p:sldId id="280" r:id="rId20"/>
    <p:sldId id="266" r:id="rId21"/>
    <p:sldId id="279" r:id="rId22"/>
    <p:sldId id="271" r:id="rId23"/>
    <p:sldId id="274" r:id="rId24"/>
    <p:sldId id="276" r:id="rId25"/>
    <p:sldId id="275" r:id="rId26"/>
    <p:sldId id="277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93" autoAdjust="0"/>
  </p:normalViewPr>
  <p:slideViewPr>
    <p:cSldViewPr snapToGrid="0" showGuides="1">
      <p:cViewPr>
        <p:scale>
          <a:sx n="90" d="100"/>
          <a:sy n="90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ichold\Desktop\FacetAug2011\UserMeetingTalk\PyroVsSP-FWH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Eq val="1"/>
            <c:trendlineLbl>
              <c:layout>
                <c:manualLayout>
                  <c:x val="0.34622572178477701"/>
                  <c:y val="-0.25148111694371539"/>
                </c:manualLayout>
              </c:layout>
              <c:numFmt formatCode="General" sourceLinked="0"/>
            </c:trendlineLbl>
          </c:trendline>
          <c:xVal>
            <c:numRef>
              <c:f>Sheet1!$A$2:$A$5</c:f>
              <c:numCache>
                <c:formatCode>General</c:formatCode>
                <c:ptCount val="4"/>
                <c:pt idx="0">
                  <c:v>590</c:v>
                </c:pt>
                <c:pt idx="1">
                  <c:v>1016</c:v>
                </c:pt>
                <c:pt idx="2">
                  <c:v>1041</c:v>
                </c:pt>
                <c:pt idx="3">
                  <c:v>1130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177</c:v>
                </c:pt>
                <c:pt idx="1">
                  <c:v>105</c:v>
                </c:pt>
                <c:pt idx="2">
                  <c:v>126</c:v>
                </c:pt>
                <c:pt idx="3">
                  <c:v>93</c:v>
                </c:pt>
              </c:numCache>
            </c:numRef>
          </c:yVal>
        </c:ser>
        <c:dLbls/>
        <c:axId val="65658880"/>
        <c:axId val="65660416"/>
      </c:scatterChart>
      <c:valAx>
        <c:axId val="65658880"/>
        <c:scaling>
          <c:orientation val="minMax"/>
        </c:scaling>
        <c:axPos val="b"/>
        <c:majorGridlines/>
        <c:numFmt formatCode="General" sourceLinked="1"/>
        <c:tickLblPos val="nextTo"/>
        <c:crossAx val="65660416"/>
        <c:crosses val="autoZero"/>
        <c:crossBetween val="midCat"/>
      </c:valAx>
      <c:valAx>
        <c:axId val="65660416"/>
        <c:scaling>
          <c:orientation val="minMax"/>
        </c:scaling>
        <c:axPos val="l"/>
        <c:majorGridlines/>
        <c:numFmt formatCode="General" sourceLinked="1"/>
        <c:tickLblPos val="nextTo"/>
        <c:crossAx val="65658880"/>
        <c:crosses val="autoZero"/>
        <c:crossBetween val="midCat"/>
      </c:valAx>
    </c:plotArea>
    <c:legend>
      <c:legendPos val="r"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B250C-0A1E-4D25-88DF-06781A9E55D2}" type="datetimeFigureOut">
              <a:rPr lang="en-GB" smtClean="0"/>
              <a:pPr/>
              <a:t>30/08/2011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A2183-7F87-4ACC-BFA4-CC179CAFBC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232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B9583C-A21E-423E-B458-0800FEC0C3D4}" type="slidenum">
              <a:rPr lang="en-GB" sz="1200" smtClean="0"/>
              <a:pPr/>
              <a:t>3</a:t>
            </a:fld>
            <a:endParaRPr lang="en-GB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B16007C-C21A-4C7D-BBA4-58999A18A974}" type="slidenum">
              <a:rPr lang="en-GB" sz="1200" smtClean="0"/>
              <a:pPr/>
              <a:t>12</a:t>
            </a:fld>
            <a:endParaRPr lang="en-GB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685C7E-4F18-4084-B565-EE57A5751CEA}" type="slidenum">
              <a:rPr lang="en-GB" sz="1200" smtClean="0"/>
              <a:pPr/>
              <a:t>13</a:t>
            </a:fld>
            <a:endParaRPr lang="en-GB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BA4A53-5263-4E99-916B-CAC145978479}" type="slidenum">
              <a:rPr lang="en-GB" sz="1200" smtClean="0"/>
              <a:pPr/>
              <a:t>4</a:t>
            </a:fld>
            <a:endParaRPr lang="en-GB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6D6C41-5D25-4977-82DF-D93A7C2DFB91}" type="slidenum">
              <a:rPr lang="en-GB" sz="1200" smtClean="0"/>
              <a:pPr/>
              <a:t>5</a:t>
            </a:fld>
            <a:endParaRPr lang="en-GB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C7E43E-91A1-4DBA-B856-325D298D3A3B}" type="slidenum">
              <a:rPr lang="en-GB" sz="1200" smtClean="0"/>
              <a:pPr/>
              <a:t>6</a:t>
            </a:fld>
            <a:endParaRPr lang="en-GB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D5F8EE-DEE2-47A0-8A34-314951E1AFB4}" type="slidenum">
              <a:rPr lang="en-GB" sz="1200" smtClean="0"/>
              <a:pPr/>
              <a:t>7</a:t>
            </a:fld>
            <a:endParaRPr lang="en-GB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D29E7C-4A21-410B-9A6E-C70966D9C6D3}" type="slidenum">
              <a:rPr lang="en-GB" sz="1200" smtClean="0"/>
              <a:pPr/>
              <a:t>8</a:t>
            </a:fld>
            <a:endParaRPr lang="en-GB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6B1FB2-54A9-4359-99F7-D6313B05D56D}" type="slidenum">
              <a:rPr lang="en-GB" sz="1200" smtClean="0"/>
              <a:pPr/>
              <a:t>9</a:t>
            </a:fld>
            <a:endParaRPr lang="en-GB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45307A8-303E-4A0A-B12F-D8FC59BAE5E9}" type="slidenum">
              <a:rPr lang="en-GB" sz="1200" smtClean="0"/>
              <a:pPr/>
              <a:t>10</a:t>
            </a:fld>
            <a:endParaRPr lang="en-GB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ADEF67-DEB2-40C0-AE0C-F96335C85999}" type="slidenum">
              <a:rPr lang="en-GB" sz="1200" smtClean="0"/>
              <a:pPr/>
              <a:t>11</a:t>
            </a:fld>
            <a:endParaRPr lang="en-GB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883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41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451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235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660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822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641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27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367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479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308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A069-8E70-4C90-9CDE-45EFABFC0B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422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61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Longitudinal Bunch Profiling  at FACET using Smith Purcell Radiation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4" y="279969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cheap and cheerful way of profiling</a:t>
            </a:r>
          </a:p>
          <a:p>
            <a:r>
              <a:rPr lang="en-GB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R. Bartolini, N. Delerue, G. Doucas, S. Hooker,       C. Perry, A. Reichold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7" name="Picture 9" descr="John_Adams_Institute_logo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4144" y="5111528"/>
            <a:ext cx="12557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iamond logo approv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5753" y="5111528"/>
            <a:ext cx="2590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320" y="4948573"/>
            <a:ext cx="1763756" cy="117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52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-333777" y="368300"/>
            <a:ext cx="9796721" cy="630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Smith-Purcell radiation: a diagnostic tool (II)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52413" y="1244600"/>
            <a:ext cx="8640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latin typeface="+mn-lt"/>
              </a:rPr>
              <a:t>Coherent enhancement of Smith Purcell radiation gives information </a:t>
            </a:r>
          </a:p>
          <a:p>
            <a:pPr algn="ctr">
              <a:defRPr/>
            </a:pPr>
            <a:r>
              <a:rPr lang="en-GB" sz="1800" dirty="0" smtClean="0">
                <a:latin typeface="+mn-lt"/>
              </a:rPr>
              <a:t>not </a:t>
            </a:r>
            <a:r>
              <a:rPr lang="en-GB" sz="1800" dirty="0">
                <a:latin typeface="+mn-lt"/>
              </a:rPr>
              <a:t>only on the bunch </a:t>
            </a:r>
            <a:r>
              <a:rPr lang="en-GB" sz="1800" dirty="0" err="1">
                <a:latin typeface="+mn-lt"/>
              </a:rPr>
              <a:t>rms</a:t>
            </a:r>
            <a:r>
              <a:rPr lang="en-GB" sz="1800" dirty="0">
                <a:latin typeface="+mn-lt"/>
              </a:rPr>
              <a:t> length but also on the beam profile</a:t>
            </a:r>
          </a:p>
        </p:txBody>
      </p:sp>
      <p:pic>
        <p:nvPicPr>
          <p:cNvPr id="14340" name="Picture 27" descr="profiles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015296"/>
            <a:ext cx="53498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86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68300"/>
            <a:ext cx="7921625" cy="630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Experimental apparatus (schematic)</a:t>
            </a:r>
          </a:p>
        </p:txBody>
      </p:sp>
      <p:pic>
        <p:nvPicPr>
          <p:cNvPr id="20483" name="Picture 2" descr="experimentalSet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58875"/>
            <a:ext cx="7254875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3237" y="2445488"/>
            <a:ext cx="744279" cy="1860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37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68300"/>
            <a:ext cx="7921625" cy="630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Generation of FIR SP radiation (II)</a:t>
            </a:r>
          </a:p>
        </p:txBody>
      </p:sp>
      <p:pic>
        <p:nvPicPr>
          <p:cNvPr id="22531" name="Picture 13" descr="Grating Mount 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649413"/>
            <a:ext cx="36147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Line 14"/>
          <p:cNvSpPr>
            <a:spLocks noChangeShapeType="1"/>
          </p:cNvSpPr>
          <p:nvPr/>
        </p:nvSpPr>
        <p:spPr bwMode="auto">
          <a:xfrm flipV="1">
            <a:off x="4427538" y="1708150"/>
            <a:ext cx="2411412" cy="15668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899275" y="1527175"/>
            <a:ext cx="172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>
              <a:defRPr/>
            </a:pPr>
            <a:r>
              <a:rPr lang="en-GB" sz="1800" dirty="0">
                <a:latin typeface="+mn-lt"/>
              </a:rPr>
              <a:t>Beam direction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22288" y="1449388"/>
            <a:ext cx="3059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defRPr/>
            </a:pPr>
            <a:r>
              <a:rPr lang="en-GB" sz="1800" dirty="0">
                <a:latin typeface="+mn-lt"/>
              </a:rPr>
              <a:t>3 gratings (</a:t>
            </a:r>
            <a:r>
              <a:rPr lang="en-GB" sz="1800" dirty="0" smtClean="0">
                <a:latin typeface="+mn-lt"/>
              </a:rPr>
              <a:t>0.05, </a:t>
            </a:r>
            <a:r>
              <a:rPr lang="en-GB" dirty="0" smtClean="0"/>
              <a:t>0.25</a:t>
            </a:r>
            <a:r>
              <a:rPr lang="en-GB" sz="1800" dirty="0" smtClean="0">
                <a:latin typeface="+mn-lt"/>
              </a:rPr>
              <a:t>, </a:t>
            </a:r>
            <a:r>
              <a:rPr lang="en-GB" dirty="0"/>
              <a:t>0</a:t>
            </a:r>
            <a:r>
              <a:rPr lang="en-GB" sz="1800" dirty="0" smtClean="0">
                <a:latin typeface="+mn-lt"/>
              </a:rPr>
              <a:t>.5mm</a:t>
            </a:r>
            <a:r>
              <a:rPr lang="en-GB" sz="1800" dirty="0">
                <a:latin typeface="+mn-lt"/>
              </a:rPr>
              <a:t>)</a:t>
            </a:r>
          </a:p>
          <a:p>
            <a:pPr>
              <a:defRPr/>
            </a:pPr>
            <a:r>
              <a:rPr lang="en-GB" sz="1800" dirty="0">
                <a:latin typeface="+mn-lt"/>
              </a:rPr>
              <a:t>1 blank piece of aluminium</a:t>
            </a:r>
          </a:p>
        </p:txBody>
      </p:sp>
      <p:sp>
        <p:nvSpPr>
          <p:cNvPr id="22535" name="Line 17"/>
          <p:cNvSpPr>
            <a:spLocks noChangeShapeType="1"/>
          </p:cNvSpPr>
          <p:nvPr/>
        </p:nvSpPr>
        <p:spPr bwMode="auto">
          <a:xfrm>
            <a:off x="3492500" y="1898650"/>
            <a:ext cx="1619250" cy="709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685800" y="5867400"/>
            <a:ext cx="7772400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431800" y="4508500"/>
            <a:ext cx="8101013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latin typeface="+mn-lt"/>
              </a:rPr>
              <a:t>A carousel can rotate and offer three different gratings or one blank to the beam. Rotation is controlled </a:t>
            </a:r>
            <a:r>
              <a:rPr lang="en-GB" sz="1800" dirty="0" smtClean="0">
                <a:latin typeface="+mn-lt"/>
              </a:rPr>
              <a:t>remotely but position is not registered</a:t>
            </a:r>
            <a:endParaRPr lang="en-GB" sz="1800" dirty="0">
              <a:latin typeface="+mn-lt"/>
            </a:endParaRPr>
          </a:p>
          <a:p>
            <a:pPr>
              <a:defRPr/>
            </a:pPr>
            <a:endParaRPr lang="en-GB" sz="1800" dirty="0">
              <a:latin typeface="+mn-lt"/>
            </a:endParaRPr>
          </a:p>
          <a:p>
            <a:pPr>
              <a:defRPr/>
            </a:pPr>
            <a:r>
              <a:rPr lang="en-GB" sz="1800" dirty="0">
                <a:latin typeface="+mn-lt"/>
              </a:rPr>
              <a:t>For a true single shot measurements the gratings should be located in series.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93712" y="2619375"/>
            <a:ext cx="3312743" cy="92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0" tIns="45711" rIns="91420" bIns="45711">
            <a:spAutoFit/>
          </a:bodyPr>
          <a:lstStyle/>
          <a:p>
            <a:pPr>
              <a:defRPr/>
            </a:pPr>
            <a:r>
              <a:rPr lang="en-GB" sz="1800" dirty="0">
                <a:latin typeface="+mn-lt"/>
              </a:rPr>
              <a:t>Expected SP radiation </a:t>
            </a:r>
            <a:r>
              <a:rPr lang="en-GB" sz="1800" dirty="0" smtClean="0">
                <a:latin typeface="+mn-lt"/>
              </a:rPr>
              <a:t>at FACET</a:t>
            </a:r>
            <a:endParaRPr lang="en-GB" sz="1800" dirty="0">
              <a:latin typeface="+mn-lt"/>
            </a:endParaRPr>
          </a:p>
          <a:p>
            <a:pPr>
              <a:defRPr/>
            </a:pPr>
            <a:r>
              <a:rPr lang="en-GB" sz="1800" dirty="0">
                <a:latin typeface="+mn-lt"/>
              </a:rPr>
              <a:t>in the wavelength range</a:t>
            </a:r>
          </a:p>
          <a:p>
            <a:pPr>
              <a:defRPr/>
            </a:pPr>
            <a:r>
              <a:rPr lang="it-IT" sz="1800" dirty="0" smtClean="0">
                <a:latin typeface="+mn-lt"/>
              </a:rPr>
              <a:t>10 </a:t>
            </a:r>
            <a:r>
              <a:rPr lang="it-IT" sz="1800" dirty="0">
                <a:latin typeface="+mn-lt"/>
                <a:sym typeface="Symbol"/>
              </a:rPr>
              <a:t>m to </a:t>
            </a:r>
            <a:r>
              <a:rPr lang="it-IT" dirty="0">
                <a:sym typeface="Symbol"/>
              </a:rPr>
              <a:t>1</a:t>
            </a:r>
            <a:r>
              <a:rPr lang="it-IT" sz="1800" dirty="0" smtClean="0">
                <a:latin typeface="+mn-lt"/>
                <a:sym typeface="Symbol"/>
              </a:rPr>
              <a:t> </a:t>
            </a:r>
            <a:r>
              <a:rPr lang="it-IT" sz="1800" dirty="0">
                <a:latin typeface="+mn-lt"/>
                <a:sym typeface="Symbol"/>
              </a:rPr>
              <a:t>mm</a:t>
            </a:r>
            <a:endParaRPr lang="en-GB" sz="18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69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68300"/>
            <a:ext cx="7921625" cy="630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Detection of FIR SP radiation (III)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06438" y="3006725"/>
            <a:ext cx="4036658" cy="3122613"/>
            <a:chOff x="706438" y="3006725"/>
            <a:chExt cx="4036658" cy="3122613"/>
          </a:xfrm>
        </p:grpSpPr>
        <p:pic>
          <p:nvPicPr>
            <p:cNvPr id="23561" name="Picture 21" descr="filterChang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3029518"/>
              <a:ext cx="535180" cy="309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 Box 22"/>
            <p:cNvSpPr txBox="1">
              <a:spLocks noChangeArrowheads="1"/>
            </p:cNvSpPr>
            <p:nvPr/>
          </p:nvSpPr>
          <p:spPr bwMode="auto">
            <a:xfrm>
              <a:off x="1702299" y="3651001"/>
              <a:ext cx="1029310" cy="347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0" tIns="45711" rIns="91420" bIns="45711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/>
                <a:t>No filter</a:t>
              </a:r>
            </a:p>
          </p:txBody>
        </p:sp>
        <p:sp>
          <p:nvSpPr>
            <p:cNvPr id="23563" name="Text Box 23"/>
            <p:cNvSpPr txBox="1">
              <a:spLocks noChangeArrowheads="1"/>
            </p:cNvSpPr>
            <p:nvPr/>
          </p:nvSpPr>
          <p:spPr bwMode="auto">
            <a:xfrm>
              <a:off x="1617157" y="4754173"/>
              <a:ext cx="2116395" cy="60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0" tIns="45711" rIns="91420" bIns="45711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/>
                <a:t>Filters for different</a:t>
              </a:r>
              <a:br>
                <a:rPr lang="en-GB"/>
              </a:br>
              <a:r>
                <a:rPr lang="en-GB"/>
                <a:t>gratings &amp; orders</a:t>
              </a:r>
            </a:p>
          </p:txBody>
        </p:sp>
        <p:sp>
          <p:nvSpPr>
            <p:cNvPr id="23564" name="AutoShape 24"/>
            <p:cNvSpPr>
              <a:spLocks/>
            </p:cNvSpPr>
            <p:nvPr/>
          </p:nvSpPr>
          <p:spPr bwMode="auto">
            <a:xfrm>
              <a:off x="1313077" y="4155482"/>
              <a:ext cx="214376" cy="1820385"/>
            </a:xfrm>
            <a:prstGeom prst="rightBrace">
              <a:avLst>
                <a:gd name="adj1" fmla="val 7080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25"/>
            <p:cNvSpPr>
              <a:spLocks noChangeShapeType="1"/>
            </p:cNvSpPr>
            <p:nvPr/>
          </p:nvSpPr>
          <p:spPr bwMode="auto">
            <a:xfrm flipH="1">
              <a:off x="1010518" y="3853097"/>
              <a:ext cx="6917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6" name="Line 26"/>
            <p:cNvSpPr>
              <a:spLocks noChangeShapeType="1"/>
            </p:cNvSpPr>
            <p:nvPr/>
          </p:nvSpPr>
          <p:spPr bwMode="auto">
            <a:xfrm flipH="1">
              <a:off x="1010518" y="3289356"/>
              <a:ext cx="6917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7" name="Text Box 27"/>
            <p:cNvSpPr txBox="1">
              <a:spLocks noChangeArrowheads="1"/>
            </p:cNvSpPr>
            <p:nvPr/>
          </p:nvSpPr>
          <p:spPr bwMode="auto">
            <a:xfrm>
              <a:off x="1702299" y="3006725"/>
              <a:ext cx="3040797" cy="60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0" tIns="45711" rIns="91420" bIns="45711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/>
                <a:t>Solid aluminium – absolute </a:t>
              </a:r>
              <a:br>
                <a:rPr lang="en-GB"/>
              </a:br>
              <a:r>
                <a:rPr lang="en-GB"/>
                <a:t>background measurement.</a:t>
              </a:r>
            </a:p>
          </p:txBody>
        </p:sp>
        <p:pic>
          <p:nvPicPr>
            <p:cNvPr id="23568" name="Picture 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40" y="3491408"/>
              <a:ext cx="1350114" cy="1334138"/>
            </a:xfrm>
            <a:prstGeom prst="rect">
              <a:avLst/>
            </a:prstGeom>
            <a:blipFill dpi="0" rotWithShape="0">
              <a:blip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431800" y="1268413"/>
            <a:ext cx="81915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 smtClean="0">
                <a:latin typeface="+mn-lt"/>
              </a:rPr>
              <a:t>Filters of many varieties remove</a:t>
            </a:r>
            <a:r>
              <a:rPr lang="en-GB" dirty="0" smtClean="0"/>
              <a:t> background</a:t>
            </a:r>
            <a:r>
              <a:rPr lang="en-GB" sz="1800" dirty="0" smtClean="0">
                <a:latin typeface="+mn-lt"/>
              </a:rPr>
              <a:t> radiation. </a:t>
            </a:r>
            <a:r>
              <a:rPr lang="en-GB" dirty="0" smtClean="0"/>
              <a:t>Suitable filters for each grating are</a:t>
            </a:r>
            <a:r>
              <a:rPr lang="en-GB" sz="1800" dirty="0" smtClean="0">
                <a:latin typeface="+mn-lt"/>
              </a:rPr>
              <a:t> </a:t>
            </a:r>
            <a:r>
              <a:rPr lang="en-GB" dirty="0" smtClean="0"/>
              <a:t>moved in front of </a:t>
            </a:r>
            <a:r>
              <a:rPr lang="en-GB" sz="1800" dirty="0" smtClean="0">
                <a:latin typeface="+mn-lt"/>
              </a:rPr>
              <a:t>the silicon windows </a:t>
            </a:r>
          </a:p>
          <a:p>
            <a:pPr>
              <a:defRPr/>
            </a:pPr>
            <a:endParaRPr lang="en-GB" sz="1800" dirty="0" smtClean="0">
              <a:latin typeface="+mn-lt"/>
            </a:endParaRPr>
          </a:p>
          <a:p>
            <a:pPr>
              <a:defRPr/>
            </a:pPr>
            <a:r>
              <a:rPr lang="en-GB" sz="1800" dirty="0" smtClean="0">
                <a:latin typeface="+mn-lt"/>
              </a:rPr>
              <a:t>Winston </a:t>
            </a:r>
            <a:r>
              <a:rPr lang="en-GB" sz="1800" dirty="0">
                <a:latin typeface="+mn-lt"/>
              </a:rPr>
              <a:t>cones collect the radiation toward the </a:t>
            </a:r>
            <a:r>
              <a:rPr lang="en-GB" sz="1800" dirty="0" err="1">
                <a:latin typeface="+mn-lt"/>
              </a:rPr>
              <a:t>pyroelectric</a:t>
            </a:r>
            <a:r>
              <a:rPr lang="en-GB" sz="1800" dirty="0">
                <a:latin typeface="+mn-lt"/>
              </a:rPr>
              <a:t> detectors and provide additional filtering</a:t>
            </a:r>
          </a:p>
        </p:txBody>
      </p:sp>
      <p:grpSp>
        <p:nvGrpSpPr>
          <p:cNvPr id="23557" name="Group 46"/>
          <p:cNvGrpSpPr>
            <a:grpSpLocks/>
          </p:cNvGrpSpPr>
          <p:nvPr/>
        </p:nvGrpSpPr>
        <p:grpSpPr bwMode="auto">
          <a:xfrm>
            <a:off x="6681714" y="2528888"/>
            <a:ext cx="2054225" cy="4140200"/>
            <a:chOff x="3922" y="419"/>
            <a:chExt cx="1939" cy="3431"/>
          </a:xfrm>
        </p:grpSpPr>
        <p:pic>
          <p:nvPicPr>
            <p:cNvPr id="23558" name="Picture 43" descr="con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" y="419"/>
              <a:ext cx="1939" cy="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Line 44"/>
            <p:cNvSpPr>
              <a:spLocks noChangeShapeType="1"/>
            </p:cNvSpPr>
            <p:nvPr/>
          </p:nvSpPr>
          <p:spPr bwMode="auto">
            <a:xfrm>
              <a:off x="4354" y="612"/>
              <a:ext cx="1248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0" name="Text Box 45"/>
            <p:cNvSpPr txBox="1">
              <a:spLocks noChangeArrowheads="1"/>
            </p:cNvSpPr>
            <p:nvPr/>
          </p:nvSpPr>
          <p:spPr bwMode="auto">
            <a:xfrm>
              <a:off x="4797" y="612"/>
              <a:ext cx="62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/>
                <a:t>~70mm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41618" y="5342417"/>
            <a:ext cx="5315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GB" dirty="0" smtClean="0"/>
              <a:t>Wire mesh: 117 µm, 175 µm; </a:t>
            </a:r>
            <a:r>
              <a:rPr lang="el-GR" dirty="0" smtClean="0"/>
              <a:t>Δλ</a:t>
            </a:r>
            <a:r>
              <a:rPr lang="en-GB" dirty="0" smtClean="0"/>
              <a:t> = 10-20 µm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ave guide array plates: 175 &lt; </a:t>
            </a:r>
            <a:r>
              <a:rPr lang="el-GR" dirty="0" smtClean="0"/>
              <a:t>λ</a:t>
            </a:r>
            <a:r>
              <a:rPr lang="en-GB" dirty="0" smtClean="0"/>
              <a:t> &lt; 1000; </a:t>
            </a:r>
          </a:p>
          <a:p>
            <a:pPr lvl="1"/>
            <a:r>
              <a:rPr lang="en-GB" dirty="0" smtClean="0"/>
              <a:t>Mylar based thin films: 20 &lt; </a:t>
            </a:r>
            <a:r>
              <a:rPr lang="el-GR" dirty="0" smtClean="0"/>
              <a:t>λ</a:t>
            </a:r>
            <a:r>
              <a:rPr lang="en-GB" dirty="0" smtClean="0"/>
              <a:t> &lt; 117; </a:t>
            </a:r>
            <a:r>
              <a:rPr lang="el-GR" dirty="0" smtClean="0"/>
              <a:t>Δλ</a:t>
            </a:r>
            <a:r>
              <a:rPr lang="en-GB" dirty="0" smtClean="0"/>
              <a:t> = few µm</a:t>
            </a:r>
          </a:p>
          <a:p>
            <a:pPr lvl="1"/>
            <a:r>
              <a:rPr lang="en-GB" dirty="0" err="1" smtClean="0"/>
              <a:t>Silcion</a:t>
            </a:r>
            <a:r>
              <a:rPr lang="en-GB" dirty="0" smtClean="0"/>
              <a:t> based thin films :  10 &lt; </a:t>
            </a:r>
            <a:r>
              <a:rPr lang="el-GR" dirty="0" smtClean="0"/>
              <a:t>λ</a:t>
            </a:r>
            <a:r>
              <a:rPr lang="en-GB" dirty="0" smtClean="0"/>
              <a:t> &lt; 20; </a:t>
            </a:r>
            <a:r>
              <a:rPr lang="el-GR" dirty="0" smtClean="0"/>
              <a:t>Δλ</a:t>
            </a:r>
            <a:r>
              <a:rPr lang="en-GB" dirty="0" smtClean="0"/>
              <a:t> = few µm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94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lead shielding installation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11" t="11631" b="15461"/>
          <a:stretch/>
        </p:blipFill>
        <p:spPr>
          <a:xfrm>
            <a:off x="899592" y="1772816"/>
            <a:ext cx="6994187" cy="500001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63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lead shielding installation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4" t="19007" r="5745" b="7234"/>
          <a:stretch/>
        </p:blipFill>
        <p:spPr>
          <a:xfrm>
            <a:off x="2161440" y="1303506"/>
            <a:ext cx="4796552" cy="546975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29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8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Very Preliminary Data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74" y="1369520"/>
            <a:ext cx="6931004" cy="5451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384" y="949107"/>
            <a:ext cx="8993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Uncorrected Smith Purcell Spectrum from all gratings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6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675"/>
            <a:ext cx="8229600" cy="7248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Very Preliminary Data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6" t="2019" r="1263" b="1399"/>
          <a:stretch/>
        </p:blipFill>
        <p:spPr bwMode="auto">
          <a:xfrm>
            <a:off x="191386" y="1541736"/>
            <a:ext cx="6230680" cy="517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71626" y="2212722"/>
            <a:ext cx="3285295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 Data Times</a:t>
            </a:r>
          </a:p>
          <a:p>
            <a:r>
              <a:rPr lang="en-GB" dirty="0" smtClean="0"/>
              <a:t>Grating  – blank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02:51     – 02:57 : Pyro=1041 ± 21</a:t>
            </a:r>
          </a:p>
          <a:p>
            <a:r>
              <a:rPr lang="en-GB" dirty="0" smtClean="0"/>
              <a:t>02:11     – 02:16 : Pyro=1130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0791" y="1222746"/>
            <a:ext cx="1850065" cy="223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89118" y="959755"/>
            <a:ext cx="811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Partially corrected Smith Purcell Spectrum (500 µm grating only)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6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877"/>
            <a:ext cx="8229600" cy="863046"/>
          </a:xfrm>
        </p:spPr>
        <p:txBody>
          <a:bodyPr/>
          <a:lstStyle/>
          <a:p>
            <a:r>
              <a:rPr lang="en-GB" dirty="0" smtClean="0"/>
              <a:t>Very Preliminary Data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297712" y="1446028"/>
            <a:ext cx="6655981" cy="5390713"/>
            <a:chOff x="297712" y="1424762"/>
            <a:chExt cx="6273209" cy="524185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29" t="1555" r="17477" b="1385"/>
            <a:stretch/>
          </p:blipFill>
          <p:spPr bwMode="auto">
            <a:xfrm>
              <a:off x="297712" y="1424762"/>
              <a:ext cx="6273209" cy="5241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567543" y="3972837"/>
              <a:ext cx="162783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579300" y="3969465"/>
              <a:ext cx="0" cy="21047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193735" y="3964441"/>
              <a:ext cx="0" cy="21047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22317" y="3954922"/>
              <a:ext cx="1696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      FWHM</a:t>
              </a:r>
            </a:p>
            <a:p>
              <a:r>
                <a:rPr lang="en-GB" dirty="0" smtClean="0"/>
                <a:t>310 </a:t>
              </a:r>
              <a:r>
                <a:rPr lang="en-GB" dirty="0" err="1" smtClean="0"/>
                <a:t>fs</a:t>
              </a:r>
              <a:r>
                <a:rPr lang="en-GB" dirty="0" smtClean="0"/>
                <a:t> = 93 µm</a:t>
              </a:r>
              <a:endParaRPr lang="en-GB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567541" y="4854093"/>
              <a:ext cx="217129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580230" y="3972837"/>
              <a:ext cx="0" cy="210232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738835" y="3972837"/>
              <a:ext cx="0" cy="209729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88657" y="4852691"/>
              <a:ext cx="1696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      FWHM </a:t>
              </a:r>
            </a:p>
            <a:p>
              <a:r>
                <a:rPr lang="en-GB" dirty="0" smtClean="0">
                  <a:solidFill>
                    <a:srgbClr val="FF0000"/>
                  </a:solidFill>
                </a:rPr>
                <a:t>420 </a:t>
              </a:r>
              <a:r>
                <a:rPr lang="en-GB" dirty="0" err="1" smtClean="0">
                  <a:solidFill>
                    <a:srgbClr val="FF0000"/>
                  </a:solidFill>
                </a:rPr>
                <a:t>fs</a:t>
              </a:r>
              <a:r>
                <a:rPr lang="en-GB" dirty="0" smtClean="0">
                  <a:solidFill>
                    <a:srgbClr val="FF0000"/>
                  </a:solidFill>
                </a:rPr>
                <a:t> = 126 µm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21104" y="2228671"/>
            <a:ext cx="3285295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 Data Times</a:t>
            </a:r>
          </a:p>
          <a:p>
            <a:r>
              <a:rPr lang="en-GB" dirty="0" smtClean="0"/>
              <a:t>Grating  – blank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02:51     – 02:57 : Pyro=1041 ± 21</a:t>
            </a:r>
          </a:p>
          <a:p>
            <a:r>
              <a:rPr lang="en-GB" dirty="0" smtClean="0"/>
              <a:t>02:11     – 02:16 : Pyro=1130 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925024" y="885309"/>
            <a:ext cx="772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Reconstructed temporal profile (KK method)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53693" y="3680086"/>
            <a:ext cx="2069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Note:</a:t>
            </a:r>
          </a:p>
          <a:p>
            <a:r>
              <a:rPr lang="en-GB" dirty="0" smtClean="0"/>
              <a:t>Pyro = AO007 from EPICS archive</a:t>
            </a:r>
          </a:p>
          <a:p>
            <a:r>
              <a:rPr lang="en-GB" dirty="0" smtClean="0"/>
              <a:t>In archive 007 varies less than 009 but using </a:t>
            </a:r>
            <a:r>
              <a:rPr lang="en-GB" dirty="0" err="1" smtClean="0"/>
              <a:t>camonitor</a:t>
            </a:r>
            <a:r>
              <a:rPr lang="en-GB" dirty="0" smtClean="0"/>
              <a:t> this seems to be the other way round. Which to use?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368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47" y="117956"/>
            <a:ext cx="8229600" cy="767353"/>
          </a:xfrm>
        </p:spPr>
        <p:txBody>
          <a:bodyPr/>
          <a:lstStyle/>
          <a:p>
            <a:r>
              <a:rPr lang="en-GB" dirty="0" smtClean="0"/>
              <a:t>Very Preliminary Data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17160"/>
            <a:ext cx="7342188" cy="554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5024" y="747080"/>
            <a:ext cx="772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Reconstructed temporal profile (KK method)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1104" y="2228671"/>
            <a:ext cx="3285295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 Data Times</a:t>
            </a:r>
          </a:p>
          <a:p>
            <a:r>
              <a:rPr lang="en-GB" dirty="0" smtClean="0"/>
              <a:t>Grating  – blank </a:t>
            </a:r>
          </a:p>
          <a:p>
            <a:r>
              <a:rPr lang="en-GB" dirty="0" smtClean="0"/>
              <a:t>04:01     – 04:07 : Pyro=585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77950" y="3981450"/>
            <a:ext cx="3079750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77950" y="3981450"/>
            <a:ext cx="0" cy="2149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57700" y="3968750"/>
            <a:ext cx="0" cy="2149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76793" y="4086587"/>
            <a:ext cx="1682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FWHM</a:t>
            </a:r>
          </a:p>
          <a:p>
            <a:pPr algn="ctr"/>
            <a:r>
              <a:rPr lang="en-GB" dirty="0" smtClean="0"/>
              <a:t>590 </a:t>
            </a:r>
            <a:r>
              <a:rPr lang="en-GB" dirty="0" err="1" smtClean="0"/>
              <a:t>fs</a:t>
            </a:r>
            <a:r>
              <a:rPr lang="en-GB" dirty="0" smtClean="0"/>
              <a:t> = 177 µm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807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Introduction and motivation</a:t>
            </a:r>
          </a:p>
          <a:p>
            <a:pPr lvl="1"/>
            <a:r>
              <a:rPr lang="en-GB" dirty="0" smtClean="0"/>
              <a:t>Our goal</a:t>
            </a:r>
          </a:p>
          <a:p>
            <a:pPr lvl="1"/>
            <a:r>
              <a:rPr lang="en-GB" dirty="0" smtClean="0"/>
              <a:t>What is Smith Purcell Radiation</a:t>
            </a:r>
          </a:p>
          <a:p>
            <a:pPr lvl="1"/>
            <a:r>
              <a:rPr lang="en-GB" dirty="0" smtClean="0"/>
              <a:t>How can it be used for bunch profiling</a:t>
            </a:r>
          </a:p>
          <a:p>
            <a:r>
              <a:rPr lang="en-GB" dirty="0" smtClean="0"/>
              <a:t>Our Apparatus</a:t>
            </a:r>
          </a:p>
          <a:p>
            <a:r>
              <a:rPr lang="en-GB" dirty="0" smtClean="0"/>
              <a:t>Very Preliminary Data</a:t>
            </a:r>
          </a:p>
          <a:p>
            <a:r>
              <a:rPr lang="en-GB" dirty="0" smtClean="0"/>
              <a:t>What we learned from commissioning run</a:t>
            </a:r>
          </a:p>
          <a:p>
            <a:pPr lvl="1"/>
            <a:r>
              <a:rPr lang="en-GB" dirty="0" smtClean="0"/>
              <a:t>About our apparatus</a:t>
            </a:r>
          </a:p>
          <a:p>
            <a:pPr lvl="1"/>
            <a:r>
              <a:rPr lang="en-GB" dirty="0" smtClean="0"/>
              <a:t>About FACET</a:t>
            </a:r>
          </a:p>
          <a:p>
            <a:r>
              <a:rPr lang="en-GB" dirty="0" smtClean="0"/>
              <a:t>Wish list for the user run</a:t>
            </a:r>
          </a:p>
          <a:p>
            <a:pPr lvl="1"/>
            <a:r>
              <a:rPr lang="en-GB" dirty="0" smtClean="0"/>
              <a:t>Beam Parameters</a:t>
            </a:r>
          </a:p>
          <a:p>
            <a:pPr lvl="1"/>
            <a:r>
              <a:rPr lang="en-GB" dirty="0" smtClean="0"/>
              <a:t>Scheduling</a:t>
            </a:r>
          </a:p>
          <a:p>
            <a:pPr lvl="1"/>
            <a:r>
              <a:rPr lang="en-GB" dirty="0" smtClean="0"/>
              <a:t>Organisation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39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841" y="-1819"/>
            <a:ext cx="3788029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Very</a:t>
            </a:r>
            <a:br>
              <a:rPr lang="en-GB" dirty="0" smtClean="0"/>
            </a:br>
            <a:r>
              <a:rPr lang="en-GB" dirty="0" smtClean="0"/>
              <a:t>Preliminary Data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25163" y="2660719"/>
            <a:ext cx="2039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 Times:</a:t>
            </a:r>
          </a:p>
          <a:p>
            <a:r>
              <a:rPr lang="en-GB" dirty="0" smtClean="0"/>
              <a:t>01:36 – 01:31 = 250</a:t>
            </a:r>
          </a:p>
          <a:p>
            <a:r>
              <a:rPr lang="en-GB" dirty="0" smtClean="0"/>
              <a:t>01:52 – 01:29 = 50</a:t>
            </a:r>
          </a:p>
          <a:p>
            <a:r>
              <a:rPr lang="en-GB" dirty="0" smtClean="0"/>
              <a:t>02:21 – 01:32 = 500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22277" y="0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pyro 		</a:t>
            </a:r>
            <a:r>
              <a:rPr lang="en-GB" dirty="0" err="1" smtClean="0"/>
              <a:t>avg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1016.24</a:t>
            </a:r>
            <a:r>
              <a:rPr lang="en-GB" dirty="0" smtClean="0"/>
              <a:t> 	</a:t>
            </a:r>
            <a:r>
              <a:rPr lang="en-GB" dirty="0" err="1" smtClean="0"/>
              <a:t>rms</a:t>
            </a:r>
            <a:r>
              <a:rPr lang="en-GB" dirty="0" smtClean="0"/>
              <a:t> 19.4326</a:t>
            </a:r>
          </a:p>
          <a:p>
            <a:r>
              <a:rPr lang="en-GB" dirty="0" err="1" smtClean="0"/>
              <a:t>toro</a:t>
            </a:r>
            <a:r>
              <a:rPr lang="en-GB" dirty="0" smtClean="0"/>
              <a:t> 		</a:t>
            </a:r>
            <a:r>
              <a:rPr lang="en-GB" dirty="0" err="1" smtClean="0"/>
              <a:t>avg</a:t>
            </a:r>
            <a:r>
              <a:rPr lang="en-GB" dirty="0" smtClean="0"/>
              <a:t> 1.60117e+10 	</a:t>
            </a:r>
            <a:r>
              <a:rPr lang="en-GB" dirty="0" err="1" smtClean="0"/>
              <a:t>rms</a:t>
            </a:r>
            <a:r>
              <a:rPr lang="en-GB" dirty="0" smtClean="0"/>
              <a:t> 5.41115e+08</a:t>
            </a:r>
          </a:p>
          <a:p>
            <a:r>
              <a:rPr lang="en-GB" dirty="0" smtClean="0"/>
              <a:t>BPM3156_TMIT 	</a:t>
            </a:r>
            <a:r>
              <a:rPr lang="en-GB" dirty="0" err="1" smtClean="0"/>
              <a:t>avg</a:t>
            </a:r>
            <a:r>
              <a:rPr lang="en-GB" dirty="0" smtClean="0"/>
              <a:t> 3.03436e+10 	</a:t>
            </a:r>
            <a:r>
              <a:rPr lang="en-GB" dirty="0" err="1" smtClean="0"/>
              <a:t>rms</a:t>
            </a:r>
            <a:r>
              <a:rPr lang="en-GB" dirty="0" smtClean="0"/>
              <a:t> 6.53761e+08</a:t>
            </a:r>
          </a:p>
          <a:p>
            <a:r>
              <a:rPr lang="en-GB" dirty="0" smtClean="0"/>
              <a:t>BPM3265_TMIT 	</a:t>
            </a:r>
            <a:r>
              <a:rPr lang="en-GB" dirty="0" err="1" smtClean="0"/>
              <a:t>avg</a:t>
            </a:r>
            <a:r>
              <a:rPr lang="en-GB" dirty="0" smtClean="0"/>
              <a:t> 1.77558e+10 	</a:t>
            </a:r>
            <a:r>
              <a:rPr lang="en-GB" dirty="0" err="1" smtClean="0"/>
              <a:t>rms</a:t>
            </a:r>
            <a:r>
              <a:rPr lang="en-GB" dirty="0" smtClean="0"/>
              <a:t> 2.87037e+08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3528" y="1666546"/>
            <a:ext cx="5908174" cy="5149181"/>
            <a:chOff x="323528" y="1666546"/>
            <a:chExt cx="5908174" cy="514918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666546"/>
              <a:ext cx="5908174" cy="5149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1536444" y="4190870"/>
              <a:ext cx="1778957" cy="1974318"/>
              <a:chOff x="1536444" y="4190870"/>
              <a:chExt cx="1778957" cy="197431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536444" y="4198648"/>
                <a:ext cx="1778957" cy="0"/>
              </a:xfrm>
              <a:prstGeom prst="line">
                <a:avLst/>
              </a:prstGeom>
              <a:ln w="38100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546083" y="4190870"/>
                <a:ext cx="0" cy="197431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3300055" y="4190870"/>
                <a:ext cx="0" cy="197431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577437" y="4483158"/>
                <a:ext cx="16969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      FWHM</a:t>
                </a:r>
              </a:p>
              <a:p>
                <a:r>
                  <a:rPr lang="en-GB" dirty="0" smtClean="0"/>
                  <a:t>350 </a:t>
                </a:r>
                <a:r>
                  <a:rPr lang="en-GB" dirty="0" err="1" smtClean="0"/>
                  <a:t>fs</a:t>
                </a:r>
                <a:r>
                  <a:rPr lang="en-GB" dirty="0" smtClean="0"/>
                  <a:t> = 105 µm</a:t>
                </a:r>
                <a:endParaRPr lang="en-GB" dirty="0"/>
              </a:p>
            </p:txBody>
          </p:sp>
        </p:grp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23528" y="1177696"/>
            <a:ext cx="772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Reconstructed temporal profile (KK method)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2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5268"/>
          </a:xfrm>
        </p:spPr>
        <p:txBody>
          <a:bodyPr/>
          <a:lstStyle/>
          <a:p>
            <a:r>
              <a:rPr lang="en-GB" dirty="0" smtClean="0"/>
              <a:t>Very Preliminary Data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8452729"/>
              </p:ext>
            </p:extLst>
          </p:nvPr>
        </p:nvGraphicFramePr>
        <p:xfrm>
          <a:off x="149068" y="2239690"/>
          <a:ext cx="295835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953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Pyro A007 reading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FWHM from SP spectrum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177 microns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105 microns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126 microns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1130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 microns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5592757"/>
              </p:ext>
            </p:extLst>
          </p:nvPr>
        </p:nvGraphicFramePr>
        <p:xfrm>
          <a:off x="3379694" y="1362635"/>
          <a:ext cx="5764304" cy="422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0" y="1039906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FWHM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731434" y="520521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Pyro Reading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742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841"/>
          </a:xfrm>
        </p:spPr>
        <p:txBody>
          <a:bodyPr/>
          <a:lstStyle/>
          <a:p>
            <a:r>
              <a:rPr lang="en-GB" dirty="0" smtClean="0"/>
              <a:t>Lessons from Commissioning (I)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05787"/>
            <a:ext cx="8229600" cy="556083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About the apparatus</a:t>
            </a:r>
          </a:p>
          <a:p>
            <a:pPr lvl="1"/>
            <a:r>
              <a:rPr lang="en-GB" dirty="0" smtClean="0"/>
              <a:t>Grating drive mechanism bent during transport (</a:t>
            </a:r>
            <a:r>
              <a:rPr lang="en-GB" dirty="0" smtClean="0">
                <a:sym typeface="Wingdings" pitchFamily="2" charset="2"/>
              </a:rPr>
              <a:t> </a:t>
            </a:r>
            <a:r>
              <a:rPr lang="en-GB" dirty="0" smtClean="0"/>
              <a:t>lead screw lost lots of brass during operation, motor jammed)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Cannot automatically determine which grating is in the beam (must check with filters in presence of beam)  lost two shifts worth of data due to wrong grating choice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DAQ process is very manual and labour intensive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Grating position potentiometer not read automatically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Filter position potentiometer not read automatically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Relies a lot on correct log book taking and manual data set compilation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50 micron grating produces no radiation  bunches too long for this configuration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 lot of IR background radiation in this section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Guarded access worked very well </a:t>
            </a:r>
            <a:r>
              <a:rPr lang="en-GB" smtClean="0">
                <a:sym typeface="Wingdings" pitchFamily="2" charset="2"/>
              </a:rPr>
              <a:t>for us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15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from Commissioning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Analysis is complex:</a:t>
            </a:r>
          </a:p>
          <a:p>
            <a:pPr lvl="1"/>
            <a:r>
              <a:rPr lang="en-GB" dirty="0" smtClean="0"/>
              <a:t>Difficult access and synchronise beam conditions data with experimental data</a:t>
            </a:r>
          </a:p>
          <a:p>
            <a:pPr lvl="1"/>
            <a:r>
              <a:rPr lang="en-GB" dirty="0" smtClean="0"/>
              <a:t>Analysis has </a:t>
            </a:r>
            <a:r>
              <a:rPr lang="en-GB" dirty="0"/>
              <a:t>m</a:t>
            </a:r>
            <a:r>
              <a:rPr lang="en-GB" dirty="0" smtClean="0"/>
              <a:t>any steps</a:t>
            </a:r>
          </a:p>
          <a:p>
            <a:pPr lvl="2"/>
            <a:r>
              <a:rPr lang="en-GB" dirty="0" smtClean="0"/>
              <a:t>Raw data association for apparatus status</a:t>
            </a:r>
          </a:p>
          <a:p>
            <a:pPr lvl="2"/>
            <a:r>
              <a:rPr lang="en-GB" dirty="0" smtClean="0"/>
              <a:t>Raw data association with beam conditions</a:t>
            </a:r>
          </a:p>
          <a:p>
            <a:pPr lvl="2"/>
            <a:r>
              <a:rPr lang="en-GB" dirty="0" smtClean="0"/>
              <a:t>Multitude of efficiencies and pass bands (windows, air, filters, cones, detectors, gratings, etc.)</a:t>
            </a:r>
          </a:p>
          <a:p>
            <a:pPr lvl="2"/>
            <a:r>
              <a:rPr lang="en-GB" dirty="0" smtClean="0"/>
              <a:t>Multiple corrections of signal  (bunch charge, bunch position, bunch transverse profile)</a:t>
            </a:r>
          </a:p>
          <a:p>
            <a:pPr lvl="2"/>
            <a:r>
              <a:rPr lang="en-GB" dirty="0" smtClean="0"/>
              <a:t>Complex phase estimation algorithms</a:t>
            </a:r>
          </a:p>
          <a:p>
            <a:pPr lvl="2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424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Wish list for FACET for user run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Accelerator: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uch shorter bunches (15 microns FWHM)</a:t>
            </a:r>
          </a:p>
          <a:p>
            <a:pPr lvl="1"/>
            <a:r>
              <a:rPr lang="en-GB" dirty="0" smtClean="0"/>
              <a:t>If bunches can not be that short need estimate of what is achievable so that we can tune our gratings and possibly change the 50 microns</a:t>
            </a:r>
          </a:p>
          <a:p>
            <a:pPr lvl="1"/>
            <a:r>
              <a:rPr lang="en-GB" dirty="0" smtClean="0"/>
              <a:t>Stable operation over 30 min segments (enough to take two SP scans on a good day)</a:t>
            </a:r>
          </a:p>
          <a:p>
            <a:pPr lvl="1"/>
            <a:r>
              <a:rPr lang="en-GB" dirty="0" smtClean="0"/>
              <a:t>If affordable reduction of IR backgrounds (absorptive coating on pipe segments, fewer windows, cupped windows, further away from apparatus, fewer foils)</a:t>
            </a:r>
          </a:p>
          <a:p>
            <a:pPr lvl="1"/>
            <a:r>
              <a:rPr lang="en-GB" dirty="0" smtClean="0"/>
              <a:t>Reduced beam halo (was better during last shift)</a:t>
            </a:r>
          </a:p>
          <a:p>
            <a:pPr lvl="1"/>
            <a:r>
              <a:rPr lang="en-GB" dirty="0" smtClean="0"/>
              <a:t>Stable transverse shape, preferably symmetric</a:t>
            </a:r>
          </a:p>
          <a:p>
            <a:pPr lvl="1"/>
            <a:r>
              <a:rPr lang="en-GB" dirty="0" smtClean="0"/>
              <a:t>Ability to rapidly change bunch length over wide range with minimal changes in other beam conditions (15 – 150 microns)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88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Wish list for FACET for user run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Instrumentation, operation, data handling:</a:t>
            </a:r>
          </a:p>
          <a:p>
            <a:pPr lvl="1"/>
            <a:r>
              <a:rPr lang="en-GB" dirty="0" smtClean="0"/>
              <a:t>Reliable and calibrated beam data (BPM TMIT’s vary among themselves and from </a:t>
            </a:r>
            <a:r>
              <a:rPr lang="en-GB" dirty="0" err="1" smtClean="0"/>
              <a:t>toroids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Clear written instructions which instruments give reliable data, how to access them and what their calibration is or how it can be found</a:t>
            </a:r>
          </a:p>
          <a:p>
            <a:pPr lvl="1"/>
            <a:r>
              <a:rPr lang="en-GB" dirty="0" smtClean="0"/>
              <a:t>Toroid data should be available in EPICS and EPICS archive</a:t>
            </a:r>
          </a:p>
          <a:p>
            <a:pPr lvl="1"/>
            <a:r>
              <a:rPr lang="en-GB" dirty="0" smtClean="0"/>
              <a:t>Access to EPICS archive from outside SLAC (so far only via facet-srv01)</a:t>
            </a:r>
          </a:p>
          <a:p>
            <a:pPr lvl="1"/>
            <a:r>
              <a:rPr lang="en-GB" dirty="0" smtClean="0"/>
              <a:t>Users should not write their own beam data logging system. This should be central EPIC archive</a:t>
            </a:r>
          </a:p>
          <a:p>
            <a:pPr lvl="1"/>
            <a:r>
              <a:rPr lang="en-GB" dirty="0" smtClean="0"/>
              <a:t>Access routines to EPICS archives from user code (not just from interactive tool such as FACET home)</a:t>
            </a:r>
          </a:p>
          <a:p>
            <a:pPr lvl="1"/>
            <a:r>
              <a:rPr lang="en-GB" dirty="0" smtClean="0"/>
              <a:t>Beam profiles in LI20 taken under user control and archived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83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Wish list for FACET for user run (III)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566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Administration / Organisation</a:t>
            </a:r>
          </a:p>
          <a:p>
            <a:pPr lvl="1"/>
            <a:r>
              <a:rPr lang="en-GB" dirty="0" smtClean="0"/>
              <a:t>Fix times for experimental runs very early (&gt;3 months before the event, buy tickets arrange teaching)</a:t>
            </a:r>
          </a:p>
          <a:p>
            <a:pPr lvl="1"/>
            <a:r>
              <a:rPr lang="en-GB" dirty="0" smtClean="0"/>
              <a:t>Keep experiments in short blocks of as few days as possible (minimise travel costs)</a:t>
            </a:r>
          </a:p>
          <a:p>
            <a:pPr lvl="1"/>
            <a:r>
              <a:rPr lang="en-GB" dirty="0" smtClean="0"/>
              <a:t>Try to stick to 8h of data taking shifts per day (this is special for us as we are a very small group)</a:t>
            </a:r>
          </a:p>
          <a:p>
            <a:pPr lvl="1"/>
            <a:r>
              <a:rPr lang="en-GB" dirty="0" smtClean="0"/>
              <a:t>Fix times for shifts in the blocks right at the start of each block (1 week planning) to allow stable shift patterns to evolve</a:t>
            </a:r>
          </a:p>
          <a:p>
            <a:pPr lvl="1"/>
            <a:r>
              <a:rPr lang="en-GB" sz="4300" b="1" dirty="0" smtClean="0"/>
              <a:t>Coffee in B244</a:t>
            </a:r>
            <a:endParaRPr lang="en-GB" sz="43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13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Resumee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has been a remarkably useful and productive period for us</a:t>
            </a:r>
          </a:p>
          <a:p>
            <a:r>
              <a:rPr lang="en-GB" dirty="0" smtClean="0"/>
              <a:t>We learned a lot about our equipment and the facility</a:t>
            </a:r>
          </a:p>
          <a:p>
            <a:r>
              <a:rPr lang="en-GB" dirty="0" smtClean="0"/>
              <a:t>We got a lot of data even tough this was only a commissioning run</a:t>
            </a:r>
          </a:p>
          <a:p>
            <a:r>
              <a:rPr lang="en-GB" dirty="0" smtClean="0"/>
              <a:t>We are looking forward to the user run</a:t>
            </a:r>
          </a:p>
          <a:p>
            <a:r>
              <a:rPr lang="en-GB" dirty="0" smtClean="0"/>
              <a:t>Thanks a lot for having us 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43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51162" y="368300"/>
            <a:ext cx="3332679" cy="630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Motivation (I)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20700" y="1358900"/>
            <a:ext cx="810101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High brightness </a:t>
            </a:r>
            <a:r>
              <a:rPr lang="en-GB" sz="1800" dirty="0" err="1">
                <a:latin typeface="Arial" charset="0"/>
              </a:rPr>
              <a:t>linacs</a:t>
            </a:r>
            <a:r>
              <a:rPr lang="en-GB" sz="1800" dirty="0">
                <a:latin typeface="Arial" charset="0"/>
              </a:rPr>
              <a:t> or LPWAs driving X-rays FELs (or colliders) naturally produce ultra-short electron bunches</a:t>
            </a:r>
          </a:p>
          <a:p>
            <a:pPr>
              <a:spcBef>
                <a:spcPct val="50000"/>
              </a:spcBef>
            </a:pPr>
            <a:endParaRPr lang="en-GB" sz="1800" dirty="0">
              <a:latin typeface="Arial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sz="1800" dirty="0">
                <a:latin typeface="Arial" charset="0"/>
              </a:rPr>
              <a:t> high brightness </a:t>
            </a:r>
            <a:r>
              <a:rPr lang="en-GB" sz="1800" dirty="0" err="1">
                <a:latin typeface="Arial" charset="0"/>
              </a:rPr>
              <a:t>linacs</a:t>
            </a:r>
            <a:endParaRPr lang="en-GB" sz="18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	short pulses (100’s to few </a:t>
            </a:r>
            <a:r>
              <a:rPr lang="en-GB" sz="1800" dirty="0" err="1">
                <a:latin typeface="Arial" charset="0"/>
              </a:rPr>
              <a:t>fs</a:t>
            </a:r>
            <a:r>
              <a:rPr lang="en-GB" sz="1800" dirty="0"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	possibly low charge (100’s to few </a:t>
            </a:r>
            <a:r>
              <a:rPr lang="en-GB" sz="1800" dirty="0" err="1">
                <a:latin typeface="Arial" charset="0"/>
              </a:rPr>
              <a:t>pC</a:t>
            </a:r>
            <a:r>
              <a:rPr lang="en-GB" sz="1800" dirty="0"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GB" sz="1800" dirty="0">
              <a:latin typeface="Arial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sz="1800" dirty="0">
                <a:latin typeface="Arial" charset="0"/>
              </a:rPr>
              <a:t> Laser Plasma Wakefield Accelerators (or beam driven PWA)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	short pulses (down to 10’s </a:t>
            </a:r>
            <a:r>
              <a:rPr lang="en-GB" sz="1800" dirty="0" err="1">
                <a:latin typeface="Arial" charset="0"/>
              </a:rPr>
              <a:t>fs</a:t>
            </a:r>
            <a:r>
              <a:rPr lang="en-GB" sz="1800" dirty="0"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	charge (1 </a:t>
            </a:r>
            <a:r>
              <a:rPr lang="en-GB" sz="1800" dirty="0" err="1">
                <a:latin typeface="Arial" charset="0"/>
              </a:rPr>
              <a:t>nC</a:t>
            </a:r>
            <a:r>
              <a:rPr lang="en-GB" sz="1800" dirty="0">
                <a:latin typeface="Arial" charset="0"/>
              </a:rPr>
              <a:t> to 100’s </a:t>
            </a:r>
            <a:r>
              <a:rPr lang="en-GB" sz="1800" dirty="0" err="1">
                <a:latin typeface="Arial" charset="0"/>
              </a:rPr>
              <a:t>pC</a:t>
            </a:r>
            <a:r>
              <a:rPr lang="en-GB" sz="1800" dirty="0">
                <a:latin typeface="Arial" charset="0"/>
              </a:rPr>
              <a:t>)</a:t>
            </a:r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>
            <a:off x="685800" y="5867400"/>
            <a:ext cx="7772400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75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76078" y="368300"/>
            <a:ext cx="3767248" cy="630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Motivation (II)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20700" y="1436688"/>
            <a:ext cx="8101013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Diagnostics for ultra short (10s </a:t>
            </a:r>
            <a:r>
              <a:rPr lang="en-GB" sz="1800" dirty="0" err="1">
                <a:latin typeface="Arial" charset="0"/>
              </a:rPr>
              <a:t>fs</a:t>
            </a:r>
            <a:r>
              <a:rPr lang="en-GB" sz="1800" dirty="0">
                <a:latin typeface="Arial" charset="0"/>
              </a:rPr>
              <a:t> or below) bunches measurements are needed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	Streak cameras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	Transverse deflecting cavities (LOLA type)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	Electro Optical Sampling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	Coherent </a:t>
            </a:r>
            <a:r>
              <a:rPr lang="en-GB" sz="1800" dirty="0" err="1">
                <a:latin typeface="Arial" charset="0"/>
              </a:rPr>
              <a:t>radiative</a:t>
            </a:r>
            <a:r>
              <a:rPr lang="en-GB" sz="1800" dirty="0">
                <a:latin typeface="Arial" charset="0"/>
              </a:rPr>
              <a:t> processes (e.g. Smith Purcell, TR)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Possible problems </a:t>
            </a:r>
            <a:r>
              <a:rPr lang="en-GB" sz="1800" dirty="0" smtClean="0">
                <a:latin typeface="Arial" charset="0"/>
              </a:rPr>
              <a:t>among </a:t>
            </a:r>
            <a:r>
              <a:rPr lang="en-GB" sz="1800" dirty="0">
                <a:latin typeface="Arial" charset="0"/>
              </a:rPr>
              <a:t>these techniques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invasive, </a:t>
            </a:r>
            <a:r>
              <a:rPr lang="en-GB" sz="1800" dirty="0" smtClean="0">
                <a:latin typeface="Arial" charset="0"/>
              </a:rPr>
              <a:t>complex </a:t>
            </a:r>
            <a:r>
              <a:rPr lang="en-GB" sz="1800" dirty="0">
                <a:latin typeface="Arial" charset="0"/>
              </a:rPr>
              <a:t>hardware, non single shot, difficult to extend to below 10’s of </a:t>
            </a:r>
            <a:r>
              <a:rPr lang="en-GB" sz="1800" dirty="0" err="1">
                <a:latin typeface="Arial" charset="0"/>
              </a:rPr>
              <a:t>fs</a:t>
            </a:r>
            <a:r>
              <a:rPr lang="en-GB" sz="1800" dirty="0">
                <a:latin typeface="Arial" charset="0"/>
              </a:rPr>
              <a:t>, </a:t>
            </a:r>
            <a:r>
              <a:rPr lang="en-GB" sz="1800" dirty="0" smtClean="0">
                <a:latin typeface="Arial" charset="0"/>
              </a:rPr>
              <a:t>unproven</a:t>
            </a:r>
            <a:r>
              <a:rPr lang="en-GB" sz="1800" dirty="0">
                <a:latin typeface="Arial" charset="0"/>
              </a:rPr>
              <a:t> 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85800" y="5867400"/>
            <a:ext cx="7772400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61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54833" y="421466"/>
            <a:ext cx="7216775" cy="630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What is Smith-Purcell radiation (I)</a:t>
            </a:r>
            <a:br>
              <a:rPr lang="en-GB" dirty="0" smtClean="0"/>
            </a:br>
            <a:r>
              <a:rPr lang="en-GB" sz="3100" dirty="0" smtClean="0"/>
              <a:t>(an old hat!)</a:t>
            </a:r>
          </a:p>
        </p:txBody>
      </p:sp>
      <p:sp>
        <p:nvSpPr>
          <p:cNvPr id="11269" name="Line 11"/>
          <p:cNvSpPr>
            <a:spLocks noChangeShapeType="1"/>
          </p:cNvSpPr>
          <p:nvPr/>
        </p:nvSpPr>
        <p:spPr bwMode="auto">
          <a:xfrm>
            <a:off x="685800" y="5867400"/>
            <a:ext cx="7772400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71550" y="4870236"/>
            <a:ext cx="747077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latin typeface="+mn-lt"/>
              </a:rPr>
              <a:t>S.J. Smith and E.M. Purcell, Phys. Rev. </a:t>
            </a:r>
            <a:r>
              <a:rPr lang="en-GB" sz="1800" b="1" dirty="0">
                <a:latin typeface="+mn-lt"/>
              </a:rPr>
              <a:t>92</a:t>
            </a:r>
            <a:r>
              <a:rPr lang="en-GB" sz="1800" dirty="0">
                <a:latin typeface="+mn-lt"/>
              </a:rPr>
              <a:t>, pg. 1069, (1953)</a:t>
            </a:r>
          </a:p>
          <a:p>
            <a:pPr algn="ctr">
              <a:defRPr/>
            </a:pPr>
            <a:endParaRPr lang="en-GB" sz="1800" dirty="0">
              <a:latin typeface="+mn-lt"/>
            </a:endParaRPr>
          </a:p>
          <a:p>
            <a:pPr algn="ctr">
              <a:defRPr/>
            </a:pPr>
            <a:r>
              <a:rPr lang="en-GB" sz="1800" dirty="0">
                <a:latin typeface="+mn-lt"/>
              </a:rPr>
              <a:t>300 </a:t>
            </a:r>
            <a:r>
              <a:rPr lang="en-GB" sz="1800" dirty="0" err="1">
                <a:latin typeface="+mn-lt"/>
              </a:rPr>
              <a:t>keV</a:t>
            </a:r>
            <a:r>
              <a:rPr lang="en-GB" sz="1800" dirty="0">
                <a:latin typeface="+mn-lt"/>
              </a:rPr>
              <a:t> electrons to emit in the visible wavelengths (d = 1.67 um)</a:t>
            </a:r>
          </a:p>
        </p:txBody>
      </p:sp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523605"/>
            <a:ext cx="4992687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52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368300"/>
            <a:ext cx="6570663" cy="630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Smith-Purcell radiation (II)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50825" y="1227138"/>
            <a:ext cx="8551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>
                <a:latin typeface="Arial" charset="0"/>
              </a:rPr>
              <a:t>An electron bunch grazing a metallic corrugated surface emits radiation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71550" y="1820863"/>
            <a:ext cx="720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>
                <a:latin typeface="Arial" charset="0"/>
              </a:rPr>
              <a:t>Within the surface current model, the emission of radiation is due to the acceleration of the surface charge induced on the grating surface</a:t>
            </a:r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>
            <a:off x="685800" y="5867400"/>
            <a:ext cx="7772400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2297" name="Picture 22" descr="SPDemo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850" y="4405313"/>
            <a:ext cx="52705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241425" y="4376738"/>
            <a:ext cx="1584325" cy="431800"/>
            <a:chOff x="1241556" y="4377528"/>
            <a:chExt cx="1584325" cy="431801"/>
          </a:xfrm>
        </p:grpSpPr>
        <p:sp>
          <p:nvSpPr>
            <p:cNvPr id="12308" name="Line 29"/>
            <p:cNvSpPr>
              <a:spLocks noChangeShapeType="1"/>
            </p:cNvSpPr>
            <p:nvPr/>
          </p:nvSpPr>
          <p:spPr bwMode="auto">
            <a:xfrm>
              <a:off x="2178181" y="4664866"/>
              <a:ext cx="64770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9" name="Text Box 30"/>
            <p:cNvSpPr txBox="1">
              <a:spLocks noChangeArrowheads="1"/>
            </p:cNvSpPr>
            <p:nvPr/>
          </p:nvSpPr>
          <p:spPr bwMode="auto">
            <a:xfrm>
              <a:off x="1241556" y="4377528"/>
              <a:ext cx="129540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1" rIns="91420" bIns="45711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/>
                <a:t>Blazed profile</a:t>
              </a:r>
            </a:p>
          </p:txBody>
        </p:sp>
      </p:grpSp>
      <p:pic>
        <p:nvPicPr>
          <p:cNvPr id="47" name="Picture 53" descr="SPDemo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850" y="4094163"/>
            <a:ext cx="52355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701675" y="3698875"/>
            <a:ext cx="2132013" cy="527050"/>
            <a:chOff x="698" y="2888"/>
            <a:chExt cx="1343" cy="332"/>
          </a:xfrm>
        </p:grpSpPr>
        <p:sp>
          <p:nvSpPr>
            <p:cNvPr id="12306" name="Line 59"/>
            <p:cNvSpPr>
              <a:spLocks noChangeShapeType="1"/>
            </p:cNvSpPr>
            <p:nvPr/>
          </p:nvSpPr>
          <p:spPr bwMode="auto">
            <a:xfrm>
              <a:off x="1202" y="3039"/>
              <a:ext cx="83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7" name="Text Box 61"/>
            <p:cNvSpPr txBox="1">
              <a:spLocks noChangeArrowheads="1"/>
            </p:cNvSpPr>
            <p:nvPr/>
          </p:nvSpPr>
          <p:spPr bwMode="auto">
            <a:xfrm>
              <a:off x="698" y="2888"/>
              <a:ext cx="52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/>
                <a:t>Bunch</a:t>
              </a:r>
            </a:p>
          </p:txBody>
        </p:sp>
      </p:grpSp>
      <p:pic>
        <p:nvPicPr>
          <p:cNvPr id="51" name="Picture 55" descr="SPDemo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194175"/>
            <a:ext cx="51784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71438" y="4849813"/>
            <a:ext cx="3492500" cy="614362"/>
            <a:chOff x="71400" y="4850603"/>
            <a:chExt cx="3492500" cy="614362"/>
          </a:xfrm>
        </p:grpSpPr>
        <p:sp>
          <p:nvSpPr>
            <p:cNvPr id="12304" name="Line 60"/>
            <p:cNvSpPr>
              <a:spLocks noChangeShapeType="1"/>
            </p:cNvSpPr>
            <p:nvPr/>
          </p:nvSpPr>
          <p:spPr bwMode="auto">
            <a:xfrm flipV="1">
              <a:off x="1952888" y="4850603"/>
              <a:ext cx="1611012" cy="380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5" name="Text Box 62"/>
            <p:cNvSpPr txBox="1">
              <a:spLocks noChangeArrowheads="1"/>
            </p:cNvSpPr>
            <p:nvPr/>
          </p:nvSpPr>
          <p:spPr bwMode="auto">
            <a:xfrm>
              <a:off x="71400" y="5116546"/>
              <a:ext cx="2005868" cy="34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/>
                <a:t>      Surface charge</a:t>
              </a:r>
            </a:p>
          </p:txBody>
        </p:sp>
      </p:grpSp>
      <p:pic>
        <p:nvPicPr>
          <p:cNvPr id="55" name="Picture 57" descr="SPDemo_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965450"/>
            <a:ext cx="531495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81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368300"/>
            <a:ext cx="6570663" cy="630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Smith-Purcell radiation (III)</a:t>
            </a:r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731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The grating has a dispersive effect: the angular distribution of the wavelength is given by</a:t>
            </a: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331913" y="1919288"/>
          <a:ext cx="1943100" cy="788987"/>
        </p:xfrm>
        <a:graphic>
          <a:graphicData uri="http://schemas.openxmlformats.org/presentationml/2006/ole">
            <p:oleObj spid="_x0000_s1242" name="Equazione" r:id="rId4" imgW="965200" imgH="393700" progId="Equation.3">
              <p:embed/>
            </p:oleObj>
          </a:graphicData>
        </a:graphic>
      </p:graphicFrame>
      <p:sp>
        <p:nvSpPr>
          <p:cNvPr id="1033" name="Text Box 4"/>
          <p:cNvSpPr txBox="1">
            <a:spLocks noChangeArrowheads="1"/>
          </p:cNvSpPr>
          <p:nvPr/>
        </p:nvSpPr>
        <p:spPr bwMode="auto">
          <a:xfrm>
            <a:off x="250825" y="5138738"/>
            <a:ext cx="8731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>
                <a:latin typeface="Arial" charset="0"/>
              </a:rPr>
              <a:t>The angular distribution of the power emitted by a single electron is computed from the radiation integral</a:t>
            </a:r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851275" y="1971675"/>
            <a:ext cx="48609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latin typeface="+mn-lt"/>
              </a:rPr>
              <a:t>At 90 degrees in first order the wavelength is equal to the period </a:t>
            </a:r>
            <a:r>
              <a:rPr lang="en-GB" sz="1800" i="1" dirty="0">
                <a:latin typeface="+mn-lt"/>
              </a:rPr>
              <a:t>ℓ</a:t>
            </a:r>
            <a:r>
              <a:rPr lang="en-GB" sz="1800" dirty="0">
                <a:latin typeface="+mn-lt"/>
              </a:rPr>
              <a:t> of the grating</a:t>
            </a:r>
          </a:p>
        </p:txBody>
      </p:sp>
      <p:sp>
        <p:nvSpPr>
          <p:cNvPr id="10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341313" y="5832475"/>
          <a:ext cx="4935537" cy="838200"/>
        </p:xfrm>
        <a:graphic>
          <a:graphicData uri="http://schemas.openxmlformats.org/presentationml/2006/ole">
            <p:oleObj spid="_x0000_s1243" name="Equazione" r:id="rId5" imgW="2463800" imgH="419100" progId="Equation.3">
              <p:embed/>
            </p:oleObj>
          </a:graphicData>
        </a:graphic>
      </p:graphicFrame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8" name="Object 12"/>
          <p:cNvGraphicFramePr>
            <a:graphicFrameLocks noChangeAspect="1"/>
          </p:cNvGraphicFramePr>
          <p:nvPr/>
        </p:nvGraphicFramePr>
        <p:xfrm>
          <a:off x="5741988" y="5859463"/>
          <a:ext cx="3221037" cy="809625"/>
        </p:xfrm>
        <a:graphic>
          <a:graphicData uri="http://schemas.openxmlformats.org/presentationml/2006/ole">
            <p:oleObj spid="_x0000_s1244" name="Equation" r:id="rId6" imgW="1624895" imgH="406224" progId="Equation.3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1458" y="5592722"/>
            <a:ext cx="161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Infinite grating:</a:t>
            </a:r>
            <a:endParaRPr lang="en-GB" dirty="0"/>
          </a:p>
        </p:txBody>
      </p:sp>
      <p:pic>
        <p:nvPicPr>
          <p:cNvPr id="1029" name="Picture 25" descr="SPDemo_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991" y="2603500"/>
            <a:ext cx="477043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784608" y="3781425"/>
            <a:ext cx="0" cy="524761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91182" y="3756714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x</a:t>
            </a:r>
            <a:r>
              <a:rPr lang="en-GB" sz="2400" baseline="-25000" dirty="0" smtClean="0"/>
              <a:t>0</a:t>
            </a:r>
            <a:endParaRPr lang="en-GB" sz="2400" baseline="-25000" dirty="0"/>
          </a:p>
        </p:txBody>
      </p:sp>
      <p:sp>
        <p:nvSpPr>
          <p:cNvPr id="6" name="Arc 5"/>
          <p:cNvSpPr/>
          <p:nvPr/>
        </p:nvSpPr>
        <p:spPr>
          <a:xfrm>
            <a:off x="2583668" y="3094074"/>
            <a:ext cx="914400" cy="914400"/>
          </a:xfrm>
          <a:prstGeom prst="arc">
            <a:avLst>
              <a:gd name="adj1" fmla="val 13386711"/>
              <a:gd name="adj2" fmla="val 210615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6707" y="3094074"/>
            <a:ext cx="29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Θ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368912" y="5572190"/>
            <a:ext cx="243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Evanescent wavelength: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68912" y="4210191"/>
            <a:ext cx="24401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dirty="0" smtClean="0"/>
              <a:t>: coupling strength </a:t>
            </a:r>
          </a:p>
          <a:p>
            <a:r>
              <a:rPr lang="en-GB" dirty="0"/>
              <a:t> </a:t>
            </a:r>
            <a:r>
              <a:rPr lang="en-GB" dirty="0" smtClean="0"/>
              <a:t>   of grating to radiation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61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1169" y="368300"/>
            <a:ext cx="7339049" cy="630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Coherent Smith-Purcell radiation</a:t>
            </a: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1241425" y="2259013"/>
            <a:ext cx="666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The power radiated by a bunch of electrons is given by</a:t>
            </a:r>
          </a:p>
        </p:txBody>
      </p:sp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149350" y="2798763"/>
          <a:ext cx="6705600" cy="835025"/>
        </p:xfrm>
        <a:graphic>
          <a:graphicData uri="http://schemas.openxmlformats.org/presentationml/2006/ole">
            <p:oleObj spid="_x0000_s2334" name="Equation" r:id="rId4" imgW="3390900" imgH="419100" progId="Equation.3">
              <p:embed/>
            </p:oleObj>
          </a:graphicData>
        </a:graphic>
      </p:graphicFrame>
      <p:sp>
        <p:nvSpPr>
          <p:cNvPr id="2060" name="Text Box 4"/>
          <p:cNvSpPr txBox="1">
            <a:spLocks noChangeArrowheads="1"/>
          </p:cNvSpPr>
          <p:nvPr/>
        </p:nvSpPr>
        <p:spPr bwMode="auto">
          <a:xfrm>
            <a:off x="431800" y="3981450"/>
            <a:ext cx="8461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>
                <a:latin typeface="Arial" charset="0"/>
              </a:rPr>
              <a:t>F(</a:t>
            </a:r>
            <a:r>
              <a:rPr lang="en-GB" sz="1800">
                <a:latin typeface="Arial" charset="0"/>
                <a:sym typeface="Symbol" pitchFamily="18" charset="2"/>
              </a:rPr>
              <a:t></a:t>
            </a:r>
            <a:r>
              <a:rPr lang="en-GB" sz="1800">
                <a:latin typeface="Arial" charset="0"/>
              </a:rPr>
              <a:t>) is the form factor of the electron bunch, i.e. the square modulus of the Fourier transform of the longitudinal bunch distribution</a:t>
            </a:r>
          </a:p>
        </p:txBody>
      </p:sp>
      <p:sp>
        <p:nvSpPr>
          <p:cNvPr id="2061" name="Text Box 4"/>
          <p:cNvSpPr txBox="1">
            <a:spLocks noChangeArrowheads="1"/>
          </p:cNvSpPr>
          <p:nvPr/>
        </p:nvSpPr>
        <p:spPr bwMode="auto">
          <a:xfrm>
            <a:off x="250825" y="1281113"/>
            <a:ext cx="8731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>
                <a:latin typeface="Arial" charset="0"/>
              </a:rPr>
              <a:t>Two electrons will emit in phase over the wavelengths which are longer than their separation in the longitudinal direction</a:t>
            </a:r>
          </a:p>
        </p:txBody>
      </p:sp>
      <p:sp>
        <p:nvSpPr>
          <p:cNvPr id="206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4078288" y="4832350"/>
          <a:ext cx="1033462" cy="457200"/>
        </p:xfrm>
        <a:graphic>
          <a:graphicData uri="http://schemas.openxmlformats.org/presentationml/2006/ole">
            <p:oleObj spid="_x0000_s2335" name="Equation" r:id="rId5" imgW="520700" imgH="228600" progId="Equation.3">
              <p:embed/>
            </p:oleObj>
          </a:graphicData>
        </a:graphic>
      </p:graphicFrame>
      <p:graphicFrame>
        <p:nvGraphicFramePr>
          <p:cNvPr id="2052" name="Object 10"/>
          <p:cNvGraphicFramePr>
            <a:graphicFrameLocks noChangeAspect="1"/>
          </p:cNvGraphicFramePr>
          <p:nvPr/>
        </p:nvGraphicFramePr>
        <p:xfrm>
          <a:off x="7723188" y="4737100"/>
          <a:ext cx="1008062" cy="762000"/>
        </p:xfrm>
        <a:graphic>
          <a:graphicData uri="http://schemas.openxmlformats.org/presentationml/2006/ole">
            <p:oleObj spid="_x0000_s2336" name="Equation" r:id="rId6" imgW="508000" imgH="381000" progId="Equation.3">
              <p:embed/>
            </p:oleObj>
          </a:graphicData>
        </a:graphic>
      </p:graphicFrame>
      <p:graphicFrame>
        <p:nvGraphicFramePr>
          <p:cNvPr id="2053" name="Object 11"/>
          <p:cNvGraphicFramePr>
            <a:graphicFrameLocks noChangeAspect="1"/>
          </p:cNvGraphicFramePr>
          <p:nvPr/>
        </p:nvGraphicFramePr>
        <p:xfrm>
          <a:off x="2232025" y="4895850"/>
          <a:ext cx="352425" cy="381000"/>
        </p:xfrm>
        <a:graphic>
          <a:graphicData uri="http://schemas.openxmlformats.org/presentationml/2006/ole">
            <p:oleObj spid="_x0000_s2337" name="Equation" r:id="rId7" imgW="177646" imgH="190335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1925" y="4895850"/>
            <a:ext cx="2159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latin typeface="+mn-lt"/>
              </a:rPr>
              <a:t>For a bunch length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24413" y="4908550"/>
            <a:ext cx="30607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latin typeface="+mn-lt"/>
              </a:rPr>
              <a:t>is different from zero up 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2275" y="5680075"/>
            <a:ext cx="5580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n-lt"/>
              </a:rPr>
              <a:t>50 </a:t>
            </a:r>
            <a:r>
              <a:rPr lang="en-GB" sz="2000" dirty="0" err="1">
                <a:latin typeface="+mn-lt"/>
              </a:rPr>
              <a:t>ps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>
                <a:latin typeface="+mn-lt"/>
                <a:sym typeface="Symbol"/>
              </a:rPr>
              <a:t>  coherence &gt;15 mm 	microwaves </a:t>
            </a:r>
          </a:p>
          <a:p>
            <a:pPr>
              <a:defRPr/>
            </a:pPr>
            <a:r>
              <a:rPr lang="en-GB" sz="2000" dirty="0">
                <a:latin typeface="+mn-lt"/>
              </a:rPr>
              <a:t>50 </a:t>
            </a:r>
            <a:r>
              <a:rPr lang="en-GB" sz="2000" dirty="0" err="1">
                <a:latin typeface="+mn-lt"/>
              </a:rPr>
              <a:t>fs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>
                <a:latin typeface="+mn-lt"/>
                <a:sym typeface="Symbol"/>
              </a:rPr>
              <a:t> </a:t>
            </a:r>
            <a:r>
              <a:rPr lang="en-GB" sz="2000" dirty="0">
                <a:sym typeface="Symbol"/>
              </a:rPr>
              <a:t></a:t>
            </a:r>
            <a:r>
              <a:rPr lang="en-GB" sz="2000" dirty="0">
                <a:latin typeface="+mn-lt"/>
                <a:sym typeface="Symbol"/>
              </a:rPr>
              <a:t> coherence &gt; 15 m		FIR</a:t>
            </a:r>
            <a:endParaRPr lang="en-GB" sz="2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1413" y="4918075"/>
            <a:ext cx="18907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latin typeface="+mn-lt"/>
              </a:rPr>
              <a:t>the form factor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35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first_coherenc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151309"/>
            <a:ext cx="53244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696" y="368300"/>
            <a:ext cx="9388548" cy="630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Smith-Purcell radiation: a diagnostic tool (I)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179388" y="1177925"/>
            <a:ext cx="896461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latin typeface="+mn-lt"/>
              </a:rPr>
              <a:t>SP Radiation is emitted </a:t>
            </a:r>
            <a:r>
              <a:rPr lang="en-GB" sz="1800" b="1" u="sng" dirty="0">
                <a:latin typeface="+mn-lt"/>
              </a:rPr>
              <a:t>away</a:t>
            </a:r>
            <a:r>
              <a:rPr lang="en-GB" sz="1800" dirty="0">
                <a:latin typeface="+mn-lt"/>
              </a:rPr>
              <a:t> from beam direction (i.e. out of the beam pipe).</a:t>
            </a:r>
          </a:p>
          <a:p>
            <a:pPr>
              <a:defRPr/>
            </a:pPr>
            <a:endParaRPr lang="en-GB" sz="1800" dirty="0">
              <a:latin typeface="+mn-lt"/>
            </a:endParaRPr>
          </a:p>
          <a:p>
            <a:pPr>
              <a:defRPr/>
            </a:pPr>
            <a:r>
              <a:rPr lang="en-GB" sz="1800" dirty="0">
                <a:latin typeface="+mn-lt"/>
              </a:rPr>
              <a:t>Wavelengths are emitted over a </a:t>
            </a:r>
            <a:r>
              <a:rPr lang="en-GB" sz="1800" b="1" dirty="0">
                <a:latin typeface="+mn-lt"/>
              </a:rPr>
              <a:t>large angular spread. </a:t>
            </a:r>
            <a:r>
              <a:rPr lang="en-GB" sz="1800" dirty="0">
                <a:latin typeface="+mn-lt"/>
              </a:rPr>
              <a:t>Different SP wavelength at each observation angle!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71438" y="2906713"/>
            <a:ext cx="38512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latin typeface="+mn-lt"/>
              </a:rPr>
              <a:t>Different bunch profiles = different radiation distributions. </a:t>
            </a:r>
          </a:p>
          <a:p>
            <a:pPr algn="ctr">
              <a:defRPr/>
            </a:pPr>
            <a:endParaRPr lang="en-GB" sz="1800" dirty="0">
              <a:latin typeface="+mn-lt"/>
            </a:endParaRPr>
          </a:p>
          <a:p>
            <a:pPr algn="ctr">
              <a:defRPr/>
            </a:pPr>
            <a:r>
              <a:rPr lang="en-GB" sz="1800" dirty="0">
                <a:latin typeface="+mn-lt"/>
              </a:rPr>
              <a:t>Measuring emitted energy relates back to the bunch form factor hence to the bunch profile.</a:t>
            </a:r>
          </a:p>
          <a:p>
            <a:pPr algn="ctr">
              <a:defRPr/>
            </a:pPr>
            <a:endParaRPr lang="en-GB" sz="1800" dirty="0">
              <a:latin typeface="+mn-lt"/>
            </a:endParaRPr>
          </a:p>
          <a:p>
            <a:pPr algn="ctr">
              <a:defRPr/>
            </a:pPr>
            <a:r>
              <a:rPr lang="en-GB" sz="1800" dirty="0">
                <a:latin typeface="+mn-lt"/>
              </a:rPr>
              <a:t>Can measure multiple angles at once for a single-shot measurement.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29/08/2011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Reichold, for SP group, FACET User Meeting, SLAC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A069-8E70-4C90-9CDE-45EFABFC0BB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561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1785</Words>
  <Application>Microsoft Office PowerPoint</Application>
  <PresentationFormat>On-screen Show (4:3)</PresentationFormat>
  <Paragraphs>291</Paragraphs>
  <Slides>27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Equazione</vt:lpstr>
      <vt:lpstr>Equation</vt:lpstr>
      <vt:lpstr>Longitudinal Bunch Profiling  at FACET using Smith Purcell Radiation </vt:lpstr>
      <vt:lpstr>Outline</vt:lpstr>
      <vt:lpstr>Motivation (I)</vt:lpstr>
      <vt:lpstr>Motivation (II)</vt:lpstr>
      <vt:lpstr>What is Smith-Purcell radiation (I) (an old hat!)</vt:lpstr>
      <vt:lpstr>Smith-Purcell radiation (II)</vt:lpstr>
      <vt:lpstr>Smith-Purcell radiation (III)</vt:lpstr>
      <vt:lpstr>Coherent Smith-Purcell radiation</vt:lpstr>
      <vt:lpstr>Smith-Purcell radiation: a diagnostic tool (I)</vt:lpstr>
      <vt:lpstr>Smith-Purcell radiation: a diagnostic tool (II)</vt:lpstr>
      <vt:lpstr>Experimental apparatus (schematic)</vt:lpstr>
      <vt:lpstr>Generation of FIR SP radiation (II)</vt:lpstr>
      <vt:lpstr>Detection of FIR SP radiation (III)</vt:lpstr>
      <vt:lpstr>Before lead shielding installation</vt:lpstr>
      <vt:lpstr>After lead shielding installation</vt:lpstr>
      <vt:lpstr>Very Preliminary Data</vt:lpstr>
      <vt:lpstr>Very Preliminary Data</vt:lpstr>
      <vt:lpstr>Very Preliminary Data</vt:lpstr>
      <vt:lpstr>Very Preliminary Data</vt:lpstr>
      <vt:lpstr>Very Preliminary Data</vt:lpstr>
      <vt:lpstr>Very Preliminary Data</vt:lpstr>
      <vt:lpstr>Lessons from Commissioning (I)</vt:lpstr>
      <vt:lpstr>Lessons from Commissioning (II)</vt:lpstr>
      <vt:lpstr>Wish list for FACET for user run (I)</vt:lpstr>
      <vt:lpstr>Wish list for FACET for user run (II)</vt:lpstr>
      <vt:lpstr>Wish list for FACET for user run (III)</vt:lpstr>
      <vt:lpstr>Resumee</vt:lpstr>
    </vt:vector>
  </TitlesOfParts>
  <Company>Oxford University Department Of 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 Reichold</dc:creator>
  <cp:lastModifiedBy>Administrator</cp:lastModifiedBy>
  <cp:revision>80</cp:revision>
  <dcterms:created xsi:type="dcterms:W3CDTF">2011-08-28T12:04:26Z</dcterms:created>
  <dcterms:modified xsi:type="dcterms:W3CDTF">2011-08-30T17:22:38Z</dcterms:modified>
</cp:coreProperties>
</file>