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4"/>
  </p:sldMasterIdLst>
  <p:notesMasterIdLst>
    <p:notesMasterId r:id="rId13"/>
  </p:notesMasterIdLst>
  <p:handoutMasterIdLst>
    <p:handoutMasterId r:id="rId14"/>
  </p:handoutMasterIdLst>
  <p:sldIdLst>
    <p:sldId id="560" r:id="rId5"/>
    <p:sldId id="587" r:id="rId6"/>
    <p:sldId id="589" r:id="rId7"/>
    <p:sldId id="590" r:id="rId8"/>
    <p:sldId id="591" r:id="rId9"/>
    <p:sldId id="592" r:id="rId10"/>
    <p:sldId id="594" r:id="rId11"/>
    <p:sldId id="593" r:id="rId12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rola" initials="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F7FA"/>
    <a:srgbClr val="FDF9F6"/>
    <a:srgbClr val="A21427"/>
    <a:srgbClr val="BD182E"/>
    <a:srgbClr val="FFE7BD"/>
    <a:srgbClr val="FF0066"/>
    <a:srgbClr val="FF3300"/>
    <a:srgbClr val="FFCC66"/>
    <a:srgbClr val="FFCC99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65" autoAdjust="0"/>
    <p:restoredTop sz="98295" autoAdjust="0"/>
  </p:normalViewPr>
  <p:slideViewPr>
    <p:cSldViewPr>
      <p:cViewPr varScale="1">
        <p:scale>
          <a:sx n="98" d="100"/>
          <a:sy n="98" d="100"/>
        </p:scale>
        <p:origin x="-13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73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commentAuthors" Target="commentAuthors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0"/>
            <a:ext cx="302820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21" tIns="45610" rIns="91221" bIns="45610" numCol="1" anchor="t" anchorCtr="0" compatLnSpc="1">
            <a:prstTxWarp prst="textNoShape">
              <a:avLst/>
            </a:prstTxWarp>
          </a:bodyPr>
          <a:lstStyle>
            <a:lvl1pPr defTabSz="912813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955209" y="0"/>
            <a:ext cx="302820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21" tIns="45610" rIns="91221" bIns="45610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/>
            </a:lvl1pPr>
          </a:lstStyle>
          <a:p>
            <a:fld id="{758DDE26-7A15-4396-B294-60D5AA25B991}" type="datetimeFigureOut">
              <a:rPr lang="en-US"/>
              <a:pPr/>
              <a:t>8/30/11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1" y="8817926"/>
            <a:ext cx="302820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21" tIns="45610" rIns="91221" bIns="45610" numCol="1" anchor="b" anchorCtr="0" compatLnSpc="1">
            <a:prstTxWarp prst="textNoShape">
              <a:avLst/>
            </a:prstTxWarp>
          </a:bodyPr>
          <a:lstStyle>
            <a:lvl1pPr defTabSz="912813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955209" y="8817926"/>
            <a:ext cx="302820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21" tIns="45610" rIns="91221" bIns="45610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/>
            </a:lvl1pPr>
          </a:lstStyle>
          <a:p>
            <a:fld id="{84B8F0FA-C10A-45C1-BBAB-4A604987A9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0999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820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3" tIns="46477" rIns="92953" bIns="46477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5209" y="0"/>
            <a:ext cx="302820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3" tIns="46477" rIns="92953" bIns="46477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818" y="4409758"/>
            <a:ext cx="5587366" cy="417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3" tIns="46477" rIns="92953" bIns="464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17926"/>
            <a:ext cx="302820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3" tIns="46477" rIns="92953" bIns="46477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5209" y="8817926"/>
            <a:ext cx="302820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3" tIns="46477" rIns="92953" bIns="46477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7F22B0DF-0EDB-41BA-AF56-199850EB70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5513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7A3A9-117E-4EF5-82A3-3CC7D0AB76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FACET User Meeting August 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7A3A9-117E-4EF5-82A3-3CC7D0AB76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FACET User Meeting August 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20383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28600"/>
            <a:ext cx="59626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7A3A9-117E-4EF5-82A3-3CC7D0AB76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FACET User Meeting August 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1534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19200"/>
            <a:ext cx="8077200" cy="4876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7A3A9-117E-4EF5-82A3-3CC7D0AB76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FACET User Meeting August 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400">
                <a:latin typeface="Trebuchet MS" pitchFamily="34" charset="0"/>
              </a:defRPr>
            </a:lvl1pPr>
          </a:lstStyle>
          <a:p>
            <a:fld id="{46D7A3A9-117E-4EF5-82A3-3CC7D0AB76B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>
                <a:latin typeface="Trebuchet MS" pitchFamily="34" charset="0"/>
              </a:defRPr>
            </a:lvl1pPr>
          </a:lstStyle>
          <a:p>
            <a:r>
              <a:rPr lang="en-US" dirty="0" smtClean="0"/>
              <a:t>FACET User Meeting August 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7A3A9-117E-4EF5-82A3-3CC7D0AB76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FACET User Meeting August 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39624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143000"/>
            <a:ext cx="39624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7A3A9-117E-4EF5-82A3-3CC7D0AB76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FACET User Meeting August 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7A3A9-117E-4EF5-82A3-3CC7D0AB76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FACET User Meeting August 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7A3A9-117E-4EF5-82A3-3CC7D0AB76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FACET User Meeting August 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7A3A9-117E-4EF5-82A3-3CC7D0AB76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FACET User Meeting August 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7A3A9-117E-4EF5-82A3-3CC7D0AB76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FACET User Meeting August 2011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28600"/>
            <a:ext cx="8153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0772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8" name="Picture 4" descr="SLAC_Logo_hires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52400" y="6157913"/>
            <a:ext cx="1527175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ar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305800" y="6019800"/>
            <a:ext cx="712788" cy="71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0" y="1104900"/>
            <a:ext cx="8574088" cy="0"/>
          </a:xfrm>
          <a:prstGeom prst="line">
            <a:avLst/>
          </a:prstGeom>
          <a:noFill/>
          <a:ln w="38100">
            <a:solidFill>
              <a:srgbClr val="B40000"/>
            </a:solidFill>
            <a:round/>
            <a:headEnd/>
            <a:tailEnd type="oval" w="med" len="med"/>
          </a:ln>
          <a:effectLst/>
        </p:spPr>
        <p:txBody>
          <a:bodyPr/>
          <a:lstStyle/>
          <a:p>
            <a:pPr algn="ctr" eaLnBrk="0" hangingPunct="0">
              <a:spcBef>
                <a:spcPct val="20000"/>
              </a:spcBef>
              <a:buFontTx/>
              <a:buChar char="•"/>
              <a:defRPr/>
            </a:pPr>
            <a:endParaRPr lang="en-US" sz="2800" b="1">
              <a:latin typeface="Arial" charset="0"/>
              <a:ea typeface="+mn-ea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2743200" y="6356350"/>
            <a:ext cx="3657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en-US" dirty="0" smtClean="0"/>
              <a:t>FACET User Meeting August 2011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1676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rebuchet MS" pitchFamily="34" charset="0"/>
              </a:defRPr>
            </a:lvl1pPr>
          </a:lstStyle>
          <a:p>
            <a:fld id="{46D7A3A9-117E-4EF5-82A3-3CC7D0AB76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pitchFamily="-112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pitchFamily="-112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pitchFamily="-112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pitchFamily="-112" charset="-128"/>
          <a:cs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pitchFamily="-112" charset="-128"/>
          <a:cs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pitchFamily="-112" charset="-128"/>
          <a:cs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pitchFamily="-112" charset="-128"/>
          <a:cs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pitchFamily="-112" charset="-128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85000"/>
        <a:buFont typeface="Wingdings" pitchFamily="2" charset="2"/>
        <a:buChar char="§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99"/>
        </a:buClr>
        <a:buSzPct val="90000"/>
        <a:buFont typeface="Georgia" pitchFamily="18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699"/>
        </a:buClr>
        <a:buFont typeface="Georgia" pitchFamily="18" charset="0"/>
        <a:buChar char="▫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Font typeface="Arial" pitchFamily="34" charset="0"/>
        <a:buChar char="-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Font typeface="Arial" charset="0"/>
        <a:buChar char="-"/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Font typeface="Arial" charset="0"/>
        <a:buChar char="-"/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Font typeface="Arial" charset="0"/>
        <a:buChar char="-"/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Font typeface="Arial" charset="0"/>
        <a:buChar char="-"/>
        <a:defRPr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05000"/>
            <a:ext cx="7772400" cy="14478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dirty="0" smtClean="0"/>
              <a:t>FACET:</a:t>
            </a:r>
            <a:br>
              <a:rPr lang="en-US" dirty="0" smtClean="0"/>
            </a:br>
            <a:r>
              <a:rPr lang="en-US" dirty="0"/>
              <a:t>The Proposal Process with Q &amp; A</a:t>
            </a:r>
            <a:endParaRPr lang="en-US" dirty="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886200"/>
            <a:ext cx="7620000" cy="1752600"/>
          </a:xfrm>
        </p:spPr>
        <p:txBody>
          <a:bodyPr/>
          <a:lstStyle/>
          <a:p>
            <a:r>
              <a:rPr lang="en-US" dirty="0" smtClean="0"/>
              <a:t>Carsten Hast</a:t>
            </a:r>
          </a:p>
          <a:p>
            <a:r>
              <a:rPr lang="en-US" i="1" dirty="0" smtClean="0"/>
              <a:t>SLAC National Accelerator Laboratory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FACET: A National User Facility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National User Facilities are DOE’s research flag ships and provide excellent infrastructure to the community (funding)</a:t>
            </a:r>
          </a:p>
          <a:p>
            <a:endParaRPr lang="en-US" dirty="0" smtClean="0"/>
          </a:p>
          <a:p>
            <a:r>
              <a:rPr lang="en-US" dirty="0" smtClean="0"/>
              <a:t>Your FACET User Organization will be there to help</a:t>
            </a:r>
          </a:p>
          <a:p>
            <a:pPr lvl="1"/>
            <a:endParaRPr lang="en-US" dirty="0"/>
          </a:p>
          <a:p>
            <a:r>
              <a:rPr lang="en-US" dirty="0" smtClean="0"/>
              <a:t>FACET proposals are reviewed by SAREC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7A3A9-117E-4EF5-82A3-3CC7D0AB76B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FACET User Meeting August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253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FACET: </a:t>
            </a:r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National User </a:t>
            </a:r>
            <a:r>
              <a:rPr lang="en-US" dirty="0" smtClean="0"/>
              <a:t>Facility </a:t>
            </a:r>
            <a:br>
              <a:rPr lang="en-US" dirty="0" smtClean="0"/>
            </a:br>
            <a:r>
              <a:rPr lang="en-US" dirty="0" smtClean="0"/>
              <a:t>Experimental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4876800"/>
          </a:xfrm>
        </p:spPr>
        <p:txBody>
          <a:bodyPr/>
          <a:lstStyle/>
          <a:p>
            <a:r>
              <a:rPr lang="en-US" b="1" u="sng" dirty="0"/>
              <a:t>S</a:t>
            </a:r>
            <a:r>
              <a:rPr lang="en-US" dirty="0"/>
              <a:t>LAC </a:t>
            </a:r>
            <a:r>
              <a:rPr lang="en-US" b="1" u="sng" dirty="0"/>
              <a:t>A</a:t>
            </a:r>
            <a:r>
              <a:rPr lang="en-US" dirty="0"/>
              <a:t>ccelerator </a:t>
            </a:r>
            <a:r>
              <a:rPr lang="en-US" b="1" u="sng" dirty="0"/>
              <a:t>R</a:t>
            </a:r>
            <a:r>
              <a:rPr lang="en-US" dirty="0"/>
              <a:t>esearch </a:t>
            </a:r>
            <a:r>
              <a:rPr lang="en-US" b="1" u="sng" dirty="0"/>
              <a:t>E</a:t>
            </a:r>
            <a:r>
              <a:rPr lang="en-US" dirty="0"/>
              <a:t>xperimental </a:t>
            </a:r>
            <a:r>
              <a:rPr lang="en-US" dirty="0" smtClean="0"/>
              <a:t>program </a:t>
            </a:r>
            <a:r>
              <a:rPr lang="en-US" b="1" u="sng" dirty="0" smtClean="0"/>
              <a:t>C</a:t>
            </a:r>
            <a:r>
              <a:rPr lang="en-US" dirty="0" smtClean="0"/>
              <a:t>ommittee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ppointed by Accelerator Research Division Head</a:t>
            </a:r>
            <a:endParaRPr lang="en-US" dirty="0"/>
          </a:p>
          <a:p>
            <a:r>
              <a:rPr lang="en-US" dirty="0" smtClean="0"/>
              <a:t>SAREC Charge: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valuate </a:t>
            </a:r>
            <a:r>
              <a:rPr lang="en-US" dirty="0"/>
              <a:t>the merit of proposed R&amp;D in SLAC’s experimental accelerator research facilities for advancing world-class accelerator science or accelerator technology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valuate </a:t>
            </a:r>
            <a:r>
              <a:rPr lang="en-US" dirty="0"/>
              <a:t>the feasibility of proposed R&amp;D in SLAC’s accelerator research facilities 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eview </a:t>
            </a:r>
            <a:r>
              <a:rPr lang="en-US" dirty="0"/>
              <a:t>the progress of existing R&amp;D in SLAC’s accelerator research </a:t>
            </a:r>
            <a:r>
              <a:rPr lang="en-US" dirty="0" smtClean="0"/>
              <a:t>facilities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SAREC </a:t>
            </a:r>
            <a:r>
              <a:rPr lang="en-US" dirty="0"/>
              <a:t>Review </a:t>
            </a:r>
            <a:r>
              <a:rPr lang="en-US" dirty="0" smtClean="0"/>
              <a:t>was </a:t>
            </a:r>
            <a:r>
              <a:rPr lang="en-US" dirty="0"/>
              <a:t>January </a:t>
            </a:r>
            <a:r>
              <a:rPr lang="en-US" dirty="0" smtClean="0"/>
              <a:t>10</a:t>
            </a:r>
            <a:r>
              <a:rPr lang="en-US" baseline="30000" dirty="0" smtClean="0"/>
              <a:t>th</a:t>
            </a:r>
            <a:r>
              <a:rPr lang="en-US" dirty="0" smtClean="0"/>
              <a:t> - 12</a:t>
            </a:r>
            <a:r>
              <a:rPr lang="en-US" baseline="30000" dirty="0" smtClean="0"/>
              <a:t>th</a:t>
            </a:r>
            <a:r>
              <a:rPr lang="en-US" dirty="0" smtClean="0"/>
              <a:t> 2011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SAREC Review in January 2012 (2 days)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7A3A9-117E-4EF5-82A3-3CC7D0AB76B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FACET User Meeting August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622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Already </a:t>
            </a:r>
            <a:r>
              <a:rPr lang="en-US" dirty="0"/>
              <a:t>A</a:t>
            </a:r>
            <a:r>
              <a:rPr lang="en-US" dirty="0" smtClean="0"/>
              <a:t>pproved 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10600" cy="4876800"/>
          </a:xfrm>
        </p:spPr>
        <p:txBody>
          <a:bodyPr/>
          <a:lstStyle/>
          <a:p>
            <a:r>
              <a:rPr lang="en-US" dirty="0" smtClean="0"/>
              <a:t>For each SAREC review present status, achievements, publications and plans</a:t>
            </a:r>
          </a:p>
          <a:p>
            <a:pPr lvl="1"/>
            <a:r>
              <a:rPr lang="en-US" dirty="0" smtClean="0"/>
              <a:t>You can assume that SAREC members will remember your experiments, so only a short introduction will be needed</a:t>
            </a:r>
          </a:p>
          <a:p>
            <a:pPr lvl="1"/>
            <a:r>
              <a:rPr lang="en-US" dirty="0" smtClean="0"/>
              <a:t>Submit </a:t>
            </a:r>
            <a:r>
              <a:rPr lang="en-US" dirty="0" smtClean="0"/>
              <a:t>a Request for Beam Time (</a:t>
            </a:r>
            <a:r>
              <a:rPr lang="en-US" dirty="0" smtClean="0"/>
              <a:t>by </a:t>
            </a:r>
            <a:r>
              <a:rPr lang="en-US" dirty="0" smtClean="0"/>
              <a:t>November 15th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Describe major changes in sufficient details</a:t>
            </a:r>
          </a:p>
          <a:p>
            <a:pPr lvl="1"/>
            <a:r>
              <a:rPr lang="en-US" dirty="0" smtClean="0"/>
              <a:t>Technical changes will be evaluated by FACET Division</a:t>
            </a:r>
          </a:p>
          <a:p>
            <a:pPr lvl="1"/>
            <a:r>
              <a:rPr lang="en-US" dirty="0" smtClean="0"/>
              <a:t>Prepare a talk for the SAREC meeting</a:t>
            </a:r>
          </a:p>
          <a:p>
            <a:r>
              <a:rPr lang="en-US" dirty="0" smtClean="0"/>
              <a:t>Both, achievements and plans will be evaluated by SAREC</a:t>
            </a:r>
          </a:p>
          <a:p>
            <a:pPr lvl="1"/>
            <a:r>
              <a:rPr lang="en-US" dirty="0" smtClean="0"/>
              <a:t>SAREC will give preference to continuing experiments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ut run time is not guaranteed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7A3A9-117E-4EF5-82A3-3CC7D0AB76B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FACET User Meeting August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42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Experiment Proposals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Prepare written proposal outlining your experiment (detailed)</a:t>
            </a:r>
          </a:p>
          <a:p>
            <a:pPr lvl="1"/>
            <a:r>
              <a:rPr lang="en-US" dirty="0" smtClean="0"/>
              <a:t>Physics</a:t>
            </a:r>
          </a:p>
          <a:p>
            <a:pPr lvl="1"/>
            <a:r>
              <a:rPr lang="en-US" dirty="0" smtClean="0"/>
              <a:t>Personnel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etailed experimental description</a:t>
            </a:r>
          </a:p>
          <a:p>
            <a:pPr lvl="1"/>
            <a:r>
              <a:rPr lang="en-US" dirty="0" smtClean="0"/>
              <a:t>Submit by deadline (October 15th)</a:t>
            </a:r>
          </a:p>
          <a:p>
            <a:r>
              <a:rPr lang="en-US" dirty="0"/>
              <a:t>E</a:t>
            </a:r>
            <a:r>
              <a:rPr lang="en-US" dirty="0" smtClean="0"/>
              <a:t>valuation by FACET Division </a:t>
            </a:r>
            <a:r>
              <a:rPr lang="en-US" dirty="0" smtClean="0"/>
              <a:t>(FD) for </a:t>
            </a:r>
            <a:r>
              <a:rPr lang="en-US" dirty="0" smtClean="0"/>
              <a:t>safety and </a:t>
            </a:r>
            <a:r>
              <a:rPr lang="en-US" dirty="0" err="1" smtClean="0"/>
              <a:t>executabilty</a:t>
            </a:r>
            <a:endParaRPr lang="en-US" dirty="0" smtClean="0"/>
          </a:p>
          <a:p>
            <a:pPr lvl="1"/>
            <a:r>
              <a:rPr lang="en-US" dirty="0" smtClean="0"/>
              <a:t>If necessary PIs are </a:t>
            </a:r>
            <a:r>
              <a:rPr lang="en-US" dirty="0" smtClean="0"/>
              <a:t>asked </a:t>
            </a:r>
            <a:r>
              <a:rPr lang="en-US" dirty="0" smtClean="0"/>
              <a:t>for additional information</a:t>
            </a:r>
          </a:p>
          <a:p>
            <a:pPr lvl="1"/>
            <a:r>
              <a:rPr lang="en-US" dirty="0" smtClean="0"/>
              <a:t>FD</a:t>
            </a:r>
            <a:r>
              <a:rPr lang="en-US" dirty="0" smtClean="0"/>
              <a:t> </a:t>
            </a:r>
            <a:r>
              <a:rPr lang="en-US" dirty="0" smtClean="0"/>
              <a:t>will prepare non judgmental statements to SAREC</a:t>
            </a:r>
          </a:p>
          <a:p>
            <a:r>
              <a:rPr lang="en-US" dirty="0" smtClean="0"/>
              <a:t>Present to SAREC</a:t>
            </a:r>
          </a:p>
          <a:p>
            <a:r>
              <a:rPr lang="en-US" dirty="0" smtClean="0"/>
              <a:t>SAREC will prepare written evaluations</a:t>
            </a:r>
          </a:p>
          <a:p>
            <a:r>
              <a:rPr lang="en-US" dirty="0" smtClean="0"/>
              <a:t>Run time is allocated by the FACET Division following SAREC’s evaluation, recommendation and practical considerations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7A3A9-117E-4EF5-82A3-3CC7D0AB76B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FACET User Meeting August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226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Test Beam Proposals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4876800"/>
          </a:xfrm>
        </p:spPr>
        <p:txBody>
          <a:bodyPr/>
          <a:lstStyle/>
          <a:p>
            <a:r>
              <a:rPr lang="en-US" dirty="0" smtClean="0"/>
              <a:t>Prepare written proposal outlining your experiment (short)</a:t>
            </a:r>
          </a:p>
          <a:p>
            <a:pPr lvl="1"/>
            <a:r>
              <a:rPr lang="en-US" dirty="0" smtClean="0"/>
              <a:t>Physics</a:t>
            </a:r>
          </a:p>
          <a:p>
            <a:pPr lvl="1"/>
            <a:r>
              <a:rPr lang="en-US" dirty="0" smtClean="0"/>
              <a:t>Personnel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etailed experimental description</a:t>
            </a:r>
          </a:p>
          <a:p>
            <a:pPr lvl="1"/>
            <a:r>
              <a:rPr lang="en-US" dirty="0" smtClean="0"/>
              <a:t>Submit to FACET Division Director anytime</a:t>
            </a:r>
          </a:p>
          <a:p>
            <a:r>
              <a:rPr lang="en-US" dirty="0"/>
              <a:t>E</a:t>
            </a:r>
            <a:r>
              <a:rPr lang="en-US" dirty="0" smtClean="0"/>
              <a:t>valuation by FACET Division for safety and </a:t>
            </a:r>
            <a:r>
              <a:rPr lang="en-US" dirty="0" err="1" smtClean="0"/>
              <a:t>executabilty</a:t>
            </a:r>
            <a:endParaRPr lang="en-US" dirty="0" smtClean="0"/>
          </a:p>
          <a:p>
            <a:pPr lvl="1"/>
            <a:r>
              <a:rPr lang="en-US" dirty="0" smtClean="0"/>
              <a:t>If necessary PIs are </a:t>
            </a:r>
            <a:r>
              <a:rPr lang="en-US" dirty="0" smtClean="0"/>
              <a:t>asked </a:t>
            </a:r>
            <a:r>
              <a:rPr lang="en-US" dirty="0" smtClean="0"/>
              <a:t>for additional information</a:t>
            </a:r>
          </a:p>
          <a:p>
            <a:r>
              <a:rPr lang="en-US" dirty="0" smtClean="0"/>
              <a:t>Short beam time requests will be granted by FACET Division </a:t>
            </a:r>
          </a:p>
          <a:p>
            <a:r>
              <a:rPr lang="en-US" dirty="0" smtClean="0"/>
              <a:t>You might be asked to present your research at a future User or SAREC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7A3A9-117E-4EF5-82A3-3CC7D0AB76B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FACET User Meeting August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766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Letter of Intent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Prepare written </a:t>
            </a:r>
            <a:r>
              <a:rPr lang="en-US" dirty="0" err="1" smtClean="0"/>
              <a:t>LoI</a:t>
            </a:r>
            <a:r>
              <a:rPr lang="en-US" dirty="0" smtClean="0"/>
              <a:t> </a:t>
            </a:r>
            <a:r>
              <a:rPr lang="en-US" dirty="0" smtClean="0"/>
              <a:t>outlining your experiment </a:t>
            </a:r>
            <a:endParaRPr lang="en-US" dirty="0" smtClean="0"/>
          </a:p>
          <a:p>
            <a:pPr lvl="1"/>
            <a:r>
              <a:rPr lang="en-US" dirty="0" smtClean="0"/>
              <a:t>Physics</a:t>
            </a:r>
            <a:endParaRPr lang="en-US" dirty="0" smtClean="0"/>
          </a:p>
          <a:p>
            <a:pPr lvl="1"/>
            <a:r>
              <a:rPr lang="en-US" dirty="0" smtClean="0"/>
              <a:t>Personnel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xperimental description (as much as you know)</a:t>
            </a:r>
            <a:endParaRPr lang="en-US" dirty="0" smtClean="0"/>
          </a:p>
          <a:p>
            <a:pPr lvl="1"/>
            <a:r>
              <a:rPr lang="en-US" dirty="0" smtClean="0"/>
              <a:t>Submit by </a:t>
            </a:r>
            <a:r>
              <a:rPr lang="en-US" dirty="0" smtClean="0"/>
              <a:t>November</a:t>
            </a:r>
            <a:r>
              <a:rPr lang="en-US" dirty="0" smtClean="0"/>
              <a:t> 15th</a:t>
            </a:r>
            <a:endParaRPr lang="en-US" dirty="0" smtClean="0"/>
          </a:p>
          <a:p>
            <a:r>
              <a:rPr lang="en-US" dirty="0"/>
              <a:t>E</a:t>
            </a:r>
            <a:r>
              <a:rPr lang="en-US" dirty="0" smtClean="0"/>
              <a:t>valuation by FACET </a:t>
            </a:r>
            <a:r>
              <a:rPr lang="en-US" dirty="0" smtClean="0"/>
              <a:t>Division for </a:t>
            </a:r>
            <a:r>
              <a:rPr lang="en-US" dirty="0" smtClean="0"/>
              <a:t>safety and </a:t>
            </a:r>
            <a:r>
              <a:rPr lang="en-US" dirty="0" err="1" smtClean="0"/>
              <a:t>executabilty</a:t>
            </a:r>
            <a:endParaRPr lang="en-US" dirty="0" smtClean="0"/>
          </a:p>
          <a:p>
            <a:pPr lvl="1"/>
            <a:r>
              <a:rPr lang="en-US" dirty="0" smtClean="0"/>
              <a:t>If necessary PIs are </a:t>
            </a:r>
            <a:r>
              <a:rPr lang="en-US" dirty="0" smtClean="0"/>
              <a:t>asked </a:t>
            </a:r>
            <a:r>
              <a:rPr lang="en-US" dirty="0" smtClean="0"/>
              <a:t>for additional information</a:t>
            </a:r>
          </a:p>
          <a:p>
            <a:r>
              <a:rPr lang="en-US" dirty="0" smtClean="0"/>
              <a:t>Present </a:t>
            </a:r>
            <a:r>
              <a:rPr lang="en-US" dirty="0" smtClean="0"/>
              <a:t>to SAREC</a:t>
            </a:r>
          </a:p>
          <a:p>
            <a:r>
              <a:rPr lang="en-US" dirty="0" smtClean="0"/>
              <a:t>If appropriate, SAREC </a:t>
            </a:r>
            <a:r>
              <a:rPr lang="en-US" dirty="0" smtClean="0"/>
              <a:t>will prepare written </a:t>
            </a:r>
            <a:r>
              <a:rPr lang="en-US" dirty="0" smtClean="0"/>
              <a:t>evaluations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7A3A9-117E-4EF5-82A3-3CC7D0AB76B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FACET User Meeting August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609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Your Experiment is Approved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Detailed technical evaluation by FACET </a:t>
            </a:r>
            <a:r>
              <a:rPr lang="en-US" dirty="0" smtClean="0"/>
              <a:t>Division (FD)</a:t>
            </a:r>
            <a:endParaRPr lang="en-US" dirty="0" smtClean="0"/>
          </a:p>
          <a:p>
            <a:r>
              <a:rPr lang="en-US" dirty="0" smtClean="0"/>
              <a:t>Experimental Readiness Review</a:t>
            </a:r>
          </a:p>
          <a:p>
            <a:pPr lvl="1"/>
            <a:r>
              <a:rPr lang="en-US" dirty="0" smtClean="0"/>
              <a:t>Safety</a:t>
            </a:r>
          </a:p>
          <a:p>
            <a:pPr lvl="1"/>
            <a:r>
              <a:rPr lang="en-US" dirty="0" smtClean="0"/>
              <a:t>Ways to combine with existing infrastructure</a:t>
            </a:r>
          </a:p>
          <a:p>
            <a:pPr lvl="1"/>
            <a:r>
              <a:rPr lang="en-US" dirty="0" smtClean="0"/>
              <a:t>Enough personnel for operation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tc.</a:t>
            </a:r>
          </a:p>
          <a:p>
            <a:pPr lvl="1"/>
            <a:r>
              <a:rPr lang="en-US" dirty="0" smtClean="0"/>
              <a:t>Your timely cooperation with </a:t>
            </a:r>
            <a:r>
              <a:rPr lang="en-US" dirty="0" smtClean="0"/>
              <a:t>FD </a:t>
            </a:r>
            <a:r>
              <a:rPr lang="en-US" dirty="0" smtClean="0"/>
              <a:t>is most necessary </a:t>
            </a:r>
          </a:p>
          <a:p>
            <a:pPr lvl="1"/>
            <a:endParaRPr lang="en-US" dirty="0"/>
          </a:p>
          <a:p>
            <a:r>
              <a:rPr lang="en-US" dirty="0" smtClean="0"/>
              <a:t>Before operation</a:t>
            </a:r>
          </a:p>
          <a:p>
            <a:pPr lvl="1"/>
            <a:r>
              <a:rPr lang="en-US" dirty="0" smtClean="0"/>
              <a:t>PI will sign that his/her experiment is ready to receive beam and that it is safe to do so</a:t>
            </a:r>
          </a:p>
          <a:p>
            <a:pPr lvl="1"/>
            <a:r>
              <a:rPr lang="en-US" dirty="0" smtClean="0"/>
              <a:t>Operations Manager will sign that all necessary personnel is available and trained</a:t>
            </a:r>
          </a:p>
          <a:p>
            <a:pPr lvl="1"/>
            <a:r>
              <a:rPr lang="en-US" dirty="0" smtClean="0"/>
              <a:t>FACET Division Director will sign that the experiment is safe, poses no harm to the facility or others and is ready to go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7A3A9-117E-4EF5-82A3-3CC7D0AB76B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FACET User Meeting August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205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SLAC white background presentation template">
  <a:themeElements>
    <a:clrScheme name="1_SLAC white background presentatio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SLAC white background presentation template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LAC white background presentati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LAC white background presentatio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LAC white background presentatio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LAC white background presentatio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LAC white background presentatio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LAC white background presentatio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LAC white background presentatio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LAC white background presentatio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LAC white background presentatio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LAC white background presentatio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LAC white background presentatio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LAC white background presentatio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657ECFF3DB204F84107BEDFE1ACE97" ma:contentTypeVersion="1" ma:contentTypeDescription="Create a new document." ma:contentTypeScope="" ma:versionID="94ef97928867f92cba2a7461fc996df2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ddb0c952b897a810c8a4e377cff6bff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7F9E9C3-938B-4DCE-A42B-EBF88FB568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2584CC41-9789-4F12-B7ED-C23A87573EE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76522A9-E66E-47CC-8F9C-DA7B3A4F7FC3}">
  <ds:schemaRefs>
    <ds:schemaRef ds:uri="http://schemas.microsoft.com/office/2006/metadata/propertie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26573</TotalTime>
  <Words>556</Words>
  <Application>Microsoft Macintosh PowerPoint</Application>
  <PresentationFormat>On-screen Show (4:3)</PresentationFormat>
  <Paragraphs>89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1_SLAC white background presentation template</vt:lpstr>
      <vt:lpstr>FACET: The Proposal Process with Q &amp; A</vt:lpstr>
      <vt:lpstr>FACET: A National User Facility</vt:lpstr>
      <vt:lpstr>FACET: A National User Facility  Experimental Evaluation</vt:lpstr>
      <vt:lpstr>Already Approved Experiments</vt:lpstr>
      <vt:lpstr>New Experiment Proposals</vt:lpstr>
      <vt:lpstr>New Test Beam Proposals</vt:lpstr>
      <vt:lpstr>Letter of Intent</vt:lpstr>
      <vt:lpstr>After Your Experiment is Approved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to DOE Headquarters BES and HEP</dc:title>
  <dc:creator>madelyn and sandy</dc:creator>
  <cp:lastModifiedBy>Carsten Hast</cp:lastModifiedBy>
  <cp:revision>816</cp:revision>
  <dcterms:created xsi:type="dcterms:W3CDTF">2010-01-12T16:21:02Z</dcterms:created>
  <dcterms:modified xsi:type="dcterms:W3CDTF">2011-08-30T18:55:47Z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0x010100F5657ECFF3DB204F84107BEDFE1ACE97</vt:lpwstr>
  </property>
</Properties>
</file>