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2"/>
  </p:notesMasterIdLst>
  <p:handoutMasterIdLst>
    <p:handoutMasterId r:id="rId13"/>
  </p:handoutMasterIdLst>
  <p:sldIdLst>
    <p:sldId id="323" r:id="rId2"/>
    <p:sldId id="559" r:id="rId3"/>
    <p:sldId id="613" r:id="rId4"/>
    <p:sldId id="574" r:id="rId5"/>
    <p:sldId id="473" r:id="rId6"/>
    <p:sldId id="548" r:id="rId7"/>
    <p:sldId id="482" r:id="rId8"/>
    <p:sldId id="580" r:id="rId9"/>
    <p:sldId id="609" r:id="rId10"/>
    <p:sldId id="614" r:id="rId11"/>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00FF"/>
    <a:srgbClr val="C5E2FF"/>
    <a:srgbClr val="CCECFF"/>
    <a:srgbClr val="CC00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0983" autoAdjust="0"/>
    <p:restoredTop sz="94595" autoAdjust="0"/>
  </p:normalViewPr>
  <p:slideViewPr>
    <p:cSldViewPr>
      <p:cViewPr varScale="1">
        <p:scale>
          <a:sx n="70" d="100"/>
          <a:sy n="70" d="100"/>
        </p:scale>
        <p:origin x="-114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1908" y="-102"/>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669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626691"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626692"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626693"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1FAF95DC-91CB-4825-ADED-C93628B90B8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a:lvl1pPr>
          </a:lstStyle>
          <a:p>
            <a:endParaRPr lang="en-US"/>
          </a:p>
        </p:txBody>
      </p:sp>
      <p:sp>
        <p:nvSpPr>
          <p:cNvPr id="409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a:lvl1pPr>
          </a:lstStyle>
          <a:p>
            <a:endParaRPr lang="en-US"/>
          </a:p>
        </p:txBody>
      </p:sp>
      <p:sp>
        <p:nvSpPr>
          <p:cNvPr id="410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a:lvl1pPr>
          </a:lstStyle>
          <a:p>
            <a:endParaRPr lang="en-US"/>
          </a:p>
        </p:txBody>
      </p:sp>
      <p:sp>
        <p:nvSpPr>
          <p:cNvPr id="410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vl1pPr>
          </a:lstStyle>
          <a:p>
            <a:fld id="{444C1159-D28F-4E41-918D-3381E39D4ED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25781B-55DA-4FC7-B2CC-84D6DE6FF5A8}" type="slidenum">
              <a:rPr lang="en-US"/>
              <a:pPr/>
              <a:t>1</a:t>
            </a:fld>
            <a:endParaRPr lang="en-US"/>
          </a:p>
        </p:txBody>
      </p:sp>
      <p:sp>
        <p:nvSpPr>
          <p:cNvPr id="467970" name="Rectangle 2"/>
          <p:cNvSpPr>
            <a:spLocks noGrp="1" noRot="1" noChangeAspect="1" noChangeArrowheads="1" noTextEdit="1"/>
          </p:cNvSpPr>
          <p:nvPr>
            <p:ph type="sldImg"/>
          </p:nvPr>
        </p:nvSpPr>
        <p:spPr>
          <a:ln/>
        </p:spPr>
      </p:sp>
      <p:sp>
        <p:nvSpPr>
          <p:cNvPr id="467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txBox="1">
            <a:spLocks noGrp="1" noChangeArrowheads="1"/>
          </p:cNvSpPr>
          <p:nvPr/>
        </p:nvSpPr>
        <p:spPr bwMode="auto">
          <a:xfrm>
            <a:off x="4142962" y="9120813"/>
            <a:ext cx="3170583" cy="478748"/>
          </a:xfrm>
          <a:prstGeom prst="rect">
            <a:avLst/>
          </a:prstGeom>
          <a:noFill/>
          <a:ln w="9525">
            <a:noFill/>
            <a:miter lim="800000"/>
            <a:headEnd/>
            <a:tailEnd/>
          </a:ln>
        </p:spPr>
        <p:txBody>
          <a:bodyPr lIns="96647" tIns="48324" rIns="96647" bIns="48324" anchor="b"/>
          <a:lstStyle/>
          <a:p>
            <a:pPr algn="r" defTabSz="966621"/>
            <a:fld id="{928EA55C-79B9-44D6-97E5-79DEDC3D8DAA}" type="slidenum">
              <a:rPr lang="en-US" sz="1300"/>
              <a:pPr algn="r" defTabSz="966621"/>
              <a:t>2</a:t>
            </a:fld>
            <a:endParaRPr lang="en-US" sz="1300" dirty="0"/>
          </a:p>
        </p:txBody>
      </p:sp>
      <p:sp>
        <p:nvSpPr>
          <p:cNvPr id="91139" name="Rectangle 2"/>
          <p:cNvSpPr>
            <a:spLocks noGrp="1" noRot="1" noChangeAspect="1" noChangeArrowheads="1" noTextEdit="1"/>
          </p:cNvSpPr>
          <p:nvPr>
            <p:ph type="sldImg"/>
          </p:nvPr>
        </p:nvSpPr>
        <p:spPr>
          <a:xfrm>
            <a:off x="1257300" y="720725"/>
            <a:ext cx="4800600" cy="3600450"/>
          </a:xfrm>
          <a:ln/>
        </p:spPr>
      </p:sp>
      <p:sp>
        <p:nvSpPr>
          <p:cNvPr id="91140" name="Rectangle 3"/>
          <p:cNvSpPr>
            <a:spLocks noGrp="1" noChangeArrowheads="1"/>
          </p:cNvSpPr>
          <p:nvPr>
            <p:ph type="body" idx="1"/>
          </p:nvPr>
        </p:nvSpPr>
        <p:spPr>
          <a:xfrm>
            <a:off x="732183" y="4561226"/>
            <a:ext cx="5850835" cy="4318573"/>
          </a:xfrm>
          <a:noFill/>
          <a:ln/>
        </p:spPr>
        <p:txBody>
          <a:bodyPr lIns="96647" tIns="48324" rIns="96647" bIns="48324"/>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4C1159-D28F-4E41-918D-3381E39D4ED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xfrm>
            <a:off x="1257300" y="720725"/>
            <a:ext cx="4800600" cy="3600450"/>
          </a:xfrm>
          <a:ln/>
        </p:spPr>
      </p:sp>
      <p:sp>
        <p:nvSpPr>
          <p:cNvPr id="52226" name="Rectangle 3"/>
          <p:cNvSpPr>
            <a:spLocks noGrp="1" noChangeArrowheads="1"/>
          </p:cNvSpPr>
          <p:nvPr>
            <p:ph type="body" idx="1"/>
          </p:nvPr>
        </p:nvSpPr>
        <p:spPr>
          <a:xfrm>
            <a:off x="732183" y="4561226"/>
            <a:ext cx="5850835" cy="4318573"/>
          </a:xfrm>
          <a:noFill/>
          <a:ln/>
        </p:spPr>
        <p:txBody>
          <a:bodyPr lIns="96647" tIns="48324" rIns="96647" bIns="48324"/>
          <a:lstStyle/>
          <a:p>
            <a:r>
              <a:rPr lang="en-US" smtClean="0"/>
              <a:t>CTF at ASTA; ITF likely using the SLAC linac; ITF would support 2 GeV beam manipulation studies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a:ln/>
        </p:spPr>
      </p:sp>
      <p:sp>
        <p:nvSpPr>
          <p:cNvPr id="54274" name="Notes Placeholder 2"/>
          <p:cNvSpPr>
            <a:spLocks noGrp="1"/>
          </p:cNvSpPr>
          <p:nvPr>
            <p:ph type="body" idx="1"/>
          </p:nvPr>
        </p:nvSpPr>
        <p:spPr>
          <a:noFill/>
          <a:ln/>
        </p:spPr>
        <p:txBody>
          <a:bodyPr/>
          <a:lstStyle/>
          <a:p>
            <a:endParaRPr lang="en-US" smtClean="0"/>
          </a:p>
        </p:txBody>
      </p:sp>
      <p:sp>
        <p:nvSpPr>
          <p:cNvPr id="54275" name="Slide Number Placeholder 3"/>
          <p:cNvSpPr>
            <a:spLocks noGrp="1"/>
          </p:cNvSpPr>
          <p:nvPr>
            <p:ph type="sldNum" sz="quarter" idx="5"/>
          </p:nvPr>
        </p:nvSpPr>
        <p:spPr>
          <a:noFill/>
        </p:spPr>
        <p:txBody>
          <a:bodyPr/>
          <a:lstStyle/>
          <a:p>
            <a:fld id="{8F663337-6FC7-4705-86CB-D353E5E1AB09}"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a:ln/>
        </p:spPr>
      </p:sp>
      <p:sp>
        <p:nvSpPr>
          <p:cNvPr id="56322" name="Notes Placeholder 2"/>
          <p:cNvSpPr>
            <a:spLocks noGrp="1"/>
          </p:cNvSpPr>
          <p:nvPr>
            <p:ph type="body" idx="1"/>
          </p:nvPr>
        </p:nvSpPr>
        <p:spPr>
          <a:noFill/>
          <a:ln/>
        </p:spPr>
        <p:txBody>
          <a:bodyPr/>
          <a:lstStyle/>
          <a:p>
            <a:endParaRPr lang="en-US" smtClean="0"/>
          </a:p>
        </p:txBody>
      </p:sp>
      <p:sp>
        <p:nvSpPr>
          <p:cNvPr id="56323" name="Slide Number Placeholder 3"/>
          <p:cNvSpPr>
            <a:spLocks noGrp="1"/>
          </p:cNvSpPr>
          <p:nvPr>
            <p:ph type="sldNum" sz="quarter" idx="5"/>
          </p:nvPr>
        </p:nvSpPr>
        <p:spPr>
          <a:noFill/>
        </p:spPr>
        <p:txBody>
          <a:bodyPr/>
          <a:lstStyle/>
          <a:p>
            <a:fld id="{4971BB5C-B892-4DF4-8075-3BE8B02BF5FC}"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96133A-0F91-4157-AB32-6F0A4EB6D983}" type="slidenum">
              <a:rPr lang="en-US"/>
              <a:pPr/>
              <a:t>7</a:t>
            </a:fld>
            <a:endParaRPr lang="en-US"/>
          </a:p>
        </p:txBody>
      </p:sp>
      <p:sp>
        <p:nvSpPr>
          <p:cNvPr id="640002" name="Rectangle 2"/>
          <p:cNvSpPr>
            <a:spLocks noGrp="1" noRot="1" noChangeAspect="1" noChangeArrowheads="1" noTextEdit="1"/>
          </p:cNvSpPr>
          <p:nvPr>
            <p:ph type="sldImg"/>
          </p:nvPr>
        </p:nvSpPr>
        <p:spPr>
          <a:ln/>
        </p:spPr>
      </p:sp>
      <p:sp>
        <p:nvSpPr>
          <p:cNvPr id="64000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p:txBody>
          <a:bodyPr/>
          <a:lstStyle>
            <a:lvl1pPr>
              <a:defRPr/>
            </a:lvl1pPr>
          </a:lstStyle>
          <a:p>
            <a:r>
              <a:rPr lang="en-US" dirty="0" smtClean="0"/>
              <a:t>Introduction to ARD - SAREC Meeting 1/10/2011</a:t>
            </a:r>
          </a:p>
          <a:p>
            <a:r>
              <a:rPr lang="en-US" dirty="0" smtClean="0"/>
              <a:t>Page </a:t>
            </a:r>
            <a:fld id="{52E3AFAB-5D01-4F88-A190-520402BCFD2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Introduction to ARD - SAREC Meeting 1/10/2011</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9575" y="152400"/>
            <a:ext cx="2155825" cy="5592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2100" y="152400"/>
            <a:ext cx="6315075" cy="5592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smtClean="0"/>
              <a:t>Introduction to ARD - SAREC Meeting 1/10/2011</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10600" cy="762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292100" y="1219200"/>
            <a:ext cx="42291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73600" y="1219200"/>
            <a:ext cx="42291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292100" y="3557588"/>
            <a:ext cx="8610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0"/>
          </p:nvPr>
        </p:nvSpPr>
        <p:spPr>
          <a:xfrm>
            <a:off x="2836863" y="6153150"/>
            <a:ext cx="4325937" cy="476250"/>
          </a:xfrm>
        </p:spPr>
        <p:txBody>
          <a:bodyPr/>
          <a:lstStyle>
            <a:lvl1pPr>
              <a:defRPr/>
            </a:lvl1pPr>
          </a:lstStyle>
          <a:p>
            <a:r>
              <a:rPr lang="en-US" smtClean="0"/>
              <a:t>Introduction to ARD - SAREC Meeting 1/10/2011</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dirty="0" smtClean="0"/>
              <a:t>Introduction to ARD - SAREC Meeting 1/10/2011</a:t>
            </a:r>
          </a:p>
          <a:p>
            <a:r>
              <a:rPr lang="en-US" dirty="0" smtClean="0"/>
              <a:t>Page </a:t>
            </a:r>
            <a:fld id="{52E3AFAB-5D01-4F88-A190-520402BCFD2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smtClean="0"/>
              <a:t>Introduction to ARD - SAREC Meeting 1/10/2011</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2100" y="1219200"/>
            <a:ext cx="4229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0" y="1219200"/>
            <a:ext cx="4229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dirty="0" smtClean="0"/>
              <a:t>Introduction to ARD - SAREC Meeting 1/10/2011</a:t>
            </a:r>
          </a:p>
          <a:p>
            <a:r>
              <a:rPr lang="en-US" dirty="0" smtClean="0"/>
              <a:t>Page </a:t>
            </a:r>
            <a:fld id="{52E3AFAB-5D01-4F88-A190-520402BCFD2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smtClean="0"/>
              <a:t>Introduction to ARD - SAREC Meeting 1/10/2011</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dirty="0" smtClean="0"/>
              <a:t>Introduction to ARD - SAREC Meeting 1/10/2011</a:t>
            </a:r>
          </a:p>
          <a:p>
            <a:r>
              <a:rPr lang="en-US" dirty="0" smtClean="0"/>
              <a:t>Page </a:t>
            </a:r>
            <a:fld id="{52E3AFAB-5D01-4F88-A190-520402BCFD2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smtClean="0"/>
              <a:t>Introduction to ARD - SAREC Meeting 1/10/2011</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Introduction to ARD - SAREC Meeting 1/10/2011</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smtClean="0"/>
              <a:t>Introduction to ARD - SAREC Meeting 1/10/2011</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ftr" sz="quarter" idx="3"/>
          </p:nvPr>
        </p:nvSpPr>
        <p:spPr bwMode="auto">
          <a:xfrm>
            <a:off x="2379663" y="6153150"/>
            <a:ext cx="501173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a:lvl1pPr>
          </a:lstStyle>
          <a:p>
            <a:r>
              <a:rPr lang="en-US" dirty="0" smtClean="0"/>
              <a:t>Introduction to ARD - SAREC Meeting 1/10/2011</a:t>
            </a:r>
            <a:br>
              <a:rPr lang="en-US" dirty="0" smtClean="0"/>
            </a:br>
            <a:r>
              <a:rPr lang="en-US" dirty="0" smtClean="0"/>
              <a:t>Page </a:t>
            </a:r>
            <a:fld id="{52E3AFAB-5D01-4F88-A190-520402BCFD2F}" type="slidenum">
              <a:rPr lang="en-US" smtClean="0"/>
              <a:pPr/>
              <a:t>‹#›</a:t>
            </a:fld>
            <a:endParaRPr lang="en-US" dirty="0"/>
          </a:p>
        </p:txBody>
      </p:sp>
      <p:sp>
        <p:nvSpPr>
          <p:cNvPr id="59395" name="Line 3"/>
          <p:cNvSpPr>
            <a:spLocks noChangeShapeType="1"/>
          </p:cNvSpPr>
          <p:nvPr/>
        </p:nvSpPr>
        <p:spPr bwMode="auto">
          <a:xfrm>
            <a:off x="0" y="990600"/>
            <a:ext cx="8574088" cy="0"/>
          </a:xfrm>
          <a:prstGeom prst="line">
            <a:avLst/>
          </a:prstGeom>
          <a:noFill/>
          <a:ln w="38100">
            <a:solidFill>
              <a:srgbClr val="B40000"/>
            </a:solidFill>
            <a:round/>
            <a:headEnd/>
            <a:tailEnd type="oval" w="med" len="med"/>
          </a:ln>
          <a:effectLst/>
        </p:spPr>
        <p:txBody>
          <a:bodyPr/>
          <a:lstStyle/>
          <a:p>
            <a:pPr>
              <a:defRPr/>
            </a:pPr>
            <a:endParaRPr lang="en-US"/>
          </a:p>
        </p:txBody>
      </p:sp>
      <p:sp>
        <p:nvSpPr>
          <p:cNvPr id="614404" name="Rectangle 4"/>
          <p:cNvSpPr>
            <a:spLocks noGrp="1" noChangeArrowheads="1"/>
          </p:cNvSpPr>
          <p:nvPr>
            <p:ph type="title"/>
          </p:nvPr>
        </p:nvSpPr>
        <p:spPr bwMode="auto">
          <a:xfrm>
            <a:off x="304800" y="152400"/>
            <a:ext cx="86106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405" name="Rectangle 5"/>
          <p:cNvSpPr>
            <a:spLocks noGrp="1" noChangeArrowheads="1"/>
          </p:cNvSpPr>
          <p:nvPr>
            <p:ph type="body" idx="1"/>
          </p:nvPr>
        </p:nvSpPr>
        <p:spPr bwMode="auto">
          <a:xfrm>
            <a:off x="292100" y="1219200"/>
            <a:ext cx="8610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614406" name="Picture 6" descr="SLAC_Logo_hires"/>
          <p:cNvPicPr>
            <a:picLocks noChangeAspect="1" noChangeArrowheads="1"/>
          </p:cNvPicPr>
          <p:nvPr/>
        </p:nvPicPr>
        <p:blipFill>
          <a:blip r:embed="rId14" cstate="print"/>
          <a:srcRect/>
          <a:stretch>
            <a:fillRect/>
          </a:stretch>
        </p:blipFill>
        <p:spPr bwMode="auto">
          <a:xfrm>
            <a:off x="304800" y="6096000"/>
            <a:ext cx="1527175" cy="547687"/>
          </a:xfrm>
          <a:prstGeom prst="rect">
            <a:avLst/>
          </a:prstGeom>
          <a:noFill/>
          <a:ln w="9525">
            <a:noFill/>
            <a:miter lim="800000"/>
            <a:headEnd/>
            <a:tailEnd/>
          </a:ln>
        </p:spPr>
      </p:pic>
      <p:pic>
        <p:nvPicPr>
          <p:cNvPr id="9" name="Picture 7" descr="arg"/>
          <p:cNvPicPr>
            <a:picLocks noChangeAspect="1" noChangeArrowheads="1"/>
          </p:cNvPicPr>
          <p:nvPr userDrawn="1"/>
        </p:nvPicPr>
        <p:blipFill>
          <a:blip r:embed="rId15" cstate="print"/>
          <a:srcRect/>
          <a:stretch>
            <a:fillRect/>
          </a:stretch>
        </p:blipFill>
        <p:spPr bwMode="auto">
          <a:xfrm>
            <a:off x="8305800" y="6019800"/>
            <a:ext cx="712788" cy="7127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dt="0"/>
  <p:txStyles>
    <p:titleStyle>
      <a:lvl1pPr algn="ctr" rtl="0" eaLnBrk="0" fontAlgn="base" hangingPunct="0">
        <a:spcBef>
          <a:spcPct val="0"/>
        </a:spcBef>
        <a:spcAft>
          <a:spcPct val="0"/>
        </a:spcAft>
        <a:defRPr sz="3600" b="1">
          <a:solidFill>
            <a:schemeClr val="tx1"/>
          </a:solidFill>
          <a:latin typeface="+mj-lt"/>
          <a:ea typeface="+mj-ea"/>
          <a:cs typeface="+mj-cs"/>
        </a:defRPr>
      </a:lvl1pPr>
      <a:lvl2pPr algn="ctr" rtl="0" eaLnBrk="0" fontAlgn="base" hangingPunct="0">
        <a:spcBef>
          <a:spcPct val="0"/>
        </a:spcBef>
        <a:spcAft>
          <a:spcPct val="0"/>
        </a:spcAft>
        <a:defRPr sz="3600" b="1">
          <a:solidFill>
            <a:schemeClr val="tx1"/>
          </a:solidFill>
          <a:latin typeface="Arial" charset="0"/>
        </a:defRPr>
      </a:lvl2pPr>
      <a:lvl3pPr algn="ctr" rtl="0" eaLnBrk="0" fontAlgn="base" hangingPunct="0">
        <a:spcBef>
          <a:spcPct val="0"/>
        </a:spcBef>
        <a:spcAft>
          <a:spcPct val="0"/>
        </a:spcAft>
        <a:defRPr sz="3600" b="1">
          <a:solidFill>
            <a:schemeClr val="tx1"/>
          </a:solidFill>
          <a:latin typeface="Arial" charset="0"/>
        </a:defRPr>
      </a:lvl3pPr>
      <a:lvl4pPr algn="ctr" rtl="0" eaLnBrk="0" fontAlgn="base" hangingPunct="0">
        <a:spcBef>
          <a:spcPct val="0"/>
        </a:spcBef>
        <a:spcAft>
          <a:spcPct val="0"/>
        </a:spcAft>
        <a:defRPr sz="3600" b="1">
          <a:solidFill>
            <a:schemeClr val="tx1"/>
          </a:solidFill>
          <a:latin typeface="Arial" charset="0"/>
        </a:defRPr>
      </a:lvl4pPr>
      <a:lvl5pPr algn="ctr" rtl="0" eaLnBrk="0" fontAlgn="base" hangingPunct="0">
        <a:spcBef>
          <a:spcPct val="0"/>
        </a:spcBef>
        <a:spcAft>
          <a:spcPct val="0"/>
        </a:spcAft>
        <a:defRPr sz="3600" b="1">
          <a:solidFill>
            <a:schemeClr val="tx1"/>
          </a:solidFill>
          <a:latin typeface="Arial" charset="0"/>
        </a:defRPr>
      </a:lvl5pPr>
      <a:lvl6pPr marL="457200" algn="ctr" rtl="0" eaLnBrk="0" fontAlgn="base" hangingPunct="0">
        <a:spcBef>
          <a:spcPct val="0"/>
        </a:spcBef>
        <a:spcAft>
          <a:spcPct val="0"/>
        </a:spcAft>
        <a:defRPr sz="3600" b="1">
          <a:solidFill>
            <a:schemeClr val="tx1"/>
          </a:solidFill>
          <a:latin typeface="Arial" charset="0"/>
        </a:defRPr>
      </a:lvl6pPr>
      <a:lvl7pPr marL="914400" algn="ctr" rtl="0" eaLnBrk="0" fontAlgn="base" hangingPunct="0">
        <a:spcBef>
          <a:spcPct val="0"/>
        </a:spcBef>
        <a:spcAft>
          <a:spcPct val="0"/>
        </a:spcAft>
        <a:defRPr sz="3600" b="1">
          <a:solidFill>
            <a:schemeClr val="tx1"/>
          </a:solidFill>
          <a:latin typeface="Arial" charset="0"/>
        </a:defRPr>
      </a:lvl7pPr>
      <a:lvl8pPr marL="1371600" algn="ctr" rtl="0" eaLnBrk="0" fontAlgn="base" hangingPunct="0">
        <a:spcBef>
          <a:spcPct val="0"/>
        </a:spcBef>
        <a:spcAft>
          <a:spcPct val="0"/>
        </a:spcAft>
        <a:defRPr sz="3600" b="1">
          <a:solidFill>
            <a:schemeClr val="tx1"/>
          </a:solidFill>
          <a:latin typeface="Arial" charset="0"/>
        </a:defRPr>
      </a:lvl8pPr>
      <a:lvl9pPr marL="1828800" algn="ctr" rtl="0" eaLnBrk="0" fontAlgn="base" hangingPunct="0">
        <a:spcBef>
          <a:spcPct val="0"/>
        </a:spcBef>
        <a:spcAft>
          <a:spcPct val="0"/>
        </a:spcAft>
        <a:defRPr sz="36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rgbClr val="CC0000"/>
          </a:solidFill>
          <a:latin typeface="+mn-lt"/>
        </a:defRPr>
      </a:lvl2pPr>
      <a:lvl3pPr marL="1143000" indent="-228600" algn="l" rtl="0" eaLnBrk="0" fontAlgn="base" hangingPunct="0">
        <a:spcBef>
          <a:spcPct val="20000"/>
        </a:spcBef>
        <a:spcAft>
          <a:spcPct val="0"/>
        </a:spcAft>
        <a:buChar char="•"/>
        <a:defRPr>
          <a:solidFill>
            <a:srgbClr val="6600FF"/>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Rectangle 2"/>
          <p:cNvSpPr>
            <a:spLocks noGrp="1" noChangeArrowheads="1"/>
          </p:cNvSpPr>
          <p:nvPr>
            <p:ph type="ctrTitle"/>
          </p:nvPr>
        </p:nvSpPr>
        <p:spPr>
          <a:xfrm>
            <a:off x="685800" y="2209800"/>
            <a:ext cx="7772400" cy="1143000"/>
          </a:xfrm>
        </p:spPr>
        <p:txBody>
          <a:bodyPr/>
          <a:lstStyle/>
          <a:p>
            <a:r>
              <a:rPr lang="en-US" sz="3600" b="1" dirty="0" smtClean="0"/>
              <a:t>SLAC Accelerator Research and Introduction to SAREC</a:t>
            </a:r>
            <a:endParaRPr lang="en-US" dirty="0"/>
          </a:p>
        </p:txBody>
      </p:sp>
      <p:sp>
        <p:nvSpPr>
          <p:cNvPr id="466947" name="Rectangle 3"/>
          <p:cNvSpPr>
            <a:spLocks noGrp="1" noChangeArrowheads="1"/>
          </p:cNvSpPr>
          <p:nvPr>
            <p:ph type="subTitle" idx="1"/>
          </p:nvPr>
        </p:nvSpPr>
        <p:spPr>
          <a:xfrm>
            <a:off x="838200" y="3962400"/>
            <a:ext cx="7543800" cy="1752600"/>
          </a:xfrm>
        </p:spPr>
        <p:txBody>
          <a:bodyPr/>
          <a:lstStyle/>
          <a:p>
            <a:r>
              <a:rPr lang="en-US" sz="2000" dirty="0"/>
              <a:t>Tor Raubenheimer</a:t>
            </a:r>
          </a:p>
          <a:p>
            <a:endParaRPr lang="en-US" sz="1000" i="1" dirty="0"/>
          </a:p>
          <a:p>
            <a:r>
              <a:rPr lang="en-US" sz="2000" i="1" dirty="0" smtClean="0"/>
              <a:t>FACET Users Meeting</a:t>
            </a:r>
            <a:endParaRPr lang="en-US" sz="2000" i="1" dirty="0"/>
          </a:p>
          <a:p>
            <a:r>
              <a:rPr lang="en-US" sz="2000" i="1" dirty="0" smtClean="0"/>
              <a:t>August 29</a:t>
            </a:r>
            <a:r>
              <a:rPr lang="en-US" sz="2000" i="1" baseline="30000" dirty="0" smtClean="0"/>
              <a:t>th</a:t>
            </a:r>
            <a:r>
              <a:rPr lang="en-US" sz="2000" i="1" dirty="0" smtClean="0"/>
              <a:t> - 30</a:t>
            </a:r>
            <a:r>
              <a:rPr lang="en-US" sz="2000" i="1" baseline="30000" dirty="0" smtClean="0"/>
              <a:t>th</a:t>
            </a:r>
            <a:r>
              <a:rPr lang="en-US" sz="2000" i="1" dirty="0" smtClean="0"/>
              <a:t>, 2011</a:t>
            </a:r>
            <a:endParaRPr lang="en-US" sz="20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Preliminary Charge 2</a:t>
            </a:r>
            <a:r>
              <a:rPr lang="en-US" sz="3200" baseline="30000" dirty="0" smtClean="0"/>
              <a:t>nd</a:t>
            </a:r>
            <a:r>
              <a:rPr lang="en-US" sz="3200" dirty="0" smtClean="0"/>
              <a:t> SAREC </a:t>
            </a:r>
            <a:r>
              <a:rPr lang="en-US" sz="3200" dirty="0" err="1" smtClean="0"/>
              <a:t>Mtg</a:t>
            </a:r>
            <a:r>
              <a:rPr lang="en-US" sz="3200" dirty="0" smtClean="0"/>
              <a:t> </a:t>
            </a:r>
            <a:br>
              <a:rPr lang="en-US" sz="3200" dirty="0" smtClean="0"/>
            </a:br>
            <a:r>
              <a:rPr lang="en-US" sz="3200" dirty="0" smtClean="0"/>
              <a:t>(winter, 2012)</a:t>
            </a:r>
            <a:endParaRPr lang="en-US" sz="3200" dirty="0"/>
          </a:p>
        </p:txBody>
      </p:sp>
      <p:sp>
        <p:nvSpPr>
          <p:cNvPr id="3" name="Content Placeholder 2"/>
          <p:cNvSpPr>
            <a:spLocks noGrp="1"/>
          </p:cNvSpPr>
          <p:nvPr>
            <p:ph idx="1"/>
          </p:nvPr>
        </p:nvSpPr>
        <p:spPr/>
        <p:txBody>
          <a:bodyPr/>
          <a:lstStyle/>
          <a:p>
            <a:r>
              <a:rPr lang="en-US" dirty="0" smtClean="0"/>
              <a:t>Progress of the current round of experiments should be evaluated in terms of efficient use of </a:t>
            </a:r>
            <a:r>
              <a:rPr lang="en-US" dirty="0" err="1" smtClean="0"/>
              <a:t>beamtime</a:t>
            </a:r>
            <a:r>
              <a:rPr lang="en-US" dirty="0" smtClean="0"/>
              <a:t>, scientific potential and benefit to the broader community</a:t>
            </a:r>
          </a:p>
          <a:p>
            <a:pPr lvl="1"/>
            <a:r>
              <a:rPr lang="en-US" dirty="0" smtClean="0">
                <a:solidFill>
                  <a:srgbClr val="0000FF"/>
                </a:solidFill>
              </a:rPr>
              <a:t>Propose improvements to experiments and FACET to advance the experimental program</a:t>
            </a:r>
          </a:p>
          <a:p>
            <a:r>
              <a:rPr lang="en-US" dirty="0" smtClean="0"/>
              <a:t>The new round of FACET proposals should be evaluated as candidates for the next runs during 2012/2013.  </a:t>
            </a:r>
          </a:p>
          <a:p>
            <a:pPr lvl="1"/>
            <a:r>
              <a:rPr lang="en-US" dirty="0" smtClean="0">
                <a:solidFill>
                  <a:srgbClr val="0000FF"/>
                </a:solidFill>
              </a:rPr>
              <a:t>The detailed run schedule has not yet been determined</a:t>
            </a:r>
          </a:p>
          <a:p>
            <a:pPr lvl="1"/>
            <a:r>
              <a:rPr lang="en-US" dirty="0" smtClean="0">
                <a:solidFill>
                  <a:srgbClr val="0000FF"/>
                </a:solidFill>
              </a:rPr>
              <a:t>Goal is to review proposals ~1 year in advance of running</a:t>
            </a:r>
          </a:p>
          <a:p>
            <a:r>
              <a:rPr lang="en-US" dirty="0" smtClean="0"/>
              <a:t>The committee will also likely be asked to consider the experimental program at the NLCTA as it fills the full charge</a:t>
            </a:r>
          </a:p>
          <a:p>
            <a:r>
              <a:rPr lang="en-US" dirty="0" smtClean="0">
                <a:solidFill>
                  <a:srgbClr val="6600FF"/>
                </a:solidFill>
              </a:rPr>
              <a:t>Feedback on SAREC process would be appreciated</a:t>
            </a:r>
          </a:p>
        </p:txBody>
      </p:sp>
      <p:sp>
        <p:nvSpPr>
          <p:cNvPr id="5" name="Footer Placeholder 3"/>
          <p:cNvSpPr>
            <a:spLocks noGrp="1"/>
          </p:cNvSpPr>
          <p:nvPr>
            <p:ph type="ftr" sz="quarter" idx="10"/>
          </p:nvPr>
        </p:nvSpPr>
        <p:spPr>
          <a:xfrm>
            <a:off x="2379663" y="6153150"/>
            <a:ext cx="5011737" cy="476250"/>
          </a:xfrm>
        </p:spPr>
        <p:txBody>
          <a:bodyPr/>
          <a:lstStyle/>
          <a:p>
            <a:r>
              <a:rPr lang="en-US" dirty="0" smtClean="0"/>
              <a:t>Introduction to SAREC</a:t>
            </a:r>
          </a:p>
          <a:p>
            <a:r>
              <a:rPr lang="en-US" dirty="0" smtClean="0"/>
              <a:t>Page </a:t>
            </a:r>
            <a:fld id="{52E3AFAB-5D01-4F88-A190-520402BCFD2F}" type="slidenum">
              <a:rPr lang="en-US" smtClean="0"/>
              <a:pPr/>
              <a:t>10</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a:xfrm>
            <a:off x="76200" y="152400"/>
            <a:ext cx="9067800" cy="762000"/>
          </a:xfrm>
        </p:spPr>
        <p:txBody>
          <a:bodyPr/>
          <a:lstStyle/>
          <a:p>
            <a:pPr eaLnBrk="1" hangingPunct="1"/>
            <a:r>
              <a:rPr lang="en-US" smtClean="0">
                <a:latin typeface="Arial" charset="0"/>
              </a:rPr>
              <a:t>SLAC Accelerator Research</a:t>
            </a:r>
          </a:p>
        </p:txBody>
      </p:sp>
      <p:sp>
        <p:nvSpPr>
          <p:cNvPr id="90115" name="Rectangle 3"/>
          <p:cNvSpPr>
            <a:spLocks noGrp="1" noChangeArrowheads="1"/>
          </p:cNvSpPr>
          <p:nvPr>
            <p:ph type="body" idx="4294967295"/>
          </p:nvPr>
        </p:nvSpPr>
        <p:spPr>
          <a:xfrm>
            <a:off x="457200" y="1066800"/>
            <a:ext cx="8686800" cy="4906963"/>
          </a:xfrm>
        </p:spPr>
        <p:txBody>
          <a:bodyPr/>
          <a:lstStyle/>
          <a:p>
            <a:pPr eaLnBrk="1" hangingPunct="1"/>
            <a:r>
              <a:rPr lang="en-US" dirty="0" smtClean="0">
                <a:latin typeface="Arial" charset="0"/>
              </a:rPr>
              <a:t>SLAC has a strong accelerator-based research program</a:t>
            </a:r>
          </a:p>
          <a:p>
            <a:pPr lvl="1" eaLnBrk="1" hangingPunct="1"/>
            <a:r>
              <a:rPr lang="en-US" dirty="0" smtClean="0">
                <a:solidFill>
                  <a:srgbClr val="0000FF"/>
                </a:solidFill>
                <a:latin typeface="Arial" charset="0"/>
              </a:rPr>
              <a:t>SLAC accelerator research is key to the future of the laboratory</a:t>
            </a:r>
          </a:p>
          <a:p>
            <a:pPr lvl="1" eaLnBrk="1" hangingPunct="1"/>
            <a:endParaRPr lang="en-US" sz="800" dirty="0" smtClean="0">
              <a:latin typeface="Arial" charset="0"/>
            </a:endParaRPr>
          </a:p>
          <a:p>
            <a:pPr eaLnBrk="1" hangingPunct="1"/>
            <a:r>
              <a:rPr lang="en-US" dirty="0" smtClean="0">
                <a:latin typeface="Arial" charset="0"/>
              </a:rPr>
              <a:t>SLAC Accelerator R&amp;D is focused on advancing operating facilities and next generation of HEP and BES accelerators</a:t>
            </a:r>
          </a:p>
          <a:p>
            <a:pPr eaLnBrk="1" hangingPunct="1"/>
            <a:endParaRPr lang="en-US" sz="800" dirty="0" smtClean="0">
              <a:latin typeface="Arial" charset="0"/>
            </a:endParaRPr>
          </a:p>
          <a:p>
            <a:pPr eaLnBrk="1" hangingPunct="1"/>
            <a:r>
              <a:rPr lang="en-US" dirty="0" smtClean="0">
                <a:latin typeface="Arial" charset="0"/>
              </a:rPr>
              <a:t>World-class research in Accelerator Science &amp; Tech</a:t>
            </a:r>
          </a:p>
          <a:p>
            <a:pPr lvl="1" eaLnBrk="1" hangingPunct="1"/>
            <a:r>
              <a:rPr lang="en-US" b="1" dirty="0" smtClean="0">
                <a:solidFill>
                  <a:srgbClr val="0000FF"/>
                </a:solidFill>
                <a:latin typeface="Arial" charset="0"/>
              </a:rPr>
              <a:t>High gradient acceleration</a:t>
            </a:r>
            <a:r>
              <a:rPr lang="en-US" dirty="0" smtClean="0">
                <a:solidFill>
                  <a:srgbClr val="0000FF"/>
                </a:solidFill>
                <a:latin typeface="Arial" charset="0"/>
              </a:rPr>
              <a:t>: microwave structures, direct laser acceleration, plasma wakefield acceleration</a:t>
            </a:r>
          </a:p>
          <a:p>
            <a:pPr lvl="1" eaLnBrk="1" hangingPunct="1"/>
            <a:r>
              <a:rPr lang="en-US" b="1" dirty="0" smtClean="0">
                <a:solidFill>
                  <a:srgbClr val="0000FF"/>
                </a:solidFill>
                <a:latin typeface="Arial" charset="0"/>
              </a:rPr>
              <a:t>High brightness sources</a:t>
            </a:r>
            <a:r>
              <a:rPr lang="en-US" dirty="0" smtClean="0">
                <a:solidFill>
                  <a:srgbClr val="0000FF"/>
                </a:solidFill>
                <a:latin typeface="Arial" charset="0"/>
              </a:rPr>
              <a:t>: Beam physics and computing</a:t>
            </a:r>
            <a:endParaRPr lang="en-US" sz="1100" dirty="0" smtClean="0">
              <a:solidFill>
                <a:srgbClr val="0000FF"/>
              </a:solidFill>
              <a:latin typeface="Arial" charset="0"/>
            </a:endParaRPr>
          </a:p>
          <a:p>
            <a:pPr lvl="1" eaLnBrk="1" hangingPunct="1"/>
            <a:r>
              <a:rPr lang="en-US" dirty="0" smtClean="0">
                <a:solidFill>
                  <a:srgbClr val="0000FF"/>
                </a:solidFill>
                <a:latin typeface="Arial" charset="0"/>
              </a:rPr>
              <a:t>Technology programs to translate research into operations</a:t>
            </a:r>
          </a:p>
          <a:p>
            <a:pPr eaLnBrk="1" hangingPunct="1"/>
            <a:r>
              <a:rPr lang="en-US" dirty="0" smtClean="0">
                <a:latin typeface="Arial" charset="0"/>
              </a:rPr>
              <a:t>Laboratory has unique facilities </a:t>
            </a:r>
          </a:p>
          <a:p>
            <a:pPr lvl="1" eaLnBrk="1" hangingPunct="1"/>
            <a:r>
              <a:rPr lang="en-US" dirty="0" smtClean="0">
                <a:solidFill>
                  <a:srgbClr val="0000FF"/>
                </a:solidFill>
                <a:latin typeface="Arial" charset="0"/>
              </a:rPr>
              <a:t>Experimental facilities for accelerator R&amp;D</a:t>
            </a:r>
          </a:p>
          <a:p>
            <a:pPr lvl="1" eaLnBrk="1" hangingPunct="1"/>
            <a:r>
              <a:rPr lang="en-US" dirty="0" smtClean="0">
                <a:solidFill>
                  <a:srgbClr val="0000FF"/>
                </a:solidFill>
                <a:latin typeface="Arial" charset="0"/>
              </a:rPr>
              <a:t>Technical support and fabrication capabilities to implement results</a:t>
            </a:r>
          </a:p>
          <a:p>
            <a:pPr eaLnBrk="1" hangingPunct="1"/>
            <a:endParaRPr lang="en-US" sz="1050" dirty="0" smtClean="0">
              <a:latin typeface="Arial" charset="0"/>
            </a:endParaRPr>
          </a:p>
        </p:txBody>
      </p:sp>
      <p:sp>
        <p:nvSpPr>
          <p:cNvPr id="7" name="Footer Placeholder 3"/>
          <p:cNvSpPr>
            <a:spLocks noGrp="1"/>
          </p:cNvSpPr>
          <p:nvPr>
            <p:ph type="ftr" sz="quarter" idx="10"/>
          </p:nvPr>
        </p:nvSpPr>
        <p:spPr>
          <a:xfrm>
            <a:off x="2379663" y="6153150"/>
            <a:ext cx="5011737" cy="476250"/>
          </a:xfrm>
        </p:spPr>
        <p:txBody>
          <a:bodyPr/>
          <a:lstStyle/>
          <a:p>
            <a:r>
              <a:rPr lang="en-US" dirty="0" smtClean="0"/>
              <a:t>Introduction to SAREC</a:t>
            </a:r>
          </a:p>
          <a:p>
            <a:r>
              <a:rPr lang="en-US" dirty="0" smtClean="0"/>
              <a:t>Page </a:t>
            </a:r>
            <a:fld id="{52E3AFAB-5D01-4F88-A190-520402BCFD2F}"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610600" cy="762000"/>
          </a:xfrm>
        </p:spPr>
        <p:txBody>
          <a:bodyPr/>
          <a:lstStyle/>
          <a:p>
            <a:r>
              <a:rPr lang="en-US" sz="3200" dirty="0" smtClean="0"/>
              <a:t>SLAC Accelerator Research </a:t>
            </a:r>
            <a:br>
              <a:rPr lang="en-US" sz="3200" dirty="0" smtClean="0"/>
            </a:br>
            <a:r>
              <a:rPr lang="en-US" sz="3200" dirty="0" smtClean="0"/>
              <a:t>Experimental program Committee (SAREC)</a:t>
            </a:r>
            <a:endParaRPr lang="en-US" sz="3200" dirty="0"/>
          </a:p>
        </p:txBody>
      </p:sp>
      <p:sp>
        <p:nvSpPr>
          <p:cNvPr id="3" name="Content Placeholder 2"/>
          <p:cNvSpPr>
            <a:spLocks noGrp="1"/>
          </p:cNvSpPr>
          <p:nvPr>
            <p:ph idx="1"/>
          </p:nvPr>
        </p:nvSpPr>
        <p:spPr>
          <a:xfrm>
            <a:off x="3962400" y="1143000"/>
            <a:ext cx="4737100" cy="4525963"/>
          </a:xfrm>
        </p:spPr>
        <p:txBody>
          <a:bodyPr/>
          <a:lstStyle/>
          <a:p>
            <a:pPr>
              <a:buNone/>
            </a:pPr>
            <a:r>
              <a:rPr lang="en-US" sz="2000" dirty="0" smtClean="0"/>
              <a:t>The charge to the SAREC committee is: </a:t>
            </a:r>
          </a:p>
          <a:p>
            <a:pPr>
              <a:buNone/>
            </a:pPr>
            <a:endParaRPr lang="en-US" sz="1200" dirty="0" smtClean="0"/>
          </a:p>
          <a:p>
            <a:pPr marL="457200" indent="-457200">
              <a:buAutoNum type="arabicParenR"/>
            </a:pPr>
            <a:r>
              <a:rPr lang="en-US" sz="2000" dirty="0" smtClean="0">
                <a:solidFill>
                  <a:srgbClr val="0000FF"/>
                </a:solidFill>
              </a:rPr>
              <a:t>Evaluate the merit of proposed R&amp;D in SLAC’s experimental accelerator research facilities for advancing world-class accelerator science or accelerator technology</a:t>
            </a:r>
          </a:p>
          <a:p>
            <a:pPr marL="457200" indent="-457200">
              <a:buAutoNum type="arabicParenR"/>
            </a:pPr>
            <a:r>
              <a:rPr lang="en-US" sz="2000" dirty="0" smtClean="0">
                <a:solidFill>
                  <a:srgbClr val="0000FF"/>
                </a:solidFill>
              </a:rPr>
              <a:t>Evaluate the feasibility of proposed R&amp;D in SLAC’s accelerator research facilities </a:t>
            </a:r>
          </a:p>
          <a:p>
            <a:pPr marL="457200" indent="-457200">
              <a:buAutoNum type="arabicParenR"/>
            </a:pPr>
            <a:r>
              <a:rPr lang="en-US" sz="2000" dirty="0" smtClean="0">
                <a:solidFill>
                  <a:srgbClr val="0000FF"/>
                </a:solidFill>
              </a:rPr>
              <a:t>Review the progress of existing R&amp;D in SLAC’s accelerator research facilities</a:t>
            </a:r>
          </a:p>
          <a:p>
            <a:pPr marL="457200" indent="-457200">
              <a:buAutoNum type="arabicParenR" startAt="3"/>
            </a:pPr>
            <a:endParaRPr lang="en-US" sz="1200" dirty="0" smtClean="0"/>
          </a:p>
        </p:txBody>
      </p:sp>
      <p:sp>
        <p:nvSpPr>
          <p:cNvPr id="7" name="TextBox 6"/>
          <p:cNvSpPr txBox="1"/>
          <p:nvPr/>
        </p:nvSpPr>
        <p:spPr>
          <a:xfrm>
            <a:off x="228600" y="1219200"/>
            <a:ext cx="3733800" cy="4832092"/>
          </a:xfrm>
          <a:prstGeom prst="rect">
            <a:avLst/>
          </a:prstGeom>
          <a:noFill/>
        </p:spPr>
        <p:txBody>
          <a:bodyPr wrap="square" rtlCol="0">
            <a:spAutoFit/>
          </a:bodyPr>
          <a:lstStyle/>
          <a:p>
            <a:r>
              <a:rPr lang="en-US" sz="2000" u="sng" dirty="0" smtClean="0"/>
              <a:t>Committee Members:</a:t>
            </a:r>
            <a:endParaRPr lang="en-US" sz="2000" dirty="0" smtClean="0"/>
          </a:p>
          <a:p>
            <a:pPr>
              <a:spcBef>
                <a:spcPts val="300"/>
              </a:spcBef>
              <a:spcAft>
                <a:spcPts val="0"/>
              </a:spcAft>
            </a:pPr>
            <a:r>
              <a:rPr lang="en-US" sz="2000" dirty="0" smtClean="0"/>
              <a:t>Andrei Seryi (Chair, JAI)</a:t>
            </a:r>
          </a:p>
          <a:p>
            <a:pPr>
              <a:spcBef>
                <a:spcPts val="300"/>
              </a:spcBef>
              <a:spcAft>
                <a:spcPts val="0"/>
              </a:spcAft>
            </a:pPr>
            <a:r>
              <a:rPr lang="en-US" sz="2000" dirty="0" err="1" smtClean="0"/>
              <a:t>Uwe</a:t>
            </a:r>
            <a:r>
              <a:rPr lang="en-US" sz="2000" dirty="0" smtClean="0"/>
              <a:t> Bergmann (SLAC)</a:t>
            </a:r>
          </a:p>
          <a:p>
            <a:pPr>
              <a:spcBef>
                <a:spcPts val="300"/>
              </a:spcBef>
              <a:spcAft>
                <a:spcPts val="0"/>
              </a:spcAft>
            </a:pPr>
            <a:r>
              <a:rPr lang="en-US" sz="2000" dirty="0" smtClean="0"/>
              <a:t>Eric </a:t>
            </a:r>
            <a:r>
              <a:rPr lang="en-US" sz="2000" dirty="0" err="1" smtClean="0"/>
              <a:t>Esarey</a:t>
            </a:r>
            <a:r>
              <a:rPr lang="en-US" sz="2000" dirty="0" smtClean="0"/>
              <a:t> (LBL)</a:t>
            </a:r>
          </a:p>
          <a:p>
            <a:pPr>
              <a:spcBef>
                <a:spcPts val="300"/>
              </a:spcBef>
              <a:spcAft>
                <a:spcPts val="0"/>
              </a:spcAft>
            </a:pPr>
            <a:r>
              <a:rPr lang="en-US" sz="2000" dirty="0" err="1" smtClean="0"/>
              <a:t>Jie</a:t>
            </a:r>
            <a:r>
              <a:rPr lang="en-US" sz="2000" dirty="0" smtClean="0"/>
              <a:t> </a:t>
            </a:r>
            <a:r>
              <a:rPr lang="en-US" sz="2000" dirty="0" err="1" smtClean="0"/>
              <a:t>Gao</a:t>
            </a:r>
            <a:r>
              <a:rPr lang="en-US" sz="2000" dirty="0" smtClean="0"/>
              <a:t> (IHEP)</a:t>
            </a:r>
          </a:p>
          <a:p>
            <a:pPr>
              <a:spcBef>
                <a:spcPts val="300"/>
              </a:spcBef>
              <a:spcAft>
                <a:spcPts val="0"/>
              </a:spcAft>
            </a:pPr>
            <a:r>
              <a:rPr lang="en-US" sz="2000" dirty="0" smtClean="0"/>
              <a:t>Kathy </a:t>
            </a:r>
            <a:r>
              <a:rPr lang="en-US" sz="2000" dirty="0" err="1" smtClean="0"/>
              <a:t>Harkay</a:t>
            </a:r>
            <a:r>
              <a:rPr lang="en-US" sz="2000" dirty="0" smtClean="0"/>
              <a:t> (ANL)</a:t>
            </a:r>
          </a:p>
          <a:p>
            <a:pPr>
              <a:spcBef>
                <a:spcPts val="400"/>
              </a:spcBef>
              <a:spcAft>
                <a:spcPts val="0"/>
              </a:spcAft>
            </a:pPr>
            <a:r>
              <a:rPr lang="en-US" sz="2000" dirty="0" smtClean="0"/>
              <a:t>Carsten Hast (SLAC,	Scientific Secretary)</a:t>
            </a:r>
          </a:p>
          <a:p>
            <a:pPr>
              <a:spcBef>
                <a:spcPts val="300"/>
              </a:spcBef>
              <a:spcAft>
                <a:spcPts val="0"/>
              </a:spcAft>
            </a:pPr>
            <a:r>
              <a:rPr lang="en-US" sz="2000" dirty="0" smtClean="0"/>
              <a:t>Gerry Dugan (Cornell)</a:t>
            </a:r>
          </a:p>
          <a:p>
            <a:pPr>
              <a:spcBef>
                <a:spcPts val="300"/>
              </a:spcBef>
              <a:spcAft>
                <a:spcPts val="0"/>
              </a:spcAft>
            </a:pPr>
            <a:r>
              <a:rPr lang="en-US" sz="2000" dirty="0" smtClean="0"/>
              <a:t>Sergei Nagaitsev (FNAL)</a:t>
            </a:r>
          </a:p>
          <a:p>
            <a:pPr>
              <a:spcBef>
                <a:spcPts val="300"/>
              </a:spcBef>
              <a:spcAft>
                <a:spcPts val="0"/>
              </a:spcAft>
            </a:pPr>
            <a:r>
              <a:rPr lang="en-US" sz="2000" dirty="0" err="1" smtClean="0"/>
              <a:t>Vitaly</a:t>
            </a:r>
            <a:r>
              <a:rPr lang="en-US" sz="2000" dirty="0" smtClean="0"/>
              <a:t> </a:t>
            </a:r>
            <a:r>
              <a:rPr lang="en-US" sz="2000" dirty="0" err="1" smtClean="0"/>
              <a:t>Yakimenko</a:t>
            </a:r>
            <a:r>
              <a:rPr lang="en-US" sz="2000" dirty="0" smtClean="0"/>
              <a:t> (BNL)</a:t>
            </a:r>
          </a:p>
          <a:p>
            <a:pPr>
              <a:spcBef>
                <a:spcPts val="300"/>
              </a:spcBef>
              <a:spcAft>
                <a:spcPts val="0"/>
              </a:spcAft>
            </a:pPr>
            <a:r>
              <a:rPr lang="en-US" sz="2000" dirty="0" smtClean="0"/>
              <a:t>Kaoru Yokoya (KEK)</a:t>
            </a:r>
          </a:p>
          <a:p>
            <a:pPr>
              <a:spcBef>
                <a:spcPts val="300"/>
              </a:spcBef>
              <a:spcAft>
                <a:spcPts val="0"/>
              </a:spcAft>
            </a:pPr>
            <a:r>
              <a:rPr lang="en-US" sz="2000" dirty="0" smtClean="0"/>
              <a:t>Frank Zimmermann (CERN)</a:t>
            </a:r>
          </a:p>
          <a:p>
            <a:endParaRPr lang="en-US" dirty="0"/>
          </a:p>
        </p:txBody>
      </p:sp>
      <p:sp>
        <p:nvSpPr>
          <p:cNvPr id="8" name="Footer Placeholder 3"/>
          <p:cNvSpPr>
            <a:spLocks noGrp="1"/>
          </p:cNvSpPr>
          <p:nvPr>
            <p:ph type="ftr" sz="quarter" idx="10"/>
          </p:nvPr>
        </p:nvSpPr>
        <p:spPr>
          <a:xfrm>
            <a:off x="2379663" y="6153150"/>
            <a:ext cx="5011737" cy="476250"/>
          </a:xfrm>
        </p:spPr>
        <p:txBody>
          <a:bodyPr/>
          <a:lstStyle/>
          <a:p>
            <a:r>
              <a:rPr lang="en-US" dirty="0" smtClean="0"/>
              <a:t>Introduction to SAREC</a:t>
            </a:r>
          </a:p>
          <a:p>
            <a:r>
              <a:rPr lang="en-US" dirty="0" smtClean="0"/>
              <a:t>Page </a:t>
            </a:r>
            <a:fld id="{52E3AFAB-5D01-4F88-A190-520402BCFD2F}"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body" idx="4294967295"/>
          </p:nvPr>
        </p:nvSpPr>
        <p:spPr>
          <a:xfrm>
            <a:off x="292100" y="1219200"/>
            <a:ext cx="8851900" cy="4525963"/>
          </a:xfrm>
        </p:spPr>
        <p:txBody>
          <a:bodyPr/>
          <a:lstStyle/>
          <a:p>
            <a:pPr eaLnBrk="1" hangingPunct="1"/>
            <a:r>
              <a:rPr lang="en-US" dirty="0" smtClean="0"/>
              <a:t>Existing and upgraded accelerator R&amp;D facilities</a:t>
            </a:r>
          </a:p>
          <a:p>
            <a:pPr lvl="1" eaLnBrk="1" hangingPunct="1"/>
            <a:r>
              <a:rPr lang="en-US" dirty="0" smtClean="0">
                <a:solidFill>
                  <a:srgbClr val="0000FF"/>
                </a:solidFill>
              </a:rPr>
              <a:t>ASTA – </a:t>
            </a:r>
            <a:r>
              <a:rPr lang="en-US" dirty="0" err="1" smtClean="0">
                <a:solidFill>
                  <a:srgbClr val="0000FF"/>
                </a:solidFill>
              </a:rPr>
              <a:t>rf</a:t>
            </a:r>
            <a:r>
              <a:rPr lang="en-US" dirty="0" smtClean="0">
                <a:solidFill>
                  <a:srgbClr val="0000FF"/>
                </a:solidFill>
              </a:rPr>
              <a:t> test facility (50 </a:t>
            </a:r>
            <a:r>
              <a:rPr lang="en-US" dirty="0" err="1" smtClean="0">
                <a:solidFill>
                  <a:srgbClr val="0000FF"/>
                </a:solidFill>
              </a:rPr>
              <a:t>MeV</a:t>
            </a:r>
            <a:r>
              <a:rPr lang="en-US" dirty="0" smtClean="0">
                <a:solidFill>
                  <a:srgbClr val="0000FF"/>
                </a:solidFill>
              </a:rPr>
              <a:t> capability)</a:t>
            </a:r>
          </a:p>
          <a:p>
            <a:pPr lvl="1" eaLnBrk="1" hangingPunct="1"/>
            <a:r>
              <a:rPr lang="en-US" dirty="0" smtClean="0">
                <a:solidFill>
                  <a:srgbClr val="0000FF"/>
                </a:solidFill>
              </a:rPr>
              <a:t>NLCTA – X-band </a:t>
            </a:r>
            <a:r>
              <a:rPr lang="en-US" dirty="0" err="1" smtClean="0">
                <a:solidFill>
                  <a:srgbClr val="0000FF"/>
                </a:solidFill>
              </a:rPr>
              <a:t>linac</a:t>
            </a:r>
            <a:r>
              <a:rPr lang="en-US" dirty="0" smtClean="0">
                <a:solidFill>
                  <a:srgbClr val="0000FF"/>
                </a:solidFill>
              </a:rPr>
              <a:t> (300 </a:t>
            </a:r>
            <a:r>
              <a:rPr lang="en-US" dirty="0" err="1" smtClean="0">
                <a:solidFill>
                  <a:srgbClr val="0000FF"/>
                </a:solidFill>
              </a:rPr>
              <a:t>MeV</a:t>
            </a:r>
            <a:r>
              <a:rPr lang="en-US" dirty="0" smtClean="0">
                <a:solidFill>
                  <a:srgbClr val="0000FF"/>
                </a:solidFill>
              </a:rPr>
              <a:t> capability)</a:t>
            </a:r>
          </a:p>
          <a:p>
            <a:pPr lvl="1" eaLnBrk="1" hangingPunct="1"/>
            <a:r>
              <a:rPr lang="en-US" dirty="0" smtClean="0">
                <a:solidFill>
                  <a:srgbClr val="0000FF"/>
                </a:solidFill>
              </a:rPr>
              <a:t>End Station Test Beam – LCLS </a:t>
            </a:r>
            <a:r>
              <a:rPr lang="en-US" dirty="0" err="1" smtClean="0">
                <a:solidFill>
                  <a:srgbClr val="0000FF"/>
                </a:solidFill>
              </a:rPr>
              <a:t>Linac</a:t>
            </a:r>
            <a:r>
              <a:rPr lang="en-US" dirty="0" smtClean="0">
                <a:solidFill>
                  <a:srgbClr val="0000FF"/>
                </a:solidFill>
              </a:rPr>
              <a:t> (14 </a:t>
            </a:r>
            <a:r>
              <a:rPr lang="en-US" dirty="0" err="1" smtClean="0">
                <a:solidFill>
                  <a:srgbClr val="0000FF"/>
                </a:solidFill>
              </a:rPr>
              <a:t>GeV</a:t>
            </a:r>
            <a:r>
              <a:rPr lang="en-US" dirty="0" smtClean="0">
                <a:solidFill>
                  <a:srgbClr val="0000FF"/>
                </a:solidFill>
              </a:rPr>
              <a:t>)</a:t>
            </a:r>
          </a:p>
          <a:p>
            <a:pPr lvl="1" eaLnBrk="1" hangingPunct="1"/>
            <a:r>
              <a:rPr lang="en-US" dirty="0" smtClean="0">
                <a:solidFill>
                  <a:srgbClr val="0000FF"/>
                </a:solidFill>
              </a:rPr>
              <a:t>FACET – SLAC </a:t>
            </a:r>
            <a:r>
              <a:rPr lang="en-US" dirty="0" err="1" smtClean="0">
                <a:solidFill>
                  <a:srgbClr val="0000FF"/>
                </a:solidFill>
              </a:rPr>
              <a:t>Linac</a:t>
            </a:r>
            <a:r>
              <a:rPr lang="en-US" dirty="0" smtClean="0">
                <a:solidFill>
                  <a:srgbClr val="0000FF"/>
                </a:solidFill>
              </a:rPr>
              <a:t> (23 </a:t>
            </a:r>
            <a:r>
              <a:rPr lang="en-US" dirty="0" err="1" smtClean="0">
                <a:solidFill>
                  <a:srgbClr val="0000FF"/>
                </a:solidFill>
              </a:rPr>
              <a:t>GeV</a:t>
            </a:r>
            <a:r>
              <a:rPr lang="en-US" dirty="0" smtClean="0">
                <a:solidFill>
                  <a:srgbClr val="0000FF"/>
                </a:solidFill>
              </a:rPr>
              <a:t>)</a:t>
            </a:r>
          </a:p>
          <a:p>
            <a:pPr lvl="1" eaLnBrk="1" hangingPunct="1"/>
            <a:r>
              <a:rPr lang="en-US" dirty="0" smtClean="0">
                <a:solidFill>
                  <a:srgbClr val="6600FF"/>
                </a:solidFill>
              </a:rPr>
              <a:t>Range in capability is critical to support breadth of accelerator R&amp;D</a:t>
            </a:r>
          </a:p>
          <a:p>
            <a:pPr eaLnBrk="1" hangingPunct="1"/>
            <a:r>
              <a:rPr lang="en-US" dirty="0" smtClean="0"/>
              <a:t>Developing integrated plan for future experimental studies</a:t>
            </a:r>
          </a:p>
          <a:p>
            <a:pPr eaLnBrk="1" hangingPunct="1"/>
            <a:endParaRPr lang="en-US" sz="1400" dirty="0" smtClean="0"/>
          </a:p>
          <a:p>
            <a:pPr eaLnBrk="1" hangingPunct="1"/>
            <a:r>
              <a:rPr lang="en-US" dirty="0" smtClean="0"/>
              <a:t>Also planning for a possible future Cathode Test Facility (CTF) and/or Injector Test Facility (ITF)</a:t>
            </a:r>
          </a:p>
          <a:p>
            <a:pPr lvl="1" eaLnBrk="1" hangingPunct="1"/>
            <a:r>
              <a:rPr lang="en-US" dirty="0" smtClean="0"/>
              <a:t>CTF would support high brightness source R&amp;D and LCLS upgrades</a:t>
            </a:r>
          </a:p>
          <a:p>
            <a:pPr lvl="1" eaLnBrk="1" hangingPunct="1"/>
            <a:r>
              <a:rPr lang="en-US" dirty="0" smtClean="0"/>
              <a:t>ITF would support R&amp;D on high brightness beam generation as well as beam manipulation</a:t>
            </a:r>
          </a:p>
        </p:txBody>
      </p:sp>
      <p:sp>
        <p:nvSpPr>
          <p:cNvPr id="51201" name="Rectangle 2"/>
          <p:cNvSpPr>
            <a:spLocks noGrp="1" noChangeArrowheads="1"/>
          </p:cNvSpPr>
          <p:nvPr>
            <p:ph type="title" idx="4294967295"/>
          </p:nvPr>
        </p:nvSpPr>
        <p:spPr>
          <a:xfrm>
            <a:off x="0" y="152400"/>
            <a:ext cx="9144000" cy="762000"/>
          </a:xfrm>
        </p:spPr>
        <p:txBody>
          <a:bodyPr/>
          <a:lstStyle/>
          <a:p>
            <a:pPr eaLnBrk="1" hangingPunct="1"/>
            <a:r>
              <a:rPr lang="en-US" dirty="0" smtClean="0"/>
              <a:t>Experimental Accelerator R&amp;D Facilities</a:t>
            </a:r>
          </a:p>
        </p:txBody>
      </p:sp>
      <p:grpSp>
        <p:nvGrpSpPr>
          <p:cNvPr id="15" name="Group 14"/>
          <p:cNvGrpSpPr/>
          <p:nvPr/>
        </p:nvGrpSpPr>
        <p:grpSpPr>
          <a:xfrm>
            <a:off x="152400" y="3581400"/>
            <a:ext cx="8839200" cy="2411413"/>
            <a:chOff x="152400" y="3581400"/>
            <a:chExt cx="8839200" cy="2411413"/>
          </a:xfrm>
        </p:grpSpPr>
        <p:grpSp>
          <p:nvGrpSpPr>
            <p:cNvPr id="14" name="Group 13"/>
            <p:cNvGrpSpPr/>
            <p:nvPr/>
          </p:nvGrpSpPr>
          <p:grpSpPr>
            <a:xfrm>
              <a:off x="152400" y="3581400"/>
              <a:ext cx="8839200" cy="2411413"/>
              <a:chOff x="152400" y="3581400"/>
              <a:chExt cx="8839200" cy="2411413"/>
            </a:xfrm>
          </p:grpSpPr>
          <p:sp>
            <p:nvSpPr>
              <p:cNvPr id="13" name="Rectangle 12"/>
              <p:cNvSpPr/>
              <p:nvPr/>
            </p:nvSpPr>
            <p:spPr>
              <a:xfrm>
                <a:off x="152400" y="3581400"/>
                <a:ext cx="8839200" cy="2209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3" descr="Linac_overview"/>
              <p:cNvPicPr>
                <a:picLocks noChangeAspect="1" noChangeArrowheads="1"/>
              </p:cNvPicPr>
              <p:nvPr/>
            </p:nvPicPr>
            <p:blipFill>
              <a:blip r:embed="rId3" cstate="print"/>
              <a:srcRect/>
              <a:stretch>
                <a:fillRect/>
              </a:stretch>
            </p:blipFill>
            <p:spPr bwMode="auto">
              <a:xfrm>
                <a:off x="1066800" y="3581400"/>
                <a:ext cx="6764338" cy="2411413"/>
              </a:xfrm>
              <a:prstGeom prst="rect">
                <a:avLst/>
              </a:prstGeom>
              <a:noFill/>
              <a:ln w="9525">
                <a:noFill/>
                <a:miter lim="800000"/>
                <a:headEnd/>
                <a:tailEnd/>
              </a:ln>
            </p:spPr>
          </p:pic>
        </p:grpSp>
        <p:sp>
          <p:nvSpPr>
            <p:cNvPr id="6" name="Text Box 7"/>
            <p:cNvSpPr txBox="1">
              <a:spLocks noChangeArrowheads="1"/>
            </p:cNvSpPr>
            <p:nvPr/>
          </p:nvSpPr>
          <p:spPr bwMode="auto">
            <a:xfrm>
              <a:off x="3733800" y="5181600"/>
              <a:ext cx="1600200" cy="400110"/>
            </a:xfrm>
            <a:prstGeom prst="rect">
              <a:avLst/>
            </a:prstGeom>
            <a:solidFill>
              <a:schemeClr val="bg1"/>
            </a:solidFill>
            <a:ln w="9525">
              <a:noFill/>
              <a:miter lim="800000"/>
              <a:headEnd/>
              <a:tailEnd/>
            </a:ln>
          </p:spPr>
          <p:txBody>
            <a:bodyPr wrap="square">
              <a:spAutoFit/>
            </a:bodyPr>
            <a:lstStyle/>
            <a:p>
              <a:r>
                <a:rPr lang="en-US" sz="1000" b="1" dirty="0" smtClean="0">
                  <a:solidFill>
                    <a:srgbClr val="FF0000"/>
                  </a:solidFill>
                </a:rPr>
                <a:t>FACET Experimental Region</a:t>
              </a:r>
              <a:endParaRPr lang="en-US" sz="1000" b="1" dirty="0">
                <a:solidFill>
                  <a:srgbClr val="FF0000"/>
                </a:solidFill>
              </a:endParaRPr>
            </a:p>
          </p:txBody>
        </p:sp>
        <p:sp>
          <p:nvSpPr>
            <p:cNvPr id="7" name="TextBox 8"/>
            <p:cNvSpPr txBox="1">
              <a:spLocks noChangeArrowheads="1"/>
            </p:cNvSpPr>
            <p:nvPr/>
          </p:nvSpPr>
          <p:spPr bwMode="auto">
            <a:xfrm>
              <a:off x="2362201" y="4343400"/>
              <a:ext cx="533399" cy="246221"/>
            </a:xfrm>
            <a:prstGeom prst="rect">
              <a:avLst/>
            </a:prstGeom>
            <a:solidFill>
              <a:schemeClr val="bg1"/>
            </a:solidFill>
            <a:ln w="9525">
              <a:noFill/>
              <a:miter lim="800000"/>
              <a:headEnd/>
              <a:tailEnd/>
            </a:ln>
          </p:spPr>
          <p:txBody>
            <a:bodyPr wrap="square" tIns="0" bIns="0">
              <a:spAutoFit/>
            </a:bodyPr>
            <a:lstStyle/>
            <a:p>
              <a:pPr algn="ctr"/>
              <a:r>
                <a:rPr lang="en-US" sz="800" dirty="0" smtClean="0">
                  <a:solidFill>
                    <a:srgbClr val="990099"/>
                  </a:solidFill>
                </a:rPr>
                <a:t>LCLS-II</a:t>
              </a:r>
              <a:br>
                <a:rPr lang="en-US" sz="800" dirty="0" smtClean="0">
                  <a:solidFill>
                    <a:srgbClr val="990099"/>
                  </a:solidFill>
                </a:rPr>
              </a:br>
              <a:r>
                <a:rPr lang="en-US" sz="800" dirty="0" smtClean="0">
                  <a:solidFill>
                    <a:srgbClr val="990099"/>
                  </a:solidFill>
                </a:rPr>
                <a:t>Injector</a:t>
              </a:r>
              <a:endParaRPr lang="en-US" sz="800" dirty="0">
                <a:solidFill>
                  <a:srgbClr val="990099"/>
                </a:solidFill>
              </a:endParaRPr>
            </a:p>
          </p:txBody>
        </p:sp>
        <p:sp>
          <p:nvSpPr>
            <p:cNvPr id="8" name="Text Box 4"/>
            <p:cNvSpPr txBox="1">
              <a:spLocks noChangeArrowheads="1"/>
            </p:cNvSpPr>
            <p:nvPr/>
          </p:nvSpPr>
          <p:spPr bwMode="auto">
            <a:xfrm>
              <a:off x="4706938" y="3706813"/>
              <a:ext cx="1236662" cy="336550"/>
            </a:xfrm>
            <a:prstGeom prst="rect">
              <a:avLst/>
            </a:prstGeom>
            <a:solidFill>
              <a:schemeClr val="bg1"/>
            </a:solidFill>
            <a:ln w="9525">
              <a:noFill/>
              <a:miter lim="800000"/>
              <a:headEnd/>
              <a:tailEnd/>
            </a:ln>
          </p:spPr>
          <p:txBody>
            <a:bodyPr wrap="none">
              <a:spAutoFit/>
            </a:bodyPr>
            <a:lstStyle/>
            <a:p>
              <a:r>
                <a:rPr lang="en-US" sz="800" dirty="0">
                  <a:solidFill>
                    <a:srgbClr val="A870A5"/>
                  </a:solidFill>
                </a:rPr>
                <a:t>LCLS </a:t>
              </a:r>
              <a:r>
                <a:rPr lang="en-US" sz="800" dirty="0" err="1">
                  <a:solidFill>
                    <a:srgbClr val="A870A5"/>
                  </a:solidFill>
                </a:rPr>
                <a:t>Undulator</a:t>
              </a:r>
              <a:r>
                <a:rPr lang="en-US" sz="800" dirty="0">
                  <a:solidFill>
                    <a:srgbClr val="A870A5"/>
                  </a:solidFill>
                </a:rPr>
                <a:t> 2</a:t>
              </a:r>
            </a:p>
            <a:p>
              <a:r>
                <a:rPr lang="en-US" sz="800" dirty="0">
                  <a:solidFill>
                    <a:srgbClr val="A870A5"/>
                  </a:solidFill>
                </a:rPr>
                <a:t>End Station Test Beam</a:t>
              </a:r>
            </a:p>
          </p:txBody>
        </p:sp>
        <p:sp>
          <p:nvSpPr>
            <p:cNvPr id="9" name="Rectangle 8"/>
            <p:cNvSpPr/>
            <p:nvPr/>
          </p:nvSpPr>
          <p:spPr>
            <a:xfrm>
              <a:off x="4791075" y="3733800"/>
              <a:ext cx="990600" cy="15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TextBox 8"/>
            <p:cNvSpPr txBox="1">
              <a:spLocks noChangeArrowheads="1"/>
            </p:cNvSpPr>
            <p:nvPr/>
          </p:nvSpPr>
          <p:spPr bwMode="auto">
            <a:xfrm>
              <a:off x="6172200" y="4545013"/>
              <a:ext cx="1143000" cy="138499"/>
            </a:xfrm>
            <a:prstGeom prst="rect">
              <a:avLst/>
            </a:prstGeom>
            <a:solidFill>
              <a:schemeClr val="bg1"/>
            </a:solidFill>
            <a:ln w="9525">
              <a:noFill/>
              <a:miter lim="800000"/>
              <a:headEnd/>
              <a:tailEnd/>
            </a:ln>
          </p:spPr>
          <p:txBody>
            <a:bodyPr wrap="square" tIns="0" bIns="0">
              <a:spAutoFit/>
            </a:bodyPr>
            <a:lstStyle/>
            <a:p>
              <a:pPr algn="ctr"/>
              <a:r>
                <a:rPr lang="en-US" sz="900" dirty="0" smtClean="0">
                  <a:solidFill>
                    <a:srgbClr val="990099"/>
                  </a:solidFill>
                </a:rPr>
                <a:t>LCLS Expansion</a:t>
              </a:r>
              <a:endParaRPr lang="en-US" sz="900" dirty="0">
                <a:solidFill>
                  <a:srgbClr val="990099"/>
                </a:solidFill>
              </a:endParaRPr>
            </a:p>
          </p:txBody>
        </p:sp>
        <p:cxnSp>
          <p:nvCxnSpPr>
            <p:cNvPr id="11" name="Straight Connector 10"/>
            <p:cNvCxnSpPr>
              <a:cxnSpLocks noChangeAspect="1"/>
            </p:cNvCxnSpPr>
            <p:nvPr/>
          </p:nvCxnSpPr>
          <p:spPr bwMode="auto">
            <a:xfrm rot="15600000" flipH="1">
              <a:off x="2745486" y="4617339"/>
              <a:ext cx="152400" cy="118872"/>
            </a:xfrm>
            <a:prstGeom prst="line">
              <a:avLst/>
            </a:prstGeom>
            <a:solidFill>
              <a:schemeClr val="accent1"/>
            </a:solidFill>
            <a:ln w="25400" cap="flat" cmpd="sng" algn="ctr">
              <a:solidFill>
                <a:schemeClr val="tx1"/>
              </a:solidFill>
              <a:prstDash val="solid"/>
              <a:round/>
              <a:headEnd type="none" w="med" len="med"/>
              <a:tailEnd type="none" w="med" len="med"/>
            </a:ln>
            <a:effectLst/>
          </p:spPr>
        </p:cxnSp>
        <p:sp>
          <p:nvSpPr>
            <p:cNvPr id="12" name="TextBox 11"/>
            <p:cNvSpPr txBox="1"/>
            <p:nvPr/>
          </p:nvSpPr>
          <p:spPr>
            <a:xfrm>
              <a:off x="990600" y="4210050"/>
              <a:ext cx="609601" cy="461665"/>
            </a:xfrm>
            <a:prstGeom prst="rect">
              <a:avLst/>
            </a:prstGeom>
            <a:solidFill>
              <a:schemeClr val="bg1"/>
            </a:solidFill>
          </p:spPr>
          <p:txBody>
            <a:bodyPr wrap="square" rtlCol="0">
              <a:spAutoFit/>
            </a:bodyPr>
            <a:lstStyle/>
            <a:p>
              <a:r>
                <a:rPr lang="en-US" sz="800" dirty="0" err="1" smtClean="0">
                  <a:solidFill>
                    <a:srgbClr val="990099"/>
                  </a:solidFill>
                </a:rPr>
                <a:t>PossibleLCLS</a:t>
              </a:r>
              <a:r>
                <a:rPr lang="en-US" sz="800" dirty="0" smtClean="0">
                  <a:solidFill>
                    <a:srgbClr val="990099"/>
                  </a:solidFill>
                </a:rPr>
                <a:t>-III</a:t>
              </a:r>
              <a:br>
                <a:rPr lang="en-US" sz="800" dirty="0" smtClean="0">
                  <a:solidFill>
                    <a:srgbClr val="990099"/>
                  </a:solidFill>
                </a:rPr>
              </a:br>
              <a:r>
                <a:rPr lang="en-US" sz="800" dirty="0" smtClean="0">
                  <a:solidFill>
                    <a:srgbClr val="990099"/>
                  </a:solidFill>
                </a:rPr>
                <a:t>Injector </a:t>
              </a:r>
              <a:endParaRPr lang="en-US" sz="800" dirty="0">
                <a:solidFill>
                  <a:srgbClr val="990099"/>
                </a:solidFill>
              </a:endParaRPr>
            </a:p>
          </p:txBody>
        </p:sp>
      </p:grpSp>
      <p:sp>
        <p:nvSpPr>
          <p:cNvPr id="17" name="Footer Placeholder 3"/>
          <p:cNvSpPr>
            <a:spLocks noGrp="1"/>
          </p:cNvSpPr>
          <p:nvPr>
            <p:ph type="ftr" sz="quarter" idx="10"/>
          </p:nvPr>
        </p:nvSpPr>
        <p:spPr>
          <a:xfrm>
            <a:off x="2379663" y="6153150"/>
            <a:ext cx="5011737" cy="476250"/>
          </a:xfrm>
        </p:spPr>
        <p:txBody>
          <a:bodyPr/>
          <a:lstStyle/>
          <a:p>
            <a:r>
              <a:rPr lang="en-US" dirty="0" smtClean="0"/>
              <a:t>Introduction to SAREC</a:t>
            </a:r>
          </a:p>
          <a:p>
            <a:r>
              <a:rPr lang="en-US" dirty="0" smtClean="0"/>
              <a:t>Page </a:t>
            </a:r>
            <a:fld id="{52E3AFAB-5D01-4F88-A190-520402BCFD2F}" type="slidenum">
              <a:rPr lang="en-US" smtClean="0"/>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pPr eaLnBrk="1" hangingPunct="1"/>
            <a:r>
              <a:rPr lang="en-US" dirty="0" smtClean="0"/>
              <a:t>BES-related Accelerator R&amp;D</a:t>
            </a:r>
          </a:p>
        </p:txBody>
      </p:sp>
      <p:sp>
        <p:nvSpPr>
          <p:cNvPr id="53250" name="Content Placeholder 2"/>
          <p:cNvSpPr>
            <a:spLocks noGrp="1"/>
          </p:cNvSpPr>
          <p:nvPr>
            <p:ph idx="1"/>
          </p:nvPr>
        </p:nvSpPr>
        <p:spPr>
          <a:xfrm>
            <a:off x="292100" y="1082712"/>
            <a:ext cx="8610600" cy="4525963"/>
          </a:xfrm>
        </p:spPr>
        <p:txBody>
          <a:bodyPr/>
          <a:lstStyle/>
          <a:p>
            <a:pPr eaLnBrk="1" hangingPunct="1"/>
            <a:r>
              <a:rPr lang="en-US" dirty="0" smtClean="0"/>
              <a:t>Three main programs:</a:t>
            </a:r>
            <a:endParaRPr lang="en-US" sz="800" dirty="0" smtClean="0"/>
          </a:p>
          <a:p>
            <a:pPr eaLnBrk="1" hangingPunct="1"/>
            <a:r>
              <a:rPr lang="en-US" dirty="0" smtClean="0"/>
              <a:t>LCLS operational support</a:t>
            </a:r>
          </a:p>
          <a:p>
            <a:pPr lvl="1" eaLnBrk="1" hangingPunct="1"/>
            <a:r>
              <a:rPr lang="en-US" dirty="0" smtClean="0">
                <a:solidFill>
                  <a:srgbClr val="0000FF"/>
                </a:solidFill>
              </a:rPr>
              <a:t>Beam optics and modeling</a:t>
            </a:r>
          </a:p>
          <a:p>
            <a:pPr lvl="1" eaLnBrk="1" hangingPunct="1"/>
            <a:r>
              <a:rPr lang="en-US" dirty="0" smtClean="0">
                <a:solidFill>
                  <a:srgbClr val="0000FF"/>
                </a:solidFill>
              </a:rPr>
              <a:t>FEL physics and collective effects</a:t>
            </a:r>
          </a:p>
          <a:p>
            <a:pPr lvl="1" eaLnBrk="1" hangingPunct="1"/>
            <a:r>
              <a:rPr lang="en-US" dirty="0" smtClean="0">
                <a:solidFill>
                  <a:srgbClr val="0000FF"/>
                </a:solidFill>
              </a:rPr>
              <a:t>Cathode development program</a:t>
            </a:r>
          </a:p>
          <a:p>
            <a:pPr eaLnBrk="1" hangingPunct="1"/>
            <a:r>
              <a:rPr lang="en-US" dirty="0" smtClean="0">
                <a:solidFill>
                  <a:srgbClr val="0000FF"/>
                </a:solidFill>
              </a:rPr>
              <a:t>LCLS-II design</a:t>
            </a:r>
          </a:p>
          <a:p>
            <a:pPr lvl="1" eaLnBrk="1" hangingPunct="1"/>
            <a:r>
              <a:rPr lang="en-US" dirty="0" smtClean="0">
                <a:solidFill>
                  <a:srgbClr val="0000FF"/>
                </a:solidFill>
              </a:rPr>
              <a:t>Support for CDR</a:t>
            </a:r>
          </a:p>
          <a:p>
            <a:pPr lvl="1" eaLnBrk="1" hangingPunct="1"/>
            <a:r>
              <a:rPr lang="en-US" dirty="0" smtClean="0">
                <a:solidFill>
                  <a:srgbClr val="0000FF"/>
                </a:solidFill>
              </a:rPr>
              <a:t>Injector design development</a:t>
            </a:r>
          </a:p>
          <a:p>
            <a:pPr lvl="1" eaLnBrk="1" hangingPunct="1"/>
            <a:r>
              <a:rPr lang="en-US" dirty="0" smtClean="0">
                <a:solidFill>
                  <a:srgbClr val="0000FF"/>
                </a:solidFill>
              </a:rPr>
              <a:t>Development of seeding approaches</a:t>
            </a:r>
          </a:p>
          <a:p>
            <a:pPr eaLnBrk="1" hangingPunct="1"/>
            <a:r>
              <a:rPr lang="en-US" dirty="0" smtClean="0">
                <a:solidFill>
                  <a:srgbClr val="0070C0"/>
                </a:solidFill>
              </a:rPr>
              <a:t>Accelerator R&amp;D</a:t>
            </a:r>
          </a:p>
          <a:p>
            <a:pPr lvl="1" eaLnBrk="1" hangingPunct="1"/>
            <a:r>
              <a:rPr lang="en-US" dirty="0" smtClean="0">
                <a:solidFill>
                  <a:srgbClr val="0070C0"/>
                </a:solidFill>
              </a:rPr>
              <a:t>Echo Enabled Harmonic Generation experiment (Echo-7)</a:t>
            </a:r>
          </a:p>
          <a:p>
            <a:pPr lvl="1" eaLnBrk="1" hangingPunct="1"/>
            <a:r>
              <a:rPr lang="en-US" dirty="0" smtClean="0">
                <a:solidFill>
                  <a:srgbClr val="0070C0"/>
                </a:solidFill>
              </a:rPr>
              <a:t>Future R&amp;D on </a:t>
            </a:r>
            <a:r>
              <a:rPr lang="en-US" dirty="0" err="1" smtClean="0">
                <a:solidFill>
                  <a:srgbClr val="0070C0"/>
                </a:solidFill>
              </a:rPr>
              <a:t>rf</a:t>
            </a:r>
            <a:r>
              <a:rPr lang="en-US" dirty="0" smtClean="0">
                <a:solidFill>
                  <a:srgbClr val="0070C0"/>
                </a:solidFill>
              </a:rPr>
              <a:t> guns and high brightness beam dynamics</a:t>
            </a:r>
          </a:p>
          <a:p>
            <a:pPr lvl="1" eaLnBrk="1" hangingPunct="1"/>
            <a:r>
              <a:rPr lang="en-US" dirty="0" smtClean="0">
                <a:solidFill>
                  <a:srgbClr val="0070C0"/>
                </a:solidFill>
              </a:rPr>
              <a:t>Other radiation sources (THz, PEP-X, …)</a:t>
            </a:r>
          </a:p>
        </p:txBody>
      </p:sp>
      <p:sp>
        <p:nvSpPr>
          <p:cNvPr id="6" name="Footer Placeholder 3"/>
          <p:cNvSpPr>
            <a:spLocks noGrp="1"/>
          </p:cNvSpPr>
          <p:nvPr>
            <p:ph type="ftr" sz="quarter" idx="10"/>
          </p:nvPr>
        </p:nvSpPr>
        <p:spPr>
          <a:xfrm>
            <a:off x="2379663" y="6153150"/>
            <a:ext cx="5011737" cy="476250"/>
          </a:xfrm>
        </p:spPr>
        <p:txBody>
          <a:bodyPr/>
          <a:lstStyle/>
          <a:p>
            <a:r>
              <a:rPr lang="en-US" dirty="0" smtClean="0"/>
              <a:t>Introduction to SAREC</a:t>
            </a:r>
          </a:p>
          <a:p>
            <a:r>
              <a:rPr lang="en-US" dirty="0" smtClean="0"/>
              <a:t>Page </a:t>
            </a:r>
            <a:fld id="{52E3AFAB-5D01-4F88-A190-520402BCFD2F}"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pPr eaLnBrk="1" hangingPunct="1"/>
            <a:r>
              <a:rPr lang="en-US" dirty="0" smtClean="0"/>
              <a:t>HEP-related Accelerator R&amp;D</a:t>
            </a:r>
          </a:p>
        </p:txBody>
      </p:sp>
      <p:sp>
        <p:nvSpPr>
          <p:cNvPr id="55298" name="Content Placeholder 2"/>
          <p:cNvSpPr>
            <a:spLocks noGrp="1"/>
          </p:cNvSpPr>
          <p:nvPr>
            <p:ph idx="1"/>
          </p:nvPr>
        </p:nvSpPr>
        <p:spPr/>
        <p:txBody>
          <a:bodyPr/>
          <a:lstStyle/>
          <a:p>
            <a:pPr eaLnBrk="1" hangingPunct="1"/>
            <a:r>
              <a:rPr lang="en-US" dirty="0" smtClean="0"/>
              <a:t>Three main programs:</a:t>
            </a:r>
            <a:endParaRPr lang="en-US" sz="800" dirty="0" smtClean="0"/>
          </a:p>
          <a:p>
            <a:pPr eaLnBrk="1" hangingPunct="1"/>
            <a:r>
              <a:rPr lang="en-US" dirty="0" smtClean="0"/>
              <a:t>Accelerator research</a:t>
            </a:r>
          </a:p>
          <a:p>
            <a:pPr lvl="1" eaLnBrk="1" hangingPunct="1"/>
            <a:r>
              <a:rPr lang="en-US" dirty="0" smtClean="0">
                <a:solidFill>
                  <a:srgbClr val="0000FF"/>
                </a:solidFill>
              </a:rPr>
              <a:t>Novel acceleration concepts (laser and plasma)</a:t>
            </a:r>
          </a:p>
          <a:p>
            <a:pPr lvl="1" eaLnBrk="1" hangingPunct="1"/>
            <a:r>
              <a:rPr lang="en-US" dirty="0" smtClean="0">
                <a:solidFill>
                  <a:srgbClr val="0000FF"/>
                </a:solidFill>
              </a:rPr>
              <a:t>High gradient microwave research</a:t>
            </a:r>
          </a:p>
          <a:p>
            <a:pPr lvl="1" eaLnBrk="1" hangingPunct="1"/>
            <a:r>
              <a:rPr lang="en-US" dirty="0" smtClean="0">
                <a:solidFill>
                  <a:srgbClr val="0000FF"/>
                </a:solidFill>
              </a:rPr>
              <a:t>Beam physics and computing</a:t>
            </a:r>
          </a:p>
          <a:p>
            <a:pPr eaLnBrk="1" hangingPunct="1"/>
            <a:r>
              <a:rPr lang="en-US" dirty="0" smtClean="0"/>
              <a:t>Accelerator development</a:t>
            </a:r>
          </a:p>
          <a:p>
            <a:pPr lvl="1" eaLnBrk="1" hangingPunct="1"/>
            <a:r>
              <a:rPr lang="en-US" dirty="0" smtClean="0">
                <a:solidFill>
                  <a:srgbClr val="0000FF"/>
                </a:solidFill>
              </a:rPr>
              <a:t>Accelerator design for Super-B, CLIC, PEP-X, …</a:t>
            </a:r>
          </a:p>
          <a:p>
            <a:pPr lvl="1" eaLnBrk="1" hangingPunct="1"/>
            <a:r>
              <a:rPr lang="en-US" dirty="0" smtClean="0">
                <a:solidFill>
                  <a:srgbClr val="0000FF"/>
                </a:solidFill>
              </a:rPr>
              <a:t>LHC support and LARP</a:t>
            </a:r>
          </a:p>
          <a:p>
            <a:pPr lvl="1" eaLnBrk="1" hangingPunct="1"/>
            <a:r>
              <a:rPr lang="en-US" dirty="0" smtClean="0">
                <a:solidFill>
                  <a:srgbClr val="0000FF"/>
                </a:solidFill>
              </a:rPr>
              <a:t>X-band </a:t>
            </a:r>
            <a:r>
              <a:rPr lang="en-US" dirty="0" err="1" smtClean="0">
                <a:solidFill>
                  <a:srgbClr val="0000FF"/>
                </a:solidFill>
              </a:rPr>
              <a:t>rf</a:t>
            </a:r>
            <a:r>
              <a:rPr lang="en-US" dirty="0" smtClean="0">
                <a:solidFill>
                  <a:srgbClr val="0000FF"/>
                </a:solidFill>
              </a:rPr>
              <a:t> development </a:t>
            </a:r>
          </a:p>
          <a:p>
            <a:pPr eaLnBrk="1" hangingPunct="1"/>
            <a:r>
              <a:rPr lang="en-US" dirty="0" smtClean="0"/>
              <a:t>ILC (primarily SCRF power sources)</a:t>
            </a:r>
          </a:p>
          <a:p>
            <a:pPr eaLnBrk="1" hangingPunct="1"/>
            <a:r>
              <a:rPr lang="en-US" dirty="0" smtClean="0">
                <a:solidFill>
                  <a:srgbClr val="7030A0"/>
                </a:solidFill>
              </a:rPr>
              <a:t>Small engagement in </a:t>
            </a:r>
            <a:r>
              <a:rPr lang="en-US" dirty="0" err="1" smtClean="0">
                <a:solidFill>
                  <a:srgbClr val="7030A0"/>
                </a:solidFill>
              </a:rPr>
              <a:t>Muon</a:t>
            </a:r>
            <a:r>
              <a:rPr lang="en-US" dirty="0" smtClean="0">
                <a:solidFill>
                  <a:srgbClr val="7030A0"/>
                </a:solidFill>
              </a:rPr>
              <a:t> Collider and Project-X</a:t>
            </a:r>
          </a:p>
        </p:txBody>
      </p:sp>
      <p:sp>
        <p:nvSpPr>
          <p:cNvPr id="6" name="Footer Placeholder 3"/>
          <p:cNvSpPr>
            <a:spLocks noGrp="1"/>
          </p:cNvSpPr>
          <p:nvPr>
            <p:ph type="ftr" sz="quarter" idx="10"/>
          </p:nvPr>
        </p:nvSpPr>
        <p:spPr>
          <a:xfrm>
            <a:off x="2379663" y="6153150"/>
            <a:ext cx="5011737" cy="476250"/>
          </a:xfrm>
        </p:spPr>
        <p:txBody>
          <a:bodyPr/>
          <a:lstStyle/>
          <a:p>
            <a:r>
              <a:rPr lang="en-US" dirty="0" smtClean="0"/>
              <a:t>Introduction to SAREC</a:t>
            </a:r>
          </a:p>
          <a:p>
            <a:r>
              <a:rPr lang="en-US" dirty="0" smtClean="0"/>
              <a:t>Page </a:t>
            </a:r>
            <a:fld id="{52E3AFAB-5D01-4F88-A190-520402BCFD2F}"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Rectangle 2"/>
          <p:cNvSpPr>
            <a:spLocks noGrp="1" noChangeArrowheads="1"/>
          </p:cNvSpPr>
          <p:nvPr>
            <p:ph type="title"/>
          </p:nvPr>
        </p:nvSpPr>
        <p:spPr>
          <a:xfrm>
            <a:off x="457200" y="228600"/>
            <a:ext cx="8229600" cy="792163"/>
          </a:xfrm>
        </p:spPr>
        <p:txBody>
          <a:bodyPr/>
          <a:lstStyle/>
          <a:p>
            <a:r>
              <a:rPr lang="en-US" dirty="0" smtClean="0"/>
              <a:t>Novel &amp; High </a:t>
            </a:r>
            <a:r>
              <a:rPr lang="en-US" dirty="0"/>
              <a:t>Gradient Acceleration</a:t>
            </a:r>
          </a:p>
        </p:txBody>
      </p:sp>
      <p:sp>
        <p:nvSpPr>
          <p:cNvPr id="638979" name="Rectangle 3"/>
          <p:cNvSpPr>
            <a:spLocks noGrp="1" noChangeArrowheads="1"/>
          </p:cNvSpPr>
          <p:nvPr>
            <p:ph idx="1"/>
          </p:nvPr>
        </p:nvSpPr>
        <p:spPr>
          <a:xfrm>
            <a:off x="152400" y="990600"/>
            <a:ext cx="8991600" cy="4906962"/>
          </a:xfrm>
        </p:spPr>
        <p:txBody>
          <a:bodyPr/>
          <a:lstStyle/>
          <a:p>
            <a:r>
              <a:rPr lang="en-US" dirty="0" smtClean="0"/>
              <a:t>Accelerators have been primary tool to advance HEP frontiers </a:t>
            </a:r>
          </a:p>
          <a:p>
            <a:pPr lvl="1"/>
            <a:r>
              <a:rPr lang="en-US" dirty="0" smtClean="0"/>
              <a:t>But accelerators have continued to increase in size and cost and appear to be approaching the limit that can be supported</a:t>
            </a:r>
          </a:p>
          <a:p>
            <a:pPr lvl="1">
              <a:buFont typeface="Wingdings"/>
              <a:buChar char="à"/>
            </a:pPr>
            <a:r>
              <a:rPr lang="en-US" dirty="0" smtClean="0">
                <a:solidFill>
                  <a:srgbClr val="6600FF"/>
                </a:solidFill>
                <a:sym typeface="Wingdings" pitchFamily="2" charset="2"/>
              </a:rPr>
              <a:t>Need new approaches to particle acceleration</a:t>
            </a:r>
          </a:p>
          <a:p>
            <a:r>
              <a:rPr lang="en-US" dirty="0" smtClean="0"/>
              <a:t>Many </a:t>
            </a:r>
            <a:r>
              <a:rPr lang="en-US" dirty="0"/>
              <a:t>paths towards high gradient acceleration</a:t>
            </a:r>
          </a:p>
          <a:p>
            <a:pPr lvl="1"/>
            <a:r>
              <a:rPr lang="en-US" u="sng" dirty="0"/>
              <a:t>RF source driven metallic structures</a:t>
            </a:r>
          </a:p>
          <a:p>
            <a:pPr lvl="1"/>
            <a:r>
              <a:rPr lang="en-US" dirty="0"/>
              <a:t>Beam-driven metallic structures</a:t>
            </a:r>
          </a:p>
          <a:p>
            <a:pPr lvl="1"/>
            <a:r>
              <a:rPr lang="en-US" u="sng" dirty="0">
                <a:solidFill>
                  <a:srgbClr val="009900"/>
                </a:solidFill>
              </a:rPr>
              <a:t>Laser-driven dielectric structures</a:t>
            </a:r>
          </a:p>
          <a:p>
            <a:pPr lvl="1"/>
            <a:r>
              <a:rPr lang="en-US" u="sng" dirty="0">
                <a:solidFill>
                  <a:srgbClr val="009900"/>
                </a:solidFill>
              </a:rPr>
              <a:t>Beam-driven dielectric structures</a:t>
            </a:r>
          </a:p>
          <a:p>
            <a:pPr lvl="1"/>
            <a:r>
              <a:rPr lang="en-US" dirty="0">
                <a:solidFill>
                  <a:srgbClr val="3333CC"/>
                </a:solidFill>
              </a:rPr>
              <a:t>Laser-driven plasmas</a:t>
            </a:r>
          </a:p>
          <a:p>
            <a:pPr lvl="1"/>
            <a:r>
              <a:rPr lang="en-US" u="sng" dirty="0">
                <a:solidFill>
                  <a:srgbClr val="3333CC"/>
                </a:solidFill>
              </a:rPr>
              <a:t>Beam-driven </a:t>
            </a:r>
            <a:r>
              <a:rPr lang="en-US" u="sng" dirty="0" smtClean="0">
                <a:solidFill>
                  <a:srgbClr val="3333CC"/>
                </a:solidFill>
              </a:rPr>
              <a:t>plasmas</a:t>
            </a:r>
          </a:p>
          <a:p>
            <a:pPr lvl="1"/>
            <a:endParaRPr lang="en-US" sz="800" dirty="0" smtClean="0">
              <a:solidFill>
                <a:srgbClr val="3333CC"/>
              </a:solidFill>
            </a:endParaRPr>
          </a:p>
          <a:p>
            <a:pPr algn="ctr">
              <a:buNone/>
            </a:pPr>
            <a:r>
              <a:rPr lang="en-US" sz="2000" dirty="0" smtClean="0">
                <a:solidFill>
                  <a:schemeClr val="tx1"/>
                </a:solidFill>
                <a:sym typeface="Wingdings" pitchFamily="2" charset="2"/>
              </a:rPr>
              <a:t>Major focus at SLAC with 4 approaches having </a:t>
            </a:r>
            <a:r>
              <a:rPr lang="en-US" sz="2000" dirty="0" smtClean="0">
                <a:sym typeface="Wingdings" pitchFamily="2" charset="2"/>
              </a:rPr>
              <a:t>different </a:t>
            </a:r>
            <a:r>
              <a:rPr lang="en-US" sz="2000" dirty="0" smtClean="0">
                <a:solidFill>
                  <a:schemeClr val="tx1"/>
                </a:solidFill>
                <a:sym typeface="Wingdings" pitchFamily="2" charset="2"/>
              </a:rPr>
              <a:t>risks and timescales</a:t>
            </a:r>
          </a:p>
          <a:p>
            <a:pPr algn="ctr">
              <a:buNone/>
            </a:pPr>
            <a:r>
              <a:rPr lang="en-US" sz="2000" dirty="0" smtClean="0">
                <a:sym typeface="Wingdings" pitchFamily="2" charset="2"/>
              </a:rPr>
              <a:t>	</a:t>
            </a:r>
            <a:r>
              <a:rPr lang="en-US" sz="2000" dirty="0" smtClean="0">
                <a:solidFill>
                  <a:srgbClr val="6600FF"/>
                </a:solidFill>
                <a:sym typeface="Wingdings" pitchFamily="2" charset="2"/>
              </a:rPr>
              <a:t>FACET will enable research on the three </a:t>
            </a:r>
            <a:r>
              <a:rPr lang="en-US" sz="2000" u="sng" dirty="0" smtClean="0">
                <a:solidFill>
                  <a:srgbClr val="6600FF"/>
                </a:solidFill>
                <a:sym typeface="Wingdings" pitchFamily="2" charset="2"/>
              </a:rPr>
              <a:t>beam-driven</a:t>
            </a:r>
            <a:r>
              <a:rPr lang="en-US" sz="2000" dirty="0" smtClean="0">
                <a:solidFill>
                  <a:srgbClr val="6600FF"/>
                </a:solidFill>
                <a:sym typeface="Wingdings" pitchFamily="2" charset="2"/>
              </a:rPr>
              <a:t> approaches</a:t>
            </a:r>
            <a:endParaRPr lang="en-US" sz="2000" dirty="0" smtClean="0">
              <a:solidFill>
                <a:srgbClr val="6600FF"/>
              </a:solidFill>
            </a:endParaRPr>
          </a:p>
          <a:p>
            <a:pPr lvl="1"/>
            <a:endParaRPr lang="en-US" sz="800" dirty="0" smtClean="0">
              <a:solidFill>
                <a:srgbClr val="3333CC"/>
              </a:solidFill>
            </a:endParaRPr>
          </a:p>
        </p:txBody>
      </p:sp>
      <p:sp>
        <p:nvSpPr>
          <p:cNvPr id="638980" name="Text Box 4"/>
          <p:cNvSpPr txBox="1">
            <a:spLocks noChangeArrowheads="1"/>
          </p:cNvSpPr>
          <p:nvPr/>
        </p:nvSpPr>
        <p:spPr bwMode="auto">
          <a:xfrm>
            <a:off x="5403850" y="3077846"/>
            <a:ext cx="1358900" cy="366713"/>
          </a:xfrm>
          <a:prstGeom prst="rect">
            <a:avLst/>
          </a:prstGeom>
          <a:noFill/>
          <a:ln w="9525">
            <a:noFill/>
            <a:miter lim="800000"/>
            <a:headEnd/>
            <a:tailEnd/>
          </a:ln>
          <a:effectLst/>
        </p:spPr>
        <p:txBody>
          <a:bodyPr wrap="none">
            <a:spAutoFit/>
          </a:bodyPr>
          <a:lstStyle/>
          <a:p>
            <a:r>
              <a:rPr lang="en-US"/>
              <a:t>~100 MV/m</a:t>
            </a:r>
          </a:p>
        </p:txBody>
      </p:sp>
      <p:sp>
        <p:nvSpPr>
          <p:cNvPr id="638981" name="Text Box 5"/>
          <p:cNvSpPr txBox="1">
            <a:spLocks noChangeArrowheads="1"/>
          </p:cNvSpPr>
          <p:nvPr/>
        </p:nvSpPr>
        <p:spPr bwMode="auto">
          <a:xfrm>
            <a:off x="5162550" y="3831909"/>
            <a:ext cx="1092200" cy="366712"/>
          </a:xfrm>
          <a:prstGeom prst="rect">
            <a:avLst/>
          </a:prstGeom>
          <a:noFill/>
          <a:ln w="9525">
            <a:noFill/>
            <a:miter lim="800000"/>
            <a:headEnd/>
            <a:tailEnd/>
          </a:ln>
          <a:effectLst/>
        </p:spPr>
        <p:txBody>
          <a:bodyPr wrap="none">
            <a:spAutoFit/>
          </a:bodyPr>
          <a:lstStyle/>
          <a:p>
            <a:r>
              <a:rPr lang="en-US"/>
              <a:t>~1 GV/m</a:t>
            </a:r>
          </a:p>
        </p:txBody>
      </p:sp>
      <p:sp>
        <p:nvSpPr>
          <p:cNvPr id="638982" name="Text Box 6"/>
          <p:cNvSpPr txBox="1">
            <a:spLocks noChangeArrowheads="1"/>
          </p:cNvSpPr>
          <p:nvPr/>
        </p:nvSpPr>
        <p:spPr bwMode="auto">
          <a:xfrm>
            <a:off x="4648200" y="4605021"/>
            <a:ext cx="1219200" cy="366713"/>
          </a:xfrm>
          <a:prstGeom prst="rect">
            <a:avLst/>
          </a:prstGeom>
          <a:noFill/>
          <a:ln w="9525">
            <a:noFill/>
            <a:miter lim="800000"/>
            <a:headEnd/>
            <a:tailEnd/>
          </a:ln>
          <a:effectLst/>
        </p:spPr>
        <p:txBody>
          <a:bodyPr wrap="none">
            <a:spAutoFit/>
          </a:bodyPr>
          <a:lstStyle/>
          <a:p>
            <a:r>
              <a:rPr lang="en-US"/>
              <a:t>~10 GV/m</a:t>
            </a:r>
          </a:p>
        </p:txBody>
      </p:sp>
      <p:sp>
        <p:nvSpPr>
          <p:cNvPr id="638983" name="AutoShape 7"/>
          <p:cNvSpPr>
            <a:spLocks/>
          </p:cNvSpPr>
          <p:nvPr/>
        </p:nvSpPr>
        <p:spPr bwMode="auto">
          <a:xfrm flipH="1">
            <a:off x="5099050" y="3001646"/>
            <a:ext cx="304800" cy="533400"/>
          </a:xfrm>
          <a:prstGeom prst="leftBrace">
            <a:avLst>
              <a:gd name="adj1" fmla="val 14583"/>
              <a:gd name="adj2" fmla="val 50000"/>
            </a:avLst>
          </a:prstGeom>
          <a:noFill/>
          <a:ln w="9525">
            <a:solidFill>
              <a:schemeClr val="tx1"/>
            </a:solidFill>
            <a:round/>
            <a:headEnd/>
            <a:tailEnd/>
          </a:ln>
          <a:effectLst/>
        </p:spPr>
        <p:txBody>
          <a:bodyPr wrap="none" anchor="ctr"/>
          <a:lstStyle/>
          <a:p>
            <a:endParaRPr lang="en-US"/>
          </a:p>
        </p:txBody>
      </p:sp>
      <p:sp>
        <p:nvSpPr>
          <p:cNvPr id="638984" name="AutoShape 8"/>
          <p:cNvSpPr>
            <a:spLocks/>
          </p:cNvSpPr>
          <p:nvPr/>
        </p:nvSpPr>
        <p:spPr bwMode="auto">
          <a:xfrm flipH="1">
            <a:off x="4781550" y="3712846"/>
            <a:ext cx="304800" cy="609600"/>
          </a:xfrm>
          <a:prstGeom prst="leftBrace">
            <a:avLst>
              <a:gd name="adj1" fmla="val 16667"/>
              <a:gd name="adj2" fmla="val 50000"/>
            </a:avLst>
          </a:prstGeom>
          <a:noFill/>
          <a:ln w="9525">
            <a:solidFill>
              <a:schemeClr val="tx1"/>
            </a:solidFill>
            <a:round/>
            <a:headEnd/>
            <a:tailEnd/>
          </a:ln>
          <a:effectLst/>
        </p:spPr>
        <p:txBody>
          <a:bodyPr wrap="none" anchor="ctr"/>
          <a:lstStyle/>
          <a:p>
            <a:endParaRPr lang="en-US"/>
          </a:p>
        </p:txBody>
      </p:sp>
      <p:sp>
        <p:nvSpPr>
          <p:cNvPr id="638985" name="AutoShape 9"/>
          <p:cNvSpPr>
            <a:spLocks/>
          </p:cNvSpPr>
          <p:nvPr/>
        </p:nvSpPr>
        <p:spPr bwMode="auto">
          <a:xfrm flipH="1">
            <a:off x="4343400" y="4474846"/>
            <a:ext cx="304800" cy="609600"/>
          </a:xfrm>
          <a:prstGeom prst="leftBrace">
            <a:avLst>
              <a:gd name="adj1" fmla="val 16667"/>
              <a:gd name="adj2" fmla="val 50000"/>
            </a:avLst>
          </a:prstGeom>
          <a:noFill/>
          <a:ln w="9525">
            <a:solidFill>
              <a:schemeClr val="tx1"/>
            </a:solidFill>
            <a:round/>
            <a:headEnd/>
            <a:tailEnd/>
          </a:ln>
          <a:effectLst/>
        </p:spPr>
        <p:txBody>
          <a:bodyPr wrap="none" anchor="ctr"/>
          <a:lstStyle/>
          <a:p>
            <a:endParaRPr lang="en-US"/>
          </a:p>
        </p:txBody>
      </p:sp>
      <p:sp>
        <p:nvSpPr>
          <p:cNvPr id="12" name="Footer Placeholder 3"/>
          <p:cNvSpPr>
            <a:spLocks noGrp="1"/>
          </p:cNvSpPr>
          <p:nvPr>
            <p:ph type="ftr" sz="quarter" idx="10"/>
          </p:nvPr>
        </p:nvSpPr>
        <p:spPr>
          <a:xfrm>
            <a:off x="2379663" y="6153150"/>
            <a:ext cx="5011737" cy="476250"/>
          </a:xfrm>
        </p:spPr>
        <p:txBody>
          <a:bodyPr/>
          <a:lstStyle/>
          <a:p>
            <a:r>
              <a:rPr lang="en-US" dirty="0" smtClean="0"/>
              <a:t>Introduction to SAREC</a:t>
            </a:r>
          </a:p>
          <a:p>
            <a:r>
              <a:rPr lang="en-US" dirty="0" smtClean="0"/>
              <a:t>Page </a:t>
            </a:r>
            <a:fld id="{52E3AFAB-5D01-4F88-A190-520402BCFD2F}"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FACET Operation</a:t>
            </a:r>
            <a:endParaRPr lang="en-US" dirty="0"/>
          </a:p>
        </p:txBody>
      </p:sp>
      <p:sp>
        <p:nvSpPr>
          <p:cNvPr id="3" name="Content Placeholder 2"/>
          <p:cNvSpPr>
            <a:spLocks noGrp="1"/>
          </p:cNvSpPr>
          <p:nvPr>
            <p:ph idx="1"/>
          </p:nvPr>
        </p:nvSpPr>
        <p:spPr/>
        <p:txBody>
          <a:bodyPr/>
          <a:lstStyle/>
          <a:p>
            <a:r>
              <a:rPr lang="en-US" dirty="0" smtClean="0"/>
              <a:t>FACET designed to operate for 4 months a year</a:t>
            </a:r>
          </a:p>
          <a:p>
            <a:r>
              <a:rPr lang="en-US" dirty="0" smtClean="0"/>
              <a:t>Facility funding shared by BES and HEP</a:t>
            </a:r>
          </a:p>
          <a:p>
            <a:pPr lvl="1"/>
            <a:r>
              <a:rPr lang="en-US" dirty="0" smtClean="0">
                <a:solidFill>
                  <a:srgbClr val="0000FF"/>
                </a:solidFill>
              </a:rPr>
              <a:t>BES covers minimal maintenance and HEP covers operations</a:t>
            </a:r>
          </a:p>
          <a:p>
            <a:r>
              <a:rPr lang="en-US" dirty="0" smtClean="0"/>
              <a:t>Developing bottom’s up estimate for FY11</a:t>
            </a:r>
          </a:p>
          <a:p>
            <a:pPr lvl="1"/>
            <a:r>
              <a:rPr lang="en-US" dirty="0" smtClean="0">
                <a:solidFill>
                  <a:srgbClr val="0000FF"/>
                </a:solidFill>
              </a:rPr>
              <a:t>Believe that 6M$ should cover 2 months operation &amp; commissioning</a:t>
            </a:r>
          </a:p>
          <a:p>
            <a:pPr lvl="2"/>
            <a:r>
              <a:rPr lang="en-US" dirty="0" smtClean="0"/>
              <a:t>Planning for 2 months operation starting in July, 2011</a:t>
            </a:r>
          </a:p>
          <a:p>
            <a:pPr lvl="2"/>
            <a:r>
              <a:rPr lang="en-US" dirty="0" smtClean="0"/>
              <a:t>Efforts begin two months earlier with hardware check-out and fixes</a:t>
            </a:r>
          </a:p>
          <a:p>
            <a:r>
              <a:rPr lang="en-US" dirty="0" smtClean="0"/>
              <a:t>Need to still understand longer-term staffing needs</a:t>
            </a:r>
          </a:p>
          <a:p>
            <a:r>
              <a:rPr lang="en-US" dirty="0" smtClean="0"/>
              <a:t>Estimating FY12 costs for 4 months operation</a:t>
            </a:r>
          </a:p>
          <a:p>
            <a:pPr lvl="1"/>
            <a:r>
              <a:rPr lang="en-US" dirty="0" smtClean="0">
                <a:solidFill>
                  <a:srgbClr val="0000FF"/>
                </a:solidFill>
              </a:rPr>
              <a:t>Considering different operating scenarios: single or multiple blocks</a:t>
            </a:r>
          </a:p>
          <a:p>
            <a:pPr lvl="1"/>
            <a:r>
              <a:rPr lang="en-US" dirty="0" smtClean="0">
                <a:solidFill>
                  <a:srgbClr val="0000FF"/>
                </a:solidFill>
              </a:rPr>
              <a:t>Concerned that it will be difficult to support program on 6M$/year</a:t>
            </a:r>
          </a:p>
          <a:p>
            <a:pPr lvl="1"/>
            <a:endParaRPr lang="en-US" dirty="0" smtClean="0"/>
          </a:p>
          <a:p>
            <a:endParaRPr lang="en-US" dirty="0" smtClean="0"/>
          </a:p>
          <a:p>
            <a:endParaRPr lang="en-US" dirty="0"/>
          </a:p>
        </p:txBody>
      </p:sp>
      <p:sp>
        <p:nvSpPr>
          <p:cNvPr id="6" name="Footer Placeholder 3"/>
          <p:cNvSpPr>
            <a:spLocks noGrp="1"/>
          </p:cNvSpPr>
          <p:nvPr>
            <p:ph type="ftr" sz="quarter" idx="10"/>
          </p:nvPr>
        </p:nvSpPr>
        <p:spPr>
          <a:xfrm>
            <a:off x="2379663" y="6153150"/>
            <a:ext cx="5011737" cy="476250"/>
          </a:xfrm>
        </p:spPr>
        <p:txBody>
          <a:bodyPr/>
          <a:lstStyle/>
          <a:p>
            <a:r>
              <a:rPr lang="en-US" dirty="0" smtClean="0"/>
              <a:t>Introduction to SAREC</a:t>
            </a:r>
          </a:p>
          <a:p>
            <a:r>
              <a:rPr lang="en-US" dirty="0" smtClean="0"/>
              <a:t>Page </a:t>
            </a:r>
            <a:fld id="{52E3AFAB-5D01-4F88-A190-520402BCFD2F}"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 1</a:t>
            </a:r>
            <a:r>
              <a:rPr lang="en-US" baseline="30000" dirty="0" smtClean="0"/>
              <a:t>st</a:t>
            </a:r>
            <a:r>
              <a:rPr lang="en-US" dirty="0" smtClean="0"/>
              <a:t> SAREC </a:t>
            </a:r>
            <a:r>
              <a:rPr lang="en-US" dirty="0" err="1" smtClean="0"/>
              <a:t>Mtg</a:t>
            </a:r>
            <a:r>
              <a:rPr lang="en-US" dirty="0" smtClean="0"/>
              <a:t> (January, 2011)</a:t>
            </a:r>
            <a:endParaRPr lang="en-US" dirty="0"/>
          </a:p>
        </p:txBody>
      </p:sp>
      <p:sp>
        <p:nvSpPr>
          <p:cNvPr id="3" name="Content Placeholder 2"/>
          <p:cNvSpPr>
            <a:spLocks noGrp="1"/>
          </p:cNvSpPr>
          <p:nvPr>
            <p:ph idx="1"/>
          </p:nvPr>
        </p:nvSpPr>
        <p:spPr/>
        <p:txBody>
          <a:bodyPr/>
          <a:lstStyle/>
          <a:p>
            <a:r>
              <a:rPr lang="en-US" dirty="0" smtClean="0"/>
              <a:t>There are currently 9 proposals and one letter of intent</a:t>
            </a:r>
          </a:p>
          <a:p>
            <a:pPr lvl="1"/>
            <a:r>
              <a:rPr lang="en-US" dirty="0" smtClean="0">
                <a:solidFill>
                  <a:srgbClr val="0000FF"/>
                </a:solidFill>
              </a:rPr>
              <a:t>Mixture of novel acceleration concepts, diagnostics development, materials research and radiation generation</a:t>
            </a:r>
          </a:p>
          <a:p>
            <a:r>
              <a:rPr lang="en-US" dirty="0" smtClean="0"/>
              <a:t>The current round of FACET proposals should be evaluated as candidates for both the pre-CD4 commissioning run during the summer of 2011 and the first scheduled FACET run in 2012.  </a:t>
            </a:r>
          </a:p>
          <a:p>
            <a:r>
              <a:rPr lang="en-US" dirty="0" smtClean="0"/>
              <a:t>The summer 2011 run of user assisted commissioning will be roughly two months long but there will be limited access to the accelerator tunnel and FACET will likely operate with detuned beam parameters.</a:t>
            </a:r>
          </a:p>
          <a:p>
            <a:pPr lvl="1"/>
            <a:r>
              <a:rPr lang="en-US" dirty="0" smtClean="0">
                <a:solidFill>
                  <a:srgbClr val="0000FF"/>
                </a:solidFill>
              </a:rPr>
              <a:t>Having robust experiments will be important for first runs</a:t>
            </a:r>
          </a:p>
          <a:p>
            <a:pPr>
              <a:buNone/>
            </a:pPr>
            <a:endParaRPr lang="en-US" dirty="0" smtClean="0"/>
          </a:p>
        </p:txBody>
      </p:sp>
      <p:sp>
        <p:nvSpPr>
          <p:cNvPr id="5" name="Footer Placeholder 3"/>
          <p:cNvSpPr>
            <a:spLocks noGrp="1"/>
          </p:cNvSpPr>
          <p:nvPr>
            <p:ph type="ftr" sz="quarter" idx="10"/>
          </p:nvPr>
        </p:nvSpPr>
        <p:spPr>
          <a:xfrm>
            <a:off x="2379663" y="6153150"/>
            <a:ext cx="5011737" cy="476250"/>
          </a:xfrm>
        </p:spPr>
        <p:txBody>
          <a:bodyPr/>
          <a:lstStyle/>
          <a:p>
            <a:r>
              <a:rPr lang="en-US" dirty="0" smtClean="0"/>
              <a:t>Introduction to SAREC</a:t>
            </a:r>
          </a:p>
          <a:p>
            <a:r>
              <a:rPr lang="en-US" dirty="0" smtClean="0"/>
              <a:t>Page </a:t>
            </a:r>
            <a:fld id="{52E3AFAB-5D01-4F88-A190-520402BCFD2F}"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Default Design">
  <a:themeElements>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15624</TotalTime>
  <Words>912</Words>
  <Application>Microsoft Office PowerPoint</Application>
  <PresentationFormat>On-screen Show (4:3)</PresentationFormat>
  <Paragraphs>149</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2_Default Design</vt:lpstr>
      <vt:lpstr>SLAC Accelerator Research and Introduction to SAREC</vt:lpstr>
      <vt:lpstr>SLAC Accelerator Research</vt:lpstr>
      <vt:lpstr>SLAC Accelerator Research  Experimental program Committee (SAREC)</vt:lpstr>
      <vt:lpstr>Experimental Accelerator R&amp;D Facilities</vt:lpstr>
      <vt:lpstr>BES-related Accelerator R&amp;D</vt:lpstr>
      <vt:lpstr>HEP-related Accelerator R&amp;D</vt:lpstr>
      <vt:lpstr>Novel &amp; High Gradient Acceleration</vt:lpstr>
      <vt:lpstr>FACET Operation</vt:lpstr>
      <vt:lpstr>Charge 1st SAREC Mtg (January, 2011)</vt:lpstr>
      <vt:lpstr>Preliminary Charge 2nd SAREC Mtg  (winter, 2012)</vt:lpstr>
    </vt:vector>
  </TitlesOfParts>
  <Company>Stanford Linear Accelerator Center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ncrow</dc:creator>
  <cp:lastModifiedBy>Administrator</cp:lastModifiedBy>
  <cp:revision>423</cp:revision>
  <cp:lastPrinted>2007-12-07T15:34:11Z</cp:lastPrinted>
  <dcterms:created xsi:type="dcterms:W3CDTF">2007-08-02T18:48:25Z</dcterms:created>
  <dcterms:modified xsi:type="dcterms:W3CDTF">2011-08-30T17:40:53Z</dcterms:modified>
</cp:coreProperties>
</file>