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411" r:id="rId2"/>
    <p:sldId id="438" r:id="rId3"/>
    <p:sldId id="439" r:id="rId4"/>
    <p:sldId id="441" r:id="rId5"/>
    <p:sldId id="451" r:id="rId6"/>
    <p:sldId id="446" r:id="rId7"/>
    <p:sldId id="450" r:id="rId8"/>
  </p:sldIdLst>
  <p:sldSz cx="9144000" cy="6858000" type="screen4x3"/>
  <p:notesSz cx="7099300" cy="10234613"/>
  <p:embeddedFontLst>
    <p:embeddedFont>
      <p:font typeface="Calibri" pitchFamily="34" charset="0"/>
      <p:regular r:id="rId11"/>
      <p:bold r:id="rId12"/>
      <p:italic r:id="rId13"/>
      <p:boldItalic r:id="rId14"/>
    </p:embeddedFont>
    <p:embeddedFont>
      <p:font typeface="cmsy10" pitchFamily="34" charset="0"/>
      <p:regular r:id="rId15"/>
    </p:embeddedFont>
    <p:embeddedFont>
      <p:font typeface="cmmi10" pitchFamily="34" charset="0"/>
      <p:regular r:id="rId16"/>
    </p:embeddedFont>
    <p:embeddedFont>
      <p:font typeface="msam10" pitchFamily="34" charset="0"/>
      <p:regular r:id="rId17"/>
    </p:embeddedFont>
  </p:embeddedFontLst>
  <p:custDataLst>
    <p:tags r:id="rId18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  <a:srgbClr val="FFFF00"/>
    <a:srgbClr val="FFCC99"/>
    <a:srgbClr val="993300"/>
    <a:srgbClr val="008080"/>
    <a:srgbClr val="00CC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98" autoAdjust="0"/>
    <p:restoredTop sz="94660"/>
  </p:normalViewPr>
  <p:slideViewPr>
    <p:cSldViewPr>
      <p:cViewPr>
        <p:scale>
          <a:sx n="70" d="100"/>
          <a:sy n="70" d="100"/>
        </p:scale>
        <p:origin x="-12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E145B0A5-C1DF-499A-B5CB-5B47C1366B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Click to edit Master text styles</a:t>
            </a:r>
          </a:p>
          <a:p>
            <a:pPr lvl="1"/>
            <a:r>
              <a:rPr lang="fr-FR" noProof="0" smtClean="0"/>
              <a:t>Second level</a:t>
            </a:r>
          </a:p>
          <a:p>
            <a:pPr lvl="2"/>
            <a:r>
              <a:rPr lang="fr-FR" noProof="0" smtClean="0"/>
              <a:t>Third level</a:t>
            </a:r>
          </a:p>
          <a:p>
            <a:pPr lvl="3"/>
            <a:r>
              <a:rPr lang="fr-FR" noProof="0" smtClean="0"/>
              <a:t>Fourth level</a:t>
            </a:r>
          </a:p>
          <a:p>
            <a:pPr lvl="4"/>
            <a:r>
              <a:rPr lang="fr-F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447E0AA4-0EA4-4088-898D-1C60A0F49E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F7F1D3-F31F-471D-9C71-D76664A18C02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653658-D4B5-4A0F-A316-947735376CDA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94F5CA-15FA-4714-9333-1A43FAA0E9D5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0B7BA-5C72-4C6E-9DDC-2B44E35A1B9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95AE1-8101-42C7-8F79-58CD7D61137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3CDB-27A6-4612-A9D1-C20B652EFF3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7EC2-348C-4F08-96B0-B44653B4854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3B22B-483F-443B-8C02-D2D4A0CE70E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0C0E1-8DDC-4ECC-8108-06BCFC8DC21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BC6BA-1165-4EDD-8899-F2180A11C8F7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0C5DF-2499-4754-9FCB-780848DDD1B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FA4E3-6112-48CE-8870-CD1186365D6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DAA33-8FC4-4070-934D-5C062E61B28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A2F00-683E-4F47-A6DE-0D0A8616F3D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D7F7F5F-FFE4-4015-BBF0-28441D3A8D3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1835150" y="274638"/>
            <a:ext cx="5522913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3200" b="1">
                <a:solidFill>
                  <a:srgbClr val="0000FF"/>
                </a:solidFill>
                <a:latin typeface="Calibri" pitchFamily="34" charset="0"/>
              </a:rPr>
              <a:t>Electromagnetic instabilities</a:t>
            </a:r>
          </a:p>
          <a:p>
            <a:pPr algn="ctr">
              <a:defRPr/>
            </a:pPr>
            <a:r>
              <a:rPr lang="fr-FR" sz="3200" b="1">
                <a:solidFill>
                  <a:srgbClr val="0000FF"/>
                </a:solidFill>
                <a:latin typeface="Calibri" pitchFamily="34" charset="0"/>
              </a:rPr>
              <a:t>and</a:t>
            </a:r>
          </a:p>
          <a:p>
            <a:pPr algn="ctr">
              <a:defRPr/>
            </a:pPr>
            <a:r>
              <a:rPr lang="fr-FR" sz="3200" b="1">
                <a:solidFill>
                  <a:srgbClr val="0000FF"/>
                </a:solidFill>
                <a:latin typeface="Calibri" pitchFamily="34" charset="0"/>
              </a:rPr>
              <a:t>Fermi acceleration </a:t>
            </a:r>
          </a:p>
          <a:p>
            <a:pPr algn="ctr">
              <a:defRPr/>
            </a:pPr>
            <a:r>
              <a:rPr lang="fr-FR" sz="3200" b="1">
                <a:solidFill>
                  <a:srgbClr val="0000FF"/>
                </a:solidFill>
                <a:latin typeface="Calibri" pitchFamily="34" charset="0"/>
              </a:rPr>
              <a:t>at ultra-relativistic shock waves</a:t>
            </a:r>
          </a:p>
        </p:txBody>
      </p:sp>
      <p:sp>
        <p:nvSpPr>
          <p:cNvPr id="295942" name="Text Box 6"/>
          <p:cNvSpPr txBox="1">
            <a:spLocks noChangeArrowheads="1"/>
          </p:cNvSpPr>
          <p:nvPr/>
        </p:nvSpPr>
        <p:spPr bwMode="auto">
          <a:xfrm>
            <a:off x="5884863" y="2428875"/>
            <a:ext cx="31877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  <a:defRPr/>
            </a:pPr>
            <a:r>
              <a:rPr lang="fr-FR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Martin Lemoine</a:t>
            </a:r>
            <a:endParaRPr lang="fr-FR" sz="200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>
              <a:lnSpc>
                <a:spcPct val="125000"/>
              </a:lnSpc>
              <a:defRPr/>
            </a:pPr>
            <a:r>
              <a:rPr lang="fr-FR" sz="18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Institut d’Astrophysique de Paris</a:t>
            </a:r>
          </a:p>
          <a:p>
            <a:pPr algn="ctr">
              <a:lnSpc>
                <a:spcPct val="125000"/>
              </a:lnSpc>
              <a:defRPr/>
            </a:pPr>
            <a:r>
              <a:rPr lang="fr-FR" sz="14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CNRS, Université Pierre &amp; Marie Curie</a:t>
            </a:r>
          </a:p>
        </p:txBody>
      </p:sp>
      <p:pic>
        <p:nvPicPr>
          <p:cNvPr id="2052" name="Picture 7" descr="logo_I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08825" y="3584575"/>
            <a:ext cx="10080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250825" y="5145088"/>
            <a:ext cx="5407314" cy="830997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  <a:cs typeface="Arial" charset="0"/>
              </a:rPr>
              <a:t>M. Lemoine, G. Pelletier, B. Revenu, 2006, ApJ </a:t>
            </a:r>
            <a:r>
              <a:rPr lang="fr-FR" smtClean="0">
                <a:latin typeface="Calibri" pitchFamily="34" charset="0"/>
                <a:cs typeface="Arial" charset="0"/>
              </a:rPr>
              <a:t>645, L129</a:t>
            </a:r>
            <a:endParaRPr lang="fr-FR">
              <a:latin typeface="Calibri" pitchFamily="34" charset="0"/>
              <a:cs typeface="Arial" charset="0"/>
            </a:endParaRPr>
          </a:p>
          <a:p>
            <a:r>
              <a:rPr lang="fr-FR">
                <a:latin typeface="Calibri" pitchFamily="34" charset="0"/>
                <a:cs typeface="Arial" charset="0"/>
              </a:rPr>
              <a:t>G. Pelletier, A. Marcowith, M. Lemoine, 2009, MNRAS </a:t>
            </a:r>
            <a:r>
              <a:rPr lang="fr-FR" smtClean="0">
                <a:latin typeface="Calibri" pitchFamily="34" charset="0"/>
                <a:cs typeface="Arial" charset="0"/>
              </a:rPr>
              <a:t>393, 587</a:t>
            </a:r>
            <a:endParaRPr lang="fr-FR">
              <a:latin typeface="Calibri" pitchFamily="34" charset="0"/>
              <a:cs typeface="Arial" charset="0"/>
            </a:endParaRPr>
          </a:p>
          <a:p>
            <a:r>
              <a:rPr lang="fr-FR">
                <a:latin typeface="Calibri" pitchFamily="34" charset="0"/>
                <a:cs typeface="Arial" charset="0"/>
              </a:rPr>
              <a:t>M. Lemoine &amp; G. Pelletier, </a:t>
            </a:r>
            <a:r>
              <a:rPr lang="fr-FR" smtClean="0">
                <a:latin typeface="Calibri" pitchFamily="34" charset="0"/>
                <a:cs typeface="Arial" charset="0"/>
              </a:rPr>
              <a:t>arXiv:0904.2657</a:t>
            </a:r>
            <a:endParaRPr lang="fr-FR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Text Box 2"/>
          <p:cNvSpPr txBox="1">
            <a:spLocks noChangeArrowheads="1"/>
          </p:cNvSpPr>
          <p:nvPr/>
        </p:nvSpPr>
        <p:spPr bwMode="auto">
          <a:xfrm>
            <a:off x="-32" y="-24"/>
            <a:ext cx="74997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9CC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8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Fermi acceleration at ultra-relativistic shock waves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481013"/>
            <a:ext cx="9144000" cy="4445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CCEC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906463" y="1708840"/>
            <a:ext cx="380841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800">
                <a:latin typeface="Calibri" pitchFamily="34" charset="0"/>
              </a:rPr>
              <a:t>ultra-relavistic shock wave </a:t>
            </a:r>
            <a:r>
              <a:rPr lang="fr-FR" sz="1800" smtClean="0">
                <a:latin typeface="Calibri" pitchFamily="34" charset="0"/>
              </a:rPr>
              <a:t>is always</a:t>
            </a:r>
          </a:p>
          <a:p>
            <a:r>
              <a:rPr lang="fr-FR" sz="1800" smtClean="0">
                <a:latin typeface="Calibri" pitchFamily="34" charset="0"/>
              </a:rPr>
              <a:t>trailing right behind </a:t>
            </a:r>
            <a:r>
              <a:rPr lang="fr-FR" sz="1800">
                <a:latin typeface="Calibri" pitchFamily="34" charset="0"/>
              </a:rPr>
              <a:t>the ultra-relativistic particle… </a:t>
            </a:r>
            <a:r>
              <a:rPr lang="fr-FR" sz="1800" smtClean="0">
                <a:latin typeface="Calibri" pitchFamily="34" charset="0"/>
              </a:rPr>
              <a:t> </a:t>
            </a:r>
          </a:p>
          <a:p>
            <a:r>
              <a:rPr lang="fr-FR" sz="1800" smtClean="0">
                <a:latin typeface="Calibri" pitchFamily="34" charset="0"/>
                <a:sym typeface="Symbol" pitchFamily="18" charset="2"/>
              </a:rPr>
              <a:t></a:t>
            </a:r>
            <a:r>
              <a:rPr lang="fr-FR" sz="1800" baseline="-25000">
                <a:latin typeface="Calibri" pitchFamily="34" charset="0"/>
                <a:sym typeface="Symbol" pitchFamily="18" charset="2"/>
              </a:rPr>
              <a:t>sh</a:t>
            </a:r>
            <a:r>
              <a:rPr lang="fr-FR" sz="1800">
                <a:latin typeface="Calibri" pitchFamily="34" charset="0"/>
              </a:rPr>
              <a:t> = </a:t>
            </a:r>
            <a:r>
              <a:rPr lang="fr-FR" sz="1800" smtClean="0">
                <a:latin typeface="Calibri" pitchFamily="34" charset="0"/>
              </a:rPr>
              <a:t>100 </a:t>
            </a:r>
            <a:r>
              <a:rPr lang="fr-FR" sz="1800" smtClean="0">
                <a:latin typeface="cmsy10"/>
              </a:rPr>
              <a:t>)</a:t>
            </a:r>
            <a:r>
              <a:rPr lang="fr-FR" sz="1800" smtClean="0">
                <a:latin typeface="Calibri" pitchFamily="34" charset="0"/>
              </a:rPr>
              <a:t>  </a:t>
            </a:r>
            <a:r>
              <a:rPr lang="fr-FR" sz="1800">
                <a:latin typeface="Calibri" pitchFamily="34" charset="0"/>
                <a:sym typeface="Symbol" pitchFamily="18" charset="2"/>
              </a:rPr>
              <a:t></a:t>
            </a:r>
            <a:r>
              <a:rPr lang="fr-FR" sz="1800" baseline="-25000">
                <a:latin typeface="Calibri" pitchFamily="34" charset="0"/>
              </a:rPr>
              <a:t>sh</a:t>
            </a:r>
            <a:r>
              <a:rPr lang="fr-FR" sz="1800">
                <a:latin typeface="Calibri" pitchFamily="34" charset="0"/>
              </a:rPr>
              <a:t> = 0.99995...</a:t>
            </a:r>
          </a:p>
          <a:p>
            <a:endParaRPr lang="fr-FR" sz="1800">
              <a:latin typeface="Calibri" pitchFamily="34" charset="0"/>
            </a:endParaRPr>
          </a:p>
        </p:txBody>
      </p:sp>
      <p:sp>
        <p:nvSpPr>
          <p:cNvPr id="3077" name="Freeform 9"/>
          <p:cNvSpPr>
            <a:spLocks/>
          </p:cNvSpPr>
          <p:nvPr/>
        </p:nvSpPr>
        <p:spPr bwMode="auto">
          <a:xfrm>
            <a:off x="5151939" y="1570022"/>
            <a:ext cx="2476500" cy="1803400"/>
          </a:xfrm>
          <a:custGeom>
            <a:avLst/>
            <a:gdLst>
              <a:gd name="T0" fmla="*/ 0 w 1560"/>
              <a:gd name="T1" fmla="*/ 1803400 h 1136"/>
              <a:gd name="T2" fmla="*/ 2470150 w 1560"/>
              <a:gd name="T3" fmla="*/ 0 h 1136"/>
              <a:gd name="T4" fmla="*/ 2476500 w 1560"/>
              <a:gd name="T5" fmla="*/ 1797050 h 1136"/>
              <a:gd name="T6" fmla="*/ 0 w 1560"/>
              <a:gd name="T7" fmla="*/ 1803400 h 1136"/>
              <a:gd name="T8" fmla="*/ 0 60000 65536"/>
              <a:gd name="T9" fmla="*/ 0 60000 65536"/>
              <a:gd name="T10" fmla="*/ 0 60000 65536"/>
              <a:gd name="T11" fmla="*/ 0 60000 65536"/>
              <a:gd name="T12" fmla="*/ 0 w 1560"/>
              <a:gd name="T13" fmla="*/ 0 h 1136"/>
              <a:gd name="T14" fmla="*/ 1560 w 1560"/>
              <a:gd name="T15" fmla="*/ 1136 h 11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60" h="1136">
                <a:moveTo>
                  <a:pt x="0" y="1136"/>
                </a:moveTo>
                <a:lnTo>
                  <a:pt x="1556" y="0"/>
                </a:lnTo>
                <a:lnTo>
                  <a:pt x="1560" y="1132"/>
                </a:lnTo>
                <a:lnTo>
                  <a:pt x="0" y="1136"/>
                </a:ln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8" name="Freeform 10"/>
          <p:cNvSpPr>
            <a:spLocks/>
          </p:cNvSpPr>
          <p:nvPr/>
        </p:nvSpPr>
        <p:spPr bwMode="auto">
          <a:xfrm>
            <a:off x="5145589" y="1214422"/>
            <a:ext cx="2482850" cy="2152650"/>
          </a:xfrm>
          <a:custGeom>
            <a:avLst/>
            <a:gdLst>
              <a:gd name="T0" fmla="*/ 0 w 1564"/>
              <a:gd name="T1" fmla="*/ 2152650 h 1356"/>
              <a:gd name="T2" fmla="*/ 2482850 w 1564"/>
              <a:gd name="T3" fmla="*/ 0 h 1356"/>
              <a:gd name="T4" fmla="*/ 2482850 w 1564"/>
              <a:gd name="T5" fmla="*/ 355600 h 1356"/>
              <a:gd name="T6" fmla="*/ 0 w 1564"/>
              <a:gd name="T7" fmla="*/ 2152650 h 1356"/>
              <a:gd name="T8" fmla="*/ 0 60000 65536"/>
              <a:gd name="T9" fmla="*/ 0 60000 65536"/>
              <a:gd name="T10" fmla="*/ 0 60000 65536"/>
              <a:gd name="T11" fmla="*/ 0 60000 65536"/>
              <a:gd name="T12" fmla="*/ 0 w 1564"/>
              <a:gd name="T13" fmla="*/ 0 h 1356"/>
              <a:gd name="T14" fmla="*/ 1564 w 1564"/>
              <a:gd name="T15" fmla="*/ 1356 h 13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64" h="1356">
                <a:moveTo>
                  <a:pt x="0" y="1356"/>
                </a:moveTo>
                <a:lnTo>
                  <a:pt x="1564" y="0"/>
                </a:lnTo>
                <a:lnTo>
                  <a:pt x="1564" y="224"/>
                </a:lnTo>
                <a:lnTo>
                  <a:pt x="0" y="1356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 flipV="1">
            <a:off x="5145589" y="1365235"/>
            <a:ext cx="0" cy="2089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12"/>
          <p:cNvSpPr>
            <a:spLocks noChangeShapeType="1"/>
          </p:cNvSpPr>
          <p:nvPr/>
        </p:nvSpPr>
        <p:spPr bwMode="auto">
          <a:xfrm rot="5400000" flipH="1" flipV="1">
            <a:off x="6442577" y="2012935"/>
            <a:ext cx="0" cy="2736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3"/>
          <p:cNvSpPr>
            <a:spLocks noChangeShapeType="1"/>
          </p:cNvSpPr>
          <p:nvPr/>
        </p:nvSpPr>
        <p:spPr bwMode="auto">
          <a:xfrm flipV="1">
            <a:off x="5145589" y="1496997"/>
            <a:ext cx="2160588" cy="1871663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7234739" y="3341672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time</a:t>
            </a:r>
          </a:p>
        </p:txBody>
      </p:sp>
      <p:sp>
        <p:nvSpPr>
          <p:cNvPr id="3083" name="Text Box 15"/>
          <p:cNvSpPr txBox="1">
            <a:spLocks noChangeArrowheads="1"/>
          </p:cNvSpPr>
          <p:nvPr/>
        </p:nvSpPr>
        <p:spPr bwMode="auto">
          <a:xfrm>
            <a:off x="4847139" y="1317610"/>
            <a:ext cx="2667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z</a:t>
            </a:r>
          </a:p>
        </p:txBody>
      </p:sp>
      <p:sp>
        <p:nvSpPr>
          <p:cNvPr id="3084" name="Line 16"/>
          <p:cNvSpPr>
            <a:spLocks noChangeShapeType="1"/>
          </p:cNvSpPr>
          <p:nvPr/>
        </p:nvSpPr>
        <p:spPr bwMode="auto">
          <a:xfrm flipV="1">
            <a:off x="5145589" y="1797035"/>
            <a:ext cx="2160588" cy="15843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Text Box 17"/>
          <p:cNvSpPr txBox="1">
            <a:spLocks noChangeArrowheads="1"/>
          </p:cNvSpPr>
          <p:nvPr/>
        </p:nvSpPr>
        <p:spPr bwMode="auto">
          <a:xfrm>
            <a:off x="6029784" y="1398572"/>
            <a:ext cx="899670" cy="307777"/>
          </a:xfrm>
          <a:prstGeom prst="rect">
            <a:avLst/>
          </a:prstGeom>
          <a:noFill/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smtClean="0">
                <a:latin typeface="Calibri" pitchFamily="34" charset="0"/>
              </a:rPr>
              <a:t>light </a:t>
            </a:r>
            <a:r>
              <a:rPr lang="fr-FR" sz="1400">
                <a:latin typeface="Calibri" pitchFamily="34" charset="0"/>
              </a:rPr>
              <a:t>cone</a:t>
            </a:r>
          </a:p>
        </p:txBody>
      </p:sp>
      <p:sp>
        <p:nvSpPr>
          <p:cNvPr id="3086" name="Text Box 18"/>
          <p:cNvSpPr txBox="1">
            <a:spLocks noChangeArrowheads="1"/>
          </p:cNvSpPr>
          <p:nvPr/>
        </p:nvSpPr>
        <p:spPr bwMode="auto">
          <a:xfrm>
            <a:off x="6440989" y="2654285"/>
            <a:ext cx="1003300" cy="523875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>
                <a:latin typeface="Calibri" pitchFamily="34" charset="0"/>
              </a:rPr>
              <a:t>z = v</a:t>
            </a:r>
            <a:r>
              <a:rPr lang="fr-FR" sz="1400" baseline="-25000">
                <a:latin typeface="Calibri" pitchFamily="34" charset="0"/>
              </a:rPr>
              <a:t>sh</a:t>
            </a:r>
            <a:r>
              <a:rPr lang="fr-FR" sz="1400">
                <a:latin typeface="Calibri" pitchFamily="34" charset="0"/>
              </a:rPr>
              <a:t> t</a:t>
            </a:r>
          </a:p>
          <a:p>
            <a:pPr algn="ctr"/>
            <a:r>
              <a:rPr lang="fr-FR" sz="1400">
                <a:latin typeface="Calibri" pitchFamily="34" charset="0"/>
              </a:rPr>
              <a:t>shock front</a:t>
            </a:r>
          </a:p>
        </p:txBody>
      </p:sp>
      <p:sp>
        <p:nvSpPr>
          <p:cNvPr id="3088" name="Freeform 20"/>
          <p:cNvSpPr>
            <a:spLocks/>
          </p:cNvSpPr>
          <p:nvPr/>
        </p:nvSpPr>
        <p:spPr bwMode="auto">
          <a:xfrm flipH="1" flipV="1">
            <a:off x="6718802" y="2293922"/>
            <a:ext cx="295275" cy="355600"/>
          </a:xfrm>
          <a:custGeom>
            <a:avLst/>
            <a:gdLst>
              <a:gd name="T0" fmla="*/ 7938 w 186"/>
              <a:gd name="T1" fmla="*/ 0 h 224"/>
              <a:gd name="T2" fmla="*/ 47625 w 186"/>
              <a:gd name="T3" fmla="*/ 209550 h 224"/>
              <a:gd name="T4" fmla="*/ 295275 w 186"/>
              <a:gd name="T5" fmla="*/ 355600 h 224"/>
              <a:gd name="T6" fmla="*/ 0 60000 65536"/>
              <a:gd name="T7" fmla="*/ 0 60000 65536"/>
              <a:gd name="T8" fmla="*/ 0 60000 65536"/>
              <a:gd name="T9" fmla="*/ 0 w 186"/>
              <a:gd name="T10" fmla="*/ 0 h 224"/>
              <a:gd name="T11" fmla="*/ 186 w 186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" h="224">
                <a:moveTo>
                  <a:pt x="5" y="0"/>
                </a:moveTo>
                <a:cubicBezTo>
                  <a:pt x="9" y="22"/>
                  <a:pt x="0" y="95"/>
                  <a:pt x="30" y="132"/>
                </a:cubicBezTo>
                <a:cubicBezTo>
                  <a:pt x="60" y="169"/>
                  <a:pt x="154" y="205"/>
                  <a:pt x="186" y="224"/>
                </a:cubicBezTo>
              </a:path>
            </a:pathLst>
          </a:custGeom>
          <a:noFill/>
          <a:ln w="19050">
            <a:solidFill>
              <a:schemeClr val="tx1"/>
            </a:solidFill>
            <a:prstDash val="lgDash"/>
            <a:round/>
            <a:headEnd/>
            <a:tailEnd type="arrow" w="med" len="lg"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89" name="Freeform 21"/>
          <p:cNvSpPr>
            <a:spLocks/>
          </p:cNvSpPr>
          <p:nvPr/>
        </p:nvSpPr>
        <p:spPr bwMode="auto">
          <a:xfrm>
            <a:off x="5169402" y="1771635"/>
            <a:ext cx="2482850" cy="1601787"/>
          </a:xfrm>
          <a:custGeom>
            <a:avLst/>
            <a:gdLst>
              <a:gd name="T0" fmla="*/ 0 w 1564"/>
              <a:gd name="T1" fmla="*/ 1601787 h 1009"/>
              <a:gd name="T2" fmla="*/ 433388 w 1564"/>
              <a:gd name="T3" fmla="*/ 1243012 h 1009"/>
              <a:gd name="T4" fmla="*/ 1152525 w 1564"/>
              <a:gd name="T5" fmla="*/ 666750 h 1009"/>
              <a:gd name="T6" fmla="*/ 1728788 w 1564"/>
              <a:gd name="T7" fmla="*/ 306387 h 1009"/>
              <a:gd name="T8" fmla="*/ 2159000 w 1564"/>
              <a:gd name="T9" fmla="*/ 101600 h 1009"/>
              <a:gd name="T10" fmla="*/ 2482850 w 1564"/>
              <a:gd name="T11" fmla="*/ 0 h 10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64"/>
              <a:gd name="T19" fmla="*/ 0 h 1009"/>
              <a:gd name="T20" fmla="*/ 1564 w 1564"/>
              <a:gd name="T21" fmla="*/ 1009 h 10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64" h="1009">
                <a:moveTo>
                  <a:pt x="0" y="1009"/>
                </a:moveTo>
                <a:cubicBezTo>
                  <a:pt x="76" y="945"/>
                  <a:pt x="152" y="881"/>
                  <a:pt x="273" y="783"/>
                </a:cubicBezTo>
                <a:cubicBezTo>
                  <a:pt x="394" y="685"/>
                  <a:pt x="590" y="518"/>
                  <a:pt x="726" y="420"/>
                </a:cubicBezTo>
                <a:cubicBezTo>
                  <a:pt x="862" y="322"/>
                  <a:pt x="983" y="252"/>
                  <a:pt x="1089" y="193"/>
                </a:cubicBezTo>
                <a:cubicBezTo>
                  <a:pt x="1195" y="134"/>
                  <a:pt x="1281" y="96"/>
                  <a:pt x="1360" y="64"/>
                </a:cubicBezTo>
                <a:cubicBezTo>
                  <a:pt x="1439" y="32"/>
                  <a:pt x="1522" y="13"/>
                  <a:pt x="1564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90" name="Text Box 22"/>
          <p:cNvSpPr txBox="1">
            <a:spLocks noChangeArrowheads="1"/>
          </p:cNvSpPr>
          <p:nvPr/>
        </p:nvSpPr>
        <p:spPr bwMode="auto">
          <a:xfrm>
            <a:off x="7643834" y="1214422"/>
            <a:ext cx="1474634" cy="30777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>
                <a:latin typeface="Calibri" pitchFamily="34" charset="0"/>
              </a:rPr>
              <a:t>particle upstream</a:t>
            </a:r>
          </a:p>
        </p:txBody>
      </p:sp>
      <p:sp>
        <p:nvSpPr>
          <p:cNvPr id="3092" name="Text Box 24"/>
          <p:cNvSpPr txBox="1">
            <a:spLocks noChangeArrowheads="1"/>
          </p:cNvSpPr>
          <p:nvPr/>
        </p:nvSpPr>
        <p:spPr bwMode="auto">
          <a:xfrm>
            <a:off x="7715272" y="2000240"/>
            <a:ext cx="1104533" cy="52322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>
                <a:latin typeface="Calibri" pitchFamily="34" charset="0"/>
              </a:rPr>
              <a:t>particle </a:t>
            </a:r>
            <a:endParaRPr lang="fr-FR" sz="1400" smtClean="0">
              <a:latin typeface="Calibri" pitchFamily="34" charset="0"/>
            </a:endParaRPr>
          </a:p>
          <a:p>
            <a:pPr algn="ctr"/>
            <a:r>
              <a:rPr lang="fr-FR" sz="1400" smtClean="0">
                <a:latin typeface="Calibri" pitchFamily="34" charset="0"/>
              </a:rPr>
              <a:t>downstream</a:t>
            </a:r>
            <a:endParaRPr lang="fr-FR" sz="1400">
              <a:latin typeface="Calibri" pitchFamily="34" charset="0"/>
            </a:endParaRPr>
          </a:p>
        </p:txBody>
      </p:sp>
      <p:sp>
        <p:nvSpPr>
          <p:cNvPr id="375837" name="Text Box 29"/>
          <p:cNvSpPr txBox="1">
            <a:spLocks noChangeArrowheads="1"/>
          </p:cNvSpPr>
          <p:nvPr/>
        </p:nvSpPr>
        <p:spPr bwMode="auto">
          <a:xfrm>
            <a:off x="855663" y="3786190"/>
            <a:ext cx="77466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u="sng" smtClean="0">
                <a:latin typeface="Calibri" pitchFamily="34" charset="0"/>
              </a:rPr>
              <a:t>no spatial diffusion:</a:t>
            </a:r>
            <a:r>
              <a:rPr lang="fr-FR" sz="1800" smtClean="0">
                <a:latin typeface="Calibri" pitchFamily="34" charset="0"/>
              </a:rPr>
              <a:t> </a:t>
            </a:r>
            <a:r>
              <a:rPr lang="fr-FR" sz="1800">
                <a:latin typeface="Calibri" pitchFamily="34" charset="0"/>
              </a:rPr>
              <a:t>particle cannot turn </a:t>
            </a:r>
            <a:r>
              <a:rPr lang="fr-FR" sz="1800" smtClean="0">
                <a:latin typeface="Calibri" pitchFamily="34" charset="0"/>
              </a:rPr>
              <a:t>around upstream, </a:t>
            </a:r>
            <a:r>
              <a:rPr lang="fr-FR" sz="1800">
                <a:latin typeface="Calibri" pitchFamily="34" charset="0"/>
              </a:rPr>
              <a:t>it is overtaken by the </a:t>
            </a:r>
            <a:endParaRPr lang="fr-FR" sz="1800" smtClean="0">
              <a:latin typeface="Calibri" pitchFamily="34" charset="0"/>
            </a:endParaRPr>
          </a:p>
          <a:p>
            <a:r>
              <a:rPr lang="fr-FR" sz="1800" smtClean="0">
                <a:latin typeface="Calibri" pitchFamily="34" charset="0"/>
              </a:rPr>
              <a:t>shock front on timescale </a:t>
            </a:r>
            <a:r>
              <a:rPr lang="fr-FR" sz="1800" smtClean="0">
                <a:latin typeface="Times New Roman"/>
              </a:rPr>
              <a:t>r</a:t>
            </a:r>
            <a:r>
              <a:rPr lang="fr-FR" sz="1800" baseline="-25000" smtClean="0">
                <a:latin typeface="Calibri"/>
              </a:rPr>
              <a:t>L</a:t>
            </a:r>
            <a:r>
              <a:rPr lang="fr-FR" sz="1800" smtClean="0">
                <a:latin typeface="Calibri" pitchFamily="34" charset="0"/>
              </a:rPr>
              <a:t>/</a:t>
            </a:r>
            <a:r>
              <a:rPr lang="fr-FR" sz="1800" smtClean="0">
                <a:latin typeface="cmmi10"/>
              </a:rPr>
              <a:t>¡</a:t>
            </a:r>
            <a:r>
              <a:rPr lang="fr-FR" sz="1800" baseline="-25000" smtClean="0">
                <a:latin typeface="Calibri"/>
              </a:rPr>
              <a:t>sh</a:t>
            </a:r>
            <a:r>
              <a:rPr lang="fr-FR" sz="1800" smtClean="0">
                <a:latin typeface="Calibri" pitchFamily="34" charset="0"/>
              </a:rPr>
              <a:t>c </a:t>
            </a:r>
            <a:endParaRPr lang="fr-FR" sz="1800">
              <a:latin typeface="Calibri" pitchFamily="34" charset="0"/>
            </a:endParaRPr>
          </a:p>
        </p:txBody>
      </p:sp>
      <p:pic>
        <p:nvPicPr>
          <p:cNvPr id="3097" name="Picture 30" descr="logo_I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0400" y="0"/>
            <a:ext cx="863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4" name="Text Box 42"/>
          <p:cNvSpPr txBox="1">
            <a:spLocks noChangeArrowheads="1"/>
          </p:cNvSpPr>
          <p:nvPr/>
        </p:nvSpPr>
        <p:spPr bwMode="auto">
          <a:xfrm>
            <a:off x="179388" y="476250"/>
            <a:ext cx="84248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solidFill>
                  <a:srgbClr val="009900"/>
                </a:solidFill>
                <a:latin typeface="Calibri" pitchFamily="34" charset="0"/>
              </a:rPr>
              <a:t>e.g. Bednarz &amp; Ostrowski 98; Gallant &amp; Achterberg 99; Kirk et al. 00; Achterberg et al. 01; M. L. &amp; Pelletier 03; Ellison &amp; Double 04, Keshet &amp; Waxman 05; Niemiec &amp; Ostrowski </a:t>
            </a:r>
            <a:r>
              <a:rPr lang="fr-FR" sz="1400" smtClean="0">
                <a:solidFill>
                  <a:srgbClr val="009900"/>
                </a:solidFill>
                <a:latin typeface="Calibri" pitchFamily="34" charset="0"/>
              </a:rPr>
              <a:t>05</a:t>
            </a:r>
            <a:r>
              <a:rPr lang="fr-FR" sz="1400">
                <a:solidFill>
                  <a:srgbClr val="009900"/>
                </a:solidFill>
                <a:latin typeface="Calibri" pitchFamily="34" charset="0"/>
              </a:rPr>
              <a:t>; Niemiec et al. </a:t>
            </a:r>
            <a:r>
              <a:rPr lang="fr-FR" sz="1400" smtClean="0">
                <a:solidFill>
                  <a:srgbClr val="009900"/>
                </a:solidFill>
                <a:latin typeface="Calibri" pitchFamily="34" charset="0"/>
              </a:rPr>
              <a:t>06</a:t>
            </a:r>
            <a:r>
              <a:rPr lang="fr-FR" sz="1400">
                <a:solidFill>
                  <a:srgbClr val="009900"/>
                </a:solidFill>
                <a:latin typeface="Calibri" pitchFamily="34" charset="0"/>
              </a:rPr>
              <a:t>; M.L. et al. </a:t>
            </a:r>
            <a:r>
              <a:rPr lang="fr-FR" sz="1400" smtClean="0">
                <a:solidFill>
                  <a:srgbClr val="009900"/>
                </a:solidFill>
                <a:latin typeface="Calibri" pitchFamily="34" charset="0"/>
              </a:rPr>
              <a:t>06, Spitkovsky 08</a:t>
            </a:r>
            <a:endParaRPr lang="fr-FR" sz="140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3105" name="Text Box 46"/>
          <p:cNvSpPr txBox="1">
            <a:spLocks noChangeArrowheads="1"/>
          </p:cNvSpPr>
          <p:nvPr/>
        </p:nvSpPr>
        <p:spPr bwMode="auto">
          <a:xfrm>
            <a:off x="501620" y="1071546"/>
            <a:ext cx="5855962" cy="369332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 sz="1800" u="sng" smtClean="0">
                <a:solidFill>
                  <a:schemeClr val="accent2"/>
                </a:solidFill>
                <a:latin typeface="Calibri" pitchFamily="34" charset="0"/>
              </a:rPr>
              <a:t>A crucial difference with non-relativistic </a:t>
            </a:r>
            <a:r>
              <a:rPr lang="fr-FR" sz="1800" u="sng">
                <a:solidFill>
                  <a:schemeClr val="accent2"/>
                </a:solidFill>
                <a:latin typeface="Calibri" pitchFamily="34" charset="0"/>
              </a:rPr>
              <a:t>shock </a:t>
            </a:r>
            <a:r>
              <a:rPr lang="fr-FR" sz="1800" u="sng" smtClean="0">
                <a:solidFill>
                  <a:schemeClr val="accent2"/>
                </a:solidFill>
                <a:latin typeface="Calibri" pitchFamily="34" charset="0"/>
              </a:rPr>
              <a:t>waves: </a:t>
            </a:r>
            <a:r>
              <a:rPr lang="fr-FR" sz="1800" u="sng" smtClean="0">
                <a:solidFill>
                  <a:schemeClr val="accent2"/>
                </a:solidFill>
                <a:latin typeface="cmmi10"/>
              </a:rPr>
              <a:t>¯</a:t>
            </a:r>
            <a:r>
              <a:rPr lang="fr-FR" sz="1800" u="sng" baseline="-25000" smtClean="0">
                <a:solidFill>
                  <a:schemeClr val="accent2"/>
                </a:solidFill>
                <a:latin typeface="Calibri"/>
              </a:rPr>
              <a:t>sh</a:t>
            </a:r>
            <a:r>
              <a:rPr lang="fr-FR" sz="1800" u="sng" smtClean="0">
                <a:solidFill>
                  <a:schemeClr val="accent2"/>
                </a:solidFill>
                <a:latin typeface="cmsy10"/>
              </a:rPr>
              <a:t>»</a:t>
            </a:r>
            <a:r>
              <a:rPr lang="fr-FR" sz="1800" u="sng" smtClean="0">
                <a:solidFill>
                  <a:schemeClr val="accent2"/>
                </a:solidFill>
                <a:latin typeface="Calibri" pitchFamily="34" charset="0"/>
              </a:rPr>
              <a:t> 1</a:t>
            </a:r>
            <a:endParaRPr lang="fr-FR" sz="1800" u="sng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75855" name="Text Box 47"/>
          <p:cNvSpPr txBox="1">
            <a:spLocks noChangeArrowheads="1"/>
          </p:cNvSpPr>
          <p:nvPr/>
        </p:nvSpPr>
        <p:spPr bwMode="auto">
          <a:xfrm>
            <a:off x="850900" y="5234003"/>
            <a:ext cx="8118569" cy="369332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 sz="1800" u="sng">
                <a:latin typeface="Calibri" pitchFamily="34" charset="0"/>
              </a:rPr>
              <a:t>downstream:</a:t>
            </a:r>
            <a:r>
              <a:rPr lang="fr-FR" sz="1800">
                <a:latin typeface="Calibri" pitchFamily="34" charset="0"/>
              </a:rPr>
              <a:t> advected away from the shock at speed c/3 </a:t>
            </a:r>
            <a:r>
              <a:rPr lang="fr-FR" sz="1800">
                <a:latin typeface="cmsy10" pitchFamily="34" charset="0"/>
              </a:rPr>
              <a:t>)</a:t>
            </a:r>
            <a:r>
              <a:rPr lang="fr-FR" sz="1800">
                <a:latin typeface="Calibri" pitchFamily="34" charset="0"/>
              </a:rPr>
              <a:t> large escape probability</a:t>
            </a:r>
          </a:p>
        </p:txBody>
      </p:sp>
      <p:sp>
        <p:nvSpPr>
          <p:cNvPr id="375857" name="Text Box 49"/>
          <p:cNvSpPr txBox="1">
            <a:spLocks noChangeArrowheads="1"/>
          </p:cNvSpPr>
          <p:nvPr/>
        </p:nvSpPr>
        <p:spPr bwMode="auto">
          <a:xfrm>
            <a:off x="1714480" y="4376746"/>
            <a:ext cx="6424451" cy="369332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 sz="1800" smtClean="0">
                <a:latin typeface="cmsy10"/>
              </a:rPr>
              <a:t>)</a:t>
            </a:r>
            <a:r>
              <a:rPr lang="fr-FR" sz="1800" smtClean="0">
                <a:latin typeface="Calibri" pitchFamily="34" charset="0"/>
              </a:rPr>
              <a:t> energy gain </a:t>
            </a:r>
            <a:r>
              <a:rPr lang="fr-FR" sz="1800" smtClean="0">
                <a:latin typeface="cmmi10"/>
              </a:rPr>
              <a:t>¢</a:t>
            </a:r>
            <a:r>
              <a:rPr lang="fr-FR" sz="1800" smtClean="0">
                <a:latin typeface="Calibri" pitchFamily="34" charset="0"/>
              </a:rPr>
              <a:t>E/E </a:t>
            </a:r>
            <a:r>
              <a:rPr lang="fr-FR" sz="1800" smtClean="0">
                <a:latin typeface="cmsy10"/>
              </a:rPr>
              <a:t>»</a:t>
            </a:r>
            <a:r>
              <a:rPr lang="fr-FR" sz="1800" smtClean="0">
                <a:latin typeface="Calibri" pitchFamily="34" charset="0"/>
              </a:rPr>
              <a:t> 1 (except </a:t>
            </a:r>
            <a:r>
              <a:rPr lang="fr-FR" sz="1800">
                <a:latin typeface="Calibri" pitchFamily="34" charset="0"/>
              </a:rPr>
              <a:t>at 1</a:t>
            </a:r>
            <a:r>
              <a:rPr lang="fr-FR" sz="1800" baseline="30000">
                <a:latin typeface="Calibri" pitchFamily="34" charset="0"/>
              </a:rPr>
              <a:t>st</a:t>
            </a:r>
            <a:r>
              <a:rPr lang="fr-FR" sz="1800">
                <a:latin typeface="Calibri" pitchFamily="34" charset="0"/>
              </a:rPr>
              <a:t> cycle) </a:t>
            </a:r>
            <a:r>
              <a:rPr lang="fr-FR">
                <a:solidFill>
                  <a:srgbClr val="009900"/>
                </a:solidFill>
                <a:latin typeface="Calibri" pitchFamily="34" charset="0"/>
              </a:rPr>
              <a:t>Gallant &amp; Achterberg 99</a:t>
            </a:r>
          </a:p>
        </p:txBody>
      </p:sp>
      <p:sp>
        <p:nvSpPr>
          <p:cNvPr id="3108" name="Freeform 51"/>
          <p:cNvSpPr>
            <a:spLocks/>
          </p:cNvSpPr>
          <p:nvPr/>
        </p:nvSpPr>
        <p:spPr bwMode="auto">
          <a:xfrm>
            <a:off x="357158" y="1182671"/>
            <a:ext cx="144462" cy="144463"/>
          </a:xfrm>
          <a:custGeom>
            <a:avLst/>
            <a:gdLst>
              <a:gd name="T0" fmla="*/ 0 w 181"/>
              <a:gd name="T1" fmla="*/ 144463 h 182"/>
              <a:gd name="T2" fmla="*/ 0 w 181"/>
              <a:gd name="T3" fmla="*/ 0 h 182"/>
              <a:gd name="T4" fmla="*/ 144462 w 181"/>
              <a:gd name="T5" fmla="*/ 72232 h 182"/>
              <a:gd name="T6" fmla="*/ 0 w 181"/>
              <a:gd name="T7" fmla="*/ 144463 h 182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182"/>
              <a:gd name="T14" fmla="*/ 181 w 181"/>
              <a:gd name="T15" fmla="*/ 182 h 1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182">
                <a:moveTo>
                  <a:pt x="0" y="182"/>
                </a:moveTo>
                <a:lnTo>
                  <a:pt x="0" y="0"/>
                </a:lnTo>
                <a:lnTo>
                  <a:pt x="181" y="91"/>
                </a:lnTo>
                <a:lnTo>
                  <a:pt x="0" y="182"/>
                </a:lnTo>
                <a:close/>
              </a:path>
            </a:pathLst>
          </a:custGeom>
          <a:gradFill rotWithShape="1">
            <a:gsLst>
              <a:gs pos="0">
                <a:srgbClr val="000066"/>
              </a:gs>
              <a:gs pos="100000">
                <a:srgbClr val="0066FF"/>
              </a:gs>
            </a:gsLst>
            <a:lin ang="0" scaled="1"/>
          </a:gradFill>
          <a:ln w="19050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75861" name="Oval 53"/>
          <p:cNvSpPr>
            <a:spLocks noChangeArrowheads="1"/>
          </p:cNvSpPr>
          <p:nvPr/>
        </p:nvSpPr>
        <p:spPr bwMode="auto">
          <a:xfrm>
            <a:off x="755650" y="3940178"/>
            <a:ext cx="71438" cy="73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75862" name="Oval 54"/>
          <p:cNvSpPr>
            <a:spLocks noChangeArrowheads="1"/>
          </p:cNvSpPr>
          <p:nvPr/>
        </p:nvSpPr>
        <p:spPr bwMode="auto">
          <a:xfrm>
            <a:off x="755650" y="5376878"/>
            <a:ext cx="71438" cy="73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3" name="Text Box 47"/>
          <p:cNvSpPr txBox="1">
            <a:spLocks noChangeArrowheads="1"/>
          </p:cNvSpPr>
          <p:nvPr/>
        </p:nvSpPr>
        <p:spPr bwMode="auto">
          <a:xfrm>
            <a:off x="1643042" y="6488692"/>
            <a:ext cx="3282565" cy="369332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 sz="1800" b="1" smtClean="0">
                <a:solidFill>
                  <a:srgbClr val="FF0000"/>
                </a:solidFill>
                <a:latin typeface="cmsy10"/>
              </a:rPr>
              <a:t>)</a:t>
            </a:r>
            <a:r>
              <a:rPr lang="fr-FR" sz="1800" b="1" smtClean="0">
                <a:solidFill>
                  <a:srgbClr val="FF0000"/>
                </a:solidFill>
                <a:latin typeface="Calibri" pitchFamily="34" charset="0"/>
              </a:rPr>
              <a:t> efficiency </a:t>
            </a:r>
            <a:r>
              <a:rPr lang="fr-FR" sz="1800" b="1">
                <a:solidFill>
                  <a:srgbClr val="FF0000"/>
                </a:solidFill>
                <a:latin typeface="Calibri" pitchFamily="34" charset="0"/>
              </a:rPr>
              <a:t>and spectral index?</a:t>
            </a:r>
          </a:p>
        </p:txBody>
      </p:sp>
      <p:sp>
        <p:nvSpPr>
          <p:cNvPr id="45" name="Text Box 46"/>
          <p:cNvSpPr txBox="1">
            <a:spLocks noChangeArrowheads="1"/>
          </p:cNvSpPr>
          <p:nvPr/>
        </p:nvSpPr>
        <p:spPr bwMode="auto">
          <a:xfrm>
            <a:off x="501620" y="3286124"/>
            <a:ext cx="1603324" cy="369332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 sz="1800" u="sng" smtClean="0">
                <a:solidFill>
                  <a:schemeClr val="accent2"/>
                </a:solidFill>
                <a:latin typeface="Calibri" pitchFamily="34" charset="0"/>
              </a:rPr>
              <a:t>Consequences:</a:t>
            </a:r>
            <a:endParaRPr lang="fr-FR" sz="1800" u="sng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46" name="Freeform 51"/>
          <p:cNvSpPr>
            <a:spLocks/>
          </p:cNvSpPr>
          <p:nvPr/>
        </p:nvSpPr>
        <p:spPr bwMode="auto">
          <a:xfrm>
            <a:off x="357158" y="3397249"/>
            <a:ext cx="144462" cy="144463"/>
          </a:xfrm>
          <a:custGeom>
            <a:avLst/>
            <a:gdLst>
              <a:gd name="T0" fmla="*/ 0 w 181"/>
              <a:gd name="T1" fmla="*/ 144463 h 182"/>
              <a:gd name="T2" fmla="*/ 0 w 181"/>
              <a:gd name="T3" fmla="*/ 0 h 182"/>
              <a:gd name="T4" fmla="*/ 144462 w 181"/>
              <a:gd name="T5" fmla="*/ 72232 h 182"/>
              <a:gd name="T6" fmla="*/ 0 w 181"/>
              <a:gd name="T7" fmla="*/ 144463 h 182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182"/>
              <a:gd name="T14" fmla="*/ 181 w 181"/>
              <a:gd name="T15" fmla="*/ 182 h 1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182">
                <a:moveTo>
                  <a:pt x="0" y="182"/>
                </a:moveTo>
                <a:lnTo>
                  <a:pt x="0" y="0"/>
                </a:lnTo>
                <a:lnTo>
                  <a:pt x="181" y="91"/>
                </a:lnTo>
                <a:lnTo>
                  <a:pt x="0" y="182"/>
                </a:lnTo>
                <a:close/>
              </a:path>
            </a:pathLst>
          </a:custGeom>
          <a:gradFill rotWithShape="1">
            <a:gsLst>
              <a:gs pos="0">
                <a:srgbClr val="000066"/>
              </a:gs>
              <a:gs pos="100000">
                <a:srgbClr val="0066FF"/>
              </a:gs>
            </a:gsLst>
            <a:lin ang="0" scaled="1"/>
          </a:gradFill>
          <a:ln w="19050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850924" y="5609829"/>
            <a:ext cx="7911718" cy="533479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lvl="0"/>
            <a:r>
              <a:rPr lang="fr-FR" sz="1800" u="sng" smtClean="0">
                <a:latin typeface="Calibri" pitchFamily="34" charset="0"/>
              </a:rPr>
              <a:t>superluminal nature and anisotropy:</a:t>
            </a:r>
            <a:r>
              <a:rPr lang="fr-FR" sz="1800" smtClean="0">
                <a:latin typeface="Calibri" pitchFamily="34" charset="0"/>
              </a:rPr>
              <a:t> shock wave is superluminal unless </a:t>
            </a:r>
            <a:r>
              <a:rPr lang="fr-FR" sz="1800" smtClean="0">
                <a:latin typeface="cmmi10"/>
              </a:rPr>
              <a:t>£</a:t>
            </a:r>
            <a:r>
              <a:rPr lang="fr-FR" sz="1800" baseline="-25000" smtClean="0">
                <a:latin typeface="Calibri"/>
              </a:rPr>
              <a:t>B</a:t>
            </a:r>
            <a:r>
              <a:rPr lang="fr-FR" sz="1800" smtClean="0">
                <a:latin typeface="Calibri" pitchFamily="34" charset="0"/>
              </a:rPr>
              <a:t> &lt; 1/</a:t>
            </a:r>
            <a:r>
              <a:rPr lang="fr-FR" sz="1800" smtClean="0">
                <a:latin typeface="cmmi10"/>
              </a:rPr>
              <a:t>¡</a:t>
            </a:r>
            <a:r>
              <a:rPr lang="fr-FR" sz="1800" baseline="-25000" smtClean="0">
                <a:latin typeface="Calibri"/>
              </a:rPr>
              <a:t>sh </a:t>
            </a:r>
          </a:p>
          <a:p>
            <a:pPr lvl="0"/>
            <a:r>
              <a:rPr lang="fr-FR" baseline="-25000" smtClean="0">
                <a:solidFill>
                  <a:srgbClr val="00CC00"/>
                </a:solidFill>
                <a:latin typeface="Calibri"/>
              </a:rPr>
              <a:t>				</a:t>
            </a:r>
            <a:endParaRPr lang="fr-FR" sz="1800" baseline="-25000">
              <a:latin typeface="Calibri"/>
            </a:endParaRPr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55674" y="5752704"/>
            <a:ext cx="71438" cy="73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Text Box 49"/>
          <p:cNvSpPr txBox="1">
            <a:spLocks noChangeArrowheads="1"/>
          </p:cNvSpPr>
          <p:nvPr/>
        </p:nvSpPr>
        <p:spPr bwMode="auto">
          <a:xfrm>
            <a:off x="1643042" y="6000768"/>
            <a:ext cx="7675371" cy="615553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lvl="0"/>
            <a:r>
              <a:rPr lang="fr-FR" sz="1800" smtClean="0">
                <a:latin typeface="cmsy10"/>
              </a:rPr>
              <a:t>)</a:t>
            </a:r>
            <a:r>
              <a:rPr lang="fr-FR" sz="1800" smtClean="0">
                <a:latin typeface="Calibri" pitchFamily="34" charset="0"/>
              </a:rPr>
              <a:t> Fermi acceleration inhibited in generic conditions  </a:t>
            </a:r>
            <a:r>
              <a:rPr lang="fr-FR" smtClean="0">
                <a:solidFill>
                  <a:srgbClr val="009900"/>
                </a:solidFill>
                <a:latin typeface="Calibri" pitchFamily="34" charset="0"/>
              </a:rPr>
              <a:t>(Begelman &amp; Kirk 90,</a:t>
            </a:r>
          </a:p>
          <a:p>
            <a:pPr lvl="0"/>
            <a:r>
              <a:rPr lang="fr-FR" smtClean="0">
                <a:solidFill>
                  <a:srgbClr val="009900"/>
                </a:solidFill>
                <a:latin typeface="Calibri" pitchFamily="34" charset="0"/>
              </a:rPr>
              <a:t>			Niemiec, Ostrowski &amp; Pohl 06, M.L., Pelletier, Revenu 06)</a:t>
            </a:r>
            <a:endParaRPr lang="fr-FR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53" name="Text Box 49"/>
          <p:cNvSpPr txBox="1">
            <a:spLocks noChangeArrowheads="1"/>
          </p:cNvSpPr>
          <p:nvPr/>
        </p:nvSpPr>
        <p:spPr bwMode="auto">
          <a:xfrm>
            <a:off x="1714480" y="4714884"/>
            <a:ext cx="7535204" cy="369332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 sz="1800" smtClean="0">
                <a:latin typeface="cmsy10"/>
              </a:rPr>
              <a:t>)</a:t>
            </a:r>
            <a:r>
              <a:rPr lang="fr-FR" sz="1800" smtClean="0">
                <a:latin typeface="Calibri" pitchFamily="34" charset="0"/>
              </a:rPr>
              <a:t> growth of instabilities strongly inhibited by advection</a:t>
            </a:r>
            <a:r>
              <a:rPr lang="fr-FR" smtClean="0">
                <a:solidFill>
                  <a:srgbClr val="00CC00"/>
                </a:solidFill>
                <a:latin typeface="Calibri" pitchFamily="34" charset="0"/>
              </a:rPr>
              <a:t> </a:t>
            </a:r>
            <a:r>
              <a:rPr lang="fr-FR" smtClean="0">
                <a:solidFill>
                  <a:srgbClr val="009900"/>
                </a:solidFill>
                <a:latin typeface="Calibri" pitchFamily="34" charset="0"/>
              </a:rPr>
              <a:t>Milosavljevic &amp; Nakar 06</a:t>
            </a:r>
            <a:endParaRPr lang="fr-FR">
              <a:solidFill>
                <a:srgbClr val="0099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Text Box 2"/>
          <p:cNvSpPr txBox="1">
            <a:spLocks noChangeArrowheads="1"/>
          </p:cNvSpPr>
          <p:nvPr/>
        </p:nvSpPr>
        <p:spPr bwMode="auto">
          <a:xfrm>
            <a:off x="-32" y="-24"/>
            <a:ext cx="47404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9CC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80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Inhibition of Fermi acceleration</a:t>
            </a:r>
            <a:endParaRPr lang="fr-FR" sz="28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445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CCEC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4100" name="Picture 11" descr="logo_IA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0400" y="0"/>
            <a:ext cx="863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" name="Groupe 31"/>
          <p:cNvGrpSpPr>
            <a:grpSpLocks noChangeAspect="1"/>
          </p:cNvGrpSpPr>
          <p:nvPr/>
        </p:nvGrpSpPr>
        <p:grpSpPr>
          <a:xfrm>
            <a:off x="3643306" y="2154556"/>
            <a:ext cx="5297170" cy="1417320"/>
            <a:chOff x="2268538" y="1803400"/>
            <a:chExt cx="6621462" cy="1771650"/>
          </a:xfrm>
        </p:grpSpPr>
        <p:sp>
          <p:nvSpPr>
            <p:cNvPr id="377878" name="AutoShape 22"/>
            <p:cNvSpPr>
              <a:spLocks noChangeArrowheads="1"/>
            </p:cNvSpPr>
            <p:nvPr/>
          </p:nvSpPr>
          <p:spPr bwMode="auto">
            <a:xfrm>
              <a:off x="3144838" y="2738438"/>
              <a:ext cx="4606925" cy="647700"/>
            </a:xfrm>
            <a:prstGeom prst="parallelogram">
              <a:avLst>
                <a:gd name="adj" fmla="val 20001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02" name="Line 23"/>
            <p:cNvSpPr>
              <a:spLocks noChangeShapeType="1"/>
            </p:cNvSpPr>
            <p:nvPr/>
          </p:nvSpPr>
          <p:spPr bwMode="auto">
            <a:xfrm flipH="1">
              <a:off x="3000375" y="3170238"/>
              <a:ext cx="143986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Line 24"/>
            <p:cNvSpPr>
              <a:spLocks noChangeShapeType="1"/>
            </p:cNvSpPr>
            <p:nvPr/>
          </p:nvSpPr>
          <p:spPr bwMode="auto">
            <a:xfrm flipH="1">
              <a:off x="3792538" y="2882900"/>
              <a:ext cx="251936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Line 25"/>
            <p:cNvSpPr>
              <a:spLocks noChangeShapeType="1"/>
            </p:cNvSpPr>
            <p:nvPr/>
          </p:nvSpPr>
          <p:spPr bwMode="auto">
            <a:xfrm flipH="1">
              <a:off x="6311900" y="1803400"/>
              <a:ext cx="1441450" cy="1081088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Line 26"/>
            <p:cNvSpPr>
              <a:spLocks noChangeShapeType="1"/>
            </p:cNvSpPr>
            <p:nvPr/>
          </p:nvSpPr>
          <p:spPr bwMode="auto">
            <a:xfrm flipH="1">
              <a:off x="4438650" y="2089150"/>
              <a:ext cx="1441450" cy="1081088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6" name="Group 46"/>
            <p:cNvGrpSpPr>
              <a:grpSpLocks/>
            </p:cNvGrpSpPr>
            <p:nvPr/>
          </p:nvGrpSpPr>
          <p:grpSpPr bwMode="auto">
            <a:xfrm>
              <a:off x="8027988" y="2524125"/>
              <a:ext cx="862012" cy="1050925"/>
              <a:chOff x="1164" y="1540"/>
              <a:chExt cx="543" cy="662"/>
            </a:xfrm>
          </p:grpSpPr>
          <p:sp>
            <p:nvSpPr>
              <p:cNvPr id="4122" name="Line 27"/>
              <p:cNvSpPr>
                <a:spLocks noChangeShapeType="1"/>
              </p:cNvSpPr>
              <p:nvPr/>
            </p:nvSpPr>
            <p:spPr bwMode="auto">
              <a:xfrm>
                <a:off x="1164" y="2023"/>
                <a:ext cx="4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Line 28"/>
              <p:cNvSpPr>
                <a:spLocks noChangeShapeType="1"/>
              </p:cNvSpPr>
              <p:nvPr/>
            </p:nvSpPr>
            <p:spPr bwMode="auto">
              <a:xfrm flipV="1">
                <a:off x="1164" y="1842"/>
                <a:ext cx="317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Line 29"/>
              <p:cNvSpPr>
                <a:spLocks noChangeShapeType="1"/>
              </p:cNvSpPr>
              <p:nvPr/>
            </p:nvSpPr>
            <p:spPr bwMode="auto">
              <a:xfrm flipV="1">
                <a:off x="1164" y="1661"/>
                <a:ext cx="0" cy="3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Text Box 30"/>
              <p:cNvSpPr txBox="1">
                <a:spLocks noChangeArrowheads="1"/>
              </p:cNvSpPr>
              <p:nvPr/>
            </p:nvSpPr>
            <p:spPr bwMode="auto">
              <a:xfrm>
                <a:off x="1436" y="1989"/>
                <a:ext cx="17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>
                    <a:latin typeface="Calibri" pitchFamily="34" charset="0"/>
                  </a:rPr>
                  <a:t>x</a:t>
                </a:r>
              </a:p>
            </p:txBody>
          </p:sp>
          <p:sp>
            <p:nvSpPr>
              <p:cNvPr id="4126" name="Text Box 31"/>
              <p:cNvSpPr txBox="1">
                <a:spLocks noChangeArrowheads="1"/>
              </p:cNvSpPr>
              <p:nvPr/>
            </p:nvSpPr>
            <p:spPr bwMode="auto">
              <a:xfrm>
                <a:off x="1527" y="1721"/>
                <a:ext cx="1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>
                    <a:latin typeface="Calibri" pitchFamily="34" charset="0"/>
                  </a:rPr>
                  <a:t>y</a:t>
                </a:r>
              </a:p>
            </p:txBody>
          </p:sp>
          <p:sp>
            <p:nvSpPr>
              <p:cNvPr id="4127" name="Text Box 32"/>
              <p:cNvSpPr txBox="1">
                <a:spLocks noChangeArrowheads="1"/>
              </p:cNvSpPr>
              <p:nvPr/>
            </p:nvSpPr>
            <p:spPr bwMode="auto">
              <a:xfrm>
                <a:off x="1203" y="1540"/>
                <a:ext cx="16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>
                    <a:latin typeface="Calibri" pitchFamily="34" charset="0"/>
                  </a:rPr>
                  <a:t>z</a:t>
                </a:r>
              </a:p>
            </p:txBody>
          </p:sp>
        </p:grpSp>
        <p:sp>
          <p:nvSpPr>
            <p:cNvPr id="4107" name="Text Box 33"/>
            <p:cNvSpPr txBox="1">
              <a:spLocks noChangeArrowheads="1"/>
            </p:cNvSpPr>
            <p:nvPr/>
          </p:nvSpPr>
          <p:spPr bwMode="auto">
            <a:xfrm>
              <a:off x="7524750" y="1947863"/>
              <a:ext cx="1262063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>
                  <a:solidFill>
                    <a:srgbClr val="3366FF"/>
                  </a:solidFill>
                  <a:latin typeface="Calibri" pitchFamily="34" charset="0"/>
                </a:rPr>
                <a:t>B (upstream)</a:t>
              </a:r>
            </a:p>
          </p:txBody>
        </p:sp>
        <p:sp>
          <p:nvSpPr>
            <p:cNvPr id="4108" name="Text Box 34"/>
            <p:cNvSpPr txBox="1">
              <a:spLocks noChangeArrowheads="1"/>
            </p:cNvSpPr>
            <p:nvPr/>
          </p:nvSpPr>
          <p:spPr bwMode="auto">
            <a:xfrm>
              <a:off x="2268538" y="2811463"/>
              <a:ext cx="1519237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>
                  <a:solidFill>
                    <a:srgbClr val="FF0000"/>
                  </a:solidFill>
                  <a:latin typeface="Calibri" pitchFamily="34" charset="0"/>
                </a:rPr>
                <a:t>B (downstream)</a:t>
              </a:r>
            </a:p>
          </p:txBody>
        </p:sp>
        <p:sp>
          <p:nvSpPr>
            <p:cNvPr id="377891" name="Text Box 35"/>
            <p:cNvSpPr txBox="1">
              <a:spLocks noChangeArrowheads="1"/>
            </p:cNvSpPr>
            <p:nvPr/>
          </p:nvSpPr>
          <p:spPr bwMode="auto">
            <a:xfrm>
              <a:off x="5448300" y="3070225"/>
              <a:ext cx="1122363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>
                  <a:latin typeface="Calibri" pitchFamily="34" charset="0"/>
                </a:rPr>
                <a:t>shock front</a:t>
              </a:r>
            </a:p>
          </p:txBody>
        </p:sp>
        <p:sp>
          <p:nvSpPr>
            <p:cNvPr id="4110" name="Freeform 36"/>
            <p:cNvSpPr>
              <a:spLocks/>
            </p:cNvSpPr>
            <p:nvPr/>
          </p:nvSpPr>
          <p:spPr bwMode="auto">
            <a:xfrm>
              <a:off x="4284663" y="1874838"/>
              <a:ext cx="2979737" cy="1144587"/>
            </a:xfrm>
            <a:custGeom>
              <a:avLst/>
              <a:gdLst>
                <a:gd name="T0" fmla="*/ 2971800 w 1877"/>
                <a:gd name="T1" fmla="*/ 0 h 721"/>
                <a:gd name="T2" fmla="*/ 2781300 w 1877"/>
                <a:gd name="T3" fmla="*/ 241300 h 721"/>
                <a:gd name="T4" fmla="*/ 2747962 w 1877"/>
                <a:gd name="T5" fmla="*/ 576262 h 721"/>
                <a:gd name="T6" fmla="*/ 2857500 w 1877"/>
                <a:gd name="T7" fmla="*/ 609600 h 721"/>
                <a:gd name="T8" fmla="*/ 2963862 w 1877"/>
                <a:gd name="T9" fmla="*/ 576262 h 721"/>
                <a:gd name="T10" fmla="*/ 2921000 w 1877"/>
                <a:gd name="T11" fmla="*/ 457200 h 721"/>
                <a:gd name="T12" fmla="*/ 2616200 w 1877"/>
                <a:gd name="T13" fmla="*/ 381000 h 721"/>
                <a:gd name="T14" fmla="*/ 2463800 w 1877"/>
                <a:gd name="T15" fmla="*/ 431800 h 721"/>
                <a:gd name="T16" fmla="*/ 2362200 w 1877"/>
                <a:gd name="T17" fmla="*/ 558800 h 721"/>
                <a:gd name="T18" fmla="*/ 2286000 w 1877"/>
                <a:gd name="T19" fmla="*/ 850900 h 721"/>
                <a:gd name="T20" fmla="*/ 2438400 w 1877"/>
                <a:gd name="T21" fmla="*/ 914400 h 721"/>
                <a:gd name="T22" fmla="*/ 2463800 w 1877"/>
                <a:gd name="T23" fmla="*/ 825500 h 721"/>
                <a:gd name="T24" fmla="*/ 2133600 w 1877"/>
                <a:gd name="T25" fmla="*/ 673100 h 721"/>
                <a:gd name="T26" fmla="*/ 1905000 w 1877"/>
                <a:gd name="T27" fmla="*/ 812800 h 721"/>
                <a:gd name="T28" fmla="*/ 1778000 w 1877"/>
                <a:gd name="T29" fmla="*/ 1092200 h 721"/>
                <a:gd name="T30" fmla="*/ 1866900 w 1877"/>
                <a:gd name="T31" fmla="*/ 1130300 h 721"/>
                <a:gd name="T32" fmla="*/ 1955800 w 1877"/>
                <a:gd name="T33" fmla="*/ 1066800 h 721"/>
                <a:gd name="T34" fmla="*/ 1714500 w 1877"/>
                <a:gd name="T35" fmla="*/ 927100 h 721"/>
                <a:gd name="T36" fmla="*/ 1460500 w 1877"/>
                <a:gd name="T37" fmla="*/ 1079500 h 721"/>
                <a:gd name="T38" fmla="*/ 1536700 w 1877"/>
                <a:gd name="T39" fmla="*/ 1143000 h 721"/>
                <a:gd name="T40" fmla="*/ 1625600 w 1877"/>
                <a:gd name="T41" fmla="*/ 1079500 h 721"/>
                <a:gd name="T42" fmla="*/ 1346200 w 1877"/>
                <a:gd name="T43" fmla="*/ 927100 h 721"/>
                <a:gd name="T44" fmla="*/ 1041400 w 1877"/>
                <a:gd name="T45" fmla="*/ 1092200 h 721"/>
                <a:gd name="T46" fmla="*/ 1130300 w 1877"/>
                <a:gd name="T47" fmla="*/ 1143000 h 721"/>
                <a:gd name="T48" fmla="*/ 1235075 w 1877"/>
                <a:gd name="T49" fmla="*/ 1079500 h 721"/>
                <a:gd name="T50" fmla="*/ 876300 w 1877"/>
                <a:gd name="T51" fmla="*/ 901700 h 721"/>
                <a:gd name="T52" fmla="*/ 587375 w 1877"/>
                <a:gd name="T53" fmla="*/ 1079500 h 721"/>
                <a:gd name="T54" fmla="*/ 685800 w 1877"/>
                <a:gd name="T55" fmla="*/ 1130300 h 721"/>
                <a:gd name="T56" fmla="*/ 803275 w 1877"/>
                <a:gd name="T57" fmla="*/ 1079500 h 721"/>
                <a:gd name="T58" fmla="*/ 419100 w 1877"/>
                <a:gd name="T59" fmla="*/ 901700 h 721"/>
                <a:gd name="T60" fmla="*/ 84137 w 1877"/>
                <a:gd name="T61" fmla="*/ 1079500 h 721"/>
                <a:gd name="T62" fmla="*/ 203200 w 1877"/>
                <a:gd name="T63" fmla="*/ 1130300 h 721"/>
                <a:gd name="T64" fmla="*/ 304800 w 1877"/>
                <a:gd name="T65" fmla="*/ 1054100 h 721"/>
                <a:gd name="T66" fmla="*/ 88900 w 1877"/>
                <a:gd name="T67" fmla="*/ 914400 h 721"/>
                <a:gd name="T68" fmla="*/ 0 w 1877"/>
                <a:gd name="T69" fmla="*/ 889000 h 7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77"/>
                <a:gd name="T106" fmla="*/ 0 h 721"/>
                <a:gd name="T107" fmla="*/ 1877 w 1877"/>
                <a:gd name="T108" fmla="*/ 721 h 72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77" h="721">
                  <a:moveTo>
                    <a:pt x="1872" y="0"/>
                  </a:moveTo>
                  <a:cubicBezTo>
                    <a:pt x="1852" y="25"/>
                    <a:pt x="1775" y="92"/>
                    <a:pt x="1752" y="152"/>
                  </a:cubicBezTo>
                  <a:cubicBezTo>
                    <a:pt x="1729" y="212"/>
                    <a:pt x="1723" y="324"/>
                    <a:pt x="1731" y="363"/>
                  </a:cubicBezTo>
                  <a:cubicBezTo>
                    <a:pt x="1739" y="402"/>
                    <a:pt x="1777" y="384"/>
                    <a:pt x="1800" y="384"/>
                  </a:cubicBezTo>
                  <a:cubicBezTo>
                    <a:pt x="1823" y="384"/>
                    <a:pt x="1860" y="379"/>
                    <a:pt x="1867" y="363"/>
                  </a:cubicBezTo>
                  <a:cubicBezTo>
                    <a:pt x="1874" y="347"/>
                    <a:pt x="1877" y="309"/>
                    <a:pt x="1840" y="288"/>
                  </a:cubicBezTo>
                  <a:cubicBezTo>
                    <a:pt x="1803" y="267"/>
                    <a:pt x="1696" y="243"/>
                    <a:pt x="1648" y="240"/>
                  </a:cubicBezTo>
                  <a:cubicBezTo>
                    <a:pt x="1600" y="237"/>
                    <a:pt x="1579" y="253"/>
                    <a:pt x="1552" y="272"/>
                  </a:cubicBezTo>
                  <a:cubicBezTo>
                    <a:pt x="1525" y="291"/>
                    <a:pt x="1507" y="308"/>
                    <a:pt x="1488" y="352"/>
                  </a:cubicBezTo>
                  <a:cubicBezTo>
                    <a:pt x="1469" y="396"/>
                    <a:pt x="1432" y="499"/>
                    <a:pt x="1440" y="536"/>
                  </a:cubicBezTo>
                  <a:cubicBezTo>
                    <a:pt x="1448" y="573"/>
                    <a:pt x="1517" y="579"/>
                    <a:pt x="1536" y="576"/>
                  </a:cubicBezTo>
                  <a:cubicBezTo>
                    <a:pt x="1555" y="573"/>
                    <a:pt x="1584" y="545"/>
                    <a:pt x="1552" y="520"/>
                  </a:cubicBezTo>
                  <a:cubicBezTo>
                    <a:pt x="1520" y="495"/>
                    <a:pt x="1403" y="425"/>
                    <a:pt x="1344" y="424"/>
                  </a:cubicBezTo>
                  <a:cubicBezTo>
                    <a:pt x="1285" y="423"/>
                    <a:pt x="1237" y="468"/>
                    <a:pt x="1200" y="512"/>
                  </a:cubicBezTo>
                  <a:cubicBezTo>
                    <a:pt x="1163" y="556"/>
                    <a:pt x="1124" y="655"/>
                    <a:pt x="1120" y="688"/>
                  </a:cubicBezTo>
                  <a:cubicBezTo>
                    <a:pt x="1116" y="721"/>
                    <a:pt x="1157" y="715"/>
                    <a:pt x="1176" y="712"/>
                  </a:cubicBezTo>
                  <a:cubicBezTo>
                    <a:pt x="1195" y="709"/>
                    <a:pt x="1248" y="693"/>
                    <a:pt x="1232" y="672"/>
                  </a:cubicBezTo>
                  <a:cubicBezTo>
                    <a:pt x="1216" y="651"/>
                    <a:pt x="1132" y="583"/>
                    <a:pt x="1080" y="584"/>
                  </a:cubicBezTo>
                  <a:cubicBezTo>
                    <a:pt x="1028" y="585"/>
                    <a:pt x="939" y="657"/>
                    <a:pt x="920" y="680"/>
                  </a:cubicBezTo>
                  <a:cubicBezTo>
                    <a:pt x="901" y="703"/>
                    <a:pt x="951" y="720"/>
                    <a:pt x="968" y="720"/>
                  </a:cubicBezTo>
                  <a:cubicBezTo>
                    <a:pt x="985" y="720"/>
                    <a:pt x="1044" y="703"/>
                    <a:pt x="1024" y="680"/>
                  </a:cubicBezTo>
                  <a:cubicBezTo>
                    <a:pt x="1004" y="657"/>
                    <a:pt x="909" y="583"/>
                    <a:pt x="848" y="584"/>
                  </a:cubicBezTo>
                  <a:cubicBezTo>
                    <a:pt x="787" y="585"/>
                    <a:pt x="679" y="665"/>
                    <a:pt x="656" y="688"/>
                  </a:cubicBezTo>
                  <a:cubicBezTo>
                    <a:pt x="633" y="711"/>
                    <a:pt x="692" y="721"/>
                    <a:pt x="712" y="720"/>
                  </a:cubicBezTo>
                  <a:cubicBezTo>
                    <a:pt x="732" y="719"/>
                    <a:pt x="805" y="705"/>
                    <a:pt x="778" y="680"/>
                  </a:cubicBezTo>
                  <a:cubicBezTo>
                    <a:pt x="751" y="655"/>
                    <a:pt x="620" y="568"/>
                    <a:pt x="552" y="568"/>
                  </a:cubicBezTo>
                  <a:cubicBezTo>
                    <a:pt x="484" y="568"/>
                    <a:pt x="390" y="656"/>
                    <a:pt x="370" y="680"/>
                  </a:cubicBezTo>
                  <a:cubicBezTo>
                    <a:pt x="350" y="704"/>
                    <a:pt x="409" y="712"/>
                    <a:pt x="432" y="712"/>
                  </a:cubicBezTo>
                  <a:cubicBezTo>
                    <a:pt x="455" y="712"/>
                    <a:pt x="534" y="704"/>
                    <a:pt x="506" y="680"/>
                  </a:cubicBezTo>
                  <a:cubicBezTo>
                    <a:pt x="478" y="656"/>
                    <a:pt x="339" y="568"/>
                    <a:pt x="264" y="568"/>
                  </a:cubicBezTo>
                  <a:cubicBezTo>
                    <a:pt x="189" y="568"/>
                    <a:pt x="76" y="656"/>
                    <a:pt x="53" y="680"/>
                  </a:cubicBezTo>
                  <a:cubicBezTo>
                    <a:pt x="30" y="704"/>
                    <a:pt x="105" y="715"/>
                    <a:pt x="128" y="712"/>
                  </a:cubicBezTo>
                  <a:cubicBezTo>
                    <a:pt x="151" y="709"/>
                    <a:pt x="204" y="686"/>
                    <a:pt x="192" y="664"/>
                  </a:cubicBezTo>
                  <a:cubicBezTo>
                    <a:pt x="180" y="642"/>
                    <a:pt x="88" y="593"/>
                    <a:pt x="56" y="576"/>
                  </a:cubicBezTo>
                  <a:cubicBezTo>
                    <a:pt x="24" y="559"/>
                    <a:pt x="12" y="563"/>
                    <a:pt x="0" y="560"/>
                  </a:cubicBezTo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4111" name="Text Box 40"/>
          <p:cNvSpPr txBox="1">
            <a:spLocks noChangeArrowheads="1"/>
          </p:cNvSpPr>
          <p:nvPr/>
        </p:nvSpPr>
        <p:spPr bwMode="auto">
          <a:xfrm>
            <a:off x="468313" y="669912"/>
            <a:ext cx="2168735" cy="369332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 sz="1800" u="sng" smtClean="0">
                <a:solidFill>
                  <a:schemeClr val="accent2"/>
                </a:solidFill>
                <a:latin typeface="Calibri" pitchFamily="34" charset="0"/>
              </a:rPr>
              <a:t>Superluminal effects:</a:t>
            </a:r>
            <a:endParaRPr lang="fr-FR">
              <a:solidFill>
                <a:srgbClr val="009900"/>
              </a:solidFill>
              <a:latin typeface="Calibri" pitchFamily="34" charset="0"/>
            </a:endParaRPr>
          </a:p>
        </p:txBody>
      </p:sp>
      <p:pic>
        <p:nvPicPr>
          <p:cNvPr id="4112" name="Picture 4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000100" y="2797498"/>
            <a:ext cx="2566987" cy="623887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</p:pic>
      <p:sp>
        <p:nvSpPr>
          <p:cNvPr id="377903" name="Text Box 47"/>
          <p:cNvSpPr txBox="1">
            <a:spLocks noChangeArrowheads="1"/>
          </p:cNvSpPr>
          <p:nvPr/>
        </p:nvSpPr>
        <p:spPr bwMode="auto">
          <a:xfrm>
            <a:off x="468313" y="4759325"/>
            <a:ext cx="8245847" cy="369332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 sz="1800" u="sng">
                <a:solidFill>
                  <a:schemeClr val="accent2"/>
                </a:solidFill>
                <a:latin typeface="Calibri" pitchFamily="34" charset="0"/>
              </a:rPr>
              <a:t>GRB afterglows:</a:t>
            </a:r>
            <a:r>
              <a:rPr lang="fr-FR" sz="1800">
                <a:latin typeface="Calibri" pitchFamily="34" charset="0"/>
              </a:rPr>
              <a:t> synchrotron from e</a:t>
            </a:r>
            <a:r>
              <a:rPr lang="fr-FR" sz="1800" baseline="30000">
                <a:latin typeface="Calibri" pitchFamily="34" charset="0"/>
              </a:rPr>
              <a:t>-</a:t>
            </a:r>
            <a:r>
              <a:rPr lang="fr-FR" sz="1800">
                <a:latin typeface="Calibri" pitchFamily="34" charset="0"/>
              </a:rPr>
              <a:t> accelerated at external shock with </a:t>
            </a:r>
            <a:r>
              <a:rPr lang="fr-FR" sz="1800">
                <a:latin typeface="Calibri" pitchFamily="34" charset="0"/>
                <a:sym typeface="Symbol" pitchFamily="18" charset="2"/>
              </a:rPr>
              <a:t></a:t>
            </a:r>
            <a:r>
              <a:rPr lang="fr-FR" sz="1800" baseline="-25000">
                <a:latin typeface="Calibri" pitchFamily="34" charset="0"/>
                <a:sym typeface="Symbol" pitchFamily="18" charset="2"/>
              </a:rPr>
              <a:t>sh</a:t>
            </a:r>
            <a:r>
              <a:rPr lang="fr-FR" sz="1800">
                <a:latin typeface="Calibri" pitchFamily="34" charset="0"/>
                <a:sym typeface="Symbol" pitchFamily="18" charset="2"/>
              </a:rPr>
              <a:t> </a:t>
            </a:r>
            <a:r>
              <a:rPr lang="en-US" sz="1800">
                <a:latin typeface="Calibri" pitchFamily="34" charset="0"/>
                <a:sym typeface="Symbol" pitchFamily="18" charset="2"/>
              </a:rPr>
              <a:t>=</a:t>
            </a:r>
            <a:r>
              <a:rPr lang="fr-FR" sz="1800">
                <a:latin typeface="Calibri" pitchFamily="34" charset="0"/>
              </a:rPr>
              <a:t> 300 </a:t>
            </a:r>
            <a:r>
              <a:rPr lang="fr-FR" sz="1800">
                <a:latin typeface="cmsy10" pitchFamily="34" charset="0"/>
              </a:rPr>
              <a:t>!</a:t>
            </a:r>
            <a:r>
              <a:rPr lang="en-US" sz="1800">
                <a:latin typeface="Calibri" pitchFamily="34" charset="0"/>
              </a:rPr>
              <a:t> 1</a:t>
            </a:r>
            <a:r>
              <a:rPr lang="fr-FR" sz="1800">
                <a:latin typeface="Calibri" pitchFamily="34" charset="0"/>
              </a:rPr>
              <a:t> </a:t>
            </a:r>
          </a:p>
        </p:txBody>
      </p:sp>
      <p:sp>
        <p:nvSpPr>
          <p:cNvPr id="4114" name="Text Box 48"/>
          <p:cNvSpPr txBox="1">
            <a:spLocks noChangeArrowheads="1"/>
          </p:cNvSpPr>
          <p:nvPr/>
        </p:nvSpPr>
        <p:spPr bwMode="auto">
          <a:xfrm>
            <a:off x="1116013" y="3714752"/>
            <a:ext cx="7558159" cy="646331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 sz="1800" b="1">
                <a:solidFill>
                  <a:srgbClr val="FF0000"/>
                </a:solidFill>
                <a:latin typeface="cmsy10" pitchFamily="34" charset="0"/>
              </a:rPr>
              <a:t>)</a:t>
            </a:r>
            <a:r>
              <a:rPr lang="fr-FR" sz="1800" b="1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fr-FR" sz="1800" b="1" smtClean="0">
                <a:solidFill>
                  <a:srgbClr val="FF0000"/>
                </a:solidFill>
                <a:latin typeface="Calibri" pitchFamily="34" charset="0"/>
              </a:rPr>
              <a:t>Fermi acceleration requires parallel shock waves or a</a:t>
            </a:r>
            <a:r>
              <a:rPr lang="fr-FR" sz="1800" b="1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fr-FR" sz="1800" b="1" smtClean="0">
                <a:solidFill>
                  <a:srgbClr val="FF0000"/>
                </a:solidFill>
                <a:latin typeface="Calibri" pitchFamily="34" charset="0"/>
              </a:rPr>
              <a:t>magnetic field that is</a:t>
            </a:r>
          </a:p>
          <a:p>
            <a:r>
              <a:rPr lang="fr-FR" sz="1800" b="1" smtClean="0">
                <a:solidFill>
                  <a:srgbClr val="FF0000"/>
                </a:solidFill>
                <a:latin typeface="Calibri" pitchFamily="34" charset="0"/>
              </a:rPr>
              <a:t>strongly </a:t>
            </a:r>
            <a:r>
              <a:rPr lang="fr-FR" sz="1800" b="1">
                <a:solidFill>
                  <a:srgbClr val="FF0000"/>
                </a:solidFill>
                <a:latin typeface="Calibri" pitchFamily="34" charset="0"/>
              </a:rPr>
              <a:t>amplified </a:t>
            </a:r>
            <a:r>
              <a:rPr lang="fr-FR" sz="1800" b="1" smtClean="0">
                <a:solidFill>
                  <a:srgbClr val="FF0000"/>
                </a:solidFill>
                <a:latin typeface="Calibri" pitchFamily="34" charset="0"/>
              </a:rPr>
              <a:t>on </a:t>
            </a:r>
            <a:r>
              <a:rPr lang="fr-FR" sz="1800" b="1">
                <a:solidFill>
                  <a:srgbClr val="FF0000"/>
                </a:solidFill>
                <a:latin typeface="Calibri" pitchFamily="34" charset="0"/>
              </a:rPr>
              <a:t>small spatial scales </a:t>
            </a:r>
            <a:r>
              <a:rPr lang="fr-FR" sz="1800" b="1">
                <a:solidFill>
                  <a:srgbClr val="FF0000"/>
                </a:solidFill>
                <a:latin typeface="cmsy10" pitchFamily="34" charset="0"/>
              </a:rPr>
              <a:t>¿</a:t>
            </a:r>
            <a:r>
              <a:rPr lang="fr-FR" sz="1800" b="1">
                <a:solidFill>
                  <a:srgbClr val="FF0000"/>
                </a:solidFill>
                <a:latin typeface="Calibri" pitchFamily="34" charset="0"/>
              </a:rPr>
              <a:t> r</a:t>
            </a:r>
            <a:r>
              <a:rPr lang="fr-FR" sz="1800" b="1" baseline="-25000">
                <a:solidFill>
                  <a:srgbClr val="FF0000"/>
                </a:solidFill>
                <a:latin typeface="Calibri" pitchFamily="34" charset="0"/>
              </a:rPr>
              <a:t>L</a:t>
            </a:r>
          </a:p>
        </p:txBody>
      </p:sp>
      <p:sp>
        <p:nvSpPr>
          <p:cNvPr id="377905" name="Text Box 49"/>
          <p:cNvSpPr txBox="1">
            <a:spLocks noChangeArrowheads="1"/>
          </p:cNvSpPr>
          <p:nvPr/>
        </p:nvSpPr>
        <p:spPr bwMode="auto">
          <a:xfrm>
            <a:off x="1258888" y="5286388"/>
            <a:ext cx="7928389" cy="369332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 sz="1800">
                <a:latin typeface="Calibri" pitchFamily="34" charset="0"/>
              </a:rPr>
              <a:t>requires downstream amplification of ISM magnetic field by 4 orders of magnitude</a:t>
            </a:r>
          </a:p>
        </p:txBody>
      </p:sp>
      <p:sp>
        <p:nvSpPr>
          <p:cNvPr id="377906" name="Text Box 50"/>
          <p:cNvSpPr txBox="1">
            <a:spLocks noChangeArrowheads="1"/>
          </p:cNvSpPr>
          <p:nvPr/>
        </p:nvSpPr>
        <p:spPr bwMode="auto">
          <a:xfrm>
            <a:off x="1258888" y="5734050"/>
            <a:ext cx="7047891" cy="646331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 sz="1800">
                <a:latin typeface="Calibri" pitchFamily="34" charset="0"/>
              </a:rPr>
              <a:t>X-ray afterglow also requires amplification of upstream magnetic field by </a:t>
            </a:r>
          </a:p>
          <a:p>
            <a:r>
              <a:rPr lang="fr-FR" sz="1800" smtClean="0">
                <a:latin typeface="Calibri" pitchFamily="34" charset="0"/>
              </a:rPr>
              <a:t>2 orders of magnitude</a:t>
            </a:r>
            <a:r>
              <a:rPr lang="fr-FR" smtClean="0">
                <a:solidFill>
                  <a:srgbClr val="009900"/>
                </a:solidFill>
                <a:latin typeface="Calibri" pitchFamily="34" charset="0"/>
              </a:rPr>
              <a:t> (Li &amp; Waxman 2006)</a:t>
            </a:r>
            <a:endParaRPr lang="fr-FR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377907" name="Text Box 51"/>
          <p:cNvSpPr txBox="1">
            <a:spLocks noChangeArrowheads="1"/>
          </p:cNvSpPr>
          <p:nvPr/>
        </p:nvSpPr>
        <p:spPr bwMode="auto">
          <a:xfrm>
            <a:off x="1311275" y="6435725"/>
            <a:ext cx="5212709" cy="369332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Calibri" pitchFamily="34" charset="0"/>
              </a:rPr>
              <a:t>...</a:t>
            </a:r>
            <a:r>
              <a:rPr lang="fr-FR" sz="1800">
                <a:solidFill>
                  <a:srgbClr val="FF0000"/>
                </a:solidFill>
                <a:latin typeface="Calibri" pitchFamily="34" charset="0"/>
              </a:rPr>
              <a:t> a connection between theory and observations … ?</a:t>
            </a:r>
          </a:p>
        </p:txBody>
      </p:sp>
      <p:sp>
        <p:nvSpPr>
          <p:cNvPr id="4118" name="Freeform 52"/>
          <p:cNvSpPr>
            <a:spLocks/>
          </p:cNvSpPr>
          <p:nvPr/>
        </p:nvSpPr>
        <p:spPr bwMode="auto">
          <a:xfrm>
            <a:off x="323850" y="765175"/>
            <a:ext cx="144463" cy="144463"/>
          </a:xfrm>
          <a:custGeom>
            <a:avLst/>
            <a:gdLst>
              <a:gd name="T0" fmla="*/ 0 w 181"/>
              <a:gd name="T1" fmla="*/ 144463 h 182"/>
              <a:gd name="T2" fmla="*/ 0 w 181"/>
              <a:gd name="T3" fmla="*/ 0 h 182"/>
              <a:gd name="T4" fmla="*/ 144463 w 181"/>
              <a:gd name="T5" fmla="*/ 72232 h 182"/>
              <a:gd name="T6" fmla="*/ 0 w 181"/>
              <a:gd name="T7" fmla="*/ 144463 h 182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182"/>
              <a:gd name="T14" fmla="*/ 181 w 181"/>
              <a:gd name="T15" fmla="*/ 182 h 1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182">
                <a:moveTo>
                  <a:pt x="0" y="182"/>
                </a:moveTo>
                <a:lnTo>
                  <a:pt x="0" y="0"/>
                </a:lnTo>
                <a:lnTo>
                  <a:pt x="181" y="91"/>
                </a:lnTo>
                <a:lnTo>
                  <a:pt x="0" y="182"/>
                </a:lnTo>
                <a:close/>
              </a:path>
            </a:pathLst>
          </a:custGeom>
          <a:gradFill rotWithShape="1">
            <a:gsLst>
              <a:gs pos="0">
                <a:srgbClr val="000066"/>
              </a:gs>
              <a:gs pos="100000">
                <a:srgbClr val="0066FF"/>
              </a:gs>
            </a:gsLst>
            <a:lin ang="0" scaled="1"/>
          </a:gradFill>
          <a:ln w="19050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77909" name="Freeform 53"/>
          <p:cNvSpPr>
            <a:spLocks/>
          </p:cNvSpPr>
          <p:nvPr/>
        </p:nvSpPr>
        <p:spPr bwMode="auto">
          <a:xfrm>
            <a:off x="323850" y="4868863"/>
            <a:ext cx="144463" cy="144462"/>
          </a:xfrm>
          <a:custGeom>
            <a:avLst/>
            <a:gdLst>
              <a:gd name="T0" fmla="*/ 0 w 181"/>
              <a:gd name="T1" fmla="*/ 144462 h 182"/>
              <a:gd name="T2" fmla="*/ 0 w 181"/>
              <a:gd name="T3" fmla="*/ 0 h 182"/>
              <a:gd name="T4" fmla="*/ 144463 w 181"/>
              <a:gd name="T5" fmla="*/ 72231 h 182"/>
              <a:gd name="T6" fmla="*/ 0 w 181"/>
              <a:gd name="T7" fmla="*/ 144462 h 182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182"/>
              <a:gd name="T14" fmla="*/ 181 w 181"/>
              <a:gd name="T15" fmla="*/ 182 h 1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182">
                <a:moveTo>
                  <a:pt x="0" y="182"/>
                </a:moveTo>
                <a:lnTo>
                  <a:pt x="0" y="0"/>
                </a:lnTo>
                <a:lnTo>
                  <a:pt x="181" y="91"/>
                </a:lnTo>
                <a:lnTo>
                  <a:pt x="0" y="182"/>
                </a:lnTo>
                <a:close/>
              </a:path>
            </a:pathLst>
          </a:custGeom>
          <a:gradFill rotWithShape="1">
            <a:gsLst>
              <a:gs pos="0">
                <a:srgbClr val="000066"/>
              </a:gs>
              <a:gs pos="100000">
                <a:srgbClr val="0066FF"/>
              </a:gs>
            </a:gsLst>
            <a:lin ang="0" scaled="1"/>
          </a:gradFill>
          <a:ln w="19050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77910" name="Oval 54"/>
          <p:cNvSpPr>
            <a:spLocks noChangeArrowheads="1"/>
          </p:cNvSpPr>
          <p:nvPr/>
        </p:nvSpPr>
        <p:spPr bwMode="auto">
          <a:xfrm>
            <a:off x="1116013" y="5427677"/>
            <a:ext cx="71437" cy="73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77911" name="Oval 55"/>
          <p:cNvSpPr>
            <a:spLocks noChangeArrowheads="1"/>
          </p:cNvSpPr>
          <p:nvPr/>
        </p:nvSpPr>
        <p:spPr bwMode="auto">
          <a:xfrm>
            <a:off x="1116013" y="5876925"/>
            <a:ext cx="71437" cy="73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3" name="Text Box 49"/>
          <p:cNvSpPr txBox="1">
            <a:spLocks noChangeArrowheads="1"/>
          </p:cNvSpPr>
          <p:nvPr/>
        </p:nvSpPr>
        <p:spPr bwMode="auto">
          <a:xfrm>
            <a:off x="1214414" y="1068157"/>
            <a:ext cx="6082434" cy="646331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 sz="1800" smtClean="0">
                <a:latin typeface="Calibri" pitchFamily="34" charset="0"/>
              </a:rPr>
              <a:t>assume  </a:t>
            </a:r>
            <a:r>
              <a:rPr lang="fr-FR" sz="1800" smtClean="0">
                <a:latin typeface="Times New Roman"/>
              </a:rPr>
              <a:t>r</a:t>
            </a:r>
            <a:r>
              <a:rPr lang="fr-FR" sz="1800" baseline="-25000" smtClean="0">
                <a:latin typeface="Calibri"/>
              </a:rPr>
              <a:t>L</a:t>
            </a:r>
            <a:r>
              <a:rPr lang="fr-FR" sz="1800" smtClean="0">
                <a:latin typeface="Calibri" pitchFamily="34" charset="0"/>
              </a:rPr>
              <a:t> </a:t>
            </a:r>
            <a:r>
              <a:rPr lang="fr-FR" sz="1800" smtClean="0">
                <a:latin typeface="cmsy10"/>
              </a:rPr>
              <a:t>¿</a:t>
            </a:r>
            <a:r>
              <a:rPr lang="fr-FR" sz="1800" smtClean="0">
                <a:latin typeface="Calibri" pitchFamily="34" charset="0"/>
              </a:rPr>
              <a:t> </a:t>
            </a:r>
            <a:r>
              <a:rPr lang="fr-FR" sz="1800" smtClean="0">
                <a:latin typeface="cmmi10"/>
              </a:rPr>
              <a:t>¸</a:t>
            </a:r>
            <a:r>
              <a:rPr lang="fr-FR" sz="1800" baseline="-25000" smtClean="0">
                <a:latin typeface="Calibri"/>
              </a:rPr>
              <a:t>B</a:t>
            </a:r>
            <a:r>
              <a:rPr lang="fr-FR" sz="1800" smtClean="0">
                <a:latin typeface="Calibri" pitchFamily="34" charset="0"/>
              </a:rPr>
              <a:t> , </a:t>
            </a:r>
            <a:r>
              <a:rPr lang="fr-FR" sz="1800" smtClean="0">
                <a:latin typeface="cmmi10"/>
              </a:rPr>
              <a:t>¸</a:t>
            </a:r>
            <a:r>
              <a:rPr lang="fr-FR" sz="1800" baseline="-25000" smtClean="0">
                <a:latin typeface="Calibri"/>
              </a:rPr>
              <a:t>B</a:t>
            </a:r>
            <a:r>
              <a:rPr lang="fr-FR" sz="1800" smtClean="0">
                <a:latin typeface="Calibri" pitchFamily="34" charset="0"/>
              </a:rPr>
              <a:t> coherence length of magnetic turbulence</a:t>
            </a:r>
          </a:p>
          <a:p>
            <a:r>
              <a:rPr lang="fr-FR" sz="1800" smtClean="0">
                <a:latin typeface="Calibri" pitchFamily="34" charset="0"/>
              </a:rPr>
              <a:t>(in GRB external shocks on ISM:  </a:t>
            </a:r>
            <a:r>
              <a:rPr lang="fr-FR" sz="1800" smtClean="0">
                <a:latin typeface="Times New Roman"/>
              </a:rPr>
              <a:t>r</a:t>
            </a:r>
            <a:r>
              <a:rPr lang="fr-FR" sz="1800" baseline="-25000" smtClean="0">
                <a:latin typeface="Calibri"/>
              </a:rPr>
              <a:t>L,min </a:t>
            </a:r>
            <a:r>
              <a:rPr lang="fr-FR" sz="1800" smtClean="0">
                <a:latin typeface="msam10"/>
              </a:rPr>
              <a:t>.</a:t>
            </a:r>
            <a:r>
              <a:rPr lang="fr-FR" sz="1800" smtClean="0">
                <a:latin typeface="Calibri" pitchFamily="34" charset="0"/>
              </a:rPr>
              <a:t> 0.1 pc, </a:t>
            </a:r>
            <a:r>
              <a:rPr lang="fr-FR" sz="1800" smtClean="0">
                <a:latin typeface="cmmi10"/>
              </a:rPr>
              <a:t>¸</a:t>
            </a:r>
            <a:r>
              <a:rPr lang="fr-FR" sz="1800" baseline="-25000" smtClean="0">
                <a:latin typeface="Calibri"/>
              </a:rPr>
              <a:t>B</a:t>
            </a:r>
            <a:r>
              <a:rPr lang="fr-FR" sz="1800" smtClean="0">
                <a:latin typeface="Calibri" pitchFamily="34" charset="0"/>
              </a:rPr>
              <a:t> </a:t>
            </a:r>
            <a:r>
              <a:rPr lang="fr-FR" sz="1800" smtClean="0">
                <a:latin typeface="cmsy10"/>
              </a:rPr>
              <a:t>»</a:t>
            </a:r>
            <a:r>
              <a:rPr lang="fr-FR" sz="1800" smtClean="0">
                <a:latin typeface="Calibri" pitchFamily="34" charset="0"/>
              </a:rPr>
              <a:t> 10-100 pc)</a:t>
            </a:r>
            <a:endParaRPr lang="fr-FR" sz="1800">
              <a:latin typeface="Calibri" pitchFamily="34" charset="0"/>
            </a:endParaRPr>
          </a:p>
        </p:txBody>
      </p:sp>
      <p:sp>
        <p:nvSpPr>
          <p:cNvPr id="34" name="Oval 54"/>
          <p:cNvSpPr>
            <a:spLocks noChangeArrowheads="1"/>
          </p:cNvSpPr>
          <p:nvPr/>
        </p:nvSpPr>
        <p:spPr bwMode="auto">
          <a:xfrm>
            <a:off x="1092226" y="1212835"/>
            <a:ext cx="71437" cy="73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1214413" y="1629779"/>
            <a:ext cx="7912487" cy="646331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 sz="1800" smtClean="0">
                <a:latin typeface="Calibri" pitchFamily="34" charset="0"/>
              </a:rPr>
              <a:t>solve trajectory up to 1st order in field line curvature: the particle cannot undergo </a:t>
            </a:r>
          </a:p>
          <a:p>
            <a:r>
              <a:rPr lang="fr-FR" sz="1800" smtClean="0">
                <a:latin typeface="Calibri" pitchFamily="34" charset="0"/>
              </a:rPr>
              <a:t>more than 1.5 Fermi cyle : up </a:t>
            </a:r>
            <a:r>
              <a:rPr lang="fr-FR" sz="1800" smtClean="0">
                <a:latin typeface="cmsy10"/>
              </a:rPr>
              <a:t>!</a:t>
            </a:r>
            <a:r>
              <a:rPr lang="fr-FR" sz="1800" smtClean="0">
                <a:latin typeface="Calibri" pitchFamily="34" charset="0"/>
              </a:rPr>
              <a:t> down </a:t>
            </a:r>
            <a:r>
              <a:rPr lang="fr-FR" sz="1800" smtClean="0">
                <a:latin typeface="cmsy10"/>
              </a:rPr>
              <a:t>!</a:t>
            </a:r>
            <a:r>
              <a:rPr lang="fr-FR" sz="1800" smtClean="0">
                <a:latin typeface="Calibri" pitchFamily="34" charset="0"/>
              </a:rPr>
              <a:t> up </a:t>
            </a:r>
            <a:r>
              <a:rPr lang="fr-FR" sz="1800" smtClean="0">
                <a:latin typeface="cmsy10"/>
              </a:rPr>
              <a:t>!</a:t>
            </a:r>
            <a:r>
              <a:rPr lang="fr-FR" sz="1800" smtClean="0">
                <a:latin typeface="Calibri" pitchFamily="34" charset="0"/>
              </a:rPr>
              <a:t> down, it is advected away</a:t>
            </a:r>
          </a:p>
        </p:txBody>
      </p:sp>
      <p:sp>
        <p:nvSpPr>
          <p:cNvPr id="36" name="Oval 54"/>
          <p:cNvSpPr>
            <a:spLocks noChangeArrowheads="1"/>
          </p:cNvSpPr>
          <p:nvPr/>
        </p:nvSpPr>
        <p:spPr bwMode="auto">
          <a:xfrm>
            <a:off x="1071538" y="1784339"/>
            <a:ext cx="71437" cy="73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7" name="Text Box 50"/>
          <p:cNvSpPr txBox="1">
            <a:spLocks noChangeArrowheads="1"/>
          </p:cNvSpPr>
          <p:nvPr/>
        </p:nvSpPr>
        <p:spPr bwMode="auto">
          <a:xfrm>
            <a:off x="1156320" y="4304892"/>
            <a:ext cx="6201762" cy="338554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 smtClean="0">
                <a:latin typeface="Calibri" pitchFamily="34" charset="0"/>
              </a:rPr>
              <a:t>in agreement with Monte Carlo simulations of</a:t>
            </a:r>
            <a:r>
              <a:rPr lang="fr-FR" sz="1400" smtClean="0">
                <a:solidFill>
                  <a:srgbClr val="009900"/>
                </a:solidFill>
                <a:latin typeface="Calibri" pitchFamily="34" charset="0"/>
              </a:rPr>
              <a:t> Niemiec, Ostrowski &amp; Pohl 06</a:t>
            </a:r>
            <a:endParaRPr lang="fr-FR" sz="1400">
              <a:solidFill>
                <a:srgbClr val="0099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emoine\IAP\Powerpoint\Shock\txp_fig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0413" y="3097758"/>
            <a:ext cx="2051917" cy="474118"/>
          </a:xfrm>
          <a:prstGeom prst="rect">
            <a:avLst/>
          </a:prstGeom>
          <a:noFill/>
        </p:spPr>
      </p:pic>
      <p:pic>
        <p:nvPicPr>
          <p:cNvPr id="2" name="Picture 2" descr="C:\Users\lemoine\IAP\Powerpoint\Shock\txp_fig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67070" y="3094038"/>
            <a:ext cx="2676302" cy="474118"/>
          </a:xfrm>
          <a:prstGeom prst="rect">
            <a:avLst/>
          </a:prstGeom>
          <a:noFill/>
        </p:spPr>
      </p:pic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4445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CCEC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1957" name="Text Box 5"/>
          <p:cNvSpPr txBox="1">
            <a:spLocks noChangeArrowheads="1"/>
          </p:cNvSpPr>
          <p:nvPr/>
        </p:nvSpPr>
        <p:spPr bwMode="auto">
          <a:xfrm>
            <a:off x="-32" y="-24"/>
            <a:ext cx="68310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9CC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8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Fermi acceleration </a:t>
            </a:r>
            <a:r>
              <a:rPr lang="fr-FR" sz="280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and small scale turbulence</a:t>
            </a:r>
            <a:endParaRPr lang="fr-FR" sz="28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5125" name="Picture 7" descr="logo_IA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0400" y="0"/>
            <a:ext cx="863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1965" name="Text Box 13"/>
          <p:cNvSpPr txBox="1">
            <a:spLocks noChangeArrowheads="1"/>
          </p:cNvSpPr>
          <p:nvPr/>
        </p:nvSpPr>
        <p:spPr bwMode="auto">
          <a:xfrm>
            <a:off x="468313" y="642938"/>
            <a:ext cx="7263655" cy="369332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 sz="1800" u="sng">
                <a:solidFill>
                  <a:schemeClr val="accent2"/>
                </a:solidFill>
                <a:latin typeface="Calibri" pitchFamily="34" charset="0"/>
              </a:rPr>
              <a:t>Conditions for successul Fermi acceleration at ultra-relativistic shock waves:</a:t>
            </a:r>
          </a:p>
        </p:txBody>
      </p:sp>
      <p:sp>
        <p:nvSpPr>
          <p:cNvPr id="381966" name="Text Box 14"/>
          <p:cNvSpPr txBox="1">
            <a:spLocks noChangeArrowheads="1"/>
          </p:cNvSpPr>
          <p:nvPr/>
        </p:nvSpPr>
        <p:spPr bwMode="auto">
          <a:xfrm>
            <a:off x="719898" y="1629779"/>
            <a:ext cx="854432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smtClean="0">
                <a:latin typeface="Calibri" pitchFamily="34" charset="0"/>
              </a:rPr>
              <a:t>Fermi acceleration can occur if noise </a:t>
            </a:r>
            <a:r>
              <a:rPr lang="fr-FR" sz="1800">
                <a:latin typeface="Calibri" pitchFamily="34" charset="0"/>
              </a:rPr>
              <a:t>associated with motion in the small scale  turbulent </a:t>
            </a:r>
            <a:endParaRPr lang="fr-FR" sz="1800" smtClean="0">
              <a:latin typeface="Calibri" pitchFamily="34" charset="0"/>
            </a:endParaRPr>
          </a:p>
          <a:p>
            <a:r>
              <a:rPr lang="fr-FR" sz="1800" smtClean="0">
                <a:latin typeface="Calibri" pitchFamily="34" charset="0"/>
              </a:rPr>
              <a:t>magnetic </a:t>
            </a:r>
            <a:r>
              <a:rPr lang="fr-FR" sz="1800">
                <a:latin typeface="Calibri" pitchFamily="34" charset="0"/>
              </a:rPr>
              <a:t>field </a:t>
            </a:r>
            <a:r>
              <a:rPr lang="fr-FR" sz="1800" smtClean="0">
                <a:latin typeface="Calibri" pitchFamily="34" charset="0"/>
              </a:rPr>
              <a:t>overcomes the </a:t>
            </a:r>
            <a:r>
              <a:rPr lang="fr-FR" sz="1800">
                <a:latin typeface="Calibri" pitchFamily="34" charset="0"/>
              </a:rPr>
              <a:t>unperturbed trajectory in the large scale coherent </a:t>
            </a:r>
            <a:endParaRPr lang="fr-FR" sz="1800" smtClean="0">
              <a:latin typeface="Calibri" pitchFamily="34" charset="0"/>
            </a:endParaRPr>
          </a:p>
          <a:p>
            <a:r>
              <a:rPr lang="fr-FR" sz="1800" smtClean="0">
                <a:latin typeface="Calibri" pitchFamily="34" charset="0"/>
              </a:rPr>
              <a:t>magnetic </a:t>
            </a:r>
            <a:r>
              <a:rPr lang="fr-FR" sz="1800">
                <a:latin typeface="Calibri" pitchFamily="34" charset="0"/>
              </a:rPr>
              <a:t>field:</a:t>
            </a:r>
          </a:p>
        </p:txBody>
      </p:sp>
      <p:sp>
        <p:nvSpPr>
          <p:cNvPr id="381968" name="Text Box 16"/>
          <p:cNvSpPr txBox="1">
            <a:spLocks noChangeArrowheads="1"/>
          </p:cNvSpPr>
          <p:nvPr/>
        </p:nvSpPr>
        <p:spPr bwMode="auto">
          <a:xfrm>
            <a:off x="2031978" y="2791840"/>
            <a:ext cx="977900" cy="338137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upstream</a:t>
            </a:r>
          </a:p>
        </p:txBody>
      </p:sp>
      <p:sp>
        <p:nvSpPr>
          <p:cNvPr id="381971" name="Text Box 19"/>
          <p:cNvSpPr txBox="1">
            <a:spLocks noChangeArrowheads="1"/>
          </p:cNvSpPr>
          <p:nvPr/>
        </p:nvSpPr>
        <p:spPr bwMode="auto">
          <a:xfrm>
            <a:off x="5284791" y="2772787"/>
            <a:ext cx="1235075" cy="338137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downstream</a:t>
            </a:r>
          </a:p>
        </p:txBody>
      </p:sp>
      <p:sp>
        <p:nvSpPr>
          <p:cNvPr id="381977" name="Text Box 25"/>
          <p:cNvSpPr txBox="1">
            <a:spLocks noChangeArrowheads="1"/>
          </p:cNvSpPr>
          <p:nvPr/>
        </p:nvSpPr>
        <p:spPr bwMode="auto">
          <a:xfrm>
            <a:off x="4357686" y="3150617"/>
            <a:ext cx="389850" cy="369332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 sz="1800" b="1">
                <a:solidFill>
                  <a:srgbClr val="FF0000"/>
                </a:solidFill>
                <a:latin typeface="Calibri" pitchFamily="34" charset="0"/>
              </a:rPr>
              <a:t>or</a:t>
            </a:r>
          </a:p>
        </p:txBody>
      </p:sp>
      <p:sp>
        <p:nvSpPr>
          <p:cNvPr id="381980" name="Freeform 28"/>
          <p:cNvSpPr>
            <a:spLocks/>
          </p:cNvSpPr>
          <p:nvPr/>
        </p:nvSpPr>
        <p:spPr bwMode="auto">
          <a:xfrm>
            <a:off x="323850" y="757238"/>
            <a:ext cx="144463" cy="144462"/>
          </a:xfrm>
          <a:custGeom>
            <a:avLst/>
            <a:gdLst>
              <a:gd name="T0" fmla="*/ 0 w 181"/>
              <a:gd name="T1" fmla="*/ 144463 h 182"/>
              <a:gd name="T2" fmla="*/ 0 w 181"/>
              <a:gd name="T3" fmla="*/ 0 h 182"/>
              <a:gd name="T4" fmla="*/ 144463 w 181"/>
              <a:gd name="T5" fmla="*/ 72232 h 182"/>
              <a:gd name="T6" fmla="*/ 0 w 181"/>
              <a:gd name="T7" fmla="*/ 144463 h 182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182"/>
              <a:gd name="T14" fmla="*/ 181 w 181"/>
              <a:gd name="T15" fmla="*/ 182 h 1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182">
                <a:moveTo>
                  <a:pt x="0" y="182"/>
                </a:moveTo>
                <a:lnTo>
                  <a:pt x="0" y="0"/>
                </a:lnTo>
                <a:lnTo>
                  <a:pt x="181" y="91"/>
                </a:lnTo>
                <a:lnTo>
                  <a:pt x="0" y="182"/>
                </a:lnTo>
                <a:close/>
              </a:path>
            </a:pathLst>
          </a:custGeom>
          <a:gradFill rotWithShape="1">
            <a:gsLst>
              <a:gs pos="0">
                <a:srgbClr val="000066"/>
              </a:gs>
              <a:gs pos="100000">
                <a:srgbClr val="0066FF"/>
              </a:gs>
            </a:gsLst>
            <a:lin ang="0" scaled="1"/>
          </a:gradFill>
          <a:ln w="19050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35" name="ZoneTexte 33"/>
          <p:cNvSpPr txBox="1">
            <a:spLocks noChangeArrowheads="1"/>
          </p:cNvSpPr>
          <p:nvPr/>
        </p:nvSpPr>
        <p:spPr bwMode="auto">
          <a:xfrm>
            <a:off x="857224" y="4429132"/>
            <a:ext cx="81209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alibri" pitchFamily="34" charset="0"/>
              </a:rPr>
              <a:t>allows to explain results of Monte Carlo simulations of </a:t>
            </a:r>
            <a:r>
              <a:rPr lang="en-US">
                <a:solidFill>
                  <a:srgbClr val="009900"/>
                </a:solidFill>
                <a:latin typeface="Calibri" pitchFamily="34" charset="0"/>
              </a:rPr>
              <a:t>Niemiec, Ostrowski &amp; Pohl 06 </a:t>
            </a: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701503" y="1000108"/>
            <a:ext cx="79528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smtClean="0">
                <a:latin typeface="Calibri" pitchFamily="34" charset="0"/>
              </a:rPr>
              <a:t>assume both large scale (coherence length </a:t>
            </a:r>
            <a:r>
              <a:rPr lang="fr-FR" sz="1800" smtClean="0">
                <a:latin typeface="cmmi10"/>
              </a:rPr>
              <a:t>¸</a:t>
            </a:r>
            <a:r>
              <a:rPr lang="fr-FR" sz="1800" baseline="-25000" smtClean="0">
                <a:latin typeface="Calibri"/>
              </a:rPr>
              <a:t>B</a:t>
            </a:r>
            <a:r>
              <a:rPr lang="fr-FR" sz="1800" smtClean="0">
                <a:latin typeface="Calibri" pitchFamily="34" charset="0"/>
              </a:rPr>
              <a:t>) and small scale (</a:t>
            </a:r>
            <a:r>
              <a:rPr lang="fr-FR" sz="1800" smtClean="0">
                <a:latin typeface="cmmi10"/>
              </a:rPr>
              <a:t>¸</a:t>
            </a:r>
            <a:r>
              <a:rPr lang="fr-FR" sz="1800" baseline="-25000" smtClean="0">
                <a:latin typeface="cmmi10"/>
              </a:rPr>
              <a:t>±</a:t>
            </a:r>
            <a:r>
              <a:rPr lang="fr-FR" sz="1800" baseline="-25000" smtClean="0">
                <a:latin typeface="Calibri"/>
              </a:rPr>
              <a:t> B</a:t>
            </a:r>
            <a:r>
              <a:rPr lang="fr-FR" sz="1800" smtClean="0">
                <a:latin typeface="Calibri" pitchFamily="34" charset="0"/>
              </a:rPr>
              <a:t>) homogeneous </a:t>
            </a:r>
          </a:p>
          <a:p>
            <a:r>
              <a:rPr lang="fr-FR" sz="1800" smtClean="0">
                <a:latin typeface="Calibri" pitchFamily="34" charset="0"/>
              </a:rPr>
              <a:t>isotropic turbulence</a:t>
            </a:r>
            <a:endParaRPr lang="fr-FR" sz="1800">
              <a:latin typeface="Calibri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357290" y="3772919"/>
            <a:ext cx="1356462" cy="584775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>
                <a:latin typeface="Calibri" pitchFamily="34" charset="0"/>
              </a:rPr>
              <a:t>turbulence on</a:t>
            </a:r>
          </a:p>
          <a:p>
            <a:r>
              <a:rPr lang="en-US" smtClean="0">
                <a:latin typeface="Calibri" pitchFamily="34" charset="0"/>
              </a:rPr>
              <a:t>small scales</a:t>
            </a: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1071538" y="2488164"/>
            <a:ext cx="34529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smtClean="0">
                <a:latin typeface="cmsy10"/>
              </a:rPr>
              <a:t>)</a:t>
            </a:r>
            <a:r>
              <a:rPr lang="fr-FR" sz="1800" smtClean="0">
                <a:latin typeface="Calibri" pitchFamily="34" charset="0"/>
              </a:rPr>
              <a:t> restricted range of Larmor radii:</a:t>
            </a:r>
            <a:endParaRPr lang="fr-FR" sz="1800">
              <a:latin typeface="Calibri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4143372" y="3772919"/>
            <a:ext cx="3318986" cy="584775"/>
          </a:xfrm>
          <a:prstGeom prst="rect">
            <a:avLst/>
          </a:prstGeom>
          <a:noFill/>
          <a:ln w="63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>
                <a:latin typeface="cmmi10"/>
              </a:rPr>
              <a:t>º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en-US" baseline="-25000" smtClean="0">
                <a:latin typeface="Calibri"/>
              </a:rPr>
              <a:t>scatt,</a:t>
            </a:r>
            <a:r>
              <a:rPr lang="en-US" baseline="-25000" smtClean="0">
                <a:latin typeface="cmmi10"/>
              </a:rPr>
              <a:t>±</a:t>
            </a:r>
            <a:r>
              <a:rPr lang="en-US" baseline="-25000" smtClean="0">
                <a:latin typeface="Calibri"/>
              </a:rPr>
              <a:t> B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en-US" smtClean="0">
                <a:latin typeface="cmsy10"/>
              </a:rPr>
              <a:t>/</a:t>
            </a:r>
            <a:r>
              <a:rPr lang="en-US" smtClean="0">
                <a:latin typeface="Times New Roman"/>
              </a:rPr>
              <a:t> r</a:t>
            </a:r>
            <a:r>
              <a:rPr lang="en-US" baseline="-25000" smtClean="0">
                <a:latin typeface="Times New Roman"/>
              </a:rPr>
              <a:t>L</a:t>
            </a:r>
            <a:r>
              <a:rPr lang="en-US" baseline="30000" smtClean="0">
                <a:latin typeface="Calibri"/>
              </a:rPr>
              <a:t>-2</a:t>
            </a:r>
            <a:r>
              <a:rPr lang="en-US" smtClean="0">
                <a:latin typeface="Calibri"/>
              </a:rPr>
              <a:t>   </a:t>
            </a:r>
            <a:r>
              <a:rPr lang="en-US" smtClean="0">
                <a:latin typeface="Calibri" pitchFamily="34" charset="0"/>
              </a:rPr>
              <a:t>(inefficient scattering</a:t>
            </a:r>
          </a:p>
          <a:p>
            <a:r>
              <a:rPr lang="en-US" smtClean="0">
                <a:latin typeface="Calibri" pitchFamily="34" charset="0"/>
              </a:rPr>
              <a:t>at large </a:t>
            </a:r>
            <a:r>
              <a:rPr lang="en-US" smtClean="0">
                <a:latin typeface="Times New Roman"/>
              </a:rPr>
              <a:t>r</a:t>
            </a:r>
            <a:r>
              <a:rPr lang="en-US" baseline="-25000" smtClean="0">
                <a:latin typeface="Calibri"/>
              </a:rPr>
              <a:t>L</a:t>
            </a:r>
            <a:r>
              <a:rPr lang="en-US" smtClean="0">
                <a:latin typeface="Calibri" pitchFamily="34" charset="0"/>
              </a:rPr>
              <a:t> in short scale turbulence)</a:t>
            </a:r>
            <a:endParaRPr lang="en-US" smtClean="0">
              <a:latin typeface="cmsy10"/>
            </a:endParaRPr>
          </a:p>
        </p:txBody>
      </p:sp>
      <p:cxnSp>
        <p:nvCxnSpPr>
          <p:cNvPr id="47" name="Connecteur droit avec flèche 46"/>
          <p:cNvCxnSpPr>
            <a:stCxn id="41" idx="0"/>
          </p:cNvCxnSpPr>
          <p:nvPr/>
        </p:nvCxnSpPr>
        <p:spPr bwMode="auto">
          <a:xfrm rot="16200000" flipV="1">
            <a:off x="1767844" y="3505241"/>
            <a:ext cx="285752" cy="249603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lg" len="lg"/>
            <a:tailEnd type="arrow"/>
          </a:ln>
          <a:effectLst/>
        </p:spPr>
      </p:cxnSp>
      <p:cxnSp>
        <p:nvCxnSpPr>
          <p:cNvPr id="49" name="Connecteur droit avec flèche 48"/>
          <p:cNvCxnSpPr>
            <a:stCxn id="41" idx="0"/>
          </p:cNvCxnSpPr>
          <p:nvPr/>
        </p:nvCxnSpPr>
        <p:spPr bwMode="auto">
          <a:xfrm rot="5400000" flipH="1" flipV="1">
            <a:off x="3410917" y="2111771"/>
            <a:ext cx="285752" cy="3036545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lg" len="lg"/>
            <a:tailEnd type="arrow"/>
          </a:ln>
          <a:effectLst/>
        </p:spPr>
      </p:cxnSp>
      <p:cxnSp>
        <p:nvCxnSpPr>
          <p:cNvPr id="52" name="Connecteur droit avec flèche 51"/>
          <p:cNvCxnSpPr>
            <a:stCxn id="45" idx="0"/>
          </p:cNvCxnSpPr>
          <p:nvPr/>
        </p:nvCxnSpPr>
        <p:spPr bwMode="auto">
          <a:xfrm rot="16200000" flipV="1">
            <a:off x="4638521" y="2608574"/>
            <a:ext cx="240572" cy="2088117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lg" len="lg"/>
            <a:tailEnd type="arrow"/>
          </a:ln>
          <a:effectLst/>
        </p:spPr>
      </p:cxnSp>
      <p:cxnSp>
        <p:nvCxnSpPr>
          <p:cNvPr id="54" name="Connecteur droit avec flèche 53"/>
          <p:cNvCxnSpPr>
            <a:stCxn id="45" idx="0"/>
          </p:cNvCxnSpPr>
          <p:nvPr/>
        </p:nvCxnSpPr>
        <p:spPr bwMode="auto">
          <a:xfrm rot="5400000" flipH="1" flipV="1">
            <a:off x="5995843" y="3339373"/>
            <a:ext cx="240568" cy="626524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lg" len="lg"/>
            <a:tailEnd type="arrow"/>
          </a:ln>
          <a:effectLst/>
        </p:spPr>
      </p:cxnSp>
      <p:sp>
        <p:nvSpPr>
          <p:cNvPr id="55" name="Text Box 13"/>
          <p:cNvSpPr txBox="1">
            <a:spLocks noChangeArrowheads="1"/>
          </p:cNvSpPr>
          <p:nvPr/>
        </p:nvSpPr>
        <p:spPr bwMode="auto">
          <a:xfrm>
            <a:off x="461979" y="4857760"/>
            <a:ext cx="1384482" cy="369332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 sz="1800" u="sng" smtClean="0">
                <a:solidFill>
                  <a:schemeClr val="accent2"/>
                </a:solidFill>
                <a:latin typeface="Calibri" pitchFamily="34" charset="0"/>
              </a:rPr>
              <a:t>Implications:</a:t>
            </a:r>
            <a:endParaRPr lang="fr-FR" sz="1800" u="sng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56" name="Freeform 28"/>
          <p:cNvSpPr>
            <a:spLocks/>
          </p:cNvSpPr>
          <p:nvPr/>
        </p:nvSpPr>
        <p:spPr bwMode="auto">
          <a:xfrm>
            <a:off x="317516" y="4972060"/>
            <a:ext cx="144463" cy="144462"/>
          </a:xfrm>
          <a:custGeom>
            <a:avLst/>
            <a:gdLst>
              <a:gd name="T0" fmla="*/ 0 w 181"/>
              <a:gd name="T1" fmla="*/ 144463 h 182"/>
              <a:gd name="T2" fmla="*/ 0 w 181"/>
              <a:gd name="T3" fmla="*/ 0 h 182"/>
              <a:gd name="T4" fmla="*/ 144463 w 181"/>
              <a:gd name="T5" fmla="*/ 72232 h 182"/>
              <a:gd name="T6" fmla="*/ 0 w 181"/>
              <a:gd name="T7" fmla="*/ 144463 h 182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182"/>
              <a:gd name="T14" fmla="*/ 181 w 181"/>
              <a:gd name="T15" fmla="*/ 182 h 1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182">
                <a:moveTo>
                  <a:pt x="0" y="182"/>
                </a:moveTo>
                <a:lnTo>
                  <a:pt x="0" y="0"/>
                </a:lnTo>
                <a:lnTo>
                  <a:pt x="181" y="91"/>
                </a:lnTo>
                <a:lnTo>
                  <a:pt x="0" y="182"/>
                </a:lnTo>
                <a:close/>
              </a:path>
            </a:pathLst>
          </a:custGeom>
          <a:gradFill rotWithShape="1">
            <a:gsLst>
              <a:gs pos="0">
                <a:srgbClr val="000066"/>
              </a:gs>
              <a:gs pos="100000">
                <a:srgbClr val="0066FF"/>
              </a:gs>
            </a:gsLst>
            <a:lin ang="0" scaled="1"/>
          </a:gradFill>
          <a:ln w="19050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714348" y="5201679"/>
            <a:ext cx="74014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smtClean="0">
                <a:latin typeface="Calibri" pitchFamily="34" charset="0"/>
              </a:rPr>
              <a:t>in terms of magnetisation: if </a:t>
            </a:r>
            <a:r>
              <a:rPr lang="fr-FR" sz="1800" smtClean="0">
                <a:latin typeface="cmmi10"/>
              </a:rPr>
              <a:t>»</a:t>
            </a:r>
            <a:r>
              <a:rPr lang="fr-FR" sz="1800" baseline="-25000" smtClean="0">
                <a:latin typeface="Calibri"/>
              </a:rPr>
              <a:t>e.m.</a:t>
            </a:r>
            <a:r>
              <a:rPr lang="fr-FR" sz="1800" smtClean="0">
                <a:latin typeface="Calibri" pitchFamily="34" charset="0"/>
              </a:rPr>
              <a:t> of shock energy is transferred to short scale</a:t>
            </a:r>
          </a:p>
          <a:p>
            <a:r>
              <a:rPr lang="fr-FR" sz="1800" smtClean="0">
                <a:latin typeface="Calibri" pitchFamily="34" charset="0"/>
              </a:rPr>
              <a:t>electromagnetic fields, </a:t>
            </a:r>
            <a:endParaRPr lang="fr-FR" sz="1800">
              <a:latin typeface="Calibri" pitchFamily="34" charset="0"/>
            </a:endParaRPr>
          </a:p>
        </p:txBody>
      </p:sp>
      <p:pic>
        <p:nvPicPr>
          <p:cNvPr id="1026" name="Picture 2" descr="C:\Users\lemoine\IAP\Powerpoint\Shock\TP_tmp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5883840"/>
            <a:ext cx="4059792" cy="474118"/>
          </a:xfrm>
          <a:prstGeom prst="rect">
            <a:avLst/>
          </a:prstGeom>
          <a:noFill/>
        </p:spPr>
      </p:pic>
      <p:sp>
        <p:nvSpPr>
          <p:cNvPr id="59" name="Oval 53"/>
          <p:cNvSpPr>
            <a:spLocks noChangeArrowheads="1"/>
          </p:cNvSpPr>
          <p:nvPr/>
        </p:nvSpPr>
        <p:spPr bwMode="auto">
          <a:xfrm>
            <a:off x="642910" y="1142984"/>
            <a:ext cx="71438" cy="73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2" name="Oval 53"/>
          <p:cNvSpPr>
            <a:spLocks noChangeArrowheads="1"/>
          </p:cNvSpPr>
          <p:nvPr/>
        </p:nvSpPr>
        <p:spPr bwMode="auto">
          <a:xfrm>
            <a:off x="642910" y="1784339"/>
            <a:ext cx="71438" cy="73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3" name="Oval 53"/>
          <p:cNvSpPr>
            <a:spLocks noChangeArrowheads="1"/>
          </p:cNvSpPr>
          <p:nvPr/>
        </p:nvSpPr>
        <p:spPr bwMode="auto">
          <a:xfrm>
            <a:off x="642910" y="5356239"/>
            <a:ext cx="71438" cy="73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4445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CCEC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1957" name="Text Box 5"/>
          <p:cNvSpPr txBox="1">
            <a:spLocks noChangeArrowheads="1"/>
          </p:cNvSpPr>
          <p:nvPr/>
        </p:nvSpPr>
        <p:spPr bwMode="auto">
          <a:xfrm>
            <a:off x="-32" y="-24"/>
            <a:ext cx="73553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9CC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80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Origin of small scale electromagnetic fluctuations</a:t>
            </a:r>
            <a:endParaRPr lang="fr-FR" sz="28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5125" name="Picture 7" descr="logo_I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0400" y="0"/>
            <a:ext cx="863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571472" y="642918"/>
            <a:ext cx="2507097" cy="369332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fr-FR" sz="1800" u="sng" smtClean="0">
                <a:solidFill>
                  <a:schemeClr val="accent2"/>
                </a:solidFill>
                <a:latin typeface="Calibri" pitchFamily="34" charset="0"/>
              </a:rPr>
              <a:t>Two stream instabilities :</a:t>
            </a:r>
            <a:endParaRPr lang="fr-FR" sz="1800" u="sng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6" name="Freeform 28"/>
          <p:cNvSpPr>
            <a:spLocks/>
          </p:cNvSpPr>
          <p:nvPr/>
        </p:nvSpPr>
        <p:spPr bwMode="auto">
          <a:xfrm>
            <a:off x="427009" y="757218"/>
            <a:ext cx="144463" cy="144463"/>
          </a:xfrm>
          <a:custGeom>
            <a:avLst/>
            <a:gdLst>
              <a:gd name="T0" fmla="*/ 0 w 181"/>
              <a:gd name="T1" fmla="*/ 144463 h 182"/>
              <a:gd name="T2" fmla="*/ 0 w 181"/>
              <a:gd name="T3" fmla="*/ 0 h 182"/>
              <a:gd name="T4" fmla="*/ 144463 w 181"/>
              <a:gd name="T5" fmla="*/ 72232 h 182"/>
              <a:gd name="T6" fmla="*/ 0 w 181"/>
              <a:gd name="T7" fmla="*/ 144463 h 182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182"/>
              <a:gd name="T14" fmla="*/ 181 w 181"/>
              <a:gd name="T15" fmla="*/ 182 h 1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182">
                <a:moveTo>
                  <a:pt x="0" y="182"/>
                </a:moveTo>
                <a:lnTo>
                  <a:pt x="0" y="0"/>
                </a:lnTo>
                <a:lnTo>
                  <a:pt x="181" y="91"/>
                </a:lnTo>
                <a:lnTo>
                  <a:pt x="0" y="182"/>
                </a:lnTo>
                <a:close/>
              </a:path>
            </a:pathLst>
          </a:custGeom>
          <a:gradFill rotWithShape="1">
            <a:gsLst>
              <a:gs pos="0">
                <a:srgbClr val="000066"/>
              </a:gs>
              <a:gs pos="100000">
                <a:srgbClr val="0066FF"/>
              </a:gs>
            </a:gsLst>
            <a:lin ang="0" scaled="1"/>
          </a:gradFill>
          <a:ln w="19050">
            <a:noFill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785786" y="2428868"/>
            <a:ext cx="84083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>
                <a:latin typeface="Calibri" pitchFamily="34" charset="0"/>
              </a:rPr>
              <a:t>amplification of the upstream field can occur through the interaction of shock reflected </a:t>
            </a:r>
            <a:endParaRPr lang="fr-FR" sz="1800" smtClean="0">
              <a:latin typeface="Calibri" pitchFamily="34" charset="0"/>
            </a:endParaRPr>
          </a:p>
          <a:p>
            <a:r>
              <a:rPr lang="fr-FR" sz="1800" smtClean="0">
                <a:latin typeface="Calibri" pitchFamily="34" charset="0"/>
              </a:rPr>
              <a:t>and</a:t>
            </a:r>
            <a:r>
              <a:rPr lang="fr-FR" sz="1800">
                <a:latin typeface="Calibri" pitchFamily="34" charset="0"/>
              </a:rPr>
              <a:t> </a:t>
            </a:r>
            <a:r>
              <a:rPr lang="fr-FR" sz="1800" smtClean="0">
                <a:latin typeface="Calibri" pitchFamily="34" charset="0"/>
              </a:rPr>
              <a:t>shock </a:t>
            </a:r>
            <a:r>
              <a:rPr lang="fr-FR" sz="1800">
                <a:latin typeface="Calibri" pitchFamily="34" charset="0"/>
              </a:rPr>
              <a:t>accelerated particles with the upstream plasma: </a:t>
            </a:r>
            <a:endParaRPr lang="fr-FR" sz="1800" smtClean="0">
              <a:latin typeface="Calibri" pitchFamily="34" charset="0"/>
            </a:endParaRPr>
          </a:p>
          <a:p>
            <a:r>
              <a:rPr lang="fr-FR" sz="1800" smtClean="0">
                <a:solidFill>
                  <a:srgbClr val="FF0000"/>
                </a:solidFill>
                <a:latin typeface="Calibri" pitchFamily="34" charset="0"/>
              </a:rPr>
              <a:t>	a unidirectional unmagnetized </a:t>
            </a:r>
            <a:r>
              <a:rPr lang="fr-FR" sz="1800">
                <a:solidFill>
                  <a:srgbClr val="FF0000"/>
                </a:solidFill>
                <a:latin typeface="Calibri" pitchFamily="34" charset="0"/>
              </a:rPr>
              <a:t>beam of Lorentz factor </a:t>
            </a:r>
            <a:r>
              <a:rPr lang="fr-FR" sz="1800">
                <a:solidFill>
                  <a:srgbClr val="FF0000"/>
                </a:solidFill>
                <a:latin typeface="cmmi10" pitchFamily="34" charset="0"/>
              </a:rPr>
              <a:t>¡</a:t>
            </a:r>
            <a:r>
              <a:rPr lang="fr-FR" sz="18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fr-FR" sz="1800" baseline="-25000">
                <a:solidFill>
                  <a:srgbClr val="FF0000"/>
                </a:solidFill>
                <a:latin typeface="Calibri" pitchFamily="34" charset="0"/>
              </a:rPr>
              <a:t>sh</a:t>
            </a:r>
            <a:r>
              <a:rPr lang="fr-FR" sz="1800" baseline="3000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fr-FR" sz="180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785786" y="3354173"/>
            <a:ext cx="82421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>
                <a:latin typeface="Calibri" pitchFamily="34" charset="0"/>
              </a:rPr>
              <a:t>main limitation:  advection, as the distance between the shock front and the particles </a:t>
            </a:r>
          </a:p>
          <a:p>
            <a:r>
              <a:rPr lang="fr-FR" sz="1800">
                <a:latin typeface="Calibri" pitchFamily="34" charset="0"/>
              </a:rPr>
              <a:t>l </a:t>
            </a:r>
            <a:r>
              <a:rPr lang="fr-FR" sz="1800">
                <a:latin typeface="cmsy10" pitchFamily="34" charset="0"/>
              </a:rPr>
              <a:t>»</a:t>
            </a:r>
            <a:r>
              <a:rPr lang="fr-FR" sz="1800">
                <a:latin typeface="Calibri" pitchFamily="34" charset="0"/>
              </a:rPr>
              <a:t> l</a:t>
            </a:r>
            <a:r>
              <a:rPr lang="fr-FR" sz="1800" baseline="-25000">
                <a:latin typeface="Calibri" pitchFamily="34" charset="0"/>
              </a:rPr>
              <a:t>u</a:t>
            </a:r>
            <a:r>
              <a:rPr lang="fr-FR" sz="1800">
                <a:latin typeface="Calibri" pitchFamily="34" charset="0"/>
              </a:rPr>
              <a:t> / </a:t>
            </a:r>
            <a:r>
              <a:rPr lang="fr-FR" sz="1800">
                <a:latin typeface="cmmi10" pitchFamily="34" charset="0"/>
              </a:rPr>
              <a:t>¡</a:t>
            </a:r>
            <a:r>
              <a:rPr lang="fr-FR" sz="1800">
                <a:latin typeface="Calibri" pitchFamily="34" charset="0"/>
              </a:rPr>
              <a:t> </a:t>
            </a:r>
            <a:r>
              <a:rPr lang="fr-FR" sz="1800" baseline="-25000">
                <a:latin typeface="Calibri" pitchFamily="34" charset="0"/>
              </a:rPr>
              <a:t>sh</a:t>
            </a:r>
            <a:r>
              <a:rPr lang="fr-FR" sz="1800" baseline="30000">
                <a:latin typeface="Calibri" pitchFamily="34" charset="0"/>
              </a:rPr>
              <a:t>2</a:t>
            </a:r>
            <a:r>
              <a:rPr lang="fr-FR" sz="1800">
                <a:latin typeface="Calibri" pitchFamily="34" charset="0"/>
              </a:rPr>
              <a:t> with l</a:t>
            </a:r>
            <a:r>
              <a:rPr lang="fr-FR" sz="1800" baseline="-25000">
                <a:latin typeface="Calibri" pitchFamily="34" charset="0"/>
              </a:rPr>
              <a:t>u</a:t>
            </a:r>
            <a:r>
              <a:rPr lang="fr-FR" sz="1800">
                <a:latin typeface="Calibri" pitchFamily="34" charset="0"/>
              </a:rPr>
              <a:t> length traveled upstream (</a:t>
            </a:r>
            <a:r>
              <a:rPr lang="fr-FR" sz="1800">
                <a:latin typeface="cmsy10" pitchFamily="34" charset="0"/>
              </a:rPr>
              <a:t>»</a:t>
            </a:r>
            <a:r>
              <a:rPr lang="fr-FR" sz="1800">
                <a:latin typeface="Calibri" pitchFamily="34" charset="0"/>
              </a:rPr>
              <a:t> r</a:t>
            </a:r>
            <a:r>
              <a:rPr lang="fr-FR" sz="1800" baseline="-25000">
                <a:latin typeface="Calibri" pitchFamily="34" charset="0"/>
              </a:rPr>
              <a:t>L</a:t>
            </a:r>
            <a:r>
              <a:rPr lang="fr-FR" sz="1800">
                <a:latin typeface="Calibri" pitchFamily="34" charset="0"/>
              </a:rPr>
              <a:t>/</a:t>
            </a:r>
            <a:r>
              <a:rPr lang="fr-FR" sz="1800">
                <a:latin typeface="cmmi10" pitchFamily="34" charset="0"/>
              </a:rPr>
              <a:t>¡</a:t>
            </a:r>
            <a:r>
              <a:rPr lang="fr-FR" sz="1800">
                <a:latin typeface="Calibri" pitchFamily="34" charset="0"/>
              </a:rPr>
              <a:t> </a:t>
            </a:r>
            <a:r>
              <a:rPr lang="fr-FR" sz="1800" baseline="-25000">
                <a:latin typeface="Calibri" pitchFamily="34" charset="0"/>
              </a:rPr>
              <a:t>sh</a:t>
            </a:r>
            <a:r>
              <a:rPr lang="fr-FR" sz="1800">
                <a:latin typeface="Calibri" pitchFamily="34" charset="0"/>
              </a:rPr>
              <a:t> if there is a background field)</a:t>
            </a:r>
          </a:p>
        </p:txBody>
      </p:sp>
      <p:grpSp>
        <p:nvGrpSpPr>
          <p:cNvPr id="40" name="Groupe 39"/>
          <p:cNvGrpSpPr/>
          <p:nvPr/>
        </p:nvGrpSpPr>
        <p:grpSpPr>
          <a:xfrm>
            <a:off x="3929058" y="571480"/>
            <a:ext cx="4286250" cy="1736725"/>
            <a:chOff x="1643035" y="2285983"/>
            <a:chExt cx="4286250" cy="1736725"/>
          </a:xfrm>
        </p:grpSpPr>
        <p:sp>
          <p:nvSpPr>
            <p:cNvPr id="5123" name="Rectangle 48"/>
            <p:cNvSpPr>
              <a:spLocks noChangeArrowheads="1"/>
            </p:cNvSpPr>
            <p:nvPr/>
          </p:nvSpPr>
          <p:spPr bwMode="auto">
            <a:xfrm>
              <a:off x="3143223" y="2643170"/>
              <a:ext cx="785812" cy="1000125"/>
            </a:xfrm>
            <a:prstGeom prst="rect">
              <a:avLst/>
            </a:prstGeom>
            <a:solidFill>
              <a:srgbClr val="FFCC99">
                <a:alpha val="79999"/>
              </a:srgbClr>
            </a:solidFill>
            <a:ln w="19050" algn="ctr">
              <a:noFill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cxnSp>
          <p:nvCxnSpPr>
            <p:cNvPr id="5141" name="Connecteur droit avec flèche 40"/>
            <p:cNvCxnSpPr>
              <a:cxnSpLocks noChangeShapeType="1"/>
            </p:cNvCxnSpPr>
            <p:nvPr/>
          </p:nvCxnSpPr>
          <p:spPr bwMode="auto">
            <a:xfrm rot="5400000" flipH="1" flipV="1">
              <a:off x="2428054" y="3072589"/>
              <a:ext cx="1428750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 type="none" w="lg" len="lg"/>
              <a:tailEnd type="arrow" w="med" len="med"/>
            </a:ln>
          </p:spPr>
        </p:cxnSp>
        <p:cxnSp>
          <p:nvCxnSpPr>
            <p:cNvPr id="5142" name="Connecteur droit avec flèche 41"/>
            <p:cNvCxnSpPr>
              <a:cxnSpLocks noChangeShapeType="1"/>
            </p:cNvCxnSpPr>
            <p:nvPr/>
          </p:nvCxnSpPr>
          <p:spPr bwMode="auto">
            <a:xfrm>
              <a:off x="2071660" y="3643295"/>
              <a:ext cx="3857625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 type="none" w="lg" len="lg"/>
              <a:tailEnd type="arrow" w="med" len="med"/>
            </a:ln>
          </p:spPr>
        </p:cxnSp>
        <p:sp>
          <p:nvSpPr>
            <p:cNvPr id="5143" name="Forme libre 44"/>
            <p:cNvSpPr>
              <a:spLocks noChangeArrowheads="1"/>
            </p:cNvSpPr>
            <p:nvPr/>
          </p:nvSpPr>
          <p:spPr bwMode="auto">
            <a:xfrm>
              <a:off x="2089123" y="2749533"/>
              <a:ext cx="3306762" cy="779462"/>
            </a:xfrm>
            <a:custGeom>
              <a:avLst/>
              <a:gdLst>
                <a:gd name="T0" fmla="*/ 0 w 3307976"/>
                <a:gd name="T1" fmla="*/ 0 h 779928"/>
                <a:gd name="T2" fmla="*/ 1048870 w 3307976"/>
                <a:gd name="T3" fmla="*/ 13447 h 779928"/>
                <a:gd name="T4" fmla="*/ 1922929 w 3307976"/>
                <a:gd name="T5" fmla="*/ 658905 h 779928"/>
                <a:gd name="T6" fmla="*/ 3307976 w 3307976"/>
                <a:gd name="T7" fmla="*/ 739588 h 7799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07976"/>
                <a:gd name="T13" fmla="*/ 0 h 779928"/>
                <a:gd name="T14" fmla="*/ 3307976 w 3307976"/>
                <a:gd name="T15" fmla="*/ 779928 h 7799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07976" h="779928">
                  <a:moveTo>
                    <a:pt x="0" y="0"/>
                  </a:moveTo>
                  <a:lnTo>
                    <a:pt x="1048870" y="13447"/>
                  </a:lnTo>
                  <a:cubicBezTo>
                    <a:pt x="1369358" y="123264"/>
                    <a:pt x="1546411" y="537882"/>
                    <a:pt x="1922929" y="658905"/>
                  </a:cubicBezTo>
                  <a:cubicBezTo>
                    <a:pt x="2299447" y="779928"/>
                    <a:pt x="2873188" y="726141"/>
                    <a:pt x="3307976" y="739588"/>
                  </a:cubicBezTo>
                </a:path>
              </a:pathLst>
            </a:custGeom>
            <a:noFill/>
            <a:ln w="1905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cxnSp>
          <p:nvCxnSpPr>
            <p:cNvPr id="5144" name="Connecteur droit 47"/>
            <p:cNvCxnSpPr>
              <a:cxnSpLocks noChangeShapeType="1"/>
            </p:cNvCxnSpPr>
            <p:nvPr/>
          </p:nvCxnSpPr>
          <p:spPr bwMode="auto">
            <a:xfrm rot="5400000">
              <a:off x="3428179" y="3144027"/>
              <a:ext cx="1000125" cy="1587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ysDash"/>
              <a:round/>
              <a:headEnd type="none" w="lg" len="lg"/>
              <a:tailEnd type="none" w="lg" len="lg"/>
            </a:ln>
          </p:spPr>
        </p:cxnSp>
        <p:sp>
          <p:nvSpPr>
            <p:cNvPr id="50" name="Demi-tour 49"/>
            <p:cNvSpPr/>
            <p:nvPr/>
          </p:nvSpPr>
          <p:spPr bwMode="auto">
            <a:xfrm rot="16200000" flipH="1">
              <a:off x="3268229" y="3232547"/>
              <a:ext cx="321471" cy="428628"/>
            </a:xfrm>
            <a:prstGeom prst="uturnArrow">
              <a:avLst>
                <a:gd name="adj1" fmla="val 16111"/>
                <a:gd name="adj2" fmla="val 25000"/>
                <a:gd name="adj3" fmla="val 29444"/>
                <a:gd name="adj4" fmla="val 49861"/>
                <a:gd name="adj5" fmla="val 81666"/>
              </a:avLst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/>
            <a:lstStyle/>
            <a:p>
              <a:pPr>
                <a:defRPr/>
              </a:pPr>
              <a:endParaRPr lang="en-US">
                <a:latin typeface="Calibri" pitchFamily="34" charset="0"/>
              </a:endParaRPr>
            </a:p>
          </p:txBody>
        </p:sp>
        <p:sp>
          <p:nvSpPr>
            <p:cNvPr id="5146" name="Flèche droite 50"/>
            <p:cNvSpPr>
              <a:spLocks noChangeArrowheads="1"/>
            </p:cNvSpPr>
            <p:nvPr/>
          </p:nvSpPr>
          <p:spPr bwMode="auto">
            <a:xfrm>
              <a:off x="2857473" y="3000358"/>
              <a:ext cx="500062" cy="142875"/>
            </a:xfrm>
            <a:prstGeom prst="rightArrow">
              <a:avLst>
                <a:gd name="adj1" fmla="val 50000"/>
                <a:gd name="adj2" fmla="val 50005"/>
              </a:avLst>
            </a:prstGeom>
            <a:solidFill>
              <a:srgbClr val="FF0000"/>
            </a:solidFill>
            <a:ln w="1905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47" name="Flèche droite 51"/>
            <p:cNvSpPr>
              <a:spLocks noChangeArrowheads="1"/>
            </p:cNvSpPr>
            <p:nvPr/>
          </p:nvSpPr>
          <p:spPr bwMode="auto">
            <a:xfrm flipH="1">
              <a:off x="3714723" y="3428983"/>
              <a:ext cx="500062" cy="142875"/>
            </a:xfrm>
            <a:prstGeom prst="rightArrow">
              <a:avLst>
                <a:gd name="adj1" fmla="val 50000"/>
                <a:gd name="adj2" fmla="val 50005"/>
              </a:avLst>
            </a:prstGeom>
            <a:solidFill>
              <a:schemeClr val="accent2"/>
            </a:solidFill>
            <a:ln w="19050" algn="ctr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48" name="ZoneTexte 52"/>
            <p:cNvSpPr txBox="1">
              <a:spLocks noChangeArrowheads="1"/>
            </p:cNvSpPr>
            <p:nvPr/>
          </p:nvSpPr>
          <p:spPr bwMode="auto">
            <a:xfrm>
              <a:off x="4316385" y="3714733"/>
              <a:ext cx="88265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upstream</a:t>
              </a:r>
            </a:p>
          </p:txBody>
        </p:sp>
        <p:sp>
          <p:nvSpPr>
            <p:cNvPr id="5149" name="ZoneTexte 53"/>
            <p:cNvSpPr txBox="1">
              <a:spLocks noChangeArrowheads="1"/>
            </p:cNvSpPr>
            <p:nvPr/>
          </p:nvSpPr>
          <p:spPr bwMode="auto">
            <a:xfrm>
              <a:off x="3071785" y="3714733"/>
              <a:ext cx="8858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precursor</a:t>
              </a:r>
            </a:p>
          </p:txBody>
        </p:sp>
        <p:sp>
          <p:nvSpPr>
            <p:cNvPr id="5150" name="ZoneTexte 54"/>
            <p:cNvSpPr txBox="1">
              <a:spLocks noChangeArrowheads="1"/>
            </p:cNvSpPr>
            <p:nvPr/>
          </p:nvSpPr>
          <p:spPr bwMode="auto">
            <a:xfrm>
              <a:off x="1643035" y="3714733"/>
              <a:ext cx="11049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downstream</a:t>
              </a:r>
            </a:p>
          </p:txBody>
        </p:sp>
        <p:sp>
          <p:nvSpPr>
            <p:cNvPr id="5151" name="ZoneTexte 58"/>
            <p:cNvSpPr txBox="1">
              <a:spLocks noChangeArrowheads="1"/>
            </p:cNvSpPr>
            <p:nvPr/>
          </p:nvSpPr>
          <p:spPr bwMode="auto">
            <a:xfrm>
              <a:off x="2844773" y="2285983"/>
              <a:ext cx="2841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n</a:t>
              </a: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4286223" y="3000358"/>
              <a:ext cx="1590675" cy="30797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chemeClr val="accent3"/>
                  </a:solidFill>
                  <a:latin typeface="Calibri" pitchFamily="34" charset="0"/>
                </a:rPr>
                <a:t>incoming upstream</a:t>
              </a: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2401860" y="3192445"/>
              <a:ext cx="598488" cy="30797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chemeClr val="accent3"/>
                  </a:solidFill>
                  <a:latin typeface="Calibri" pitchFamily="34" charset="0"/>
                </a:rPr>
                <a:t>beam</a:t>
              </a:r>
            </a:p>
          </p:txBody>
        </p:sp>
      </p:grp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785786" y="4077306"/>
            <a:ext cx="664976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smtClean="0">
                <a:latin typeface="Calibri" pitchFamily="34" charset="0"/>
              </a:rPr>
              <a:t>MHD regime: Bell non-resonant instability, in parallel configuration </a:t>
            </a:r>
          </a:p>
          <a:p>
            <a:r>
              <a:rPr lang="fr-FR" smtClean="0">
                <a:solidFill>
                  <a:srgbClr val="009900"/>
                </a:solidFill>
                <a:latin typeface="Calibri" pitchFamily="34" charset="0"/>
              </a:rPr>
              <a:t>(Milosavljevic &amp; Nakar 06, Reville, Kirk &amp; Duffy 07, Riquelme &amp; Spitkovsky 09)</a:t>
            </a:r>
            <a:r>
              <a:rPr lang="fr-FR" smtClean="0">
                <a:latin typeface="Calibri" pitchFamily="34" charset="0"/>
              </a:rPr>
              <a:t> </a:t>
            </a:r>
          </a:p>
          <a:p>
            <a:r>
              <a:rPr lang="fr-FR" sz="1800" smtClean="0">
                <a:latin typeface="Calibri" pitchFamily="34" charset="0"/>
              </a:rPr>
              <a:t>or oblique configuration</a:t>
            </a:r>
            <a:r>
              <a:rPr lang="fr-FR" smtClean="0">
                <a:solidFill>
                  <a:srgbClr val="009900"/>
                </a:solidFill>
                <a:latin typeface="Calibri" pitchFamily="34" charset="0"/>
              </a:rPr>
              <a:t> (Pelletier, M.L., Marcowith, 09)</a:t>
            </a:r>
            <a:endParaRPr lang="fr-FR" sz="180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756318" y="5063037"/>
            <a:ext cx="8449749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smtClean="0">
                <a:latin typeface="Calibri" pitchFamily="34" charset="0"/>
              </a:rPr>
              <a:t>smaller scales:  various instabilities </a:t>
            </a:r>
            <a:r>
              <a:rPr lang="fr-FR" smtClean="0">
                <a:solidFill>
                  <a:srgbClr val="009900"/>
                </a:solidFill>
                <a:latin typeface="Calibri" pitchFamily="34" charset="0"/>
              </a:rPr>
              <a:t>(Bret 09)</a:t>
            </a:r>
            <a:r>
              <a:rPr lang="fr-FR" sz="1800" smtClean="0">
                <a:latin typeface="Calibri" pitchFamily="34" charset="0"/>
              </a:rPr>
              <a:t>; dominant modes in ultra-relativistic regime:</a:t>
            </a:r>
            <a:endParaRPr lang="fr-FR" sz="1800" smtClean="0">
              <a:solidFill>
                <a:srgbClr val="009900"/>
              </a:solidFill>
              <a:latin typeface="Calibri" pitchFamily="34" charset="0"/>
            </a:endParaRPr>
          </a:p>
          <a:p>
            <a:r>
              <a:rPr lang="fr-FR" sz="1800" smtClean="0">
                <a:solidFill>
                  <a:srgbClr val="009900"/>
                </a:solidFill>
                <a:latin typeface="Calibri" pitchFamily="34" charset="0"/>
              </a:rPr>
              <a:t>	</a:t>
            </a:r>
            <a:r>
              <a:rPr lang="fr-FR" sz="1800" smtClean="0">
                <a:latin typeface="Calibri" pitchFamily="34" charset="0"/>
              </a:rPr>
              <a:t>Weibel/filamentation </a:t>
            </a:r>
            <a:r>
              <a:rPr lang="fr-FR" smtClean="0">
                <a:solidFill>
                  <a:srgbClr val="009900"/>
                </a:solidFill>
                <a:latin typeface="Calibri" pitchFamily="34" charset="0"/>
              </a:rPr>
              <a:t>(Lyubarsky &amp; Eichler 06, Wiersma &amp; Achterberg 04, 07, 08;</a:t>
            </a:r>
          </a:p>
          <a:p>
            <a:r>
              <a:rPr lang="fr-FR" smtClean="0">
                <a:solidFill>
                  <a:srgbClr val="009900"/>
                </a:solidFill>
                <a:latin typeface="Calibri" pitchFamily="34" charset="0"/>
              </a:rPr>
              <a:t>			      Medvedev &amp; Zakutnyaya 08, M. L. &amp; Pelletier 09)</a:t>
            </a:r>
            <a:endParaRPr lang="fr-FR" sz="1800" smtClean="0">
              <a:latin typeface="Calibri" pitchFamily="34" charset="0"/>
            </a:endParaRPr>
          </a:p>
          <a:p>
            <a:r>
              <a:rPr lang="fr-FR" sz="1800" smtClean="0">
                <a:latin typeface="Calibri" pitchFamily="34" charset="0"/>
              </a:rPr>
              <a:t>	Cerenkov resonance with proper plasma modes:  </a:t>
            </a:r>
          </a:p>
          <a:p>
            <a:r>
              <a:rPr lang="fr-FR" sz="1800" smtClean="0">
                <a:latin typeface="Calibri" pitchFamily="34" charset="0"/>
              </a:rPr>
              <a:t>		oblique two stream    </a:t>
            </a:r>
            <a:r>
              <a:rPr lang="fr-FR" sz="1800" smtClean="0">
                <a:latin typeface="cmmi10"/>
              </a:rPr>
              <a:t>!</a:t>
            </a:r>
            <a:r>
              <a:rPr lang="fr-FR" sz="1800" baseline="-25000" smtClean="0">
                <a:latin typeface="Calibri" pitchFamily="34" charset="0"/>
              </a:rPr>
              <a:t>p</a:t>
            </a:r>
            <a:r>
              <a:rPr lang="fr-FR" sz="1800" smtClean="0">
                <a:latin typeface="Calibri" pitchFamily="34" charset="0"/>
              </a:rPr>
              <a:t> = k</a:t>
            </a:r>
            <a:r>
              <a:rPr lang="fr-FR" sz="1800" baseline="-25000" smtClean="0">
                <a:latin typeface="Calibri" pitchFamily="34" charset="0"/>
              </a:rPr>
              <a:t>x</a:t>
            </a:r>
            <a:r>
              <a:rPr lang="fr-FR" sz="1800" smtClean="0">
                <a:latin typeface="Calibri" pitchFamily="34" charset="0"/>
              </a:rPr>
              <a:t> v</a:t>
            </a:r>
            <a:r>
              <a:rPr lang="fr-FR" sz="1800" baseline="-25000" smtClean="0">
                <a:latin typeface="Calibri" pitchFamily="34" charset="0"/>
              </a:rPr>
              <a:t>beam</a:t>
            </a:r>
            <a:r>
              <a:rPr lang="fr-FR" sz="1800" smtClean="0">
                <a:latin typeface="Calibri" pitchFamily="34" charset="0"/>
              </a:rPr>
              <a:t>     (unmagnetized approximation)</a:t>
            </a:r>
          </a:p>
          <a:p>
            <a:r>
              <a:rPr lang="fr-FR" sz="1800" smtClean="0">
                <a:latin typeface="Calibri" pitchFamily="34" charset="0"/>
              </a:rPr>
              <a:t>		Whistler waves	</a:t>
            </a:r>
            <a:r>
              <a:rPr lang="fr-FR" sz="1800" smtClean="0">
                <a:latin typeface="cmmi10"/>
              </a:rPr>
              <a:t>!</a:t>
            </a:r>
            <a:r>
              <a:rPr lang="fr-FR" sz="1800" baseline="-25000" smtClean="0">
                <a:latin typeface="Calibri" pitchFamily="34" charset="0"/>
              </a:rPr>
              <a:t>Wh</a:t>
            </a:r>
            <a:r>
              <a:rPr lang="fr-FR" sz="1800" smtClean="0">
                <a:latin typeface="Calibri" pitchFamily="34" charset="0"/>
              </a:rPr>
              <a:t> = k</a:t>
            </a:r>
            <a:r>
              <a:rPr lang="fr-FR" sz="1800" baseline="-25000" smtClean="0">
                <a:latin typeface="Calibri" pitchFamily="34" charset="0"/>
              </a:rPr>
              <a:t>x</a:t>
            </a:r>
            <a:r>
              <a:rPr lang="fr-FR" sz="1800" smtClean="0">
                <a:latin typeface="Calibri" pitchFamily="34" charset="0"/>
              </a:rPr>
              <a:t> v</a:t>
            </a:r>
            <a:r>
              <a:rPr lang="fr-FR" sz="1800" baseline="-25000" smtClean="0">
                <a:latin typeface="Calibri" pitchFamily="34" charset="0"/>
              </a:rPr>
              <a:t>beam</a:t>
            </a:r>
            <a:r>
              <a:rPr lang="fr-FR" sz="1800" smtClean="0">
                <a:latin typeface="Calibri" pitchFamily="34" charset="0"/>
              </a:rPr>
              <a:t>  </a:t>
            </a:r>
            <a:endParaRPr lang="fr-FR" sz="1800">
              <a:latin typeface="Calibri" pitchFamily="34" charset="0"/>
            </a:endParaRPr>
          </a:p>
        </p:txBody>
      </p:sp>
      <p:sp>
        <p:nvSpPr>
          <p:cNvPr id="48" name="Oval 53"/>
          <p:cNvSpPr>
            <a:spLocks noChangeArrowheads="1"/>
          </p:cNvSpPr>
          <p:nvPr/>
        </p:nvSpPr>
        <p:spPr bwMode="auto">
          <a:xfrm>
            <a:off x="642910" y="2585392"/>
            <a:ext cx="71438" cy="73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642910" y="3500438"/>
            <a:ext cx="71438" cy="73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" name="Oval 53"/>
          <p:cNvSpPr>
            <a:spLocks noChangeArrowheads="1"/>
          </p:cNvSpPr>
          <p:nvPr/>
        </p:nvSpPr>
        <p:spPr bwMode="auto">
          <a:xfrm>
            <a:off x="642910" y="4214818"/>
            <a:ext cx="71438" cy="73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" name="Oval 53"/>
          <p:cNvSpPr>
            <a:spLocks noChangeArrowheads="1"/>
          </p:cNvSpPr>
          <p:nvPr/>
        </p:nvSpPr>
        <p:spPr bwMode="auto">
          <a:xfrm>
            <a:off x="642910" y="5214950"/>
            <a:ext cx="71438" cy="73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fig_xy_per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569" y="928706"/>
            <a:ext cx="7058025" cy="5143500"/>
          </a:xfrm>
          <a:prstGeom prst="rect">
            <a:avLst/>
          </a:prstGeom>
        </p:spPr>
      </p:pic>
      <p:sp>
        <p:nvSpPr>
          <p:cNvPr id="388100" name="Text Box 4"/>
          <p:cNvSpPr txBox="1">
            <a:spLocks noChangeArrowheads="1"/>
          </p:cNvSpPr>
          <p:nvPr/>
        </p:nvSpPr>
        <p:spPr bwMode="auto">
          <a:xfrm>
            <a:off x="-32" y="-24"/>
            <a:ext cx="66272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9CC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8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Micro-instabilities at relativistic shock waves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445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CCEC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6148" name="Picture 6" descr="logo_I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0400" y="0"/>
            <a:ext cx="863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142976" y="928670"/>
            <a:ext cx="133562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cmmi10"/>
              </a:rPr>
              <a:t>¡</a:t>
            </a:r>
            <a:r>
              <a:rPr lang="en-US" sz="2000" baseline="-25000" smtClean="0">
                <a:latin typeface="Times New Roman"/>
              </a:rPr>
              <a:t>sh</a:t>
            </a:r>
            <a:r>
              <a:rPr lang="en-US" sz="2000" baseline="30000" smtClean="0">
                <a:latin typeface="Calibri"/>
              </a:rPr>
              <a:t>2</a:t>
            </a:r>
            <a:r>
              <a:rPr lang="en-US" sz="2000" smtClean="0">
                <a:latin typeface="Calibri" pitchFamily="34" charset="0"/>
              </a:rPr>
              <a:t> </a:t>
            </a:r>
            <a:r>
              <a:rPr lang="en-US" sz="2000" smtClean="0">
                <a:latin typeface="cmmi10"/>
              </a:rPr>
              <a:t>¾</a:t>
            </a:r>
            <a:r>
              <a:rPr lang="en-US" sz="2000" baseline="-25000" smtClean="0">
                <a:latin typeface="Calibri"/>
              </a:rPr>
              <a:t>u  </a:t>
            </a:r>
            <a:r>
              <a:rPr lang="en-US" sz="2000" smtClean="0">
                <a:latin typeface="cmmi10"/>
              </a:rPr>
              <a:t>»</a:t>
            </a:r>
            <a:r>
              <a:rPr lang="en-US" sz="2000" baseline="-25000" smtClean="0">
                <a:latin typeface="Times New Roman"/>
              </a:rPr>
              <a:t>cr</a:t>
            </a:r>
            <a:r>
              <a:rPr lang="en-US" sz="2000" baseline="30000" smtClean="0">
                <a:latin typeface="Calibri"/>
              </a:rPr>
              <a:t>-1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929586" y="5600658"/>
            <a:ext cx="116089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cmmi10"/>
              </a:rPr>
              <a:t>¡</a:t>
            </a:r>
            <a:r>
              <a:rPr lang="en-US" sz="2000" baseline="-25000" smtClean="0">
                <a:latin typeface="Times New Roman"/>
              </a:rPr>
              <a:t>sh</a:t>
            </a:r>
            <a:r>
              <a:rPr lang="en-US" sz="2000" baseline="30000" smtClean="0">
                <a:latin typeface="Calibri"/>
              </a:rPr>
              <a:t> </a:t>
            </a:r>
            <a:r>
              <a:rPr lang="en-US" sz="2000" smtClean="0">
                <a:latin typeface="Times New Roman"/>
              </a:rPr>
              <a:t>m</a:t>
            </a:r>
            <a:r>
              <a:rPr lang="en-US" sz="2000" baseline="-25000" smtClean="0">
                <a:latin typeface="Times New Roman"/>
              </a:rPr>
              <a:t>e</a:t>
            </a:r>
            <a:r>
              <a:rPr lang="en-US" sz="2000" smtClean="0">
                <a:latin typeface="Times New Roman"/>
              </a:rPr>
              <a:t>/m</a:t>
            </a:r>
            <a:r>
              <a:rPr lang="en-US" sz="2000" baseline="-25000" smtClean="0">
                <a:latin typeface="Times New Roman"/>
              </a:rPr>
              <a:t>p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6725" y="2000240"/>
            <a:ext cx="220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>
                <a:latin typeface="Calibri" pitchFamily="34" charset="0"/>
              </a:rPr>
              <a:t>G = </a:t>
            </a:r>
            <a:r>
              <a:rPr lang="en-US" sz="1800" smtClean="0">
                <a:latin typeface="cmmi10"/>
              </a:rPr>
              <a:t>»</a:t>
            </a:r>
            <a:r>
              <a:rPr lang="en-US" sz="1800" baseline="-25000" smtClean="0">
                <a:latin typeface="Calibri"/>
              </a:rPr>
              <a:t>cr</a:t>
            </a:r>
            <a:r>
              <a:rPr lang="en-US" sz="1800" smtClean="0">
                <a:latin typeface="Calibri" pitchFamily="34" charset="0"/>
              </a:rPr>
              <a:t> </a:t>
            </a:r>
            <a:r>
              <a:rPr lang="en-US" sz="1800" baseline="30000" smtClean="0">
                <a:latin typeface="Calibri"/>
              </a:rPr>
              <a:t>-1/3</a:t>
            </a:r>
            <a:r>
              <a:rPr lang="en-US" sz="1800" smtClean="0">
                <a:latin typeface="Calibri" pitchFamily="34" charset="0"/>
              </a:rPr>
              <a:t> (</a:t>
            </a:r>
            <a:r>
              <a:rPr lang="en-US" sz="1800" smtClean="0">
                <a:latin typeface="Times New Roman"/>
              </a:rPr>
              <a:t>m</a:t>
            </a:r>
            <a:r>
              <a:rPr lang="en-US" sz="1800" baseline="-25000" smtClean="0">
                <a:latin typeface="Times New Roman"/>
              </a:rPr>
              <a:t>e</a:t>
            </a:r>
            <a:r>
              <a:rPr lang="en-US" sz="1800" smtClean="0">
                <a:latin typeface="Times New Roman"/>
              </a:rPr>
              <a:t>/m</a:t>
            </a:r>
            <a:r>
              <a:rPr lang="en-US" sz="1800" baseline="-25000" smtClean="0">
                <a:latin typeface="Calibri"/>
              </a:rPr>
              <a:t>p</a:t>
            </a:r>
            <a:r>
              <a:rPr lang="en-US" sz="1800" smtClean="0">
                <a:latin typeface="Times New Roman"/>
              </a:rPr>
              <a:t>)</a:t>
            </a:r>
            <a:r>
              <a:rPr lang="en-US" sz="1800" baseline="30000" smtClean="0">
                <a:latin typeface="Calibri"/>
              </a:rPr>
              <a:t>-1/3</a:t>
            </a:r>
            <a:r>
              <a:rPr lang="en-US" sz="1800" smtClean="0">
                <a:latin typeface="Calibri" pitchFamily="34" charset="0"/>
              </a:rPr>
              <a:t>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500430" y="785794"/>
            <a:ext cx="183139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>
                <a:latin typeface="Calibri" pitchFamily="34" charset="0"/>
              </a:rPr>
              <a:t>large magnetisation</a:t>
            </a:r>
          </a:p>
          <a:p>
            <a:r>
              <a:rPr lang="en-US" smtClean="0">
                <a:latin typeface="cmsy10"/>
              </a:rPr>
              <a:t>)</a:t>
            </a:r>
            <a:r>
              <a:rPr lang="en-US" smtClean="0">
                <a:latin typeface="Calibri" pitchFamily="34" charset="0"/>
              </a:rPr>
              <a:t> short precursor</a:t>
            </a:r>
          </a:p>
          <a:p>
            <a:r>
              <a:rPr lang="en-US" smtClean="0">
                <a:latin typeface="cmsy10"/>
              </a:rPr>
              <a:t>)</a:t>
            </a:r>
            <a:r>
              <a:rPr lang="en-US" smtClean="0">
                <a:latin typeface="Calibri" pitchFamily="34" charset="0"/>
              </a:rPr>
              <a:t> no growth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286512" y="3714752"/>
            <a:ext cx="1643074" cy="584775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accent3"/>
                </a:solidFill>
                <a:latin typeface="Calibri" pitchFamily="34" charset="0"/>
              </a:rPr>
              <a:t>oblique mode </a:t>
            </a:r>
          </a:p>
          <a:p>
            <a:pPr algn="ctr"/>
            <a:r>
              <a:rPr lang="en-US" smtClean="0">
                <a:solidFill>
                  <a:schemeClr val="accent3"/>
                </a:solidFill>
                <a:latin typeface="Calibri" pitchFamily="34" charset="0"/>
              </a:rPr>
              <a:t>dominant</a:t>
            </a:r>
          </a:p>
        </p:txBody>
      </p:sp>
      <p:sp>
        <p:nvSpPr>
          <p:cNvPr id="15" name="Étoile à 5 branches 14"/>
          <p:cNvSpPr/>
          <p:nvPr/>
        </p:nvSpPr>
        <p:spPr bwMode="auto">
          <a:xfrm>
            <a:off x="5072066" y="4786322"/>
            <a:ext cx="714380" cy="642942"/>
          </a:xfrm>
          <a:prstGeom prst="star5">
            <a:avLst>
              <a:gd name="adj" fmla="val 17206"/>
              <a:gd name="hf" fmla="val 105146"/>
              <a:gd name="vf" fmla="val 110557"/>
            </a:avLst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463630" y="572274"/>
            <a:ext cx="2251642" cy="927900"/>
            <a:chOff x="5463630" y="572274"/>
            <a:chExt cx="2251642" cy="927900"/>
          </a:xfrm>
        </p:grpSpPr>
        <p:cxnSp>
          <p:nvCxnSpPr>
            <p:cNvPr id="17" name="Connecteur droit 16"/>
            <p:cNvCxnSpPr/>
            <p:nvPr/>
          </p:nvCxnSpPr>
          <p:spPr bwMode="auto">
            <a:xfrm>
              <a:off x="7222686" y="1000108"/>
              <a:ext cx="357190" cy="1588"/>
            </a:xfrm>
            <a:prstGeom prst="line">
              <a:avLst/>
            </a:prstGeom>
            <a:noFill/>
            <a:ln w="25400" cap="flat" cmpd="sng" algn="ctr">
              <a:solidFill>
                <a:srgbClr val="0099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9" name="Connecteur droit avec flèche 18"/>
            <p:cNvCxnSpPr/>
            <p:nvPr/>
          </p:nvCxnSpPr>
          <p:spPr bwMode="auto">
            <a:xfrm rot="5400000" flipH="1" flipV="1">
              <a:off x="7178142" y="785794"/>
              <a:ext cx="428628" cy="1588"/>
            </a:xfrm>
            <a:prstGeom prst="straightConnector1">
              <a:avLst/>
            </a:prstGeom>
            <a:noFill/>
            <a:ln w="25400" cap="flat" cmpd="sng" algn="ctr">
              <a:solidFill>
                <a:srgbClr val="009900"/>
              </a:solidFill>
              <a:prstDash val="solid"/>
              <a:round/>
              <a:headEnd type="none" w="lg" len="lg"/>
              <a:tailEnd type="arrow"/>
            </a:ln>
            <a:effectLst/>
          </p:spPr>
        </p:cxnSp>
        <p:sp>
          <p:nvSpPr>
            <p:cNvPr id="25" name="ZoneTexte 24"/>
            <p:cNvSpPr txBox="1"/>
            <p:nvPr/>
          </p:nvSpPr>
          <p:spPr>
            <a:xfrm>
              <a:off x="5463630" y="669177"/>
              <a:ext cx="225164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009900"/>
                  </a:solidFill>
                  <a:latin typeface="Calibri" pitchFamily="34" charset="0"/>
                </a:rPr>
                <a:t>Sironi &amp; Spitkovsky 09</a:t>
              </a:r>
            </a:p>
            <a:p>
              <a:r>
                <a:rPr lang="en-US" smtClean="0">
                  <a:latin typeface="Calibri" pitchFamily="34" charset="0"/>
                </a:rPr>
                <a:t>(pair shock, </a:t>
              </a:r>
              <a:r>
                <a:rPr lang="en-US" smtClean="0">
                  <a:latin typeface="cmmi10"/>
                </a:rPr>
                <a:t>¡</a:t>
              </a:r>
              <a:r>
                <a:rPr lang="en-US" baseline="-25000" smtClean="0">
                  <a:latin typeface="Calibri"/>
                </a:rPr>
                <a:t>sh</a:t>
              </a:r>
              <a:r>
                <a:rPr lang="en-US" smtClean="0">
                  <a:latin typeface="Calibri" pitchFamily="34" charset="0"/>
                </a:rPr>
                <a:t> </a:t>
              </a:r>
              <a:r>
                <a:rPr lang="en-US" smtClean="0">
                  <a:latin typeface="cmsy10"/>
                </a:rPr>
                <a:t>'</a:t>
              </a:r>
              <a:r>
                <a:rPr lang="en-US" smtClean="0">
                  <a:latin typeface="Calibri" pitchFamily="34" charset="0"/>
                </a:rPr>
                <a:t> 20,</a:t>
              </a:r>
            </a:p>
            <a:p>
              <a:r>
                <a:rPr lang="en-US" smtClean="0">
                  <a:latin typeface="Calibri" pitchFamily="34" charset="0"/>
                </a:rPr>
                <a:t>  no growth at </a:t>
              </a:r>
              <a:r>
                <a:rPr lang="en-US" smtClean="0">
                  <a:latin typeface="cmmi10"/>
                </a:rPr>
                <a:t>¾</a:t>
              </a:r>
              <a:r>
                <a:rPr lang="en-US" baseline="-25000" smtClean="0">
                  <a:latin typeface="Calibri"/>
                </a:rPr>
                <a:t>u</a:t>
              </a:r>
              <a:r>
                <a:rPr lang="en-US" smtClean="0">
                  <a:latin typeface="Calibri" pitchFamily="34" charset="0"/>
                </a:rPr>
                <a:t> &gt; 0.03)</a:t>
              </a:r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7984043" y="785794"/>
            <a:ext cx="1263487" cy="910058"/>
            <a:chOff x="7984043" y="785794"/>
            <a:chExt cx="1263487" cy="910058"/>
          </a:xfrm>
        </p:grpSpPr>
        <p:sp>
          <p:nvSpPr>
            <p:cNvPr id="13" name="Étoile à 5 branches 12"/>
            <p:cNvSpPr/>
            <p:nvPr/>
          </p:nvSpPr>
          <p:spPr bwMode="auto">
            <a:xfrm>
              <a:off x="8215338" y="785794"/>
              <a:ext cx="714380" cy="642942"/>
            </a:xfrm>
            <a:prstGeom prst="star5">
              <a:avLst/>
            </a:prstGeom>
            <a:solidFill>
              <a:srgbClr val="FFFF00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Connecteur droit avec flèche 26"/>
            <p:cNvCxnSpPr/>
            <p:nvPr/>
          </p:nvCxnSpPr>
          <p:spPr bwMode="auto">
            <a:xfrm rot="5400000" flipH="1" flipV="1">
              <a:off x="8572528" y="785794"/>
              <a:ext cx="357190" cy="35719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arrow"/>
            </a:ln>
            <a:effectLst/>
          </p:spPr>
        </p:cxnSp>
        <p:sp>
          <p:nvSpPr>
            <p:cNvPr id="28" name="ZoneTexte 27"/>
            <p:cNvSpPr txBox="1"/>
            <p:nvPr/>
          </p:nvSpPr>
          <p:spPr>
            <a:xfrm>
              <a:off x="7984043" y="1357298"/>
              <a:ext cx="12634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rgbClr val="FF0000"/>
                  </a:solidFill>
                  <a:latin typeface="Calibri" pitchFamily="34" charset="0"/>
                </a:rPr>
                <a:t>pulsar winds</a:t>
              </a:r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3786182" y="2357430"/>
            <a:ext cx="2000264" cy="799089"/>
            <a:chOff x="3786182" y="2357430"/>
            <a:chExt cx="2000264" cy="799089"/>
          </a:xfrm>
        </p:grpSpPr>
        <p:sp>
          <p:nvSpPr>
            <p:cNvPr id="14" name="Étoile à 5 branches 13"/>
            <p:cNvSpPr/>
            <p:nvPr/>
          </p:nvSpPr>
          <p:spPr bwMode="auto">
            <a:xfrm>
              <a:off x="5072066" y="2357430"/>
              <a:ext cx="714380" cy="642942"/>
            </a:xfrm>
            <a:prstGeom prst="star5">
              <a:avLst/>
            </a:prstGeom>
            <a:solidFill>
              <a:srgbClr val="FFFF00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3786182" y="2571744"/>
              <a:ext cx="144623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rgbClr val="FF0000"/>
                  </a:solidFill>
                  <a:latin typeface="Calibri" pitchFamily="34" charset="0"/>
                </a:rPr>
                <a:t>GRB ext. shock</a:t>
              </a:r>
            </a:p>
            <a:p>
              <a:r>
                <a:rPr lang="en-US" b="1" smtClean="0">
                  <a:solidFill>
                    <a:srgbClr val="FF0000"/>
                  </a:solidFill>
                  <a:latin typeface="Calibri" pitchFamily="34" charset="0"/>
                </a:rPr>
                <a:t>in W-R wind</a:t>
              </a:r>
            </a:p>
          </p:txBody>
        </p:sp>
      </p:grpSp>
      <p:sp>
        <p:nvSpPr>
          <p:cNvPr id="30" name="ZoneTexte 29"/>
          <p:cNvSpPr txBox="1"/>
          <p:nvPr/>
        </p:nvSpPr>
        <p:spPr>
          <a:xfrm>
            <a:off x="5727290" y="4915927"/>
            <a:ext cx="1446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Calibri" pitchFamily="34" charset="0"/>
              </a:rPr>
              <a:t>GRB ext. shock</a:t>
            </a:r>
          </a:p>
          <a:p>
            <a:r>
              <a:rPr lang="en-US" b="1" smtClean="0">
                <a:solidFill>
                  <a:srgbClr val="FF0000"/>
                </a:solidFill>
                <a:latin typeface="Calibri" pitchFamily="34" charset="0"/>
              </a:rPr>
              <a:t>in ISM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3929058" y="3071810"/>
            <a:ext cx="357190" cy="142876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615262" y="3071810"/>
            <a:ext cx="214314" cy="142876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500958" y="3071810"/>
            <a:ext cx="285752" cy="142876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72066" y="3732004"/>
            <a:ext cx="285752" cy="142876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983244" y="3743060"/>
            <a:ext cx="285752" cy="142876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143768" y="4500570"/>
            <a:ext cx="285752" cy="142876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026374" y="5286388"/>
            <a:ext cx="285752" cy="142876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089054" y="5269136"/>
            <a:ext cx="285752" cy="142876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786050" y="3214686"/>
            <a:ext cx="1643074" cy="584775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accent3"/>
                </a:solidFill>
                <a:latin typeface="Calibri" pitchFamily="34" charset="0"/>
              </a:rPr>
              <a:t>Whistler mode </a:t>
            </a:r>
          </a:p>
          <a:p>
            <a:pPr algn="ctr"/>
            <a:r>
              <a:rPr lang="en-US" smtClean="0">
                <a:solidFill>
                  <a:schemeClr val="accent3"/>
                </a:solidFill>
                <a:latin typeface="Calibri" pitchFamily="34" charset="0"/>
              </a:rPr>
              <a:t>dominant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71406" y="2928934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smtClean="0">
                <a:latin typeface="Calibri" pitchFamily="34" charset="0"/>
              </a:rPr>
              <a:t>Oblique: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214282" y="3286124"/>
            <a:ext cx="209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>
                <a:latin typeface="Calibri" pitchFamily="34" charset="0"/>
              </a:rPr>
              <a:t>Im(</a:t>
            </a:r>
            <a:r>
              <a:rPr lang="en-US" sz="1800" smtClean="0">
                <a:latin typeface="cmmi10"/>
              </a:rPr>
              <a:t>!</a:t>
            </a:r>
            <a:r>
              <a:rPr lang="en-US" sz="1800" smtClean="0">
                <a:latin typeface="Calibri" pitchFamily="34" charset="0"/>
              </a:rPr>
              <a:t>)  =  (</a:t>
            </a:r>
            <a:r>
              <a:rPr lang="en-US" sz="1800" smtClean="0">
                <a:latin typeface="cmmi10"/>
              </a:rPr>
              <a:t>!</a:t>
            </a:r>
            <a:r>
              <a:rPr lang="en-US" sz="1800" baseline="-25000" smtClean="0">
                <a:latin typeface="Times New Roman"/>
              </a:rPr>
              <a:t>p,b</a:t>
            </a:r>
            <a:r>
              <a:rPr lang="en-US" sz="1800" baseline="30000" smtClean="0">
                <a:latin typeface="Calibri"/>
              </a:rPr>
              <a:t>2</a:t>
            </a:r>
            <a:r>
              <a:rPr lang="en-US" sz="1800" smtClean="0">
                <a:latin typeface="Calibri" pitchFamily="34" charset="0"/>
              </a:rPr>
              <a:t> </a:t>
            </a:r>
            <a:r>
              <a:rPr lang="en-US" sz="1800" smtClean="0">
                <a:latin typeface="cmmi10"/>
              </a:rPr>
              <a:t>!</a:t>
            </a:r>
            <a:r>
              <a:rPr lang="en-US" sz="1800" baseline="-25000" smtClean="0">
                <a:latin typeface="Times New Roman"/>
              </a:rPr>
              <a:t>p</a:t>
            </a:r>
            <a:r>
              <a:rPr lang="en-US" sz="1800" smtClean="0">
                <a:latin typeface="Times New Roman"/>
              </a:rPr>
              <a:t>)</a:t>
            </a:r>
            <a:r>
              <a:rPr lang="en-US" sz="1800" baseline="30000" smtClean="0">
                <a:latin typeface="Calibri"/>
              </a:rPr>
              <a:t>1/3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71406" y="3857628"/>
            <a:ext cx="1039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smtClean="0">
                <a:latin typeface="Calibri" pitchFamily="34" charset="0"/>
              </a:rPr>
              <a:t>Whistler: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214282" y="4214818"/>
            <a:ext cx="21852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>
                <a:latin typeface="Calibri" pitchFamily="34" charset="0"/>
              </a:rPr>
              <a:t>Im(</a:t>
            </a:r>
            <a:r>
              <a:rPr lang="en-US" sz="1800" smtClean="0">
                <a:latin typeface="cmmi10"/>
              </a:rPr>
              <a:t>!</a:t>
            </a:r>
            <a:r>
              <a:rPr lang="en-US" sz="1800" smtClean="0">
                <a:latin typeface="Calibri" pitchFamily="34" charset="0"/>
              </a:rPr>
              <a:t>)  = (</a:t>
            </a:r>
            <a:r>
              <a:rPr lang="en-US" sz="1800" smtClean="0">
                <a:latin typeface="cmmi10"/>
              </a:rPr>
              <a:t>!</a:t>
            </a:r>
            <a:r>
              <a:rPr lang="en-US" sz="1800" baseline="-25000" smtClean="0">
                <a:latin typeface="Times New Roman"/>
              </a:rPr>
              <a:t>p,b</a:t>
            </a:r>
            <a:r>
              <a:rPr lang="en-US" sz="1800" baseline="30000" smtClean="0">
                <a:latin typeface="Calibri"/>
              </a:rPr>
              <a:t>2</a:t>
            </a:r>
            <a:r>
              <a:rPr lang="en-US" sz="1800" smtClean="0">
                <a:latin typeface="Calibri" pitchFamily="34" charset="0"/>
              </a:rPr>
              <a:t> </a:t>
            </a:r>
            <a:r>
              <a:rPr lang="en-US" sz="1800" smtClean="0">
                <a:latin typeface="cmmi10"/>
              </a:rPr>
              <a:t>!</a:t>
            </a:r>
            <a:r>
              <a:rPr lang="en-US" sz="1800" baseline="-25000" smtClean="0">
                <a:latin typeface="Times New Roman"/>
              </a:rPr>
              <a:t>Wh</a:t>
            </a:r>
            <a:r>
              <a:rPr lang="en-US" sz="1800" smtClean="0">
                <a:latin typeface="Times New Roman"/>
              </a:rPr>
              <a:t>)</a:t>
            </a:r>
            <a:r>
              <a:rPr lang="en-US" sz="1800" baseline="30000" smtClean="0">
                <a:latin typeface="Calibri"/>
              </a:rPr>
              <a:t>1/3</a:t>
            </a:r>
          </a:p>
          <a:p>
            <a:endParaRPr lang="en-US" sz="1800" baseline="30000" smtClean="0">
              <a:latin typeface="Calibri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71406" y="4714884"/>
            <a:ext cx="902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smtClean="0">
                <a:latin typeface="Calibri" pitchFamily="34" charset="0"/>
              </a:rPr>
              <a:t>Weibel: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214282" y="5090710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>
                <a:latin typeface="Calibri" pitchFamily="34" charset="0"/>
              </a:rPr>
              <a:t>Im(</a:t>
            </a:r>
            <a:r>
              <a:rPr lang="en-US" sz="1800" smtClean="0">
                <a:latin typeface="cmmi10"/>
              </a:rPr>
              <a:t>!</a:t>
            </a:r>
            <a:r>
              <a:rPr lang="en-US" sz="1800" smtClean="0">
                <a:latin typeface="Calibri" pitchFamily="34" charset="0"/>
              </a:rPr>
              <a:t>)  =  </a:t>
            </a:r>
            <a:r>
              <a:rPr lang="en-US" sz="1800" smtClean="0">
                <a:latin typeface="cmmi10"/>
              </a:rPr>
              <a:t>!</a:t>
            </a:r>
            <a:r>
              <a:rPr lang="en-US" sz="1800" baseline="-25000" smtClean="0">
                <a:latin typeface="Times New Roman"/>
              </a:rPr>
              <a:t>p,b</a:t>
            </a:r>
            <a:endParaRPr lang="en-US" sz="1800" baseline="30000" smtClean="0">
              <a:latin typeface="Calibri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190547" y="6098465"/>
            <a:ext cx="8882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smtClean="0">
                <a:latin typeface="Calibri" pitchFamily="34" charset="0"/>
              </a:rPr>
              <a:t>Note</a:t>
            </a:r>
            <a:r>
              <a:rPr lang="en-US" sz="1800" smtClean="0">
                <a:latin typeface="Calibri" pitchFamily="34" charset="0"/>
              </a:rPr>
              <a:t>:  instabilities are generated upstream but the wave velocities &lt; </a:t>
            </a:r>
            <a:r>
              <a:rPr lang="en-US" sz="1800" smtClean="0">
                <a:latin typeface="cmmi10"/>
              </a:rPr>
              <a:t>¯</a:t>
            </a:r>
            <a:r>
              <a:rPr lang="en-US" sz="1800" baseline="-25000" smtClean="0">
                <a:latin typeface="Calibri"/>
              </a:rPr>
              <a:t>sh</a:t>
            </a:r>
            <a:r>
              <a:rPr lang="en-US" sz="1800" smtClean="0">
                <a:latin typeface="Calibri" pitchFamily="34" charset="0"/>
              </a:rPr>
              <a:t>, therefore the waves</a:t>
            </a:r>
          </a:p>
          <a:p>
            <a:r>
              <a:rPr lang="en-US" sz="1800" smtClean="0">
                <a:latin typeface="Calibri" pitchFamily="34" charset="0"/>
              </a:rPr>
              <a:t>are transmitted downstream (transmission?)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Text Box 2"/>
          <p:cNvSpPr txBox="1">
            <a:spLocks noChangeArrowheads="1"/>
          </p:cNvSpPr>
          <p:nvPr/>
        </p:nvSpPr>
        <p:spPr bwMode="auto">
          <a:xfrm>
            <a:off x="39955" y="-24"/>
            <a:ext cx="35094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9CC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80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Discussion &amp; Summary</a:t>
            </a:r>
            <a:endParaRPr lang="fr-FR" sz="28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2863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CCEC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7172" name="Picture 4" descr="logo_I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0400" y="0"/>
            <a:ext cx="863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32"/>
          <p:cNvSpPr/>
          <p:nvPr/>
        </p:nvSpPr>
        <p:spPr bwMode="auto">
          <a:xfrm>
            <a:off x="3454870" y="4857760"/>
            <a:ext cx="285752" cy="142876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517550" y="4840508"/>
            <a:ext cx="285752" cy="142876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642910" y="714356"/>
            <a:ext cx="85508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>
                <a:latin typeface="Calibri" pitchFamily="34" charset="0"/>
              </a:rPr>
              <a:t>Fermi acceleration may occur in (generic) oblique configurations at ultra-relativistic shock</a:t>
            </a:r>
          </a:p>
          <a:p>
            <a:r>
              <a:rPr lang="en-US" sz="1800" smtClean="0">
                <a:latin typeface="Calibri" pitchFamily="34" charset="0"/>
              </a:rPr>
              <a:t>waves provided the magnetisation is small enough so that small scale instabilities can </a:t>
            </a:r>
          </a:p>
          <a:p>
            <a:r>
              <a:rPr lang="en-US" sz="1800" smtClean="0">
                <a:latin typeface="Calibri" pitchFamily="34" charset="0"/>
              </a:rPr>
              <a:t>develop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642910" y="1669309"/>
            <a:ext cx="7624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>
                <a:latin typeface="Calibri" pitchFamily="34" charset="0"/>
              </a:rPr>
              <a:t>if waves can develop , one also needs to satisfy the following in order for Fermi </a:t>
            </a:r>
          </a:p>
          <a:p>
            <a:r>
              <a:rPr lang="en-US" sz="1800" smtClean="0">
                <a:latin typeface="Calibri" pitchFamily="34" charset="0"/>
              </a:rPr>
              <a:t>acceleration to be operative:</a:t>
            </a:r>
          </a:p>
        </p:txBody>
      </p:sp>
      <p:pic>
        <p:nvPicPr>
          <p:cNvPr id="48" name="Picture 2" descr="C:\Users\lemoine\IAP\Powerpoint\Shock\TP_tmp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2472" y="2240502"/>
            <a:ext cx="4059792" cy="474118"/>
          </a:xfrm>
          <a:prstGeom prst="rect">
            <a:avLst/>
          </a:prstGeom>
          <a:noFill/>
        </p:spPr>
      </p:pic>
      <p:sp>
        <p:nvSpPr>
          <p:cNvPr id="49" name="ZoneTexte 48"/>
          <p:cNvSpPr txBox="1"/>
          <p:nvPr/>
        </p:nvSpPr>
        <p:spPr>
          <a:xfrm>
            <a:off x="3286116" y="2571744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Calibri" pitchFamily="34" charset="0"/>
              </a:rPr>
              <a:t>(A)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5786752" y="2571744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Calibri" pitchFamily="34" charset="0"/>
              </a:rPr>
              <a:t>(B)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928662" y="3000372"/>
            <a:ext cx="77510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Calibri" pitchFamily="34" charset="0"/>
              </a:rPr>
              <a:t>if (A) holds, scattering is governed by short scale turbulence upstream and downstream</a:t>
            </a:r>
          </a:p>
          <a:p>
            <a:endParaRPr lang="en-US" smtClean="0">
              <a:latin typeface="Calibri" pitchFamily="34" charset="0"/>
            </a:endParaRPr>
          </a:p>
          <a:p>
            <a:r>
              <a:rPr lang="en-US" smtClean="0">
                <a:latin typeface="Calibri" pitchFamily="34" charset="0"/>
              </a:rPr>
              <a:t>if (B) holds (e.g. GRB external shock on ISM), scattering occurs in large scale field upstream,</a:t>
            </a:r>
          </a:p>
          <a:p>
            <a:r>
              <a:rPr lang="en-US" smtClean="0">
                <a:latin typeface="Calibri" pitchFamily="34" charset="0"/>
              </a:rPr>
              <a:t>and short scale turbulence downstream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642910" y="4201547"/>
            <a:ext cx="8291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>
                <a:latin typeface="Calibri" pitchFamily="34" charset="0"/>
              </a:rPr>
              <a:t>as Fermi cycles develop, higher energy particles can stream farther ahead and provide </a:t>
            </a:r>
          </a:p>
          <a:p>
            <a:r>
              <a:rPr lang="en-US" sz="1800" smtClean="0">
                <a:latin typeface="Calibri" pitchFamily="34" charset="0"/>
              </a:rPr>
              <a:t>more amplification </a:t>
            </a:r>
            <a:r>
              <a:rPr lang="en-US" smtClean="0">
                <a:solidFill>
                  <a:srgbClr val="009900"/>
                </a:solidFill>
                <a:latin typeface="Calibri" pitchFamily="34" charset="0"/>
              </a:rPr>
              <a:t>(e.g. Keshet, Spitkovsky, Waxman 09)</a:t>
            </a:r>
            <a:endParaRPr lang="en-US" sz="1800" smtClean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642910" y="4929198"/>
            <a:ext cx="80060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>
                <a:latin typeface="Calibri" pitchFamily="34" charset="0"/>
              </a:rPr>
              <a:t>PIC simulations need to reach low magnetisation regime in order to probe the limit </a:t>
            </a:r>
          </a:p>
          <a:p>
            <a:r>
              <a:rPr lang="en-US" sz="1800" smtClean="0">
                <a:latin typeface="Calibri" pitchFamily="34" charset="0"/>
              </a:rPr>
              <a:t>between</a:t>
            </a:r>
            <a:r>
              <a:rPr lang="en-US" sz="180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r>
              <a:rPr lang="en-US" sz="1800" smtClean="0">
                <a:latin typeface="Calibri" pitchFamily="34" charset="0"/>
              </a:rPr>
              <a:t>Fermi / no Fermi and study transmission of electromagnetic modes to </a:t>
            </a:r>
          </a:p>
          <a:p>
            <a:r>
              <a:rPr lang="en-US" sz="1800" smtClean="0">
                <a:latin typeface="Calibri" pitchFamily="34" charset="0"/>
              </a:rPr>
              <a:t>downstream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642910" y="5863256"/>
            <a:ext cx="82251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smtClean="0">
                <a:latin typeface="Calibri" pitchFamily="34" charset="0"/>
              </a:rPr>
              <a:t>note</a:t>
            </a:r>
            <a:r>
              <a:rPr lang="en-US" sz="1800" smtClean="0">
                <a:latin typeface="Calibri" pitchFamily="34" charset="0"/>
              </a:rPr>
              <a:t>: no generic limit of magnetised vs non-magnetised shock wave: for ex., oblique </a:t>
            </a:r>
          </a:p>
          <a:p>
            <a:r>
              <a:rPr lang="en-US" sz="1800" smtClean="0">
                <a:latin typeface="Calibri" pitchFamily="34" charset="0"/>
              </a:rPr>
              <a:t>mode can be efficiently excited (unmagnetized limit) but scattering may take place </a:t>
            </a:r>
          </a:p>
          <a:p>
            <a:r>
              <a:rPr lang="en-US" sz="1800" smtClean="0">
                <a:latin typeface="Calibri" pitchFamily="34" charset="0"/>
              </a:rPr>
              <a:t>in the background magnetic field upstream...</a:t>
            </a:r>
          </a:p>
        </p:txBody>
      </p:sp>
      <p:sp>
        <p:nvSpPr>
          <p:cNvPr id="60" name="Oval 53"/>
          <p:cNvSpPr>
            <a:spLocks noChangeArrowheads="1"/>
          </p:cNvSpPr>
          <p:nvPr/>
        </p:nvSpPr>
        <p:spPr bwMode="auto">
          <a:xfrm>
            <a:off x="571472" y="884528"/>
            <a:ext cx="71438" cy="73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" name="Oval 53"/>
          <p:cNvSpPr>
            <a:spLocks noChangeArrowheads="1"/>
          </p:cNvSpPr>
          <p:nvPr/>
        </p:nvSpPr>
        <p:spPr bwMode="auto">
          <a:xfrm>
            <a:off x="571472" y="1855777"/>
            <a:ext cx="71438" cy="73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2" name="Oval 53"/>
          <p:cNvSpPr>
            <a:spLocks noChangeArrowheads="1"/>
          </p:cNvSpPr>
          <p:nvPr/>
        </p:nvSpPr>
        <p:spPr bwMode="auto">
          <a:xfrm>
            <a:off x="571472" y="4357694"/>
            <a:ext cx="71438" cy="73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3" name="Oval 53"/>
          <p:cNvSpPr>
            <a:spLocks noChangeArrowheads="1"/>
          </p:cNvSpPr>
          <p:nvPr/>
        </p:nvSpPr>
        <p:spPr bwMode="auto">
          <a:xfrm>
            <a:off x="571472" y="5072074"/>
            <a:ext cx="71438" cy="73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4" name="Oval 53"/>
          <p:cNvSpPr>
            <a:spLocks noChangeArrowheads="1"/>
          </p:cNvSpPr>
          <p:nvPr/>
        </p:nvSpPr>
        <p:spPr bwMode="auto">
          <a:xfrm>
            <a:off x="571472" y="6029675"/>
            <a:ext cx="71438" cy="73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AMSFONTS" val="True"/>
  <p:tag name="USEBOLDAMS" val="False"/>
  <p:tag name="TEX2PS" val="latex $(base).tex; dvips -D $(res) -E -o $(base).ps $(base).dvi"/>
  <p:tag name="EXTERNALEDITCOMMAND" val="notepad %"/>
  <p:tag name="GHOSTSCRIPTCOMMAND" val="gswin32c"/>
  <p:tag name="DEFAULTBITMAP" val="bmpmono"/>
  <p:tag name="DEFAULTBLEND" val="False"/>
  <p:tag name="DEFAULTTRANSPARENT" val="False"/>
  <p:tag name="DEFAULTWORKAROUNDTRANSPARENCYBUG" val="False"/>
  <p:tag name="DEFAULTRESOLUTION" val="600"/>
  <p:tag name="DEFAULTMAGNIFICATION" val="1,8"/>
  <p:tag name="DEFAULTFONTSIZE" val="10"/>
  <p:tag name="DEFAULTWIDTH" val="412"/>
  <p:tag name="DEFAULTHEIGHT" val="335"/>
  <p:tag name="FIRSTLEMOINE@TEHWKKMFUVWYY577" val="3440"/>
  <p:tag name="DEFAULTDISPLAYSOURCE" val="\documentclass{article}\pagestyle{empty}&#10;\begin{document}&#10;&#10;\end{document}&#10;"/>
  <p:tag name="EMBEDFON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{amsmath}&#10;\begin{document}&#10;\begin{eqnarray}&#10;B_{\perp,\rm down}&amp;\,\simeq\,&amp;\Gamma_{\rm sh}&#10;\sqrt{8}B_{\perp,\rm up}\nonumber\\&#10;B_{\parallel,\rm down}&amp;\,=\,&amp;B_{\parallel,\rm up}\nonumber&#10;\end{eqnarray}&#10;\end{document}&#10;"/>
  <p:tag name="EXTERNALNAME" val="txp_fig"/>
  <p:tag name="BLEND" val="False"/>
  <p:tag name="TRANSPARENT" val="False"/>
  <p:tag name="KEEPFILES" val="False"/>
  <p:tag name="DEBUGPAUSE" val="False"/>
  <p:tag name="RESOLUTION" val="600"/>
  <p:tag name="TIMEOUT" val="(none)"/>
  <p:tag name="BOXWIDTH" val="422"/>
  <p:tag name="BOXHEIGHT" val="398"/>
  <p:tag name="BOXFONT" val="10"/>
  <p:tag name="BOXWRAP" val="False"/>
  <p:tag name="WORKAROUNDTRANSPARENCYBUG" val="False"/>
  <p:tag name="ALLOWFONTSUBSTITUTION" val="False"/>
  <p:tag name="BITMAPFORMAT" val="bmpmono"/>
  <p:tag name="ORIGWIDTH" val="118,875"/>
  <p:tag name="PICTUREFILESIZE" val="29946"/>
</p:tagLst>
</file>

<file path=ppt/theme/theme1.xml><?xml version="1.0" encoding="utf-8"?>
<a:theme xmlns:a="http://schemas.openxmlformats.org/drawingml/2006/main" name="1_Modèle par défaut">
  <a:themeElements>
    <a:clrScheme name="1_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mtClean="0">
            <a:latin typeface="Calibri" pitchFamily="34" charset="0"/>
          </a:defRPr>
        </a:defPPr>
      </a:lstStyle>
    </a:txDef>
  </a:objectDefaults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11862</TotalTime>
  <Words>1040</Words>
  <Application>Microsoft Office PowerPoint</Application>
  <PresentationFormat>Affichage à l'écran (4:3)</PresentationFormat>
  <Paragraphs>146</Paragraphs>
  <Slides>7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</vt:lpstr>
      <vt:lpstr>Calibri</vt:lpstr>
      <vt:lpstr>Symbol</vt:lpstr>
      <vt:lpstr>cmsy10</vt:lpstr>
      <vt:lpstr>Times New Roman</vt:lpstr>
      <vt:lpstr>cmmi10</vt:lpstr>
      <vt:lpstr>msam10</vt:lpstr>
      <vt:lpstr>1_Modèle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toto</dc:creator>
  <cp:lastModifiedBy>lemoine</cp:lastModifiedBy>
  <cp:revision>1468</cp:revision>
  <dcterms:created xsi:type="dcterms:W3CDTF">2006-06-20T14:14:42Z</dcterms:created>
  <dcterms:modified xsi:type="dcterms:W3CDTF">2009-07-15T18:36:07Z</dcterms:modified>
</cp:coreProperties>
</file>