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Default Extension="gif" ContentType="image/gif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Default Extension="tiff" ContentType="image/tiff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8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3" r:id="rId3"/>
    <p:sldId id="279" r:id="rId4"/>
    <p:sldId id="258" r:id="rId5"/>
    <p:sldId id="291" r:id="rId6"/>
    <p:sldId id="275" r:id="rId7"/>
    <p:sldId id="260" r:id="rId8"/>
    <p:sldId id="277" r:id="rId9"/>
    <p:sldId id="261" r:id="rId10"/>
    <p:sldId id="276" r:id="rId11"/>
    <p:sldId id="272" r:id="rId12"/>
    <p:sldId id="280" r:id="rId13"/>
    <p:sldId id="281" r:id="rId14"/>
    <p:sldId id="282" r:id="rId15"/>
    <p:sldId id="283" r:id="rId16"/>
    <p:sldId id="262" r:id="rId17"/>
    <p:sldId id="293" r:id="rId18"/>
    <p:sldId id="269" r:id="rId19"/>
    <p:sldId id="294" r:id="rId20"/>
    <p:sldId id="266" r:id="rId21"/>
    <p:sldId id="268" r:id="rId22"/>
    <p:sldId id="295" r:id="rId23"/>
    <p:sldId id="296" r:id="rId24"/>
    <p:sldId id="284" r:id="rId25"/>
    <p:sldId id="265" r:id="rId26"/>
    <p:sldId id="287" r:id="rId27"/>
    <p:sldId id="286" r:id="rId28"/>
    <p:sldId id="289" r:id="rId29"/>
    <p:sldId id="288" r:id="rId30"/>
    <p:sldId id="285" r:id="rId31"/>
    <p:sldId id="292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6C7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9809" autoAdjust="0"/>
    <p:restoredTop sz="94660"/>
  </p:normalViewPr>
  <p:slideViewPr>
    <p:cSldViewPr snapToObjects="1">
      <p:cViewPr>
        <p:scale>
          <a:sx n="100" d="100"/>
          <a:sy n="100" d="100"/>
        </p:scale>
        <p:origin x="-4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7B27-5878-E14E-93C3-1A441E68CEA9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FD00-CE65-694F-B09E-DD48128C4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588F-68E1-534B-85DE-B19E2CA3B02B}" type="datetimeFigureOut">
              <a:rPr lang="en-US" smtClean="0"/>
              <a:pPr/>
              <a:t>7/15/09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04185-02CF-A14A-A195-4698E3D62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379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685800"/>
            <a:ext cx="3505200" cy="2520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810000"/>
            <a:ext cx="33528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987F-5B02-8F47-BC69-20AAC35652D8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B930-7853-FB45-BFFC-9EECF10F874D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28BE-1B00-A548-A97F-92C356074DC5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9D1D-50F9-8C44-9081-40B089C7E0CB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4028-D8CC-0149-8BFE-FC2928293815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E5F28A-F07D-EA45-801B-5EF93BD2D5BB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456B-1E38-E24D-807A-4DC126D1A9DB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B6601-1B0B-ED4F-BABF-2689F6424F8C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1780-6BB3-884D-A649-ADAF8F05310A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A6EC-3FA8-BC4F-BC7C-B5C398017E54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27D8-19B8-5E4A-829A-0002F742A8D8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0126-F432-0C42-83DB-D4642DE9BAB4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457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7313613" cy="506057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98E75F8-4A2D-7B40-82B3-4C618CE5D2C5}" type="datetime1">
              <a:rPr lang="en-US" smtClean="0"/>
              <a:pPr/>
              <a:t>7/15/09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0094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CE3E7F3-FFC3-A347-9B23-49DC1BEE1B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36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4" Type="http://schemas.openxmlformats.org/officeDocument/2006/relationships/oleObject" Target="../embeddings/Microsoft_Equation1.bin"/><Relationship Id="rId10" Type="http://schemas.openxmlformats.org/officeDocument/2006/relationships/image" Target="../media/image2.png"/><Relationship Id="rId5" Type="http://schemas.openxmlformats.org/officeDocument/2006/relationships/oleObject" Target="../embeddings/Microsoft_Equation2.bin"/><Relationship Id="rId7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3.png"/><Relationship Id="rId3" Type="http://schemas.openxmlformats.org/officeDocument/2006/relationships/image" Target="../media/image9.png"/><Relationship Id="rId6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5150" y="3962400"/>
            <a:ext cx="5029200" cy="1447800"/>
          </a:xfrm>
        </p:spPr>
        <p:txBody>
          <a:bodyPr/>
          <a:lstStyle/>
          <a:p>
            <a:pPr algn="r"/>
            <a:r>
              <a:rPr lang="en-US" dirty="0" smtClean="0"/>
              <a:t>Juan Antonio Aguilar</a:t>
            </a:r>
          </a:p>
          <a:p>
            <a:pPr algn="r"/>
            <a:r>
              <a:rPr lang="en-US" dirty="0" smtClean="0"/>
              <a:t>University of Madison</a:t>
            </a:r>
          </a:p>
          <a:p>
            <a:pPr algn="r"/>
            <a:r>
              <a:rPr lang="en-US" dirty="0" smtClean="0"/>
              <a:t>for the IceCube collaboration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4" name="Rounded Rectangle 3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IceCube 40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Point Source Analysis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Conclusions</a:t>
              </a:r>
              <a:endParaRPr lang="en-US" b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5" name="14 CuadroTexto"/>
          <p:cNvSpPr txBox="1"/>
          <p:nvPr/>
        </p:nvSpPr>
        <p:spPr>
          <a:xfrm>
            <a:off x="4953000" y="1600200"/>
            <a:ext cx="4041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Search for neutrino point sources with the IceCube Neutrino Observatory</a:t>
            </a:r>
            <a:endParaRPr lang="es-ES_tradnl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5486400"/>
            <a:ext cx="373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Menlo Park, California </a:t>
            </a:r>
            <a:r>
              <a:rPr lang="en-US" dirty="0" err="1" smtClean="0"/>
              <a:t>TeVPA</a:t>
            </a:r>
            <a:r>
              <a:rPr lang="en-US" dirty="0" smtClean="0"/>
              <a:t>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3574" y="457200"/>
            <a:ext cx="6033374" cy="5562600"/>
            <a:chOff x="-13574" y="959366"/>
            <a:chExt cx="6566774" cy="4812268"/>
          </a:xfrm>
        </p:grpSpPr>
        <p:sp>
          <p:nvSpPr>
            <p:cNvPr id="13" name="Rectangle 12"/>
            <p:cNvSpPr/>
            <p:nvPr/>
          </p:nvSpPr>
          <p:spPr>
            <a:xfrm>
              <a:off x="-13574" y="959366"/>
              <a:ext cx="6566774" cy="4809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evpa2.jpg"/>
            <p:cNvPicPr>
              <a:picLocks noChangeAspect="1"/>
            </p:cNvPicPr>
            <p:nvPr/>
          </p:nvPicPr>
          <p:blipFill>
            <a:blip r:embed="rId2"/>
            <a:srcRect l="50000" t="6819" r="2204" b="48450"/>
            <a:stretch>
              <a:fillRect/>
            </a:stretch>
          </p:blipFill>
          <p:spPr>
            <a:xfrm>
              <a:off x="-13574" y="3352800"/>
              <a:ext cx="3352800" cy="2418834"/>
            </a:xfrm>
            <a:prstGeom prst="rect">
              <a:avLst/>
            </a:prstGeom>
          </p:spPr>
        </p:pic>
        <p:pic>
          <p:nvPicPr>
            <p:cNvPr id="11" name="Picture 10" descr="tevpa2.jpg"/>
            <p:cNvPicPr>
              <a:picLocks noChangeAspect="1"/>
            </p:cNvPicPr>
            <p:nvPr/>
          </p:nvPicPr>
          <p:blipFill>
            <a:blip r:embed="rId2"/>
            <a:srcRect t="54444" r="53747" b="1306"/>
            <a:stretch>
              <a:fillRect/>
            </a:stretch>
          </p:blipFill>
          <p:spPr>
            <a:xfrm>
              <a:off x="3200400" y="3352799"/>
              <a:ext cx="3276600" cy="2416479"/>
            </a:xfrm>
            <a:prstGeom prst="rect">
              <a:avLst/>
            </a:prstGeom>
          </p:spPr>
        </p:pic>
        <p:pic>
          <p:nvPicPr>
            <p:cNvPr id="12" name="Picture 11" descr="tevpa2.jpg"/>
            <p:cNvPicPr>
              <a:picLocks noChangeAspect="1"/>
            </p:cNvPicPr>
            <p:nvPr/>
          </p:nvPicPr>
          <p:blipFill>
            <a:blip r:embed="rId2"/>
            <a:srcRect l="49465" t="51852"/>
            <a:stretch>
              <a:fillRect/>
            </a:stretch>
          </p:blipFill>
          <p:spPr>
            <a:xfrm>
              <a:off x="3657600" y="1295400"/>
              <a:ext cx="2593730" cy="1905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313613" cy="457200"/>
          </a:xfrm>
        </p:spPr>
        <p:txBody>
          <a:bodyPr/>
          <a:lstStyle/>
          <a:p>
            <a:pPr algn="l"/>
            <a:r>
              <a:rPr lang="en-US" dirty="0" smtClean="0"/>
              <a:t>Background Rejection Cuts.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50417" y="3352800"/>
            <a:ext cx="1340783" cy="347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cut 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3352800"/>
            <a:ext cx="1340783" cy="347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cut level</a:t>
            </a:r>
            <a:endParaRPr lang="en-US" dirty="0"/>
          </a:p>
        </p:txBody>
      </p:sp>
      <p:grpSp>
        <p:nvGrpSpPr>
          <p:cNvPr id="18" name="Group 14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19" name="Rounded Rectangle 18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Point Source Analysis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C80AB"/>
                  </a:solidFill>
                </a:rPr>
                <a:t>Results </a:t>
              </a:r>
              <a:endParaRPr lang="en-US" dirty="0">
                <a:solidFill>
                  <a:srgbClr val="2C80AB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6096000" y="1055132"/>
            <a:ext cx="2898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rate of 929 Hz at trigger level mainly due to atmospheric </a:t>
            </a:r>
            <a:r>
              <a:rPr lang="en-US" dirty="0" err="1" smtClean="0"/>
              <a:t>muons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0" y="3700295"/>
            <a:ext cx="2898350" cy="1754327"/>
          </a:xfrm>
          <a:prstGeom prst="rect">
            <a:avLst/>
          </a:prstGeom>
          <a:gradFill flip="none" rotWithShape="1">
            <a:gsLst>
              <a:gs pos="38000">
                <a:schemeClr val="accent4">
                  <a:tint val="100000"/>
                  <a:satMod val="100000"/>
                  <a:alpha val="53000"/>
                </a:schemeClr>
              </a:gs>
              <a:gs pos="100000">
                <a:schemeClr val="accent4">
                  <a:tint val="100000"/>
                  <a:shade val="50000"/>
                  <a:hueMod val="100000"/>
                  <a:satMod val="100000"/>
                  <a:lumMod val="100000"/>
                  <a:alpha val="53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After the final cut level  17777 events remain in the sample: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6796 in the Northern sky (Zenith &gt; 90°)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10981 in the Southern sky (Zenith &lt; 90°)</a:t>
            </a:r>
            <a:endParaRPr lang="en-US" dirty="0"/>
          </a:p>
        </p:txBody>
      </p:sp>
      <p:pic>
        <p:nvPicPr>
          <p:cNvPr id="27" name="Picture 26" descr="Zenith_MinBias.jpg"/>
          <p:cNvPicPr>
            <a:picLocks noChangeAspect="1"/>
          </p:cNvPicPr>
          <p:nvPr/>
        </p:nvPicPr>
        <p:blipFill>
          <a:blip r:embed="rId4"/>
          <a:srcRect t="5630" r="6001"/>
          <a:stretch>
            <a:fillRect/>
          </a:stretch>
        </p:blipFill>
        <p:spPr>
          <a:xfrm>
            <a:off x="76200" y="668043"/>
            <a:ext cx="2990688" cy="255577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47800" y="914400"/>
            <a:ext cx="13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ResolEnergy_SN.gif"/>
          <p:cNvPicPr>
            <a:picLocks noChangeAspect="1"/>
          </p:cNvPicPr>
          <p:nvPr/>
        </p:nvPicPr>
        <p:blipFill>
          <a:blip r:embed="rId2"/>
          <a:srcRect t="7234"/>
          <a:stretch>
            <a:fillRect/>
          </a:stretch>
        </p:blipFill>
        <p:spPr>
          <a:xfrm>
            <a:off x="25400" y="1193800"/>
            <a:ext cx="4494508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01000" cy="457200"/>
          </a:xfrm>
        </p:spPr>
        <p:txBody>
          <a:bodyPr/>
          <a:lstStyle/>
          <a:p>
            <a:pPr algn="l"/>
            <a:r>
              <a:rPr lang="en-US" dirty="0" smtClean="0"/>
              <a:t>Final cut level: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1" name="Group 14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16" name="Rounded Rectangle 15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Point Source Analysis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C80AB"/>
                  </a:solidFill>
                </a:rPr>
                <a:t>Results </a:t>
              </a:r>
              <a:endParaRPr lang="en-US" dirty="0">
                <a:solidFill>
                  <a:srgbClr val="2C80AB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152400" y="4486870"/>
            <a:ext cx="884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Southern sky (</a:t>
            </a:r>
            <a:r>
              <a:rPr lang="en-US" dirty="0" err="1" smtClean="0"/>
              <a:t>downgoing</a:t>
            </a:r>
            <a:r>
              <a:rPr lang="en-US" dirty="0" smtClean="0"/>
              <a:t> events) has a better angular resolution due to the strong cut requirement. Also the energy range of </a:t>
            </a:r>
            <a:r>
              <a:rPr lang="en-US" dirty="0" err="1" smtClean="0"/>
              <a:t>downgoing</a:t>
            </a:r>
            <a:r>
              <a:rPr lang="en-US" dirty="0" smtClean="0"/>
              <a:t> events (mostly atmospheric </a:t>
            </a:r>
            <a:r>
              <a:rPr lang="en-US" dirty="0" err="1" smtClean="0"/>
              <a:t>muons</a:t>
            </a:r>
            <a:r>
              <a:rPr lang="en-US" dirty="0" smtClean="0"/>
              <a:t>) is higher than the energy range of </a:t>
            </a:r>
            <a:r>
              <a:rPr lang="en-US" dirty="0" err="1" smtClean="0"/>
              <a:t>upgoing</a:t>
            </a:r>
            <a:r>
              <a:rPr lang="en-US" dirty="0" smtClean="0"/>
              <a:t> atmospheric neutrinos.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9350" y="626070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Southern sky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62607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Northern sky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089350" y="995402"/>
            <a:ext cx="1905000" cy="1588"/>
          </a:xfrm>
          <a:prstGeom prst="straightConnector1">
            <a:avLst/>
          </a:prstGeom>
          <a:ln>
            <a:solidFill>
              <a:srgbClr val="153471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854150" y="995402"/>
            <a:ext cx="1635550" cy="789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7" name="Picture 26" descr="Picture 13.png"/>
          <p:cNvPicPr>
            <a:picLocks noChangeAspect="1"/>
          </p:cNvPicPr>
          <p:nvPr/>
        </p:nvPicPr>
        <p:blipFill>
          <a:blip r:embed="rId4"/>
          <a:srcRect t="6786"/>
          <a:stretch>
            <a:fillRect/>
          </a:stretch>
        </p:blipFill>
        <p:spPr>
          <a:xfrm>
            <a:off x="4318000" y="1155700"/>
            <a:ext cx="4864100" cy="331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Juan A. Aguilar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B07-C66D-2E45-95AF-3DEE62E29B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Rectangle 1028"/>
          <p:cNvSpPr txBox="1">
            <a:spLocks noChangeArrowheads="1"/>
          </p:cNvSpPr>
          <p:nvPr/>
        </p:nvSpPr>
        <p:spPr bwMode="auto">
          <a:xfrm>
            <a:off x="303213" y="5146675"/>
            <a:ext cx="85344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rPr>
              <a:t>40-string Differential 5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  <a:sym typeface="Symbol" pitchFamily="-65" charset="2"/>
              </a:rPr>
              <a:t>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rPr>
              <a:t>Discovery Potentials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rPr>
              <a:t>Northern Sky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pic>
        <p:nvPicPr>
          <p:cNvPr id="11" name="Picture 1030" descr="can5.png                                                       00000045netuser                        00000000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708025"/>
            <a:ext cx="8926513" cy="4702175"/>
          </a:xfrm>
        </p:spPr>
      </p:pic>
      <p:sp>
        <p:nvSpPr>
          <p:cNvPr id="13" name="Text Box 1033"/>
          <p:cNvSpPr txBox="1">
            <a:spLocks noChangeArrowheads="1"/>
          </p:cNvSpPr>
          <p:nvPr/>
        </p:nvSpPr>
        <p:spPr bwMode="auto">
          <a:xfrm>
            <a:off x="5756275" y="316865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ym typeface="Symbol" pitchFamily="-65" charset="2"/>
              </a:rPr>
              <a:t> = +6°</a:t>
            </a:r>
            <a:endParaRPr lang="en-US" sz="1600"/>
          </a:p>
        </p:txBody>
      </p:sp>
      <p:sp>
        <p:nvSpPr>
          <p:cNvPr id="14" name="Text Box 1034"/>
          <p:cNvSpPr txBox="1">
            <a:spLocks noChangeArrowheads="1"/>
          </p:cNvSpPr>
          <p:nvPr/>
        </p:nvSpPr>
        <p:spPr bwMode="auto">
          <a:xfrm>
            <a:off x="7202488" y="1104900"/>
            <a:ext cx="9429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sym typeface="Symbol" pitchFamily="-65" charset="2"/>
              </a:rPr>
              <a:t></a:t>
            </a:r>
            <a:r>
              <a:rPr lang="en-US" sz="1600" dirty="0">
                <a:sym typeface="Symbol" pitchFamily="-65" charset="2"/>
              </a:rPr>
              <a:t> = +30°</a:t>
            </a:r>
            <a:endParaRPr lang="en-US" sz="1600" dirty="0"/>
          </a:p>
        </p:txBody>
      </p:sp>
      <p:sp>
        <p:nvSpPr>
          <p:cNvPr id="15" name="Text Box 1035"/>
          <p:cNvSpPr txBox="1">
            <a:spLocks noChangeArrowheads="1"/>
          </p:cNvSpPr>
          <p:nvPr/>
        </p:nvSpPr>
        <p:spPr bwMode="auto">
          <a:xfrm>
            <a:off x="4527550" y="2178050"/>
            <a:ext cx="9429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sym typeface="Symbol" pitchFamily="-65" charset="2"/>
              </a:rPr>
              <a:t></a:t>
            </a:r>
            <a:r>
              <a:rPr lang="en-US" sz="1600" dirty="0">
                <a:sym typeface="Symbol" pitchFamily="-65" charset="2"/>
              </a:rPr>
              <a:t> = +60°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2700" y="762000"/>
            <a:ext cx="901700" cy="463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3018" y="762000"/>
            <a:ext cx="492443" cy="438467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/>
              <a:t>Arbitrary Scaling (E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</a:t>
            </a:r>
            <a:r>
              <a:rPr lang="en-US" sz="2000" b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2000" b="1" dirty="0" err="1" smtClean="0"/>
              <a:t>/dE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grpSp>
        <p:nvGrpSpPr>
          <p:cNvPr id="12" name="Group 14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18" name="Rounded Rectangle 17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Point Source Analysis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C80AB"/>
                  </a:solidFill>
                </a:rPr>
                <a:t>Results </a:t>
              </a:r>
              <a:endParaRPr lang="en-US" dirty="0">
                <a:solidFill>
                  <a:srgbClr val="2C80AB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219200" y="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Differential Discovery Potentials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686800" y="685800"/>
            <a:ext cx="4572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12875" y="434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Northern sky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Juan A. Aguilar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29B07-C66D-2E45-95AF-3DEE62E29B2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03213" y="5146675"/>
            <a:ext cx="85344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rPr>
              <a:t>40-string Differential 5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  <a:sym typeface="Symbol" pitchFamily="-65" charset="2"/>
              </a:rPr>
              <a:t>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rPr>
              <a:t>Discovery Potentials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-65" charset="0"/>
                <a:ea typeface="+mn-ea"/>
                <a:cs typeface="+mn-cs"/>
              </a:rPr>
              <a:t>Northern and Southern Sky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65" charset="0"/>
              <a:ea typeface="+mn-ea"/>
              <a:cs typeface="+mn-cs"/>
            </a:endParaRPr>
          </a:p>
        </p:txBody>
      </p:sp>
      <p:pic>
        <p:nvPicPr>
          <p:cNvPr id="11" name="Picture 6" descr="can6.png                                                       00000045netuser                        00000000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708025"/>
            <a:ext cx="8926513" cy="4702175"/>
          </a:xfr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56275" y="3168650"/>
            <a:ext cx="83026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sym typeface="Symbol" pitchFamily="-65" charset="2"/>
              </a:rPr>
              <a:t></a:t>
            </a:r>
            <a:r>
              <a:rPr lang="en-US" sz="1600" dirty="0">
                <a:sym typeface="Symbol" pitchFamily="-65" charset="2"/>
              </a:rPr>
              <a:t> = +6°</a:t>
            </a:r>
            <a:endParaRPr lang="en-US" sz="1600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527550" y="2170113"/>
            <a:ext cx="9429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ym typeface="Symbol" pitchFamily="-65" charset="2"/>
              </a:rPr>
              <a:t> = +60°</a:t>
            </a:r>
            <a:endParaRPr lang="en-US" sz="160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348038" y="1416050"/>
            <a:ext cx="779462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ym typeface="Symbol" pitchFamily="-65" charset="2"/>
              </a:rPr>
              <a:t> = -8°</a:t>
            </a:r>
            <a:endParaRPr lang="en-US" sz="1600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316413" y="1398588"/>
            <a:ext cx="8921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ym typeface="Symbol" pitchFamily="-65" charset="2"/>
              </a:rPr>
              <a:t> = -30°</a:t>
            </a:r>
            <a:endParaRPr lang="en-US" sz="160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203825" y="1382713"/>
            <a:ext cx="8921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ym typeface="Symbol" pitchFamily="-65" charset="2"/>
              </a:rPr>
              <a:t> = -60°</a:t>
            </a:r>
            <a:endParaRPr lang="en-US" sz="1600"/>
          </a:p>
        </p:txBody>
      </p:sp>
      <p:sp>
        <p:nvSpPr>
          <p:cNvPr id="30" name="Rectangle 29"/>
          <p:cNvSpPr/>
          <p:nvPr/>
        </p:nvSpPr>
        <p:spPr>
          <a:xfrm>
            <a:off x="12700" y="762000"/>
            <a:ext cx="901700" cy="463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3018" y="762000"/>
            <a:ext cx="492443" cy="438467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/>
              <a:t>Arbitrary Scaling (E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</a:t>
            </a:r>
            <a:r>
              <a:rPr lang="en-US" sz="2000" b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2000" b="1" dirty="0" err="1" smtClean="0"/>
              <a:t>/dE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grpSp>
        <p:nvGrpSpPr>
          <p:cNvPr id="20" name="Group 14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23" name="Rounded Rectangle 22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Point Source Analysis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C80AB"/>
                  </a:solidFill>
                </a:rPr>
                <a:t>Results </a:t>
              </a:r>
              <a:endParaRPr lang="en-US" dirty="0">
                <a:solidFill>
                  <a:srgbClr val="2C80AB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29" name="Text Box 1034"/>
          <p:cNvSpPr txBox="1">
            <a:spLocks noChangeArrowheads="1"/>
          </p:cNvSpPr>
          <p:nvPr/>
        </p:nvSpPr>
        <p:spPr bwMode="auto">
          <a:xfrm>
            <a:off x="7202488" y="1104900"/>
            <a:ext cx="9429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sym typeface="Symbol" pitchFamily="-65" charset="2"/>
              </a:rPr>
              <a:t></a:t>
            </a:r>
            <a:r>
              <a:rPr lang="en-US" sz="1600" dirty="0">
                <a:sym typeface="Symbol" pitchFamily="-65" charset="2"/>
              </a:rPr>
              <a:t> = +30°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8686800" y="685800"/>
            <a:ext cx="4572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92450" y="4343400"/>
            <a:ext cx="1905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Southern sky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12875" y="4343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Northern sky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219200" y="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Differential Discovery Potentials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704850"/>
            <a:ext cx="9144000" cy="2571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65100" dist="38100" dir="5400000">
              <a:srgbClr val="000000">
                <a:alpha val="43000"/>
              </a:srgbClr>
            </a:outerShdw>
            <a:reflection blurRad="101600" stA="26000" endPos="20000" dist="127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28650" y="3600272"/>
            <a:ext cx="7931150" cy="1200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Hottest spot found at </a:t>
            </a:r>
            <a:r>
              <a:rPr lang="en-US" sz="2400" dirty="0" err="1"/>
              <a:t>r.a</a:t>
            </a:r>
            <a:r>
              <a:rPr lang="en-US" sz="2400" dirty="0"/>
              <a:t>. </a:t>
            </a:r>
            <a:r>
              <a:rPr lang="en-US" sz="2400" dirty="0" smtClean="0"/>
              <a:t>153.4° </a:t>
            </a:r>
            <a:r>
              <a:rPr lang="en-US" sz="2400" dirty="0"/>
              <a:t>, </a:t>
            </a:r>
            <a:r>
              <a:rPr lang="en-US" sz="2400" dirty="0" err="1"/>
              <a:t>dec</a:t>
            </a:r>
            <a:r>
              <a:rPr lang="en-US" sz="2400" dirty="0"/>
              <a:t>. </a:t>
            </a:r>
            <a:r>
              <a:rPr lang="en-US" sz="2400" dirty="0" smtClean="0"/>
              <a:t>11.4°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Post-trials </a:t>
            </a:r>
            <a:r>
              <a:rPr lang="en-US" sz="2400" b="1" dirty="0" err="1">
                <a:solidFill>
                  <a:srgbClr val="FFFFFF"/>
                </a:solidFill>
              </a:rPr>
              <a:t>p</a:t>
            </a:r>
            <a:r>
              <a:rPr lang="en-US" sz="2400" b="1" dirty="0">
                <a:solidFill>
                  <a:srgbClr val="FFFFFF"/>
                </a:solidFill>
              </a:rPr>
              <a:t>-value of analysis is  ~  1.34%   (2.2 sigma</a:t>
            </a:r>
            <a:r>
              <a:rPr lang="en-US" sz="2400" b="1" dirty="0" smtClean="0">
                <a:solidFill>
                  <a:srgbClr val="FFFFFF"/>
                </a:solidFill>
              </a:rPr>
              <a:t>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4953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 accepted by </a:t>
            </a:r>
            <a:r>
              <a:rPr lang="en-US" dirty="0" err="1" smtClean="0"/>
              <a:t>ApJL</a:t>
            </a:r>
            <a:r>
              <a:rPr lang="en-US" dirty="0" smtClean="0"/>
              <a:t> </a:t>
            </a:r>
            <a:r>
              <a:rPr lang="en-US" u="sng" dirty="0" smtClean="0"/>
              <a:t>http://arxiv.org/abs/0905.2253</a:t>
            </a:r>
            <a:endParaRPr lang="en-US" dirty="0"/>
          </a:p>
        </p:txBody>
      </p:sp>
      <p:sp>
        <p:nvSpPr>
          <p:cNvPr id="24" name="Footer Placeholder 2"/>
          <p:cNvSpPr txBox="1">
            <a:spLocks/>
          </p:cNvSpPr>
          <p:nvPr/>
        </p:nvSpPr>
        <p:spPr>
          <a:xfrm>
            <a:off x="3124200" y="6580094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Juan A. Aguilar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906"/>
          </a:xfrm>
        </p:spPr>
        <p:txBody>
          <a:bodyPr/>
          <a:lstStyle/>
          <a:p>
            <a:fld id="{A0A29B07-C66D-2E45-95AF-3DEE62E29B24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28" name="Rounded Rectangle 27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pic>
        <p:nvPicPr>
          <p:cNvPr id="34" name="Picture 30" descr="plot_ic22_allSky_HA.png                                        011AC95BMacintosh HD                   BE95E1F7:"/>
          <p:cNvPicPr>
            <a:picLocks noChangeAspect="1" noChangeArrowheads="1"/>
          </p:cNvPicPr>
          <p:nvPr/>
        </p:nvPicPr>
        <p:blipFill>
          <a:blip r:embed="rId3"/>
          <a:srcRect l="4593" r="14354" b="10614"/>
          <a:stretch>
            <a:fillRect/>
          </a:stretch>
        </p:blipFill>
        <p:spPr bwMode="auto">
          <a:xfrm>
            <a:off x="853580" y="774828"/>
            <a:ext cx="7091835" cy="22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62967" y="2763226"/>
            <a:ext cx="468128" cy="29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24h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017729" y="1719395"/>
            <a:ext cx="480287" cy="2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+30°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625596" y="2215719"/>
            <a:ext cx="480287" cy="2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+15°</a:t>
            </a:r>
          </a:p>
        </p:txBody>
      </p: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1605929" y="1292866"/>
            <a:ext cx="480287" cy="2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+45°</a:t>
            </a:r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2335479" y="984215"/>
            <a:ext cx="480287" cy="2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/>
              <a:t>+60°</a:t>
            </a: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3183581" y="776379"/>
            <a:ext cx="480287" cy="2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dirty="0"/>
              <a:t>+75°</a:t>
            </a:r>
          </a:p>
        </p:txBody>
      </p:sp>
      <p:pic>
        <p:nvPicPr>
          <p:cNvPr id="41" name="Picture 9" descr="plot_ic22_allSky_HA.png                                        011AC95BMacintosh HD                   BE95E1F7:"/>
          <p:cNvPicPr>
            <a:picLocks noChangeAspect="1" noChangeArrowheads="1"/>
          </p:cNvPicPr>
          <p:nvPr/>
        </p:nvPicPr>
        <p:blipFill>
          <a:blip r:embed="rId3"/>
          <a:srcRect l="89569" r="5742" b="3539"/>
          <a:stretch>
            <a:fillRect/>
          </a:stretch>
        </p:blipFill>
        <p:spPr bwMode="auto">
          <a:xfrm>
            <a:off x="8228013" y="704850"/>
            <a:ext cx="36671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15"/>
          <p:cNvSpPr>
            <a:spLocks noChangeArrowheads="1"/>
          </p:cNvSpPr>
          <p:nvPr/>
        </p:nvSpPr>
        <p:spPr bwMode="auto">
          <a:xfrm rot="16216025">
            <a:off x="8350654" y="1597977"/>
            <a:ext cx="978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-log</a:t>
            </a:r>
            <a:r>
              <a:rPr lang="en-US" baseline="-25000" dirty="0"/>
              <a:t>10</a:t>
            </a:r>
            <a:r>
              <a:rPr lang="en-US" dirty="0"/>
              <a:t> </a:t>
            </a:r>
            <a:r>
              <a:rPr lang="en-US" dirty="0" err="1"/>
              <a:t>p</a:t>
            </a:r>
            <a:endParaRPr lang="en-US" sz="2400" b="0" dirty="0">
              <a:latin typeface="Time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777133" y="1481984"/>
            <a:ext cx="192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Atm. neutrinos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5400000" flipH="1" flipV="1">
            <a:off x="-532606" y="1713256"/>
            <a:ext cx="18288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0"/>
          </p:cNvCxnSpPr>
          <p:nvPr/>
        </p:nvCxnSpPr>
        <p:spPr>
          <a:xfrm rot="5400000" flipH="1" flipV="1">
            <a:off x="4345079" y="3055848"/>
            <a:ext cx="793571" cy="29527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762500" y="2451100"/>
            <a:ext cx="393700" cy="355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00000"/>
                  <a:alpha val="0"/>
                </a:schemeClr>
              </a:gs>
              <a:gs pos="60000">
                <a:schemeClr val="accent1">
                  <a:tint val="100000"/>
                  <a:shade val="60000"/>
                  <a:satMod val="100000"/>
                  <a:lumMod val="100000"/>
                  <a:alpha val="0"/>
                </a:schemeClr>
              </a:gs>
              <a:gs pos="100000">
                <a:schemeClr val="accent1">
                  <a:shade val="20000"/>
                  <a:satMod val="100000"/>
                  <a:lumMod val="100000"/>
                  <a:alpha val="0"/>
                </a:schemeClr>
              </a:gs>
            </a:gsLst>
            <a:lin ang="5400000" scaled="0"/>
            <a:tileRect/>
          </a:gradFill>
          <a:ln w="50800" cap="flat" cmpd="sng" algn="ctr">
            <a:solidFill>
              <a:srgbClr val="15347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76200" y="-106362"/>
            <a:ext cx="8229600" cy="7921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Last year: 22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-string all-sky 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47700"/>
            <a:ext cx="9144000" cy="42443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279400" dist="63500" dir="5400000">
              <a:srgbClr val="000000">
                <a:alpha val="43000"/>
              </a:srgbClr>
            </a:outerShdw>
            <a:reflection blurRad="101600" stA="26000" endPos="20000" dist="127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62967" y="774828"/>
            <a:ext cx="7803146" cy="3784471"/>
            <a:chOff x="73" y="432"/>
            <a:chExt cx="5134" cy="2440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330" y="432"/>
              <a:ext cx="4877" cy="2395"/>
              <a:chOff x="330" y="432"/>
              <a:chExt cx="4877" cy="2395"/>
            </a:xfrm>
          </p:grpSpPr>
          <p:grpSp>
            <p:nvGrpSpPr>
              <p:cNvPr id="4" name="Group 35"/>
              <p:cNvGrpSpPr>
                <a:grpSpLocks/>
              </p:cNvGrpSpPr>
              <p:nvPr/>
            </p:nvGrpSpPr>
            <p:grpSpPr bwMode="auto">
              <a:xfrm>
                <a:off x="330" y="432"/>
                <a:ext cx="4666" cy="2395"/>
                <a:chOff x="330" y="432"/>
                <a:chExt cx="4666" cy="2395"/>
              </a:xfrm>
            </p:grpSpPr>
            <p:pic>
              <p:nvPicPr>
                <p:cNvPr id="4125" name="Picture 29" descr="Lauer_UHE_AllSky_080218.png                                    011AC95BMacintosh HD                   BE95E1F7: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3612" t="6102" r="15652" b="3050"/>
                <a:stretch>
                  <a:fillRect/>
                </a:stretch>
              </p:blipFill>
              <p:spPr bwMode="auto">
                <a:xfrm>
                  <a:off x="330" y="504"/>
                  <a:ext cx="4644" cy="23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26" name="Picture 30" descr="plot_ic22_allSky_HA.png                                        011AC95BMacintosh HD                   BE95E1F7: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4593" r="14354" b="10614"/>
                <a:stretch>
                  <a:fillRect/>
                </a:stretch>
              </p:blipFill>
              <p:spPr bwMode="auto">
                <a:xfrm>
                  <a:off x="330" y="432"/>
                  <a:ext cx="4666" cy="1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4127" name="AutoShape 31"/>
              <p:cNvSpPr>
                <a:spLocks noChangeArrowheads="1"/>
              </p:cNvSpPr>
              <p:nvPr/>
            </p:nvSpPr>
            <p:spPr bwMode="auto">
              <a:xfrm>
                <a:off x="4257" y="2629"/>
                <a:ext cx="558" cy="156"/>
              </a:xfrm>
              <a:prstGeom prst="parallelogram">
                <a:avLst>
                  <a:gd name="adj" fmla="val 127262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8" name="AutoShape 32"/>
              <p:cNvSpPr>
                <a:spLocks noChangeArrowheads="1"/>
              </p:cNvSpPr>
              <p:nvPr/>
            </p:nvSpPr>
            <p:spPr bwMode="auto">
              <a:xfrm>
                <a:off x="4648" y="2361"/>
                <a:ext cx="430" cy="156"/>
              </a:xfrm>
              <a:prstGeom prst="parallelogram">
                <a:avLst>
                  <a:gd name="adj" fmla="val 6891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" name="AutoShape 33"/>
              <p:cNvSpPr>
                <a:spLocks noChangeArrowheads="1"/>
              </p:cNvSpPr>
              <p:nvPr/>
            </p:nvSpPr>
            <p:spPr bwMode="auto">
              <a:xfrm>
                <a:off x="4873" y="2053"/>
                <a:ext cx="334" cy="156"/>
              </a:xfrm>
              <a:prstGeom prst="parallelogram">
                <a:avLst>
                  <a:gd name="adj" fmla="val 53526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113" name="Text Box 17"/>
            <p:cNvSpPr txBox="1">
              <a:spLocks noChangeArrowheads="1"/>
            </p:cNvSpPr>
            <p:nvPr/>
          </p:nvSpPr>
          <p:spPr bwMode="auto">
            <a:xfrm>
              <a:off x="4917" y="1721"/>
              <a:ext cx="2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0h</a:t>
              </a:r>
            </a:p>
          </p:txBody>
        </p:sp>
        <p:sp>
          <p:nvSpPr>
            <p:cNvPr id="4114" name="Text Box 18"/>
            <p:cNvSpPr txBox="1">
              <a:spLocks noChangeArrowheads="1"/>
            </p:cNvSpPr>
            <p:nvPr/>
          </p:nvSpPr>
          <p:spPr bwMode="auto">
            <a:xfrm>
              <a:off x="73" y="1714"/>
              <a:ext cx="3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24h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438" y="1041"/>
              <a:ext cx="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+30°</a:t>
              </a: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180" y="1361"/>
              <a:ext cx="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+15°</a:t>
              </a:r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825" y="766"/>
              <a:ext cx="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+45°</a:t>
              </a:r>
            </a:p>
          </p:txBody>
        </p:sp>
        <p:sp>
          <p:nvSpPr>
            <p:cNvPr id="4118" name="Text Box 22"/>
            <p:cNvSpPr txBox="1">
              <a:spLocks noChangeArrowheads="1"/>
            </p:cNvSpPr>
            <p:nvPr/>
          </p:nvSpPr>
          <p:spPr bwMode="auto">
            <a:xfrm>
              <a:off x="1305" y="567"/>
              <a:ext cx="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/>
                <a:t>+60°</a:t>
              </a:r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1863" y="433"/>
              <a:ext cx="3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dirty="0"/>
                <a:t>+75°</a:t>
              </a:r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91" y="2101"/>
              <a:ext cx="2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/>
                <a:t>-15°</a:t>
              </a:r>
            </a:p>
          </p:txBody>
        </p:sp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438" y="2428"/>
              <a:ext cx="2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/>
                <a:t>-30°</a:t>
              </a:r>
            </a:p>
          </p:txBody>
        </p:sp>
        <p:sp>
          <p:nvSpPr>
            <p:cNvPr id="4122" name="Text Box 26"/>
            <p:cNvSpPr txBox="1">
              <a:spLocks noChangeArrowheads="1"/>
            </p:cNvSpPr>
            <p:nvPr/>
          </p:nvSpPr>
          <p:spPr bwMode="auto">
            <a:xfrm>
              <a:off x="785" y="2699"/>
              <a:ext cx="2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/>
                <a:t>-45°</a:t>
              </a:r>
            </a:p>
          </p:txBody>
        </p:sp>
      </p:grpSp>
      <p:pic>
        <p:nvPicPr>
          <p:cNvPr id="4106" name="Picture 10" descr="Lauer_UHE_AllSky_080218.png                                    011AC95BMacintosh HD                   BE95E1F7:"/>
          <p:cNvPicPr>
            <a:picLocks noChangeAspect="1" noChangeArrowheads="1"/>
          </p:cNvPicPr>
          <p:nvPr/>
        </p:nvPicPr>
        <p:blipFill>
          <a:blip r:embed="rId2"/>
          <a:srcRect l="89699" b="39661"/>
          <a:stretch>
            <a:fillRect/>
          </a:stretch>
        </p:blipFill>
        <p:spPr bwMode="auto">
          <a:xfrm>
            <a:off x="8175625" y="2847975"/>
            <a:ext cx="7683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plot_ic22_allSky_HA.png                                        011AC95BMacintosh HD                   BE95E1F7:"/>
          <p:cNvPicPr>
            <a:picLocks noChangeAspect="1" noChangeArrowheads="1"/>
          </p:cNvPicPr>
          <p:nvPr/>
        </p:nvPicPr>
        <p:blipFill>
          <a:blip r:embed="rId3"/>
          <a:srcRect l="89569" r="5742" b="3539"/>
          <a:stretch>
            <a:fillRect/>
          </a:stretch>
        </p:blipFill>
        <p:spPr bwMode="auto">
          <a:xfrm>
            <a:off x="8228013" y="704850"/>
            <a:ext cx="36671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1" name="Rectangle 15"/>
          <p:cNvSpPr>
            <a:spLocks noChangeArrowheads="1"/>
          </p:cNvSpPr>
          <p:nvPr/>
        </p:nvSpPr>
        <p:spPr bwMode="auto">
          <a:xfrm rot="-5383975">
            <a:off x="8350654" y="1597977"/>
            <a:ext cx="9783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-log</a:t>
            </a:r>
            <a:r>
              <a:rPr lang="en-US" baseline="-25000" dirty="0"/>
              <a:t>10</a:t>
            </a:r>
            <a:r>
              <a:rPr lang="en-US" dirty="0"/>
              <a:t> </a:t>
            </a:r>
            <a:r>
              <a:rPr lang="en-US" dirty="0" err="1"/>
              <a:t>p</a:t>
            </a:r>
            <a:endParaRPr lang="en-US" sz="2400" b="0" dirty="0">
              <a:latin typeface="Times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 rot="-5383975">
            <a:off x="8403328" y="3604116"/>
            <a:ext cx="998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-log</a:t>
            </a:r>
            <a:r>
              <a:rPr lang="en-US" baseline="-25000" dirty="0"/>
              <a:t>10</a:t>
            </a:r>
            <a:r>
              <a:rPr lang="en-US" dirty="0"/>
              <a:t> </a:t>
            </a:r>
            <a:r>
              <a:rPr lang="en-US" dirty="0" err="1"/>
              <a:t>p</a:t>
            </a:r>
            <a:endParaRPr lang="en-US" sz="2400" b="0" dirty="0">
              <a:latin typeface="Times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6200" y="-106362"/>
            <a:ext cx="8229600" cy="7921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Last year: 22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-string all-sky results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57200" y="4343400"/>
            <a:ext cx="793115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Analysis extended to -50° </a:t>
            </a:r>
            <a:r>
              <a:rPr lang="en-US" dirty="0" err="1" smtClean="0"/>
              <a:t>dec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032500" y="541020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R. Lauer, </a:t>
            </a:r>
          </a:p>
          <a:p>
            <a:r>
              <a:rPr lang="en-US" sz="1400" dirty="0" smtClean="0"/>
              <a:t>Heidelberg Workshop, Jan09</a:t>
            </a:r>
          </a:p>
          <a:p>
            <a:r>
              <a:rPr lang="en-US" sz="1400" dirty="0" smtClean="0"/>
              <a:t>arXiv:0903.5434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0" y="4960203"/>
            <a:ext cx="92964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First IceCube search for point sources above the horizon optimized for higher energies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777133" y="1481984"/>
            <a:ext cx="192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Atm. neutrinos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-532606" y="1713256"/>
            <a:ext cx="18288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6200000">
            <a:off x="-653533" y="33967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Atm.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muons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6200000" flipH="1">
            <a:off x="-380206" y="3809206"/>
            <a:ext cx="1524000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ooter Placeholder 2"/>
          <p:cNvSpPr txBox="1">
            <a:spLocks/>
          </p:cNvSpPr>
          <p:nvPr/>
        </p:nvSpPr>
        <p:spPr>
          <a:xfrm>
            <a:off x="3124200" y="6580094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Juan A. Aguilar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7906"/>
          </a:xfrm>
        </p:spPr>
        <p:txBody>
          <a:bodyPr/>
          <a:lstStyle/>
          <a:p>
            <a:fld id="{A0A29B07-C66D-2E45-95AF-3DEE62E29B24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42" name="Rounded Rectangle 41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92055"/>
            <a:ext cx="1066800" cy="425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400800" cy="457200"/>
          </a:xfrm>
        </p:spPr>
        <p:txBody>
          <a:bodyPr/>
          <a:lstStyle/>
          <a:p>
            <a:pPr algn="l"/>
            <a:r>
              <a:rPr lang="en-US" dirty="0" smtClean="0"/>
              <a:t>Results for IC40: All sky</a:t>
            </a:r>
            <a:endParaRPr lang="en-US" dirty="0"/>
          </a:p>
        </p:txBody>
      </p:sp>
      <p:pic>
        <p:nvPicPr>
          <p:cNvPr id="4" name="Picture 3" descr="IC40_6months_skymap_superf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50" y="2038800"/>
            <a:ext cx="8459697" cy="4209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6" name="Rounded Rectangle 5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777133" y="2968334"/>
            <a:ext cx="192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Atm. neutrinos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53533" y="46159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Atm.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muons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-532606" y="3199606"/>
            <a:ext cx="18288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-380206" y="5028406"/>
            <a:ext cx="1524000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992055"/>
            <a:ext cx="1066800" cy="425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6400800" cy="457200"/>
          </a:xfrm>
        </p:spPr>
        <p:txBody>
          <a:bodyPr/>
          <a:lstStyle/>
          <a:p>
            <a:pPr algn="l"/>
            <a:r>
              <a:rPr lang="en-US" dirty="0" smtClean="0"/>
              <a:t>Results for IC40: All sky</a:t>
            </a:r>
            <a:endParaRPr lang="en-US" dirty="0"/>
          </a:p>
        </p:txBody>
      </p:sp>
      <p:pic>
        <p:nvPicPr>
          <p:cNvPr id="4" name="Picture 3" descr="IC40_6months_skymap_superf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50" y="2038800"/>
            <a:ext cx="8459697" cy="4209600"/>
          </a:xfrm>
          <a:prstGeom prst="rect">
            <a:avLst/>
          </a:prstGeom>
        </p:spPr>
      </p:pic>
      <p:grpSp>
        <p:nvGrpSpPr>
          <p:cNvPr id="3" name="Group 4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6" name="Rounded Rectangle 5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38800" y="3619500"/>
            <a:ext cx="304800" cy="3048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732472"/>
            <a:ext cx="7848600" cy="923330"/>
          </a:xfrm>
          <a:prstGeom prst="rect">
            <a:avLst/>
          </a:prstGeom>
          <a:gradFill flip="none" rotWithShape="1">
            <a:gsLst>
              <a:gs pos="38000">
                <a:schemeClr val="accent4">
                  <a:tint val="100000"/>
                  <a:satMod val="100000"/>
                  <a:alpha val="47000"/>
                </a:schemeClr>
              </a:gs>
              <a:gs pos="100000">
                <a:schemeClr val="accent4">
                  <a:tint val="100000"/>
                  <a:shade val="50000"/>
                  <a:hueMod val="100000"/>
                  <a:satMod val="100000"/>
                  <a:lumMod val="100000"/>
                  <a:alpha val="47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Hottest location in the all-sky search is</a:t>
            </a:r>
            <a:r>
              <a:rPr lang="en-US" b="1" dirty="0" smtClean="0"/>
              <a:t>:  </a:t>
            </a:r>
            <a:r>
              <a:rPr lang="en-US" b="1" dirty="0" err="1" smtClean="0"/>
              <a:t>r.a</a:t>
            </a:r>
            <a:r>
              <a:rPr lang="en-US" b="1" dirty="0" smtClean="0"/>
              <a:t>.=114.95°, </a:t>
            </a:r>
            <a:r>
              <a:rPr lang="en-US" b="1" dirty="0" err="1" smtClean="0"/>
              <a:t>dec</a:t>
            </a:r>
            <a:r>
              <a:rPr lang="en-US" b="1" dirty="0" smtClean="0"/>
              <a:t>.=15.35°</a:t>
            </a:r>
          </a:p>
          <a:p>
            <a:endParaRPr lang="en-US" dirty="0" smtClean="0"/>
          </a:p>
          <a:p>
            <a:r>
              <a:rPr lang="en-US" dirty="0" smtClean="0"/>
              <a:t>Pre-trial </a:t>
            </a:r>
            <a:r>
              <a:rPr lang="en-US" b="1" dirty="0" smtClean="0"/>
              <a:t>-log</a:t>
            </a:r>
            <a:r>
              <a:rPr lang="en-US" b="1" baseline="-25000" dirty="0" smtClean="0"/>
              <a:t>10</a:t>
            </a:r>
            <a:r>
              <a:rPr lang="en-US" b="1" dirty="0" smtClean="0"/>
              <a:t>(p-value) = 4.43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171951" y="2000250"/>
            <a:ext cx="1879599" cy="13589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777133" y="2968334"/>
            <a:ext cx="192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Atm. neutrinos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53533" y="46159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Atm.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muons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-532606" y="3199606"/>
            <a:ext cx="1828800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-380206" y="5028406"/>
            <a:ext cx="1524000" cy="158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 3.png"/>
          <p:cNvPicPr>
            <a:picLocks noChangeAspect="1"/>
          </p:cNvPicPr>
          <p:nvPr/>
        </p:nvPicPr>
        <p:blipFill>
          <a:blip r:embed="rId2"/>
          <a:srcRect t="10169"/>
          <a:stretch>
            <a:fillRect/>
          </a:stretch>
        </p:blipFill>
        <p:spPr>
          <a:xfrm>
            <a:off x="1447800" y="1790700"/>
            <a:ext cx="5784346" cy="42143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7" name="Rounded Rectangle 6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381000" y="0"/>
            <a:ext cx="3810000" cy="457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Results: All sky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500" y="838200"/>
            <a:ext cx="8600650" cy="646331"/>
          </a:xfrm>
          <a:prstGeom prst="rect">
            <a:avLst/>
          </a:prstGeom>
          <a:gradFill flip="none" rotWithShape="1">
            <a:gsLst>
              <a:gs pos="38000">
                <a:schemeClr val="accent4">
                  <a:tint val="100000"/>
                  <a:satMod val="100000"/>
                  <a:alpha val="50000"/>
                </a:schemeClr>
              </a:gs>
              <a:gs pos="100000">
                <a:schemeClr val="accent4">
                  <a:tint val="100000"/>
                  <a:shade val="50000"/>
                  <a:hueMod val="100000"/>
                  <a:satMod val="100000"/>
                  <a:lumMod val="100000"/>
                  <a:alpha val="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distribution of results for 1000 scrambled </a:t>
            </a:r>
            <a:r>
              <a:rPr lang="en-US" dirty="0" err="1" smtClean="0"/>
              <a:t>skymaps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611 out </a:t>
            </a:r>
            <a:r>
              <a:rPr lang="en-US" smtClean="0"/>
              <a:t>of 1000 </a:t>
            </a:r>
            <a:r>
              <a:rPr lang="en-US" dirty="0" smtClean="0"/>
              <a:t>scrambled experiments had a </a:t>
            </a:r>
            <a:r>
              <a:rPr lang="en-US" dirty="0" err="1" smtClean="0"/>
              <a:t>p</a:t>
            </a:r>
            <a:r>
              <a:rPr lang="en-US" dirty="0" smtClean="0"/>
              <a:t>-value lower than that of the data (</a:t>
            </a:r>
            <a:r>
              <a:rPr lang="en-US" b="1" dirty="0" smtClean="0"/>
              <a:t>61%)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91000" y="1993900"/>
            <a:ext cx="222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All-sky </a:t>
            </a:r>
            <a:r>
              <a:rPr lang="en-US" dirty="0" err="1" smtClean="0"/>
              <a:t>p</a:t>
            </a:r>
            <a:r>
              <a:rPr lang="en-US" dirty="0" smtClean="0"/>
              <a:t>-value = </a:t>
            </a:r>
            <a:r>
              <a:rPr lang="en-US" b="1" dirty="0" smtClean="0"/>
              <a:t>61%</a:t>
            </a:r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1000" y="2363232"/>
            <a:ext cx="1676400" cy="37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609599" y="3505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trials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62100" y="1828800"/>
            <a:ext cx="3048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icture 3.png"/>
          <p:cNvPicPr>
            <a:picLocks noChangeAspect="1"/>
          </p:cNvPicPr>
          <p:nvPr/>
        </p:nvPicPr>
        <p:blipFill>
          <a:blip r:embed="rId2"/>
          <a:srcRect t="10169"/>
          <a:stretch>
            <a:fillRect/>
          </a:stretch>
        </p:blipFill>
        <p:spPr>
          <a:xfrm>
            <a:off x="1447800" y="1790700"/>
            <a:ext cx="5784346" cy="42143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5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7" name="Rounded Rectangle 6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381000" y="0"/>
            <a:ext cx="3810000" cy="457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Results: All sky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500" y="838200"/>
            <a:ext cx="8600650" cy="646331"/>
          </a:xfrm>
          <a:prstGeom prst="rect">
            <a:avLst/>
          </a:prstGeom>
          <a:gradFill flip="none" rotWithShape="1">
            <a:gsLst>
              <a:gs pos="38000">
                <a:schemeClr val="accent4">
                  <a:tint val="100000"/>
                  <a:satMod val="100000"/>
                  <a:alpha val="50000"/>
                </a:schemeClr>
              </a:gs>
              <a:gs pos="100000">
                <a:schemeClr val="accent4">
                  <a:tint val="100000"/>
                  <a:shade val="50000"/>
                  <a:hueMod val="100000"/>
                  <a:satMod val="100000"/>
                  <a:lumMod val="100000"/>
                  <a:alpha val="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distribution of results for 1000 scrambled </a:t>
            </a:r>
            <a:r>
              <a:rPr lang="en-US" dirty="0" err="1" smtClean="0"/>
              <a:t>skymaps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611 out </a:t>
            </a:r>
            <a:r>
              <a:rPr lang="en-US" smtClean="0"/>
              <a:t>of 1000 </a:t>
            </a:r>
            <a:r>
              <a:rPr lang="en-US" dirty="0" smtClean="0"/>
              <a:t>scrambled experiments had a </a:t>
            </a:r>
            <a:r>
              <a:rPr lang="en-US" dirty="0" err="1" smtClean="0"/>
              <a:t>p</a:t>
            </a:r>
            <a:r>
              <a:rPr lang="en-US" dirty="0" smtClean="0"/>
              <a:t>-value lower than that of the data (</a:t>
            </a:r>
            <a:r>
              <a:rPr lang="en-US" b="1" dirty="0" smtClean="0"/>
              <a:t>61%)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91000" y="1993900"/>
            <a:ext cx="2227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All-sky </a:t>
            </a:r>
            <a:r>
              <a:rPr lang="en-US" dirty="0" err="1" smtClean="0"/>
              <a:t>p</a:t>
            </a:r>
            <a:r>
              <a:rPr lang="en-US" dirty="0" smtClean="0"/>
              <a:t>-value = </a:t>
            </a:r>
            <a:r>
              <a:rPr lang="en-US" b="1" dirty="0" smtClean="0"/>
              <a:t>61%</a:t>
            </a:r>
            <a:r>
              <a:rPr lang="en-US" dirty="0" smtClean="0"/>
              <a:t>      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1000" y="2363232"/>
            <a:ext cx="1676400" cy="37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609599" y="3505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trials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562100" y="1828800"/>
            <a:ext cx="3048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76800" y="3200400"/>
            <a:ext cx="220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excess found!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rray-Pub-LgT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624"/>
            <a:ext cx="5441576" cy="544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457200"/>
            <a:ext cx="7313613" cy="1264024"/>
          </a:xfrm>
        </p:spPr>
        <p:txBody>
          <a:bodyPr/>
          <a:lstStyle/>
          <a:p>
            <a:pPr algn="l"/>
            <a:r>
              <a:rPr lang="en-US" sz="3600" dirty="0" smtClean="0"/>
              <a:t>IceCube 40-string configuration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8" name="Rounded Rectangle 7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IceCube 40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Results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5562600" y="2334399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IceCube 59 (2009)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3505200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IceCube 40 (2008-9)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631951" y="1543051"/>
            <a:ext cx="1848608" cy="389240"/>
          </a:xfrm>
          <a:custGeom>
            <a:avLst/>
            <a:gdLst>
              <a:gd name="connsiteX0" fmla="*/ 173681 w 1932195"/>
              <a:gd name="connsiteY0" fmla="*/ 43422 h 423367"/>
              <a:gd name="connsiteX1" fmla="*/ 1161488 w 1932195"/>
              <a:gd name="connsiteY1" fmla="*/ 0 h 423367"/>
              <a:gd name="connsiteX2" fmla="*/ 1932195 w 1932195"/>
              <a:gd name="connsiteY2" fmla="*/ 141122 h 423367"/>
              <a:gd name="connsiteX3" fmla="*/ 1704239 w 1932195"/>
              <a:gd name="connsiteY3" fmla="*/ 390800 h 423367"/>
              <a:gd name="connsiteX4" fmla="*/ 1422009 w 1932195"/>
              <a:gd name="connsiteY4" fmla="*/ 423367 h 423367"/>
              <a:gd name="connsiteX5" fmla="*/ 1497994 w 1932195"/>
              <a:gd name="connsiteY5" fmla="*/ 325667 h 423367"/>
              <a:gd name="connsiteX6" fmla="*/ 803272 w 1932195"/>
              <a:gd name="connsiteY6" fmla="*/ 217111 h 423367"/>
              <a:gd name="connsiteX7" fmla="*/ 0 w 1932195"/>
              <a:gd name="connsiteY7" fmla="*/ 184544 h 423367"/>
              <a:gd name="connsiteX8" fmla="*/ 173681 w 1932195"/>
              <a:gd name="connsiteY8" fmla="*/ 43422 h 423367"/>
              <a:gd name="connsiteX0" fmla="*/ 249881 w 2008395"/>
              <a:gd name="connsiteY0" fmla="*/ 43422 h 423367"/>
              <a:gd name="connsiteX1" fmla="*/ 1237688 w 2008395"/>
              <a:gd name="connsiteY1" fmla="*/ 0 h 423367"/>
              <a:gd name="connsiteX2" fmla="*/ 2008395 w 2008395"/>
              <a:gd name="connsiteY2" fmla="*/ 141122 h 423367"/>
              <a:gd name="connsiteX3" fmla="*/ 1780439 w 2008395"/>
              <a:gd name="connsiteY3" fmla="*/ 390800 h 423367"/>
              <a:gd name="connsiteX4" fmla="*/ 1498209 w 2008395"/>
              <a:gd name="connsiteY4" fmla="*/ 423367 h 423367"/>
              <a:gd name="connsiteX5" fmla="*/ 1574194 w 2008395"/>
              <a:gd name="connsiteY5" fmla="*/ 325667 h 423367"/>
              <a:gd name="connsiteX6" fmla="*/ 879472 w 2008395"/>
              <a:gd name="connsiteY6" fmla="*/ 217111 h 423367"/>
              <a:gd name="connsiteX7" fmla="*/ 0 w 2008395"/>
              <a:gd name="connsiteY7" fmla="*/ 184544 h 423367"/>
              <a:gd name="connsiteX8" fmla="*/ 249881 w 2008395"/>
              <a:gd name="connsiteY8" fmla="*/ 43422 h 423367"/>
              <a:gd name="connsiteX0" fmla="*/ 249881 w 2008395"/>
              <a:gd name="connsiteY0" fmla="*/ 43422 h 423367"/>
              <a:gd name="connsiteX1" fmla="*/ 1237688 w 2008395"/>
              <a:gd name="connsiteY1" fmla="*/ 0 h 423367"/>
              <a:gd name="connsiteX2" fmla="*/ 2008395 w 2008395"/>
              <a:gd name="connsiteY2" fmla="*/ 141122 h 423367"/>
              <a:gd name="connsiteX3" fmla="*/ 1780439 w 2008395"/>
              <a:gd name="connsiteY3" fmla="*/ 390800 h 423367"/>
              <a:gd name="connsiteX4" fmla="*/ 1422009 w 2008395"/>
              <a:gd name="connsiteY4" fmla="*/ 423367 h 423367"/>
              <a:gd name="connsiteX5" fmla="*/ 1574194 w 2008395"/>
              <a:gd name="connsiteY5" fmla="*/ 325667 h 423367"/>
              <a:gd name="connsiteX6" fmla="*/ 879472 w 2008395"/>
              <a:gd name="connsiteY6" fmla="*/ 217111 h 423367"/>
              <a:gd name="connsiteX7" fmla="*/ 0 w 2008395"/>
              <a:gd name="connsiteY7" fmla="*/ 184544 h 423367"/>
              <a:gd name="connsiteX8" fmla="*/ 249881 w 2008395"/>
              <a:gd name="connsiteY8" fmla="*/ 43422 h 423367"/>
              <a:gd name="connsiteX0" fmla="*/ 249881 w 2008395"/>
              <a:gd name="connsiteY0" fmla="*/ 43422 h 423367"/>
              <a:gd name="connsiteX1" fmla="*/ 1237688 w 2008395"/>
              <a:gd name="connsiteY1" fmla="*/ 0 h 423367"/>
              <a:gd name="connsiteX2" fmla="*/ 2008395 w 2008395"/>
              <a:gd name="connsiteY2" fmla="*/ 141122 h 423367"/>
              <a:gd name="connsiteX3" fmla="*/ 1780439 w 2008395"/>
              <a:gd name="connsiteY3" fmla="*/ 390800 h 423367"/>
              <a:gd name="connsiteX4" fmla="*/ 1422009 w 2008395"/>
              <a:gd name="connsiteY4" fmla="*/ 423367 h 423367"/>
              <a:gd name="connsiteX5" fmla="*/ 1574194 w 2008395"/>
              <a:gd name="connsiteY5" fmla="*/ 325667 h 423367"/>
              <a:gd name="connsiteX6" fmla="*/ 879472 w 2008395"/>
              <a:gd name="connsiteY6" fmla="*/ 217111 h 423367"/>
              <a:gd name="connsiteX7" fmla="*/ 0 w 2008395"/>
              <a:gd name="connsiteY7" fmla="*/ 184544 h 423367"/>
              <a:gd name="connsiteX8" fmla="*/ 249881 w 2008395"/>
              <a:gd name="connsiteY8" fmla="*/ 43422 h 423367"/>
              <a:gd name="connsiteX0" fmla="*/ 249881 w 2008395"/>
              <a:gd name="connsiteY0" fmla="*/ 43422 h 423367"/>
              <a:gd name="connsiteX1" fmla="*/ 1237688 w 2008395"/>
              <a:gd name="connsiteY1" fmla="*/ 0 h 423367"/>
              <a:gd name="connsiteX2" fmla="*/ 2008395 w 2008395"/>
              <a:gd name="connsiteY2" fmla="*/ 141122 h 423367"/>
              <a:gd name="connsiteX3" fmla="*/ 1780439 w 2008395"/>
              <a:gd name="connsiteY3" fmla="*/ 390800 h 423367"/>
              <a:gd name="connsiteX4" fmla="*/ 1422009 w 2008395"/>
              <a:gd name="connsiteY4" fmla="*/ 423367 h 423367"/>
              <a:gd name="connsiteX5" fmla="*/ 1536094 w 2008395"/>
              <a:gd name="connsiteY5" fmla="*/ 325667 h 423367"/>
              <a:gd name="connsiteX6" fmla="*/ 879472 w 2008395"/>
              <a:gd name="connsiteY6" fmla="*/ 217111 h 423367"/>
              <a:gd name="connsiteX7" fmla="*/ 0 w 2008395"/>
              <a:gd name="connsiteY7" fmla="*/ 184544 h 423367"/>
              <a:gd name="connsiteX8" fmla="*/ 249881 w 2008395"/>
              <a:gd name="connsiteY8" fmla="*/ 43422 h 423367"/>
              <a:gd name="connsiteX0" fmla="*/ 249881 w 2008395"/>
              <a:gd name="connsiteY0" fmla="*/ 43422 h 423367"/>
              <a:gd name="connsiteX1" fmla="*/ 1237688 w 2008395"/>
              <a:gd name="connsiteY1" fmla="*/ 0 h 423367"/>
              <a:gd name="connsiteX2" fmla="*/ 2008395 w 2008395"/>
              <a:gd name="connsiteY2" fmla="*/ 141122 h 423367"/>
              <a:gd name="connsiteX3" fmla="*/ 1780439 w 2008395"/>
              <a:gd name="connsiteY3" fmla="*/ 390800 h 423367"/>
              <a:gd name="connsiteX4" fmla="*/ 1422009 w 2008395"/>
              <a:gd name="connsiteY4" fmla="*/ 423367 h 423367"/>
              <a:gd name="connsiteX5" fmla="*/ 1536094 w 2008395"/>
              <a:gd name="connsiteY5" fmla="*/ 325667 h 423367"/>
              <a:gd name="connsiteX6" fmla="*/ 1012822 w 2008395"/>
              <a:gd name="connsiteY6" fmla="*/ 216079 h 423367"/>
              <a:gd name="connsiteX7" fmla="*/ 0 w 2008395"/>
              <a:gd name="connsiteY7" fmla="*/ 184544 h 423367"/>
              <a:gd name="connsiteX8" fmla="*/ 249881 w 2008395"/>
              <a:gd name="connsiteY8" fmla="*/ 43422 h 423367"/>
              <a:gd name="connsiteX0" fmla="*/ 249881 w 2008395"/>
              <a:gd name="connsiteY0" fmla="*/ 9295 h 389240"/>
              <a:gd name="connsiteX1" fmla="*/ 1218638 w 2008395"/>
              <a:gd name="connsiteY1" fmla="*/ 0 h 389240"/>
              <a:gd name="connsiteX2" fmla="*/ 2008395 w 2008395"/>
              <a:gd name="connsiteY2" fmla="*/ 106995 h 389240"/>
              <a:gd name="connsiteX3" fmla="*/ 1780439 w 2008395"/>
              <a:gd name="connsiteY3" fmla="*/ 356673 h 389240"/>
              <a:gd name="connsiteX4" fmla="*/ 1422009 w 2008395"/>
              <a:gd name="connsiteY4" fmla="*/ 389240 h 389240"/>
              <a:gd name="connsiteX5" fmla="*/ 1536094 w 2008395"/>
              <a:gd name="connsiteY5" fmla="*/ 291540 h 389240"/>
              <a:gd name="connsiteX6" fmla="*/ 1012822 w 2008395"/>
              <a:gd name="connsiteY6" fmla="*/ 181952 h 389240"/>
              <a:gd name="connsiteX7" fmla="*/ 0 w 2008395"/>
              <a:gd name="connsiteY7" fmla="*/ 150417 h 389240"/>
              <a:gd name="connsiteX8" fmla="*/ 249881 w 2008395"/>
              <a:gd name="connsiteY8" fmla="*/ 9295 h 389240"/>
              <a:gd name="connsiteX0" fmla="*/ 249881 w 1906795"/>
              <a:gd name="connsiteY0" fmla="*/ 9295 h 389240"/>
              <a:gd name="connsiteX1" fmla="*/ 1218638 w 1906795"/>
              <a:gd name="connsiteY1" fmla="*/ 0 h 389240"/>
              <a:gd name="connsiteX2" fmla="*/ 1906795 w 1906795"/>
              <a:gd name="connsiteY2" fmla="*/ 113345 h 389240"/>
              <a:gd name="connsiteX3" fmla="*/ 1780439 w 1906795"/>
              <a:gd name="connsiteY3" fmla="*/ 356673 h 389240"/>
              <a:gd name="connsiteX4" fmla="*/ 1422009 w 1906795"/>
              <a:gd name="connsiteY4" fmla="*/ 389240 h 389240"/>
              <a:gd name="connsiteX5" fmla="*/ 1536094 w 1906795"/>
              <a:gd name="connsiteY5" fmla="*/ 291540 h 389240"/>
              <a:gd name="connsiteX6" fmla="*/ 1012822 w 1906795"/>
              <a:gd name="connsiteY6" fmla="*/ 181952 h 389240"/>
              <a:gd name="connsiteX7" fmla="*/ 0 w 1906795"/>
              <a:gd name="connsiteY7" fmla="*/ 150417 h 389240"/>
              <a:gd name="connsiteX8" fmla="*/ 249881 w 1906795"/>
              <a:gd name="connsiteY8" fmla="*/ 9295 h 389240"/>
              <a:gd name="connsiteX0" fmla="*/ 249881 w 1906795"/>
              <a:gd name="connsiteY0" fmla="*/ 9295 h 389240"/>
              <a:gd name="connsiteX1" fmla="*/ 1218638 w 1906795"/>
              <a:gd name="connsiteY1" fmla="*/ 0 h 389240"/>
              <a:gd name="connsiteX2" fmla="*/ 1906795 w 1906795"/>
              <a:gd name="connsiteY2" fmla="*/ 113345 h 389240"/>
              <a:gd name="connsiteX3" fmla="*/ 1704239 w 1906795"/>
              <a:gd name="connsiteY3" fmla="*/ 356673 h 389240"/>
              <a:gd name="connsiteX4" fmla="*/ 1422009 w 1906795"/>
              <a:gd name="connsiteY4" fmla="*/ 389240 h 389240"/>
              <a:gd name="connsiteX5" fmla="*/ 1536094 w 1906795"/>
              <a:gd name="connsiteY5" fmla="*/ 291540 h 389240"/>
              <a:gd name="connsiteX6" fmla="*/ 1012822 w 1906795"/>
              <a:gd name="connsiteY6" fmla="*/ 181952 h 389240"/>
              <a:gd name="connsiteX7" fmla="*/ 0 w 1906795"/>
              <a:gd name="connsiteY7" fmla="*/ 150417 h 389240"/>
              <a:gd name="connsiteX8" fmla="*/ 249881 w 1906795"/>
              <a:gd name="connsiteY8" fmla="*/ 9295 h 389240"/>
              <a:gd name="connsiteX0" fmla="*/ 249881 w 1906795"/>
              <a:gd name="connsiteY0" fmla="*/ 34695 h 389240"/>
              <a:gd name="connsiteX1" fmla="*/ 1218638 w 1906795"/>
              <a:gd name="connsiteY1" fmla="*/ 0 h 389240"/>
              <a:gd name="connsiteX2" fmla="*/ 1906795 w 1906795"/>
              <a:gd name="connsiteY2" fmla="*/ 113345 h 389240"/>
              <a:gd name="connsiteX3" fmla="*/ 1704239 w 1906795"/>
              <a:gd name="connsiteY3" fmla="*/ 356673 h 389240"/>
              <a:gd name="connsiteX4" fmla="*/ 1422009 w 1906795"/>
              <a:gd name="connsiteY4" fmla="*/ 389240 h 389240"/>
              <a:gd name="connsiteX5" fmla="*/ 1536094 w 1906795"/>
              <a:gd name="connsiteY5" fmla="*/ 291540 h 389240"/>
              <a:gd name="connsiteX6" fmla="*/ 1012822 w 1906795"/>
              <a:gd name="connsiteY6" fmla="*/ 181952 h 389240"/>
              <a:gd name="connsiteX7" fmla="*/ 0 w 1906795"/>
              <a:gd name="connsiteY7" fmla="*/ 150417 h 389240"/>
              <a:gd name="connsiteX8" fmla="*/ 249881 w 1906795"/>
              <a:gd name="connsiteY8" fmla="*/ 34695 h 389240"/>
              <a:gd name="connsiteX0" fmla="*/ 191694 w 1848608"/>
              <a:gd name="connsiteY0" fmla="*/ 34695 h 389240"/>
              <a:gd name="connsiteX1" fmla="*/ 1160451 w 1848608"/>
              <a:gd name="connsiteY1" fmla="*/ 0 h 389240"/>
              <a:gd name="connsiteX2" fmla="*/ 1848608 w 1848608"/>
              <a:gd name="connsiteY2" fmla="*/ 113345 h 389240"/>
              <a:gd name="connsiteX3" fmla="*/ 1646052 w 1848608"/>
              <a:gd name="connsiteY3" fmla="*/ 356673 h 389240"/>
              <a:gd name="connsiteX4" fmla="*/ 1363822 w 1848608"/>
              <a:gd name="connsiteY4" fmla="*/ 389240 h 389240"/>
              <a:gd name="connsiteX5" fmla="*/ 1477907 w 1848608"/>
              <a:gd name="connsiteY5" fmla="*/ 291540 h 389240"/>
              <a:gd name="connsiteX6" fmla="*/ 954635 w 1848608"/>
              <a:gd name="connsiteY6" fmla="*/ 181952 h 389240"/>
              <a:gd name="connsiteX7" fmla="*/ 0 w 1848608"/>
              <a:gd name="connsiteY7" fmla="*/ 155735 h 389240"/>
              <a:gd name="connsiteX8" fmla="*/ 191694 w 1848608"/>
              <a:gd name="connsiteY8" fmla="*/ 34695 h 38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8608" h="389240">
                <a:moveTo>
                  <a:pt x="191694" y="34695"/>
                </a:moveTo>
                <a:lnTo>
                  <a:pt x="1160451" y="0"/>
                </a:lnTo>
                <a:lnTo>
                  <a:pt x="1848608" y="113345"/>
                </a:lnTo>
                <a:lnTo>
                  <a:pt x="1646052" y="356673"/>
                </a:lnTo>
                <a:lnTo>
                  <a:pt x="1363822" y="389240"/>
                </a:lnTo>
                <a:lnTo>
                  <a:pt x="1477907" y="291540"/>
                </a:lnTo>
                <a:lnTo>
                  <a:pt x="954635" y="181952"/>
                </a:lnTo>
                <a:lnTo>
                  <a:pt x="0" y="155735"/>
                </a:lnTo>
                <a:lnTo>
                  <a:pt x="191694" y="34695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956301" y="2706469"/>
            <a:ext cx="318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IceCube currently running with 59 strings  deployed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00736" y="3874532"/>
            <a:ext cx="324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IC-40 has approx. 2 </a:t>
            </a:r>
            <a:r>
              <a:rPr lang="en-US" dirty="0" err="1" smtClean="0"/>
              <a:t>x</a:t>
            </a:r>
            <a:r>
              <a:rPr lang="en-US" dirty="0" smtClean="0"/>
              <a:t> effective area of the previous IC-22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67400" y="4881265"/>
            <a:ext cx="3093613" cy="923330"/>
          </a:xfrm>
          <a:prstGeom prst="rect">
            <a:avLst/>
          </a:prstGeom>
          <a:gradFill flip="none" rotWithShape="1">
            <a:gsLst>
              <a:gs pos="38000">
                <a:schemeClr val="accent4">
                  <a:tint val="100000"/>
                  <a:satMod val="100000"/>
                  <a:alpha val="30000"/>
                </a:schemeClr>
              </a:gs>
              <a:gs pos="100000">
                <a:schemeClr val="accent4">
                  <a:tint val="100000"/>
                  <a:shade val="50000"/>
                  <a:hueMod val="100000"/>
                  <a:satMod val="100000"/>
                  <a:lumMod val="100000"/>
                  <a:alpha val="3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First half (~6 months) of IC40 data has been analyzed for point sources.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56301" y="1447800"/>
            <a:ext cx="318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Completion with 80 (+ 6) strings by January 2011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1066800"/>
            <a:ext cx="358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IceCube 80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C40_6months_skymap_superfine.png"/>
          <p:cNvPicPr>
            <a:picLocks noChangeAspect="1"/>
          </p:cNvPicPr>
          <p:nvPr/>
        </p:nvPicPr>
        <p:blipFill>
          <a:blip r:embed="rId2">
            <a:alphaModFix amt="53000"/>
          </a:blip>
          <a:srcRect r="11910" b="47064"/>
          <a:stretch>
            <a:fillRect/>
          </a:stretch>
        </p:blipFill>
        <p:spPr>
          <a:xfrm>
            <a:off x="203200" y="609600"/>
            <a:ext cx="3302000" cy="987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313613" cy="457200"/>
          </a:xfrm>
        </p:spPr>
        <p:txBody>
          <a:bodyPr/>
          <a:lstStyle/>
          <a:p>
            <a:pPr algn="l"/>
            <a:r>
              <a:rPr lang="en-US" dirty="0" smtClean="0"/>
              <a:t>Results: Source list (</a:t>
            </a:r>
            <a:r>
              <a:rPr lang="en-US" dirty="0" err="1" smtClean="0"/>
              <a:t>Northen</a:t>
            </a:r>
            <a:r>
              <a:rPr lang="en-US" dirty="0" smtClean="0"/>
              <a:t> sky)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0042" y="470158"/>
            <a:ext cx="225481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200" u="sng" baseline="0" dirty="0" smtClean="0">
                <a:solidFill>
                  <a:srgbClr val="000000"/>
                </a:solidFill>
                <a:latin typeface="Verdana"/>
              </a:rPr>
              <a:t>Source Name</a:t>
            </a:r>
            <a:r>
              <a:rPr lang="en-US" sz="1200" u="sng" dirty="0">
                <a:solidFill>
                  <a:srgbClr val="000000"/>
                </a:solidFill>
                <a:latin typeface="Verdana"/>
              </a:rPr>
              <a:t>	</a:t>
            </a:r>
            <a:endParaRPr lang="en-US" sz="1200" u="sng" baseline="0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Cyg_OB2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MGRO_J2019+37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MGRO_J1908+06	</a:t>
            </a:r>
          </a:p>
          <a:p>
            <a:pPr algn="ctr"/>
            <a:r>
              <a:rPr lang="en-US" sz="1200" baseline="0" dirty="0" err="1" smtClean="0">
                <a:solidFill>
                  <a:srgbClr val="000000"/>
                </a:solidFill>
                <a:latin typeface="Verdana"/>
              </a:rPr>
              <a:t>Cas_A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IC443	</a:t>
            </a:r>
          </a:p>
          <a:p>
            <a:pPr algn="ctr"/>
            <a:r>
              <a:rPr lang="en-US" sz="1200" baseline="0" dirty="0" err="1" smtClean="0">
                <a:solidFill>
                  <a:srgbClr val="000000"/>
                </a:solidFill>
                <a:latin typeface="Verdana"/>
              </a:rPr>
              <a:t>Geminga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	</a:t>
            </a:r>
          </a:p>
          <a:p>
            <a:pPr algn="ctr"/>
            <a:r>
              <a:rPr lang="en-US" sz="1200" baseline="0" dirty="0" err="1" smtClean="0">
                <a:solidFill>
                  <a:srgbClr val="000000"/>
                </a:solidFill>
                <a:latin typeface="Verdana"/>
              </a:rPr>
              <a:t>Crab_Nebula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1ES_1959+650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1ES_2344+514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3C66A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H_1426+428	</a:t>
            </a:r>
          </a:p>
          <a:p>
            <a:pPr algn="ctr"/>
            <a:r>
              <a:rPr lang="en-US" sz="1200" baseline="0" dirty="0" err="1" smtClean="0">
                <a:solidFill>
                  <a:srgbClr val="000000"/>
                </a:solidFill>
                <a:latin typeface="Verdana"/>
              </a:rPr>
              <a:t>BL_Lac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Mrk_501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Mrk_421	</a:t>
            </a:r>
          </a:p>
          <a:p>
            <a:pPr algn="ctr"/>
            <a:r>
              <a:rPr lang="en-US" sz="1200" baseline="0" dirty="0" err="1" smtClean="0">
                <a:solidFill>
                  <a:srgbClr val="000000"/>
                </a:solidFill>
                <a:latin typeface="Verdana"/>
              </a:rPr>
              <a:t>W_Comae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1ES_0229+200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M87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S5_0716+71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M82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3C_123.0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3C_454.3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4C_38.41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PKS_0235+164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PKS_0528+134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PKS_1502+106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3C_273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NGC_1275	</a:t>
            </a:r>
          </a:p>
          <a:p>
            <a:pPr algn="ctr"/>
            <a:r>
              <a:rPr lang="en-US" sz="1200" baseline="0" dirty="0" err="1" smtClean="0">
                <a:solidFill>
                  <a:srgbClr val="000000"/>
                </a:solidFill>
                <a:latin typeface="Verdana"/>
              </a:rPr>
              <a:t>Cyg_A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IC-22_maximum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0486" y="457200"/>
            <a:ext cx="2358498" cy="600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baseline="0" dirty="0" smtClean="0">
                <a:solidFill>
                  <a:srgbClr val="000000"/>
                </a:solidFill>
                <a:latin typeface="Verdana"/>
              </a:rPr>
              <a:t> Ra         ,   Dec	</a:t>
            </a:r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 (deg)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(308.083,	41.510)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(305.220,	36.830)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(286.976,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	  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6.269)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(350.850,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58.815)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( 94.179,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22.529)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( 98.476,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17.770)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( 83.633,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	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22.014)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(299.999,	65.149)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(356.770,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51.705)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( 35.673,	43.043)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(217.136,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42.672)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(330.680,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42.278)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(253.468,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39.760)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(166.114,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38.209)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(185.382,	28.233)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( 38.202,	20.287)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(187.706,	12.391)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(110.473,	71.343)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(148.967,	69.680)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( 69.268,	29.671)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(343.491,	16.148)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(248.815,	38.135)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( 39.660,	16.620)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( 82.735,	13.532)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(226.104,	10.494)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(187.278,	2.052)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( 49.951,	41.512)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(299.868,	40.734)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(153.375,	11.375)	:</a:t>
            </a:r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339092" y="470339"/>
            <a:ext cx="134770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en-US" sz="1200" u="sng" dirty="0" err="1" smtClean="0">
                <a:solidFill>
                  <a:srgbClr val="000000"/>
                </a:solidFill>
                <a:latin typeface="Verdana"/>
              </a:rPr>
              <a:t>p</a:t>
            </a:r>
            <a:r>
              <a:rPr lang="en-US" sz="1200" u="sng" baseline="0" dirty="0" smtClean="0">
                <a:solidFill>
                  <a:srgbClr val="000000"/>
                </a:solidFill>
                <a:latin typeface="Verdana"/>
              </a:rPr>
              <a:t>-value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0.47834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0.36423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0.42203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0.32724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0.34695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0.47002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0.27947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903" y="712113"/>
            <a:ext cx="302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Northern Sky Sources:           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495800"/>
            <a:ext cx="3276600" cy="646331"/>
          </a:xfrm>
          <a:prstGeom prst="rect">
            <a:avLst/>
          </a:prstGeom>
          <a:gradFill flip="none" rotWithShape="1">
            <a:gsLst>
              <a:gs pos="38000">
                <a:schemeClr val="accent4">
                  <a:tint val="100000"/>
                  <a:satMod val="100000"/>
                  <a:alpha val="57000"/>
                </a:schemeClr>
              </a:gs>
              <a:gs pos="100000">
                <a:schemeClr val="accent4">
                  <a:tint val="100000"/>
                  <a:shade val="50000"/>
                  <a:hueMod val="100000"/>
                  <a:satMod val="100000"/>
                  <a:lumMod val="100000"/>
                  <a:alpha val="57000"/>
                </a:schemeClr>
              </a:gs>
            </a:gsLst>
            <a:lin ang="5400000" scaled="1"/>
            <a:tileRect/>
          </a:gra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22-string </a:t>
            </a: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 smtClean="0">
                <a:solidFill>
                  <a:schemeClr val="tx1"/>
                </a:solidFill>
              </a:rPr>
              <a:t>ottest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en-US" b="1" dirty="0" smtClean="0">
                <a:solidFill>
                  <a:schemeClr val="tx1"/>
                </a:solidFill>
              </a:rPr>
              <a:t>pot is now a under-fluctuation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21" name="Rounded Rectangle 20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3507607" y="5812912"/>
            <a:ext cx="4896103" cy="235068"/>
          </a:xfrm>
          <a:prstGeom prst="rect">
            <a:avLst/>
          </a:prstGeom>
          <a:solidFill>
            <a:srgbClr val="333399">
              <a:alpha val="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800" y="1981200"/>
            <a:ext cx="3124548" cy="1981200"/>
          </a:xfrm>
          <a:prstGeom prst="rect">
            <a:avLst/>
          </a:prstGeom>
          <a:solidFill>
            <a:schemeClr val="lt1">
              <a:alpha val="16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1981200"/>
            <a:ext cx="318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P-values ≥ 0.5 (under-fluctuations) are given as “---”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4103" y="2962870"/>
            <a:ext cx="302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of 27 under-fluctuations in 39 sources is 10%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900-0907-944E-973A-F70EABB023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0042" y="868181"/>
            <a:ext cx="2254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u="sng" baseline="0" dirty="0" smtClean="0">
                <a:solidFill>
                  <a:srgbClr val="000000"/>
                </a:solidFill>
                <a:latin typeface="Verdana"/>
              </a:rPr>
              <a:t>Source Name</a:t>
            </a:r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	</a:t>
            </a:r>
            <a:endParaRPr lang="en-US" sz="1200" baseline="0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en-US" sz="1200" baseline="0" dirty="0" err="1" smtClean="0">
                <a:solidFill>
                  <a:srgbClr val="000000"/>
                </a:solidFill>
                <a:latin typeface="Verdana"/>
              </a:rPr>
              <a:t>Sgr_A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*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PKS_0537-441	</a:t>
            </a:r>
          </a:p>
          <a:p>
            <a:pPr algn="ctr"/>
            <a:r>
              <a:rPr lang="en-US" sz="1200" baseline="0" dirty="0" err="1" smtClean="0">
                <a:solidFill>
                  <a:srgbClr val="000000"/>
                </a:solidFill>
                <a:latin typeface="Verdana"/>
              </a:rPr>
              <a:t>Cen_A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PKS_1454-354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PKS_2155-304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PKS_1622-297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QSO_1730-130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PKS_1406-076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QSO_2022-077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3C279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0486" y="855223"/>
            <a:ext cx="2358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baseline="0" dirty="0" smtClean="0">
                <a:solidFill>
                  <a:srgbClr val="000000"/>
                </a:solidFill>
                <a:latin typeface="Verdana"/>
              </a:rPr>
              <a:t> Ra         ,   Dec	</a:t>
            </a:r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 (deg)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(266.417,	-29.008)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( 84.710,	-44.086)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(201.365,	-43.019)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(224.361,	-35.653)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(329.717,	-30.225)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(246.525,	-29.857)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(263.261,	-13.08)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(212.235,	-7.874)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(306.420,	-7.640)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(194.050,	-5.790)	:</a:t>
            </a:r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39092" y="855404"/>
            <a:ext cx="1347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u="sng" dirty="0" err="1" smtClean="0">
                <a:solidFill>
                  <a:srgbClr val="000000"/>
                </a:solidFill>
                <a:latin typeface="Verdana"/>
              </a:rPr>
              <a:t>p</a:t>
            </a:r>
            <a:r>
              <a:rPr lang="en-US" sz="1200" u="sng" baseline="0" dirty="0" smtClean="0">
                <a:solidFill>
                  <a:srgbClr val="000000"/>
                </a:solidFill>
                <a:latin typeface="Verdana"/>
              </a:rPr>
              <a:t>-value	</a:t>
            </a:r>
            <a:endParaRPr lang="en-US" sz="1200" baseline="0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0.50000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0.34066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0.20422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0.05233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0.25087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896070"/>
            <a:ext cx="28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3471"/>
                </a:solidFill>
              </a:rPr>
              <a:t>Highest significance from list of 39 sources comes from PKS 1622-297</a:t>
            </a:r>
            <a:endParaRPr lang="en-US" b="1" dirty="0">
              <a:solidFill>
                <a:srgbClr val="15347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657600"/>
            <a:ext cx="4143661" cy="1477328"/>
          </a:xfrm>
          <a:prstGeom prst="rect">
            <a:avLst/>
          </a:prstGeom>
          <a:gradFill flip="none" rotWithShape="1">
            <a:gsLst>
              <a:gs pos="38000">
                <a:schemeClr val="accent4">
                  <a:tint val="100000"/>
                  <a:satMod val="100000"/>
                  <a:alpha val="46000"/>
                </a:schemeClr>
              </a:gs>
              <a:gs pos="100000">
                <a:schemeClr val="accent4">
                  <a:tint val="100000"/>
                  <a:shade val="50000"/>
                  <a:hueMod val="100000"/>
                  <a:satMod val="100000"/>
                  <a:lumMod val="100000"/>
                  <a:alpha val="46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Pretrial </a:t>
            </a:r>
            <a:r>
              <a:rPr lang="en-US" dirty="0" err="1" smtClean="0"/>
              <a:t>p</a:t>
            </a:r>
            <a:r>
              <a:rPr lang="en-US" dirty="0" smtClean="0"/>
              <a:t>-value of 5.2% or less for any of the 39 sources happens in 618/1000 scrambled </a:t>
            </a:r>
            <a:r>
              <a:rPr lang="en-US" dirty="0" err="1" smtClean="0"/>
              <a:t>skymaps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Source list final </a:t>
            </a:r>
            <a:r>
              <a:rPr lang="en-US" dirty="0" err="1" smtClean="0"/>
              <a:t>p</a:t>
            </a:r>
            <a:r>
              <a:rPr lang="en-US" dirty="0" smtClean="0"/>
              <a:t>-value is </a:t>
            </a:r>
            <a:r>
              <a:rPr lang="en-US" b="1" dirty="0" smtClean="0"/>
              <a:t>62%</a:t>
            </a:r>
            <a:r>
              <a:rPr lang="en-US" dirty="0" smtClean="0"/>
              <a:t>, not significant</a:t>
            </a:r>
            <a:endParaRPr lang="en-US" dirty="0"/>
          </a:p>
        </p:txBody>
      </p:sp>
      <p:pic>
        <p:nvPicPr>
          <p:cNvPr id="15" name="Picture 14" descr="PretrialPvalues_List_IC40_6months.png"/>
          <p:cNvPicPr>
            <a:picLocks noChangeAspect="1"/>
          </p:cNvPicPr>
          <p:nvPr/>
        </p:nvPicPr>
        <p:blipFill>
          <a:blip r:embed="rId2"/>
          <a:srcRect t="9165"/>
          <a:stretch>
            <a:fillRect/>
          </a:stretch>
        </p:blipFill>
        <p:spPr>
          <a:xfrm>
            <a:off x="4648200" y="3124200"/>
            <a:ext cx="4343986" cy="3073290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Dumm, ICRC 2009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19" name="Rounded Rectangle 18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25" name="Rectangle 24"/>
          <p:cNvSpPr/>
          <p:nvPr/>
        </p:nvSpPr>
        <p:spPr>
          <a:xfrm>
            <a:off x="3714497" y="1981200"/>
            <a:ext cx="4896103" cy="235068"/>
          </a:xfrm>
          <a:prstGeom prst="rect">
            <a:avLst/>
          </a:prstGeom>
          <a:solidFill>
            <a:srgbClr val="333399">
              <a:alpha val="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2400" y="0"/>
            <a:ext cx="7313613" cy="457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Results: Source list (Southern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sky)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1775226" y="2995772"/>
            <a:ext cx="320274" cy="457200"/>
          </a:xfrm>
          <a:prstGeom prst="downArrow">
            <a:avLst/>
          </a:prstGeom>
          <a:solidFill>
            <a:srgbClr val="5785E0">
              <a:alpha val="40000"/>
            </a:srgbClr>
          </a:solidFill>
          <a:ln>
            <a:solidFill>
              <a:srgbClr val="15347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48400" y="3288268"/>
            <a:ext cx="156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-value = 62%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70600" y="3662402"/>
            <a:ext cx="1676400" cy="37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" name="Picture 29" descr="IC40_6months_skymap_superfine.png"/>
          <p:cNvPicPr>
            <a:picLocks noChangeAspect="1"/>
          </p:cNvPicPr>
          <p:nvPr/>
        </p:nvPicPr>
        <p:blipFill>
          <a:blip r:embed="rId4">
            <a:alphaModFix amt="45000"/>
          </a:blip>
          <a:srcRect t="46299" r="11910" b="2635"/>
          <a:stretch>
            <a:fillRect/>
          </a:stretch>
        </p:blipFill>
        <p:spPr>
          <a:xfrm>
            <a:off x="152400" y="762000"/>
            <a:ext cx="3302000" cy="95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85800"/>
            <a:ext cx="3257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Southern Sky Sources: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3797299" y="42545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trials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648200" y="3124200"/>
            <a:ext cx="342900" cy="5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900-0907-944E-973A-F70EABB0233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0042" y="868181"/>
            <a:ext cx="2254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u="sng" baseline="0" dirty="0" smtClean="0">
                <a:solidFill>
                  <a:srgbClr val="000000"/>
                </a:solidFill>
                <a:latin typeface="Verdana"/>
              </a:rPr>
              <a:t>Source Name</a:t>
            </a:r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	</a:t>
            </a:r>
            <a:endParaRPr lang="en-US" sz="1200" baseline="0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en-US" sz="1200" baseline="0" dirty="0" err="1" smtClean="0">
                <a:solidFill>
                  <a:srgbClr val="000000"/>
                </a:solidFill>
                <a:latin typeface="Verdana"/>
              </a:rPr>
              <a:t>Sgr_A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*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PKS_0537-441	</a:t>
            </a:r>
          </a:p>
          <a:p>
            <a:pPr algn="ctr"/>
            <a:r>
              <a:rPr lang="en-US" sz="1200" baseline="0" dirty="0" err="1" smtClean="0">
                <a:solidFill>
                  <a:srgbClr val="000000"/>
                </a:solidFill>
                <a:latin typeface="Verdana"/>
              </a:rPr>
              <a:t>Cen_A</a:t>
            </a:r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PKS_1454-354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PKS_2155-304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PKS_1622-297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QSO_1730-130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PKS_1406-076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QSO_2022-077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3C279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0486" y="855223"/>
            <a:ext cx="2358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baseline="0" dirty="0" smtClean="0">
                <a:solidFill>
                  <a:srgbClr val="000000"/>
                </a:solidFill>
                <a:latin typeface="Verdana"/>
              </a:rPr>
              <a:t> Ra         ,   Dec	</a:t>
            </a:r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 (deg)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(266.417,	-29.008)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( 84.710,	-44.086)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(201.365,	-43.019)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(224.361,	-35.653)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(329.717,	-30.225)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(246.525,	-29.857)  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(263.261,	-13.08)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(212.235,	-7.874)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(306.420,	-7.640)	:</a:t>
            </a:r>
          </a:p>
          <a:p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(194.050,	-5.790)	:</a:t>
            </a:r>
          </a:p>
          <a:p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339092" y="855404"/>
            <a:ext cx="1347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1200" u="sng" dirty="0" err="1" smtClean="0">
                <a:solidFill>
                  <a:srgbClr val="000000"/>
                </a:solidFill>
                <a:latin typeface="Verdana"/>
              </a:rPr>
              <a:t>p</a:t>
            </a:r>
            <a:r>
              <a:rPr lang="en-US" sz="1200" u="sng" baseline="0" dirty="0" smtClean="0">
                <a:solidFill>
                  <a:srgbClr val="000000"/>
                </a:solidFill>
                <a:latin typeface="Verdana"/>
              </a:rPr>
              <a:t>-value	</a:t>
            </a:r>
            <a:endParaRPr lang="en-US" sz="1200" baseline="0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0.50000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0.34066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0.20422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0.05233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0.25087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r>
              <a:rPr lang="en-US" sz="1200" baseline="0" dirty="0" smtClean="0">
                <a:solidFill>
                  <a:srgbClr val="000000"/>
                </a:solidFill>
                <a:latin typeface="Verdana"/>
              </a:rPr>
              <a:t>---	</a:t>
            </a:r>
          </a:p>
          <a:p>
            <a:pPr algn="ctr"/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1896070"/>
            <a:ext cx="28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53471"/>
                </a:solidFill>
              </a:rPr>
              <a:t>Highest significance from list of 39 sources comes from PKS 1622-297</a:t>
            </a:r>
            <a:endParaRPr lang="en-US" b="1" dirty="0">
              <a:solidFill>
                <a:srgbClr val="15347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657600"/>
            <a:ext cx="4143661" cy="1477328"/>
          </a:xfrm>
          <a:prstGeom prst="rect">
            <a:avLst/>
          </a:prstGeom>
          <a:gradFill flip="none" rotWithShape="1">
            <a:gsLst>
              <a:gs pos="38000">
                <a:schemeClr val="accent4">
                  <a:tint val="100000"/>
                  <a:satMod val="100000"/>
                  <a:alpha val="46000"/>
                </a:schemeClr>
              </a:gs>
              <a:gs pos="100000">
                <a:schemeClr val="accent4">
                  <a:tint val="100000"/>
                  <a:shade val="50000"/>
                  <a:hueMod val="100000"/>
                  <a:satMod val="100000"/>
                  <a:lumMod val="100000"/>
                  <a:alpha val="46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Pretrial </a:t>
            </a:r>
            <a:r>
              <a:rPr lang="en-US" dirty="0" err="1" smtClean="0"/>
              <a:t>p</a:t>
            </a:r>
            <a:r>
              <a:rPr lang="en-US" dirty="0" smtClean="0"/>
              <a:t>-value of 5.2% or less for any of the 39 sources happens in 618/1000 scrambled </a:t>
            </a:r>
            <a:r>
              <a:rPr lang="en-US" dirty="0" err="1" smtClean="0"/>
              <a:t>skymaps</a:t>
            </a: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Source list final </a:t>
            </a:r>
            <a:r>
              <a:rPr lang="en-US" dirty="0" err="1" smtClean="0"/>
              <a:t>p</a:t>
            </a:r>
            <a:r>
              <a:rPr lang="en-US" dirty="0" smtClean="0"/>
              <a:t>-value is </a:t>
            </a:r>
            <a:r>
              <a:rPr lang="en-US" b="1" dirty="0" smtClean="0"/>
              <a:t>62%</a:t>
            </a:r>
            <a:r>
              <a:rPr lang="en-US" dirty="0" smtClean="0"/>
              <a:t>, not significant</a:t>
            </a:r>
            <a:endParaRPr lang="en-US" dirty="0"/>
          </a:p>
        </p:txBody>
      </p:sp>
      <p:pic>
        <p:nvPicPr>
          <p:cNvPr id="15" name="Picture 14" descr="PretrialPvalues_List_IC40_6months.png"/>
          <p:cNvPicPr>
            <a:picLocks noChangeAspect="1"/>
          </p:cNvPicPr>
          <p:nvPr/>
        </p:nvPicPr>
        <p:blipFill>
          <a:blip r:embed="rId2"/>
          <a:srcRect t="9165"/>
          <a:stretch>
            <a:fillRect/>
          </a:stretch>
        </p:blipFill>
        <p:spPr>
          <a:xfrm>
            <a:off x="4648200" y="3124200"/>
            <a:ext cx="4343986" cy="3073290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Jon Dumm, ICRC 2009</a:t>
            </a:r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19" name="Rounded Rectangle 18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25" name="Rectangle 24"/>
          <p:cNvSpPr/>
          <p:nvPr/>
        </p:nvSpPr>
        <p:spPr>
          <a:xfrm>
            <a:off x="3714497" y="1981200"/>
            <a:ext cx="4896103" cy="235068"/>
          </a:xfrm>
          <a:prstGeom prst="rect">
            <a:avLst/>
          </a:prstGeom>
          <a:solidFill>
            <a:srgbClr val="333399">
              <a:alpha val="0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2400" y="0"/>
            <a:ext cx="7313613" cy="45720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Results: Source list (Southern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sky)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1775226" y="2995772"/>
            <a:ext cx="320274" cy="457200"/>
          </a:xfrm>
          <a:prstGeom prst="downArrow">
            <a:avLst/>
          </a:prstGeom>
          <a:solidFill>
            <a:srgbClr val="5785E0">
              <a:alpha val="40000"/>
            </a:srgbClr>
          </a:solidFill>
          <a:ln>
            <a:solidFill>
              <a:srgbClr val="15347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48400" y="3288268"/>
            <a:ext cx="1568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dirty="0" smtClean="0"/>
              <a:t>-value = 62%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070600" y="3662402"/>
            <a:ext cx="1676400" cy="37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" name="Picture 29" descr="IC40_6months_skymap_superfine.png"/>
          <p:cNvPicPr>
            <a:picLocks noChangeAspect="1"/>
          </p:cNvPicPr>
          <p:nvPr/>
        </p:nvPicPr>
        <p:blipFill>
          <a:blip r:embed="rId4">
            <a:alphaModFix amt="45000"/>
          </a:blip>
          <a:srcRect t="46299" r="11910" b="2635"/>
          <a:stretch>
            <a:fillRect/>
          </a:stretch>
        </p:blipFill>
        <p:spPr>
          <a:xfrm>
            <a:off x="152400" y="762000"/>
            <a:ext cx="3302000" cy="95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85800"/>
            <a:ext cx="3257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Southern Sky Sources:</a:t>
            </a:r>
            <a:endParaRPr lang="en-US" sz="2200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3797299" y="42545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trials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648200" y="3124200"/>
            <a:ext cx="342900" cy="5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017254" y="3897868"/>
            <a:ext cx="220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excess found!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794888"/>
            <a:ext cx="9144000" cy="460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7313613" cy="457200"/>
          </a:xfrm>
        </p:spPr>
        <p:txBody>
          <a:bodyPr/>
          <a:lstStyle/>
          <a:p>
            <a:r>
              <a:rPr lang="en-US" dirty="0" smtClean="0"/>
              <a:t>IC40 results of the moon shadow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7" name="Rounded Rectangle 6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9223" y="647700"/>
            <a:ext cx="853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1" hangingPunct="1">
              <a:spcBef>
                <a:spcPct val="20000"/>
              </a:spcBef>
              <a:buFont typeface="Wingdings" charset="2"/>
              <a:buChar char="§"/>
            </a:pPr>
            <a:r>
              <a:rPr lang="en-US" sz="1600" dirty="0"/>
              <a:t> Cosmic rays blocked by the moon lead to a point-like deficit in the distribution of down-going </a:t>
            </a:r>
            <a:r>
              <a:rPr lang="en-US" sz="1600" dirty="0" err="1"/>
              <a:t>muons</a:t>
            </a:r>
            <a:r>
              <a:rPr lang="en-US" sz="1600" dirty="0"/>
              <a:t> in the detector</a:t>
            </a:r>
            <a:r>
              <a:rPr lang="en-US" sz="1600" dirty="0" smtClean="0"/>
              <a:t>.</a:t>
            </a:r>
            <a:endParaRPr lang="en-US" sz="1600" dirty="0">
              <a:latin typeface="Lucida Grande" pitchFamily="-111" charset="0"/>
            </a:endParaRPr>
          </a:p>
        </p:txBody>
      </p:sp>
      <p:pic>
        <p:nvPicPr>
          <p:cNvPr id="16" name="Picture 15" descr="icrc1173_fig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394700" cy="2654300"/>
          </a:xfrm>
          <a:prstGeom prst="rect">
            <a:avLst/>
          </a:prstGeom>
        </p:spPr>
      </p:pic>
      <p:pic>
        <p:nvPicPr>
          <p:cNvPr id="14" name="Picture 13" descr="icrc1173_fig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380" y="3784600"/>
            <a:ext cx="2806220" cy="2311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41148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1600" dirty="0" smtClean="0"/>
              <a:t>Moon shadow observed as a deficit in CR </a:t>
            </a:r>
            <a:r>
              <a:rPr lang="en-US" sz="1600" dirty="0" err="1" smtClean="0"/>
              <a:t>muon</a:t>
            </a:r>
            <a:r>
              <a:rPr lang="en-US" sz="1600" dirty="0" smtClean="0"/>
              <a:t> rate using 8 months of IC40 data.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Deficit of 5σ  (~900 events of ~28000) consistent with expectation. </a:t>
            </a:r>
          </a:p>
          <a:p>
            <a:pPr>
              <a:buFont typeface="Wingdings" charset="2"/>
              <a:buChar char="§"/>
            </a:pPr>
            <a:r>
              <a:rPr lang="en-US" sz="1600" b="1" dirty="0" smtClean="0"/>
              <a:t>Important verification of angular resolution and absolute pointing.</a:t>
            </a:r>
          </a:p>
          <a:p>
            <a:pPr>
              <a:buFont typeface="Wingdings" charset="2"/>
              <a:buChar char="§"/>
            </a:pPr>
            <a:endParaRPr lang="en-US" sz="1600" dirty="0" smtClean="0"/>
          </a:p>
          <a:p>
            <a:pPr>
              <a:buFont typeface="Wingdings" charset="2"/>
              <a:buChar char="§"/>
            </a:pP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7334766" y="2495034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 &amp; Ma significance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794888"/>
            <a:ext cx="9144000" cy="4605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7313613" cy="457200"/>
          </a:xfrm>
        </p:spPr>
        <p:txBody>
          <a:bodyPr/>
          <a:lstStyle/>
          <a:p>
            <a:r>
              <a:rPr lang="en-US" dirty="0" smtClean="0"/>
              <a:t>IC40 results of the moon shadow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7" name="Rounded Rectangle 6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9223" y="647700"/>
            <a:ext cx="853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1" hangingPunct="1">
              <a:spcBef>
                <a:spcPct val="20000"/>
              </a:spcBef>
              <a:buFont typeface="Wingdings" charset="2"/>
              <a:buChar char="§"/>
            </a:pPr>
            <a:r>
              <a:rPr lang="en-US" sz="1600" dirty="0"/>
              <a:t> Cosmic rays blocked by the moon lead to a point-like deficit in the distribution of down-going </a:t>
            </a:r>
            <a:r>
              <a:rPr lang="en-US" sz="1600" dirty="0" err="1"/>
              <a:t>muons</a:t>
            </a:r>
            <a:r>
              <a:rPr lang="en-US" sz="1600" dirty="0"/>
              <a:t> in the detector</a:t>
            </a:r>
            <a:r>
              <a:rPr lang="en-US" sz="1600" dirty="0" smtClean="0"/>
              <a:t>.</a:t>
            </a:r>
            <a:endParaRPr lang="en-US" sz="1600" dirty="0">
              <a:latin typeface="Lucida Grande" pitchFamily="-111" charset="0"/>
            </a:endParaRPr>
          </a:p>
        </p:txBody>
      </p:sp>
      <p:pic>
        <p:nvPicPr>
          <p:cNvPr id="16" name="Picture 15" descr="icrc1173_fig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394700" cy="2654300"/>
          </a:xfrm>
          <a:prstGeom prst="rect">
            <a:avLst/>
          </a:prstGeom>
        </p:spPr>
      </p:pic>
      <p:pic>
        <p:nvPicPr>
          <p:cNvPr id="14" name="Picture 13" descr="icrc1173_fig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380" y="3784600"/>
            <a:ext cx="2806220" cy="2311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8600" y="41148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1600" dirty="0" smtClean="0"/>
              <a:t>Moon shadow observed as a deficit in CR </a:t>
            </a:r>
            <a:r>
              <a:rPr lang="en-US" sz="1600" dirty="0" err="1" smtClean="0"/>
              <a:t>muon</a:t>
            </a:r>
            <a:r>
              <a:rPr lang="en-US" sz="1600" dirty="0" smtClean="0"/>
              <a:t> rate using 8 months of IC40 data.</a:t>
            </a:r>
          </a:p>
          <a:p>
            <a:pPr>
              <a:buFont typeface="Wingdings" charset="2"/>
              <a:buChar char="§"/>
            </a:pPr>
            <a:r>
              <a:rPr lang="en-US" sz="1600" dirty="0" smtClean="0"/>
              <a:t>Deficit of 5σ  (~900 events of ~28000) consistent with expectation. </a:t>
            </a:r>
          </a:p>
          <a:p>
            <a:pPr>
              <a:buFont typeface="Wingdings" charset="2"/>
              <a:buChar char="§"/>
            </a:pPr>
            <a:r>
              <a:rPr lang="en-US" sz="1600" b="1" dirty="0" smtClean="0"/>
              <a:t>Important verification of angular resolution and absolute pointing.</a:t>
            </a:r>
          </a:p>
          <a:p>
            <a:pPr>
              <a:buFont typeface="Wingdings" charset="2"/>
              <a:buChar char="§"/>
            </a:pPr>
            <a:endParaRPr lang="en-US" sz="1600" dirty="0" smtClean="0"/>
          </a:p>
          <a:p>
            <a:pPr>
              <a:buFont typeface="Wingdings" charset="2"/>
              <a:buChar char="§"/>
            </a:pP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4114800" y="2057400"/>
            <a:ext cx="863600" cy="901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00000"/>
                  <a:alpha val="0"/>
                </a:schemeClr>
              </a:gs>
              <a:gs pos="60000">
                <a:schemeClr val="accent1">
                  <a:tint val="100000"/>
                  <a:shade val="60000"/>
                  <a:satMod val="100000"/>
                  <a:lumMod val="100000"/>
                  <a:alpha val="0"/>
                </a:schemeClr>
              </a:gs>
              <a:gs pos="100000">
                <a:schemeClr val="accent1">
                  <a:shade val="20000"/>
                  <a:satMod val="100000"/>
                  <a:lumMod val="100000"/>
                  <a:alpha val="0"/>
                </a:schemeClr>
              </a:gs>
            </a:gsLst>
            <a:lin ang="5400000" scaled="0"/>
            <a:tileRect/>
          </a:gra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4502150" y="3435350"/>
            <a:ext cx="2679700" cy="172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400000">
            <a:off x="7334766" y="2495034"/>
            <a:ext cx="26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 &amp; Ma significance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Juan A. Aguilar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7" name="Rounded Rectangle 6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Results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Conclusions</a:t>
              </a:r>
              <a:endParaRPr lang="en-US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3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1534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40-string configuration of IceCube recently finished taking ~1 yr of data</a:t>
            </a:r>
          </a:p>
          <a:p>
            <a:pPr lvl="1"/>
            <a:r>
              <a:rPr lang="en-US" dirty="0" smtClean="0"/>
              <a:t>A search for point sources of neutrinos over the entire sky was developed and </a:t>
            </a:r>
            <a:r>
              <a:rPr lang="en-US" dirty="0" err="1" smtClean="0"/>
              <a:t>unblinded</a:t>
            </a:r>
            <a:r>
              <a:rPr lang="en-US" dirty="0" smtClean="0"/>
              <a:t> using </a:t>
            </a:r>
            <a:r>
              <a:rPr lang="en-US" b="1" dirty="0" smtClean="0"/>
              <a:t>6 months </a:t>
            </a:r>
            <a:r>
              <a:rPr lang="en-US" dirty="0" smtClean="0"/>
              <a:t>of the data.</a:t>
            </a:r>
          </a:p>
          <a:p>
            <a:pPr lvl="1"/>
            <a:r>
              <a:rPr lang="en-US" b="1" dirty="0" smtClean="0"/>
              <a:t>No evidence is found </a:t>
            </a:r>
            <a:r>
              <a:rPr lang="en-US" dirty="0" smtClean="0"/>
              <a:t>for a point source signal in these 6 months.</a:t>
            </a:r>
          </a:p>
          <a:p>
            <a:r>
              <a:rPr lang="en-US" dirty="0" smtClean="0"/>
              <a:t>Analysis of the first half of the IC40 dataset already provides better neutrino limits than IC22.</a:t>
            </a:r>
          </a:p>
          <a:p>
            <a:pPr lvl="1"/>
            <a:r>
              <a:rPr lang="en-US" dirty="0" smtClean="0"/>
              <a:t>Remainder of the data will be </a:t>
            </a:r>
            <a:r>
              <a:rPr lang="en-US" dirty="0" err="1" smtClean="0"/>
              <a:t>unblinded</a:t>
            </a:r>
            <a:r>
              <a:rPr lang="en-US" dirty="0" smtClean="0"/>
              <a:t> in the coming months providing </a:t>
            </a:r>
            <a:r>
              <a:rPr lang="en-US" b="1" dirty="0" smtClean="0"/>
              <a:t>a factor 2 improvement</a:t>
            </a:r>
            <a:r>
              <a:rPr lang="en-US" dirty="0" smtClean="0"/>
              <a:t> on the IC22 sensitivity.</a:t>
            </a:r>
          </a:p>
          <a:p>
            <a:r>
              <a:rPr lang="en-US" dirty="0" smtClean="0"/>
              <a:t>The moon shadow has been observed (5σ) with 8 months of IC40. Higher statistics will make possible to measure the angular resolution.</a:t>
            </a:r>
          </a:p>
          <a:p>
            <a:r>
              <a:rPr lang="en-US" dirty="0" smtClean="0"/>
              <a:t>IceCube now </a:t>
            </a:r>
            <a:r>
              <a:rPr lang="en-US" b="1" dirty="0" smtClean="0"/>
              <a:t>has 59 strings </a:t>
            </a:r>
            <a:r>
              <a:rPr lang="en-US" dirty="0" smtClean="0"/>
              <a:t>of the planned 86 strings deployed and taking data.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87" y="2667000"/>
            <a:ext cx="7313613" cy="457200"/>
          </a:xfrm>
        </p:spPr>
        <p:txBody>
          <a:bodyPr/>
          <a:lstStyle/>
          <a:p>
            <a:r>
              <a:rPr lang="en-US" dirty="0" smtClean="0"/>
              <a:t>Backup slides        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50291"/>
            <a:ext cx="9144000" cy="567430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4700337" cy="802691"/>
          </a:xfrm>
        </p:spPr>
        <p:txBody>
          <a:bodyPr/>
          <a:lstStyle/>
          <a:p>
            <a:r>
              <a:rPr lang="en-US" dirty="0" smtClean="0"/>
              <a:t>Model Sensitivities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E1C2E-D999-0941-9286-3C59160D7BC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80094"/>
            <a:ext cx="2895600" cy="277906"/>
          </a:xfrm>
        </p:spPr>
        <p:txBody>
          <a:bodyPr/>
          <a:lstStyle/>
          <a:p>
            <a:r>
              <a:rPr lang="en-US" dirty="0" smtClean="0"/>
              <a:t>Juan A. Aguilar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8600" y="579438"/>
            <a:ext cx="8748322" cy="5059362"/>
            <a:chOff x="228600" y="427038"/>
            <a:chExt cx="8748322" cy="4386262"/>
          </a:xfrm>
        </p:grpSpPr>
        <p:pic>
          <p:nvPicPr>
            <p:cNvPr id="7" name="Picture 6" descr="IC40_ModelFactors.tiff"/>
            <p:cNvPicPr>
              <a:picLocks noChangeAspect="1"/>
            </p:cNvPicPr>
            <p:nvPr/>
          </p:nvPicPr>
          <p:blipFill>
            <a:blip r:embed="rId2"/>
            <a:srcRect b="6750"/>
            <a:stretch>
              <a:fillRect/>
            </a:stretch>
          </p:blipFill>
          <p:spPr>
            <a:xfrm>
              <a:off x="228600" y="427038"/>
              <a:ext cx="8748322" cy="4386262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57200" y="4495800"/>
              <a:ext cx="5105400" cy="3175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52600" y="5130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MGRO J1852+01 at </a:t>
            </a:r>
            <a:r>
              <a:rPr lang="en-US" dirty="0" err="1" smtClean="0"/>
              <a:t>dec</a:t>
            </a:r>
            <a:r>
              <a:rPr lang="en-US" dirty="0" smtClean="0"/>
              <a:t> = +0.5° E</a:t>
            </a:r>
            <a:r>
              <a:rPr lang="en-US" baseline="30000" dirty="0" smtClean="0"/>
              <a:t>-2</a:t>
            </a:r>
            <a:r>
              <a:rPr lang="en-US" dirty="0" smtClean="0"/>
              <a:t>up to 40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Gonzalez-Garcia, </a:t>
            </a:r>
            <a:r>
              <a:rPr lang="en-US" dirty="0" err="1" smtClean="0"/>
              <a:t>Halzen</a:t>
            </a:r>
            <a:r>
              <a:rPr lang="en-US" dirty="0" smtClean="0"/>
              <a:t>, </a:t>
            </a:r>
            <a:r>
              <a:rPr lang="en-US" dirty="0" err="1" smtClean="0"/>
              <a:t>Mohapatra</a:t>
            </a:r>
            <a:r>
              <a:rPr lang="en-US" dirty="0" smtClean="0"/>
              <a:t>, arXiv:0902.1176 discovery </a:t>
            </a:r>
            <a:r>
              <a:rPr lang="en-US" dirty="0" err="1" smtClean="0"/>
              <a:t>x</a:t>
            </a:r>
            <a:r>
              <a:rPr lang="en-US" dirty="0" smtClean="0"/>
              <a:t> 21, exclusion </a:t>
            </a:r>
            <a:r>
              <a:rPr lang="en-US" dirty="0" err="1" smtClean="0"/>
              <a:t>x</a:t>
            </a:r>
            <a:r>
              <a:rPr lang="en-US" dirty="0" smtClean="0"/>
              <a:t> 6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8" name="Rounded Rectangle 7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1143000" y="914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900-0907-944E-973A-F70EABB0233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2202" y="6155031"/>
            <a:ext cx="718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There will still be a substantial improvement when the remainder of the 40-string dataset is added </a:t>
            </a:r>
            <a:endParaRPr lang="en-US" dirty="0"/>
          </a:p>
        </p:txBody>
      </p:sp>
      <p:pic>
        <p:nvPicPr>
          <p:cNvPr id="8" name="Picture 7" descr="IC40andIC22_SensandDisc_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143000"/>
            <a:ext cx="8636000" cy="5067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Sensitivity and Disc Potential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index study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spectral_index_study_dec_-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01441"/>
            <a:ext cx="8242300" cy="3073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73600" y="701675"/>
            <a:ext cx="4470400" cy="550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Juan A. Aguilar</a:t>
            </a:r>
            <a:endParaRPr lang="en-US" b="0" dirty="0">
              <a:latin typeface="Stone Sans ITC TT-Semi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BD22-A7BA-E743-A83A-BBA97A581CD1}" type="slidenum">
              <a:rPr lang="en-US"/>
              <a:pPr/>
              <a:t>3</a:t>
            </a:fld>
            <a:endParaRPr lang="en-US" b="0">
              <a:latin typeface="Times" charset="0"/>
            </a:endParaRPr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313613" cy="457200"/>
          </a:xfrm>
        </p:spPr>
        <p:txBody>
          <a:bodyPr/>
          <a:lstStyle/>
          <a:p>
            <a:pPr algn="l"/>
            <a:r>
              <a:rPr lang="en-US" dirty="0" smtClean="0"/>
              <a:t>IceCube 40-string layout</a:t>
            </a:r>
            <a:endParaRPr lang="en-US" dirty="0"/>
          </a:p>
        </p:txBody>
      </p:sp>
      <p:pic>
        <p:nvPicPr>
          <p:cNvPr id="567300" name="Picture 4" descr="IC40_best_and_worst#112B50D.png                                00DEC35FMacintosh HD                   BE96446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475" y="701675"/>
            <a:ext cx="3362325" cy="3231949"/>
          </a:xfrm>
          <a:prstGeom prst="rect">
            <a:avLst/>
          </a:prstGeom>
          <a:noFill/>
        </p:spPr>
      </p:pic>
      <p:sp>
        <p:nvSpPr>
          <p:cNvPr id="567301" name="Text Box 5"/>
          <p:cNvSpPr txBox="1">
            <a:spLocks noChangeArrowheads="1"/>
          </p:cNvSpPr>
          <p:nvPr/>
        </p:nvSpPr>
        <p:spPr bwMode="auto">
          <a:xfrm>
            <a:off x="152400" y="1612880"/>
            <a:ext cx="4524375" cy="34163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/>
              <a:t>IceCube 40:</a:t>
            </a:r>
            <a:endParaRPr lang="en-US" dirty="0" smtClean="0"/>
          </a:p>
          <a:p>
            <a:pPr algn="l">
              <a:spcBef>
                <a:spcPct val="50000"/>
              </a:spcBef>
            </a:pPr>
            <a:r>
              <a:rPr lang="en-US" dirty="0" smtClean="0"/>
              <a:t>More </a:t>
            </a:r>
            <a:r>
              <a:rPr lang="en-US" dirty="0"/>
              <a:t>fully contained </a:t>
            </a:r>
            <a:r>
              <a:rPr lang="en-US" dirty="0" smtClean="0"/>
              <a:t>strings than in IC22.</a:t>
            </a:r>
            <a:endParaRPr lang="en-US" dirty="0"/>
          </a:p>
          <a:p>
            <a:pPr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E00923"/>
                </a:solidFill>
              </a:rPr>
              <a:t>Short direction</a:t>
            </a:r>
            <a:r>
              <a:rPr lang="en-US" dirty="0"/>
              <a:t>: angular resolution comparable to IceCube 22.</a:t>
            </a:r>
          </a:p>
          <a:p>
            <a:pPr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39D229"/>
                </a:solidFill>
              </a:rPr>
              <a:t>Long direction</a:t>
            </a:r>
            <a:r>
              <a:rPr lang="en-US" dirty="0"/>
              <a:t>: angular resolution comparable to full IceCube 80 configuration.</a:t>
            </a:r>
          </a:p>
          <a:p>
            <a:pPr algn="l">
              <a:spcBef>
                <a:spcPct val="50000"/>
              </a:spcBef>
            </a:pPr>
            <a:endParaRPr lang="en-US" dirty="0"/>
          </a:p>
        </p:txBody>
      </p:sp>
      <p:pic>
        <p:nvPicPr>
          <p:cNvPr id="567303" name="Picture 7" descr="IC40_best_and_worst#112B54E.png                                00DEC35FMacintosh HD                   BE964467:"/>
          <p:cNvPicPr>
            <a:picLocks noChangeAspect="1" noChangeArrowheads="1"/>
          </p:cNvPicPr>
          <p:nvPr/>
        </p:nvPicPr>
        <p:blipFill>
          <a:blip r:embed="rId3"/>
          <a:srcRect l="3642" t="54315" r="9147"/>
          <a:stretch>
            <a:fillRect/>
          </a:stretch>
        </p:blipFill>
        <p:spPr bwMode="auto">
          <a:xfrm>
            <a:off x="4708525" y="3760788"/>
            <a:ext cx="435927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7304" name="Text Box 8"/>
          <p:cNvSpPr txBox="1">
            <a:spLocks noChangeArrowheads="1"/>
          </p:cNvSpPr>
          <p:nvPr/>
        </p:nvSpPr>
        <p:spPr bwMode="auto">
          <a:xfrm>
            <a:off x="7380288" y="3884613"/>
            <a:ext cx="1465262" cy="623887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Long Direction</a:t>
            </a:r>
          </a:p>
          <a:p>
            <a:pPr>
              <a:spcBef>
                <a:spcPct val="50000"/>
              </a:spcBef>
            </a:pPr>
            <a:r>
              <a:rPr lang="en-US" sz="1400" b="1" dirty="0"/>
              <a:t>Short Direction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12" name="Rounded Rectangle 11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IceCube 40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Results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9" name="TextBox 18"/>
          <p:cNvSpPr txBox="1"/>
          <p:nvPr/>
        </p:nvSpPr>
        <p:spPr>
          <a:xfrm>
            <a:off x="4876800" y="70167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838200"/>
            <a:ext cx="9144000" cy="5703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-2</a:t>
            </a:r>
            <a:r>
              <a:rPr lang="en-US" dirty="0" smtClean="0"/>
              <a:t> Sensitivity: Past, Present, Future</a:t>
            </a:r>
            <a:endParaRPr lang="en-US" dirty="0"/>
          </a:p>
        </p:txBody>
      </p:sp>
      <p:pic>
        <p:nvPicPr>
          <p:cNvPr id="5" name="Picture 4" descr="nulimitsApr2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090116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3505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21C8"/>
                </a:solidFill>
              </a:rPr>
              <a:t>AMANDA-II 7 yr</a:t>
            </a:r>
          </a:p>
          <a:p>
            <a:r>
              <a:rPr lang="en-US" sz="1400" b="1" dirty="0" smtClean="0">
                <a:solidFill>
                  <a:srgbClr val="C021C8"/>
                </a:solidFill>
              </a:rPr>
              <a:t>arXiv:0809.1646</a:t>
            </a:r>
            <a:endParaRPr lang="en-US" sz="1400" dirty="0">
              <a:solidFill>
                <a:srgbClr val="C021C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1896070"/>
            <a:ext cx="2209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40-string Discovery Potential: 5σ in 50% of trials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048000"/>
            <a:ext cx="228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40-string Sensitivity: Flux excluded at 90%cl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82018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ANTARES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1400" y="3135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IC22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228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D7D9"/>
                </a:solidFill>
              </a:rPr>
              <a:t>SK</a:t>
            </a:r>
            <a:endParaRPr lang="en-US" dirty="0">
              <a:solidFill>
                <a:srgbClr val="02D7D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209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5D611"/>
                </a:solidFill>
              </a:rPr>
              <a:t>MACRO</a:t>
            </a:r>
            <a:endParaRPr lang="en-US" dirty="0">
              <a:solidFill>
                <a:srgbClr val="15D611"/>
              </a:solidFill>
            </a:endParaRPr>
          </a:p>
        </p:txBody>
      </p:sp>
      <p:cxnSp>
        <p:nvCxnSpPr>
          <p:cNvPr id="15" name="Straight Arrow Connector 14"/>
          <p:cNvCxnSpPr>
            <a:stCxn id="7" idx="1"/>
          </p:cNvCxnSpPr>
          <p:nvPr/>
        </p:nvCxnSpPr>
        <p:spPr>
          <a:xfrm rot="10800000" flipV="1">
            <a:off x="6553200" y="2357734"/>
            <a:ext cx="76200" cy="146244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rot="10800000" flipV="1">
            <a:off x="6629400" y="3371166"/>
            <a:ext cx="228600" cy="8960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29400" y="4572000"/>
            <a:ext cx="2514601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80-string Sensitivity: </a:t>
            </a:r>
          </a:p>
          <a:p>
            <a:r>
              <a:rPr lang="en-US" sz="1600" dirty="0" smtClean="0"/>
              <a:t>Based on 40-string analysis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019800" y="13070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3C74-6200-064A-830D-600D1066D1B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80094"/>
            <a:ext cx="2895600" cy="277906"/>
          </a:xfrm>
        </p:spPr>
        <p:txBody>
          <a:bodyPr/>
          <a:lstStyle/>
          <a:p>
            <a:r>
              <a:rPr lang="en-US" dirty="0" smtClean="0"/>
              <a:t>Juan A. Aguilar</a:t>
            </a:r>
            <a:endParaRPr lang="en-US" dirty="0"/>
          </a:p>
        </p:txBody>
      </p:sp>
      <p:grpSp>
        <p:nvGrpSpPr>
          <p:cNvPr id="29" name="Group 5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30" name="Rounded Rectangle 29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Results 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40_Effective_Area_2009-06-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4" y="1219200"/>
            <a:ext cx="7347496" cy="4979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313613" cy="457200"/>
          </a:xfrm>
        </p:spPr>
        <p:txBody>
          <a:bodyPr/>
          <a:lstStyle/>
          <a:p>
            <a:pPr algn="l"/>
            <a:r>
              <a:rPr lang="en-US" dirty="0" smtClean="0"/>
              <a:t>Effective area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6" name="Rounded Rectangle 5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IceCube 40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Results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8550" y="838200"/>
            <a:ext cx="799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Solid-angle averaged neutrino effective area  for reconstructed events in 2 degrees.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3850" y="3124200"/>
            <a:ext cx="198395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smaller the zenith, the more sensitive to higher energies.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6705600" y="25908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5562600" y="4324528"/>
            <a:ext cx="2438400" cy="323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19200"/>
            <a:ext cx="5322094" cy="3608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1035424"/>
            <a:ext cx="6350000" cy="4857531"/>
            <a:chOff x="330200" y="1035424"/>
            <a:chExt cx="6350000" cy="4857531"/>
          </a:xfrm>
        </p:grpSpPr>
        <p:pic>
          <p:nvPicPr>
            <p:cNvPr id="5" name="Picture 4" descr="PSF_icecube.png"/>
            <p:cNvPicPr>
              <a:picLocks noChangeAspect="1"/>
            </p:cNvPicPr>
            <p:nvPr/>
          </p:nvPicPr>
          <p:blipFill>
            <a:blip r:embed="rId2"/>
            <a:srcRect l="4610" r="6738"/>
            <a:stretch>
              <a:fillRect/>
            </a:stretch>
          </p:blipFill>
          <p:spPr>
            <a:xfrm>
              <a:off x="330200" y="1035424"/>
              <a:ext cx="6350000" cy="4857531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rot="5400000" flipH="1" flipV="1">
              <a:off x="265905" y="3352800"/>
              <a:ext cx="3657600" cy="1588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66800" y="3352800"/>
              <a:ext cx="5372100" cy="1588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7313613" cy="1264024"/>
          </a:xfrm>
        </p:spPr>
        <p:txBody>
          <a:bodyPr/>
          <a:lstStyle/>
          <a:p>
            <a:pPr algn="l"/>
            <a:r>
              <a:rPr lang="en-US" dirty="0" smtClean="0"/>
              <a:t>Angular Resolution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8" name="Rounded Rectangle 7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IceCube 40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Results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50000" y="1447800"/>
            <a:ext cx="2644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distribution of the Point Spread Function for different IceCube configurations.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23450" y="3856672"/>
            <a:ext cx="2644350" cy="1477328"/>
          </a:xfrm>
          <a:prstGeom prst="rect">
            <a:avLst/>
          </a:prstGeom>
          <a:gradFill flip="none" rotWithShape="1">
            <a:gsLst>
              <a:gs pos="38000">
                <a:schemeClr val="accent4">
                  <a:tint val="100000"/>
                  <a:satMod val="100000"/>
                  <a:alpha val="38000"/>
                </a:schemeClr>
              </a:gs>
              <a:gs pos="100000">
                <a:schemeClr val="accent4">
                  <a:tint val="100000"/>
                  <a:shade val="50000"/>
                  <a:hueMod val="100000"/>
                  <a:satMod val="100000"/>
                  <a:lumMod val="100000"/>
                  <a:alpha val="38000"/>
                </a:scheme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main improvement </a:t>
            </a:r>
            <a:r>
              <a:rPr lang="en-US" dirty="0" err="1" smtClean="0"/>
              <a:t>wrt</a:t>
            </a:r>
            <a:r>
              <a:rPr lang="en-US" dirty="0" smtClean="0"/>
              <a:t> to the IC22 configuration is the different track reconstruction algorithm.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44900" y="297180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 angular resolution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77304" y="1219200"/>
            <a:ext cx="7957096" cy="4979382"/>
            <a:chOff x="577304" y="1219200"/>
            <a:chExt cx="10501894" cy="4979382"/>
          </a:xfrm>
        </p:grpSpPr>
        <p:pic>
          <p:nvPicPr>
            <p:cNvPr id="18" name="Picture 17" descr="IC40_Effective_Area_2009-06-3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304" y="1219200"/>
              <a:ext cx="7347496" cy="497938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60961" y="1390470"/>
              <a:ext cx="3218237" cy="92333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smaller the zenith, the more sensitive to higher energies.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5" idx="1"/>
            </p:cNvCxnSpPr>
            <p:nvPr/>
          </p:nvCxnSpPr>
          <p:spPr>
            <a:xfrm rot="10800000" flipV="1">
              <a:off x="6705603" y="1852134"/>
              <a:ext cx="1155358" cy="2052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5" idx="1"/>
            </p:cNvCxnSpPr>
            <p:nvPr/>
          </p:nvCxnSpPr>
          <p:spPr>
            <a:xfrm rot="10800000" flipV="1">
              <a:off x="5562604" y="1852135"/>
              <a:ext cx="2298359" cy="279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313613" cy="457200"/>
          </a:xfrm>
        </p:spPr>
        <p:txBody>
          <a:bodyPr/>
          <a:lstStyle/>
          <a:p>
            <a:pPr algn="l"/>
            <a:r>
              <a:rPr lang="en-US" dirty="0" smtClean="0"/>
              <a:t>Effective area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6" name="Rounded Rectangle 5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IceCube 40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Results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8550" y="838200"/>
            <a:ext cx="799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Solid-angle averaged neutrino effective area  for reconstructed events in 2 degrees. </a:t>
            </a:r>
            <a:endParaRPr lang="en-US" dirty="0"/>
          </a:p>
        </p:txBody>
      </p:sp>
      <p:cxnSp>
        <p:nvCxnSpPr>
          <p:cNvPr id="32" name="Straight Connector 31"/>
          <p:cNvCxnSpPr>
            <a:endCxn id="30" idx="4"/>
          </p:cNvCxnSpPr>
          <p:nvPr/>
        </p:nvCxnSpPr>
        <p:spPr>
          <a:xfrm rot="16200000" flipH="1">
            <a:off x="5768695" y="4327245"/>
            <a:ext cx="3529568" cy="7941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413500" y="3848100"/>
            <a:ext cx="2247900" cy="2247900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100000"/>
                  <a:shade val="100000"/>
                  <a:satMod val="100000"/>
                  <a:alpha val="87000"/>
                </a:schemeClr>
              </a:gs>
              <a:gs pos="60000">
                <a:schemeClr val="accent4">
                  <a:tint val="100000"/>
                  <a:shade val="60000"/>
                  <a:satMod val="100000"/>
                  <a:lumMod val="100000"/>
                  <a:alpha val="87000"/>
                </a:schemeClr>
              </a:gs>
              <a:gs pos="100000">
                <a:schemeClr val="accent4">
                  <a:shade val="20000"/>
                  <a:satMod val="100000"/>
                  <a:lumMod val="100000"/>
                  <a:alpha val="87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261100" y="3175000"/>
            <a:ext cx="122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Pole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7529511" y="3848100"/>
            <a:ext cx="1462089" cy="38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7195066" y="2902466"/>
            <a:ext cx="1307068" cy="6350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529511" y="3175000"/>
            <a:ext cx="1157289" cy="6731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529511" y="3848100"/>
            <a:ext cx="1157289" cy="698500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7149305" y="4228305"/>
            <a:ext cx="1397000" cy="636589"/>
          </a:xfrm>
          <a:prstGeom prst="line">
            <a:avLst/>
          </a:prstGeom>
          <a:ln w="9525" cap="flat" cmpd="sng" algn="ctr">
            <a:solidFill>
              <a:srgbClr val="000000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465215" y="3848099"/>
            <a:ext cx="128590" cy="3175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543800" y="5209401"/>
            <a:ext cx="99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180-150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8141493" y="4648200"/>
            <a:ext cx="99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159-120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8535987" y="4027099"/>
            <a:ext cx="99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120-90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535987" y="3405832"/>
            <a:ext cx="99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60-90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8039893" y="2898001"/>
            <a:ext cx="99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30-60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7543800" y="2427932"/>
            <a:ext cx="99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0-30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20700" y="3784600"/>
            <a:ext cx="8420100" cy="2667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58900-0907-944E-973A-F70EABB0233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IC40andIC22_SensandDisc_4.png"/>
          <p:cNvPicPr>
            <a:picLocks noChangeAspect="1"/>
          </p:cNvPicPr>
          <p:nvPr/>
        </p:nvPicPr>
        <p:blipFill>
          <a:blip r:embed="rId2"/>
          <a:srcRect l="2500"/>
          <a:stretch>
            <a:fillRect/>
          </a:stretch>
        </p:blipFill>
        <p:spPr>
          <a:xfrm>
            <a:off x="520700" y="685800"/>
            <a:ext cx="8420100" cy="5067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7724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Sensitivity and Discovery Potential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516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12" name="Rounded Rectangle 11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IceCube 40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Point Source Analysis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Results 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1622827" y="4381500"/>
            <a:ext cx="3939773" cy="646331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Factor of 1.1in sensitivity</a:t>
            </a:r>
          </a:p>
          <a:p>
            <a:r>
              <a:rPr lang="en-US" dirty="0" smtClean="0"/>
              <a:t>Factor of 1.5 in discovery potential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1302" y="5448300"/>
            <a:ext cx="697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A comparison to the IC22 point source analysis</a:t>
            </a:r>
          </a:p>
          <a:p>
            <a:r>
              <a:rPr lang="en-US" dirty="0" smtClean="0"/>
              <a:t>- IC40 with </a:t>
            </a:r>
            <a:r>
              <a:rPr lang="en-US" b="1" dirty="0" smtClean="0"/>
              <a:t>only 6 months </a:t>
            </a:r>
            <a:r>
              <a:rPr lang="en-US" dirty="0" smtClean="0"/>
              <a:t>is already a slight improvement over IC22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6096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1636712"/>
            <a:ext cx="9144000" cy="27966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44" name="Picture 18" descr="&#10;Picture 4.png                                                  00DEC35FMacintosh HD                   BE9698C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33400"/>
            <a:ext cx="5189537" cy="10271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7313613" cy="609600"/>
          </a:xfrm>
        </p:spPr>
        <p:txBody>
          <a:bodyPr/>
          <a:lstStyle/>
          <a:p>
            <a:pPr algn="l"/>
            <a:r>
              <a:rPr lang="en-US" dirty="0" smtClean="0"/>
              <a:t>Likelihood and Density Functions</a:t>
            </a:r>
            <a:endParaRPr lang="en-US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295400" y="1143000"/>
          <a:ext cx="6543675" cy="879475"/>
        </p:xfrm>
        <a:graphic>
          <a:graphicData uri="http://schemas.openxmlformats.org/presentationml/2006/ole">
            <p:oleObj spid="_x0000_s56322" name="Equation" r:id="rId4" imgW="0" imgH="0" progId="Equation.3">
              <p:embed/>
            </p:oleObj>
          </a:graphicData>
        </a:graphic>
      </p:graphicFrame>
      <p:graphicFrame>
        <p:nvGraphicFramePr>
          <p:cNvPr id="56324" name="Content Placeholder 5"/>
          <p:cNvGraphicFramePr>
            <a:graphicFrameLocks noChangeAspect="1"/>
          </p:cNvGraphicFramePr>
          <p:nvPr/>
        </p:nvGraphicFramePr>
        <p:xfrm>
          <a:off x="373063" y="2193925"/>
          <a:ext cx="4579937" cy="1082675"/>
        </p:xfrm>
        <a:graphic>
          <a:graphicData uri="http://schemas.openxmlformats.org/presentationml/2006/ole">
            <p:oleObj spid="_x0000_s56324" name="Equation" r:id="rId5" imgW="0" imgH="0" progId="Equation.3">
              <p:embed/>
            </p:oleObj>
          </a:graphicData>
        </a:graphic>
      </p:graphicFrame>
      <p:pic>
        <p:nvPicPr>
          <p:cNvPr id="14" name="Picture 13" descr="MueEnergyPdfs_Upgo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765201"/>
            <a:ext cx="3731051" cy="2501999"/>
          </a:xfrm>
          <a:prstGeom prst="rect">
            <a:avLst/>
          </a:prstGeom>
          <a:ln w="4127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580094"/>
            <a:ext cx="2133600" cy="277906"/>
          </a:xfrm>
        </p:spPr>
        <p:txBody>
          <a:bodyPr/>
          <a:lstStyle/>
          <a:p>
            <a:fld id="{1CE3E7F3-FFC3-A347-9B23-49DC1BEE1B9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1806575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Signal </a:t>
            </a:r>
            <a:r>
              <a:rPr lang="en-US" b="1" dirty="0" err="1" smtClean="0">
                <a:solidFill>
                  <a:srgbClr val="000000"/>
                </a:solidFill>
              </a:rPr>
              <a:t>pdf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487" y="3025775"/>
            <a:ext cx="229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Background </a:t>
            </a:r>
            <a:r>
              <a:rPr lang="en-US" b="1" dirty="0" err="1" smtClean="0">
                <a:solidFill>
                  <a:srgbClr val="000000"/>
                </a:solidFill>
              </a:rPr>
              <a:t>pdf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43336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Likelihood ratio:</a:t>
            </a:r>
            <a:endParaRPr lang="en-US" b="1" dirty="0"/>
          </a:p>
        </p:txBody>
      </p:sp>
      <p:pic>
        <p:nvPicPr>
          <p:cNvPr id="45" name="Picture 5" descr="Formula_Llh_Src.png                                            00DEC35FMacintosh HD                   BE95E1F7:"/>
          <p:cNvPicPr>
            <a:picLocks noChangeAspect="1" noChangeArrowheads="1"/>
          </p:cNvPicPr>
          <p:nvPr/>
        </p:nvPicPr>
        <p:blipFill>
          <a:blip r:embed="rId7"/>
          <a:srcRect t="8195" b="10009"/>
          <a:stretch>
            <a:fillRect/>
          </a:stretch>
        </p:blipFill>
        <p:spPr bwMode="auto">
          <a:xfrm>
            <a:off x="228600" y="2192942"/>
            <a:ext cx="3981450" cy="814167"/>
          </a:xfrm>
          <a:prstGeom prst="rect">
            <a:avLst/>
          </a:prstGeom>
          <a:noFill/>
        </p:spPr>
      </p:pic>
      <p:pic>
        <p:nvPicPr>
          <p:cNvPr id="46" name="Picture 6" descr="Formula Llh_Bkg.png                                            00DEC35FMacintosh HD                   BE95E1F7: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371850"/>
            <a:ext cx="2797175" cy="742950"/>
          </a:xfrm>
          <a:prstGeom prst="rect">
            <a:avLst/>
          </a:prstGeom>
          <a:noFill/>
        </p:spPr>
      </p:pic>
      <p:cxnSp>
        <p:nvCxnSpPr>
          <p:cNvPr id="48" name="Straight Connector 47"/>
          <p:cNvCxnSpPr/>
          <p:nvPr/>
        </p:nvCxnSpPr>
        <p:spPr>
          <a:xfrm>
            <a:off x="3124200" y="2797175"/>
            <a:ext cx="914400" cy="1588"/>
          </a:xfrm>
          <a:prstGeom prst="line">
            <a:avLst/>
          </a:prstGeom>
          <a:ln>
            <a:solidFill>
              <a:srgbClr val="2C80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79600" y="3940175"/>
            <a:ext cx="914400" cy="1588"/>
          </a:xfrm>
          <a:prstGeom prst="line">
            <a:avLst/>
          </a:prstGeom>
          <a:ln>
            <a:solidFill>
              <a:srgbClr val="2C80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343400" y="4623137"/>
            <a:ext cx="401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final significance is evaluated by scrambling the data in </a:t>
            </a:r>
            <a:r>
              <a:rPr lang="en-US" sz="2000" dirty="0" err="1" smtClean="0"/>
              <a:t>r.a</a:t>
            </a:r>
            <a:r>
              <a:rPr lang="en-US" sz="2000" dirty="0" smtClean="0"/>
              <a:t>. and repeating the analysis.</a:t>
            </a:r>
            <a:endParaRPr lang="en-US" sz="2000" dirty="0"/>
          </a:p>
        </p:txBody>
      </p:sp>
      <p:pic>
        <p:nvPicPr>
          <p:cNvPr id="51" name="Picture 5" descr="&#10;Picture 1.png                                                  00DEC35FMacintosh HD                   BE95E1F7:"/>
          <p:cNvPicPr>
            <a:picLocks noChangeAspect="1" noChangeArrowheads="1"/>
          </p:cNvPicPr>
          <p:nvPr/>
        </p:nvPicPr>
        <p:blipFill>
          <a:blip r:embed="rId9"/>
          <a:srcRect l="15921" t="64935" r="16787"/>
          <a:stretch>
            <a:fillRect/>
          </a:stretch>
        </p:blipFill>
        <p:spPr bwMode="auto">
          <a:xfrm>
            <a:off x="317895" y="4802698"/>
            <a:ext cx="2806305" cy="836102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6" name="Rounded Rectangle 5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Point Source Analysis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C80AB"/>
                  </a:solidFill>
                </a:rPr>
                <a:t>Results </a:t>
              </a:r>
              <a:endParaRPr lang="en-US" dirty="0">
                <a:solidFill>
                  <a:srgbClr val="2C80AB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sp>
        <p:nvSpPr>
          <p:cNvPr id="52" name="TextBox 51"/>
          <p:cNvSpPr txBox="1"/>
          <p:nvPr/>
        </p:nvSpPr>
        <p:spPr>
          <a:xfrm>
            <a:off x="228600" y="926068"/>
            <a:ext cx="229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Likelihood: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6575" y="4051300"/>
            <a:ext cx="312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Taken from real data.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>
            <a:off x="787401" y="3962402"/>
            <a:ext cx="609175" cy="273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313613" cy="457200"/>
          </a:xfrm>
        </p:spPr>
        <p:txBody>
          <a:bodyPr/>
          <a:lstStyle/>
          <a:p>
            <a:pPr algn="l"/>
            <a:r>
              <a:rPr lang="en-US" dirty="0" smtClean="0"/>
              <a:t>IC40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313613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IC40 data from July to December 2008:</a:t>
            </a:r>
          </a:p>
          <a:p>
            <a:pPr lvl="1"/>
            <a:r>
              <a:rPr lang="en-US" dirty="0" smtClean="0"/>
              <a:t>6 months of IC40 have been analyzed (six remaining months still to be analyzed).</a:t>
            </a:r>
          </a:p>
          <a:p>
            <a:pPr lvl="1"/>
            <a:r>
              <a:rPr lang="en-US" dirty="0" smtClean="0"/>
              <a:t>175.5 days </a:t>
            </a:r>
            <a:r>
              <a:rPr lang="en-US" dirty="0" err="1" smtClean="0"/>
              <a:t>livetime</a:t>
            </a:r>
            <a:r>
              <a:rPr lang="en-US" dirty="0" smtClean="0"/>
              <a:t> (</a:t>
            </a:r>
            <a:r>
              <a:rPr lang="en-US" b="1" dirty="0" smtClean="0"/>
              <a:t>98%</a:t>
            </a:r>
            <a:r>
              <a:rPr lang="en-US" dirty="0" smtClean="0"/>
              <a:t>) after selecting good runs.</a:t>
            </a:r>
          </a:p>
          <a:p>
            <a:r>
              <a:rPr lang="en-US" dirty="0" smtClean="0"/>
              <a:t>The likelihood analysis has been applied in both the northern and southern sky. (Two different regimes):</a:t>
            </a:r>
          </a:p>
          <a:p>
            <a:pPr lvl="1"/>
            <a:r>
              <a:rPr lang="en-US" dirty="0" smtClean="0"/>
              <a:t>Two different set of cuts to discriminate the background for the </a:t>
            </a:r>
            <a:r>
              <a:rPr lang="en-US" dirty="0" err="1" smtClean="0"/>
              <a:t>upgoing</a:t>
            </a:r>
            <a:r>
              <a:rPr lang="en-US" dirty="0" smtClean="0"/>
              <a:t> events  and the </a:t>
            </a:r>
            <a:r>
              <a:rPr lang="en-US" dirty="0" err="1" smtClean="0"/>
              <a:t>downgoing</a:t>
            </a:r>
            <a:r>
              <a:rPr lang="en-US" dirty="0" smtClean="0"/>
              <a:t> events (see next slide).</a:t>
            </a:r>
          </a:p>
          <a:p>
            <a:pPr lvl="1"/>
            <a:r>
              <a:rPr lang="en-US" dirty="0" smtClean="0"/>
              <a:t>17777 events after cuts.</a:t>
            </a:r>
          </a:p>
          <a:p>
            <a:r>
              <a:rPr lang="en-US" dirty="0" smtClean="0"/>
              <a:t>Perform a point source search using:</a:t>
            </a:r>
          </a:p>
          <a:p>
            <a:pPr lvl="1"/>
            <a:r>
              <a:rPr lang="en-US" dirty="0" smtClean="0"/>
              <a:t>List of 39 a priori source candidates.</a:t>
            </a:r>
          </a:p>
          <a:p>
            <a:pPr lvl="1"/>
            <a:r>
              <a:rPr lang="en-US" dirty="0" smtClean="0"/>
              <a:t> All sky search form -85° to +85° declination.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14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7" name="Rounded Rectangle 6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Point Source Analysis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C80AB"/>
                  </a:solidFill>
                </a:rPr>
                <a:t>Results </a:t>
              </a:r>
              <a:endParaRPr lang="en-US" dirty="0">
                <a:solidFill>
                  <a:srgbClr val="2C80AB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313613" cy="457200"/>
          </a:xfrm>
        </p:spPr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5486400"/>
            <a:ext cx="8991600" cy="1312394"/>
            <a:chOff x="304800" y="5486400"/>
            <a:chExt cx="8991600" cy="1312394"/>
          </a:xfrm>
        </p:grpSpPr>
        <p:sp>
          <p:nvSpPr>
            <p:cNvPr id="5" name="Rounded Rectangle 4"/>
            <p:cNvSpPr/>
            <p:nvPr/>
          </p:nvSpPr>
          <p:spPr>
            <a:xfrm>
              <a:off x="688550" y="6167116"/>
              <a:ext cx="8305800" cy="42886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52000">
                  <a:schemeClr val="accent4">
                    <a:lumMod val="60000"/>
                    <a:lumOff val="40000"/>
                  </a:schemeClr>
                </a:gs>
                <a:gs pos="99000">
                  <a:schemeClr val="accent4">
                    <a:lumMod val="75000"/>
                  </a:schemeClr>
                </a:gs>
              </a:gsLst>
              <a:lin ang="5400000" scaled="0"/>
              <a:tileRect/>
            </a:gra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  <a:scene3d>
              <a:camera prst="orthographicFront">
                <a:rot lat="0" lon="0" rev="0"/>
              </a:camera>
              <a:lightRig rig="chilly" dir="t"/>
            </a:scene3d>
            <a:sp3d contourW="12700" prstMaterial="softEdge">
              <a:contourClr>
                <a:schemeClr val="lt1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6172200"/>
              <a:ext cx="167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IceCube 40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61722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Point Source Analysis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C80AB"/>
                  </a:solidFill>
                </a:rPr>
                <a:t>Results </a:t>
              </a:r>
              <a:endParaRPr lang="en-US" dirty="0">
                <a:solidFill>
                  <a:srgbClr val="2C80AB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0400" y="6172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Conclusions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30" t="5236" r="2518" b="14310"/>
            <a:stretch>
              <a:fillRect/>
            </a:stretch>
          </p:blipFill>
          <p:spPr>
            <a:xfrm>
              <a:off x="304800" y="5486400"/>
              <a:ext cx="1318027" cy="1312394"/>
            </a:xfrm>
            <a:prstGeom prst="rect">
              <a:avLst/>
            </a:prstGeom>
            <a:effectLst>
              <a:outerShdw blurRad="127000" dist="38100" dir="2700000">
                <a:srgbClr val="000000">
                  <a:alpha val="79000"/>
                </a:srgbClr>
              </a:outerShdw>
            </a:effectLst>
          </p:spPr>
        </p:pic>
      </p:grpSp>
      <p:pic>
        <p:nvPicPr>
          <p:cNvPr id="11" name="Picture 4"/>
          <p:cNvPicPr>
            <a:picLocks noChangeAspect="1" noChangeArrowheads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63513" y="1670050"/>
            <a:ext cx="3881437" cy="3705225"/>
          </a:xfrm>
          <a:prstGeom prst="rect">
            <a:avLst/>
          </a:prstGeom>
          <a:solidFill>
            <a:srgbClr val="FFFFFF"/>
          </a:solidFill>
          <a:effectLst>
            <a:reflection stA="25000" endPos="10000" dir="5400000" sy="-100000" algn="bl" rotWithShape="0"/>
          </a:effectLst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1271588" y="3771900"/>
            <a:ext cx="3048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96900" y="3124200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Atmospheric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Neutrinos</a:t>
            </a:r>
            <a:endParaRPr lang="en-US" sz="2400" dirty="0">
              <a:solidFill>
                <a:srgbClr val="000000"/>
              </a:solidFill>
              <a:latin typeface="Times" pitchFamily="-65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 flipV="1">
            <a:off x="2565399" y="3073400"/>
            <a:ext cx="330201" cy="25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586037" y="3390900"/>
            <a:ext cx="1350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Downgoing muons</a:t>
            </a:r>
            <a:endParaRPr lang="en-US" sz="2400">
              <a:solidFill>
                <a:srgbClr val="000000"/>
              </a:solidFill>
              <a:latin typeface="Times" pitchFamily="-65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862388" y="2024063"/>
            <a:ext cx="0" cy="2736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E7F3-FFC3-A347-9B23-49DC1BEE1B9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A. Aguilar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67200" y="463688"/>
            <a:ext cx="46482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Northern sky 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upgoing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events):</a:t>
            </a:r>
          </a:p>
          <a:p>
            <a:pPr>
              <a:buFont typeface="Arial"/>
              <a:buChar char="•"/>
            </a:pPr>
            <a:r>
              <a:rPr lang="en-US" dirty="0" smtClean="0"/>
              <a:t>Earth is used as a filter for atmospheric </a:t>
            </a:r>
            <a:r>
              <a:rPr lang="en-US" dirty="0" err="1" smtClean="0"/>
              <a:t>muons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/>
              <a:t>Atmospheric neutrinos-induced 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  <a:r>
              <a:rPr lang="en-US" dirty="0" err="1" smtClean="0"/>
              <a:t>upgoing</a:t>
            </a:r>
            <a:r>
              <a:rPr lang="en-US" dirty="0" smtClean="0"/>
              <a:t> events.</a:t>
            </a:r>
          </a:p>
          <a:p>
            <a:pPr>
              <a:buFont typeface="Arial"/>
              <a:buChar char="•"/>
            </a:pPr>
            <a:r>
              <a:rPr lang="en-US" dirty="0" smtClean="0"/>
              <a:t>Quality cuts reject the </a:t>
            </a:r>
            <a:r>
              <a:rPr lang="en-US" dirty="0" err="1" smtClean="0"/>
              <a:t>misreconstructed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background.</a:t>
            </a:r>
          </a:p>
          <a:p>
            <a:pPr>
              <a:buFont typeface="Arial"/>
              <a:buChar char="•"/>
            </a:pPr>
            <a:r>
              <a:rPr lang="en-US" dirty="0" smtClean="0"/>
              <a:t>PS search is sensitive over a large range in energy, &gt;~</a:t>
            </a:r>
            <a:r>
              <a:rPr lang="en-US" dirty="0" err="1" smtClean="0"/>
              <a:t>TeV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Southern sky (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downgoing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events): </a:t>
            </a:r>
          </a:p>
          <a:p>
            <a:pPr>
              <a:buFont typeface="Arial"/>
              <a:buChar char="•"/>
            </a:pPr>
            <a:r>
              <a:rPr lang="en-US" dirty="0" smtClean="0"/>
              <a:t>Large amount of </a:t>
            </a:r>
            <a:r>
              <a:rPr lang="en-US" dirty="0" err="1" smtClean="0"/>
              <a:t>downgoing</a:t>
            </a:r>
            <a:r>
              <a:rPr lang="en-US" dirty="0" smtClean="0"/>
              <a:t> atmospheric </a:t>
            </a:r>
            <a:r>
              <a:rPr lang="en-US" dirty="0" err="1" smtClean="0"/>
              <a:t>muons</a:t>
            </a:r>
            <a:r>
              <a:rPr lang="en-US" dirty="0" smtClean="0"/>
              <a:t> background.</a:t>
            </a:r>
          </a:p>
          <a:p>
            <a:pPr>
              <a:buFont typeface="Arial"/>
              <a:buChar char="•"/>
            </a:pPr>
            <a:r>
              <a:rPr lang="en-US" dirty="0" smtClean="0"/>
              <a:t>Cuts based on energy cuts to reject </a:t>
            </a:r>
            <a:r>
              <a:rPr lang="en-US" dirty="0" err="1" smtClean="0"/>
              <a:t>muon</a:t>
            </a:r>
            <a:r>
              <a:rPr lang="en-US" dirty="0" smtClean="0"/>
              <a:t> background. </a:t>
            </a:r>
          </a:p>
          <a:p>
            <a:pPr>
              <a:buFont typeface="Arial"/>
              <a:buChar char="•"/>
            </a:pPr>
            <a:r>
              <a:rPr lang="en-US" dirty="0" smtClean="0"/>
              <a:t>PS search is primarily sensitive to a neutrino signals &gt;~</a:t>
            </a:r>
            <a:r>
              <a:rPr lang="en-US" dirty="0" err="1" smtClean="0"/>
              <a:t>PeV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09563" y="1066800"/>
            <a:ext cx="388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of atmospheric </a:t>
            </a:r>
            <a:r>
              <a:rPr lang="en-US" dirty="0" err="1" smtClean="0"/>
              <a:t>muons</a:t>
            </a:r>
            <a:r>
              <a:rPr lang="en-US" dirty="0" smtClean="0"/>
              <a:t> and neutrinos at a depth of IceCube: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249488" y="1738312"/>
            <a:ext cx="1738312" cy="3201988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55850" y="44831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Southern Sky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9900" y="1738312"/>
            <a:ext cx="1752600" cy="3201988"/>
          </a:xfrm>
          <a:prstGeom prst="rect">
            <a:avLst/>
          </a:prstGeom>
          <a:solidFill>
            <a:schemeClr val="accent3">
              <a:lumMod val="75000"/>
              <a:alpha val="46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0380" y="4470400"/>
            <a:ext cx="1959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Northern Sky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2741</TotalTime>
  <Words>2794</Words>
  <Application>Microsoft Macintosh PowerPoint</Application>
  <PresentationFormat>On-screen Show (4:3)</PresentationFormat>
  <Paragraphs>557</Paragraphs>
  <Slides>32</Slides>
  <Notes>0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Studio</vt:lpstr>
      <vt:lpstr>Equation</vt:lpstr>
      <vt:lpstr>Slide 1</vt:lpstr>
      <vt:lpstr>IceCube 40-string configuration</vt:lpstr>
      <vt:lpstr>IceCube 40-string layout</vt:lpstr>
      <vt:lpstr>Angular Resolution</vt:lpstr>
      <vt:lpstr>Effective area</vt:lpstr>
      <vt:lpstr>Sensitivity and Discovery Potential</vt:lpstr>
      <vt:lpstr>Likelihood and Density Functions</vt:lpstr>
      <vt:lpstr>IC40 Data Set</vt:lpstr>
      <vt:lpstr>Background</vt:lpstr>
      <vt:lpstr>Background Rejection Cuts.</vt:lpstr>
      <vt:lpstr>Final cut level:</vt:lpstr>
      <vt:lpstr>Differential Discovery Potentials</vt:lpstr>
      <vt:lpstr>Differential Discovery Potentials</vt:lpstr>
      <vt:lpstr>Slide 14</vt:lpstr>
      <vt:lpstr>Slide 15</vt:lpstr>
      <vt:lpstr>Results for IC40: All sky</vt:lpstr>
      <vt:lpstr>Results for IC40: All sky</vt:lpstr>
      <vt:lpstr>Slide 18</vt:lpstr>
      <vt:lpstr>Slide 19</vt:lpstr>
      <vt:lpstr>Results: Source list (Northen sky)</vt:lpstr>
      <vt:lpstr>Slide 21</vt:lpstr>
      <vt:lpstr>Slide 22</vt:lpstr>
      <vt:lpstr>IC40 results of the moon shadow</vt:lpstr>
      <vt:lpstr>IC40 results of the moon shadow</vt:lpstr>
      <vt:lpstr>Summary and conclusions</vt:lpstr>
      <vt:lpstr>Backup slides                 </vt:lpstr>
      <vt:lpstr>Model Sensitivities</vt:lpstr>
      <vt:lpstr>Sensitivity and Disc Potential</vt:lpstr>
      <vt:lpstr>Spectral index study</vt:lpstr>
      <vt:lpstr>E-2 Sensitivity: Past, Present, Future</vt:lpstr>
      <vt:lpstr>Effective area</vt:lpstr>
      <vt:lpstr>Slide 32</vt:lpstr>
    </vt:vector>
  </TitlesOfParts>
  <Company>IceCube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Juanan Aguilar</dc:creator>
  <cp:lastModifiedBy>Juanan Aguilar</cp:lastModifiedBy>
  <cp:revision>85</cp:revision>
  <dcterms:created xsi:type="dcterms:W3CDTF">2009-07-15T06:26:34Z</dcterms:created>
  <dcterms:modified xsi:type="dcterms:W3CDTF">2009-07-15T06:53:10Z</dcterms:modified>
</cp:coreProperties>
</file>