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Default Extension="wmf" ContentType="image/x-wmf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96" r:id="rId3"/>
    <p:sldId id="260" r:id="rId4"/>
    <p:sldId id="295" r:id="rId5"/>
    <p:sldId id="261" r:id="rId6"/>
    <p:sldId id="257" r:id="rId7"/>
    <p:sldId id="258" r:id="rId8"/>
    <p:sldId id="259" r:id="rId9"/>
    <p:sldId id="262" r:id="rId10"/>
    <p:sldId id="263" r:id="rId11"/>
    <p:sldId id="285" r:id="rId12"/>
    <p:sldId id="299" r:id="rId13"/>
    <p:sldId id="298" r:id="rId14"/>
    <p:sldId id="288" r:id="rId15"/>
    <p:sldId id="290" r:id="rId16"/>
    <p:sldId id="300" r:id="rId17"/>
    <p:sldId id="265" r:id="rId18"/>
    <p:sldId id="264" r:id="rId19"/>
    <p:sldId id="266" r:id="rId20"/>
    <p:sldId id="297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301" r:id="rId31"/>
    <p:sldId id="283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552D6-E47A-A043-BCDE-80CB926C238C}" type="datetimeFigureOut">
              <a:rPr lang="en-US" smtClean="0"/>
              <a:pPr/>
              <a:t>7/15/12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EF6AF-E05E-F244-8134-21DB5AE91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8B1CE-146A-814F-AF7B-9CE80A6C65BB}" type="slidenum">
              <a:rPr lang="en-US">
                <a:latin typeface="Arial" pitchFamily="-65" charset="0"/>
              </a:rPr>
              <a:pPr/>
              <a:t>5</a:t>
            </a:fld>
            <a:endParaRPr lang="en-US">
              <a:latin typeface="Arial" pitchFamily="-65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Thermal transport in nanostructures,</a:t>
            </a:r>
            <a:r>
              <a:rPr lang="en-US" baseline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phonons are relevant in </a:t>
            </a:r>
            <a:r>
              <a:rPr lang="en-US" baseline="0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nanoscale</a:t>
            </a:r>
            <a:r>
              <a:rPr lang="en-US" baseline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heat conduction, in particular, little is known in the regime where the structures are the size of the phonon mean free path</a:t>
            </a:r>
          </a:p>
          <a:p>
            <a:r>
              <a:rPr lang="en-US" baseline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Acoustic phonon engineering: constructing </a:t>
            </a:r>
            <a:r>
              <a:rPr lang="en-US" baseline="0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heterostructures</a:t>
            </a:r>
            <a:r>
              <a:rPr lang="en-US" baseline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to control high frequency acoustic waves similar to what is done with light has attracted much attention</a:t>
            </a:r>
          </a:p>
          <a:p>
            <a:r>
              <a:rPr lang="en-US" baseline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In Ferroelectrics the polarization appears due to a displacement of charges in the unit cell. P is coupled with phonons , can lead to interesting physics and possibility of controlling P</a:t>
            </a:r>
          </a:p>
          <a:p>
            <a:r>
              <a:rPr lang="en-US" baseline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Superconductivity. In BCS (conventional) phonons give electrons an effective attractive interaction. Not clear whether this is the case in high-</a:t>
            </a:r>
            <a:r>
              <a:rPr lang="en-US" baseline="0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Tc</a:t>
            </a:r>
            <a:r>
              <a:rPr lang="en-US" baseline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Other complex materials have strong interactions</a:t>
            </a:r>
            <a:r>
              <a:rPr lang="en-US" baseline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between phonons, charge and spin degrees of freedom with interesting physics. Particularly this coupling is evident when a particular phonon mode softens to zero leading to a static distortion of the lattice (CDW).</a:t>
            </a:r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understand the time evolution we look at differences between time frames</a:t>
            </a:r>
            <a:r>
              <a:rPr lang="en-US" baseline="0" dirty="0" smtClean="0"/>
              <a:t> (differential intensity).</a:t>
            </a:r>
          </a:p>
          <a:p>
            <a:r>
              <a:rPr lang="en-US" baseline="0" dirty="0" smtClean="0"/>
              <a:t>Consider the following argument : if dynamics were due to temperature, differential </a:t>
            </a:r>
            <a:r>
              <a:rPr lang="en-US" baseline="0" dirty="0" err="1" smtClean="0"/>
              <a:t>intens</a:t>
            </a:r>
            <a:r>
              <a:rPr lang="en-US" baseline="0" dirty="0" smtClean="0"/>
              <a:t>. (proportional to the change in population) would be proportional to the temp raise and therefore constant. But image is far from just a constant!</a:t>
            </a:r>
          </a:p>
          <a:p>
            <a:r>
              <a:rPr lang="en-US" baseline="0" dirty="0" smtClean="0"/>
              <a:t>This is indicative of more interesting non-equilibrium dynamics in the phonon populations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16786-DE6E-D943-8362-32128B21A1F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16786-DE6E-D943-8362-32128B21A1F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C8A0-1722-1C43-84DB-DD7A95A03D5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96BD5-BC45-406A-8791-16807ADBA0D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49702"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defTabSz="449702"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-(222) reflection time-resolved diffracted intensity measured following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photoexcitation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at 515 nm, 1.28 MHz.</a:t>
            </a:r>
          </a:p>
          <a:p>
            <a:pPr defTabSz="449702">
              <a:defRPr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defTabSz="449702"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-Important material as a thermoelectric – exhibits topological insulator behavior…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96BD5-BC45-406A-8791-16807ADBA0D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Take home message, these type of measurements can only be done with x-rays. 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2866A-7805-1340-BF44-E8151ECD5B1D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10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2D0E1-8662-A748-A060-55F89B46197E}" type="slidenum">
              <a:rPr lang="en-US"/>
              <a:pPr/>
              <a:t>14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C770F-877F-5E44-8184-3E5073A5956D}" type="slidenum">
              <a:rPr lang="en-US"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rPr>
              <a:pPr/>
              <a:t>15</a:t>
            </a:fld>
            <a:endParaRPr lang="en-US">
              <a:latin typeface="Arial" pitchFamily="-106" charset="0"/>
              <a:ea typeface="ヒラギノ角ゴ Pro W3" pitchFamily="-106" charset="-128"/>
              <a:cs typeface="ヒラギノ角ゴ Pro W3" pitchFamily="-106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ヒラギノ角ゴ Pro W3" pitchFamily="-106" charset="-128"/>
              <a:cs typeface="ヒラギノ角ゴ Pro W3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9A50E-5DAE-FF42-B7E6-4C53478837B6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18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Q-info Can we do with diffuse scattering.</a:t>
            </a:r>
            <a:r>
              <a:rPr lang="en-US" baseline="0" dirty="0" smtClean="0"/>
              <a:t>  TDS limits.  Coherence &amp; Speckle @ LCLS.  Will show for </a:t>
            </a:r>
            <a:r>
              <a:rPr lang="en-US" baseline="0" dirty="0" err="1" smtClean="0"/>
              <a:t>nonequilibrium</a:t>
            </a:r>
            <a:r>
              <a:rPr lang="en-US" baseline="0" dirty="0" smtClean="0"/>
              <a:t> can see in just time-domain.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CE270-32E7-1A45-A5C3-6FE386E99E0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CE270-32E7-1A45-A5C3-6FE386E99E0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simple model (equivalent to what used to</a:t>
            </a:r>
            <a:r>
              <a:rPr lang="en-US" baseline="0" dirty="0" smtClean="0"/>
              <a:t> describe </a:t>
            </a:r>
            <a:r>
              <a:rPr lang="en-US" baseline="0" dirty="0" err="1" smtClean="0"/>
              <a:t>InSb</a:t>
            </a:r>
            <a:r>
              <a:rPr lang="en-US" baseline="0" dirty="0" smtClean="0"/>
              <a:t> melting except with imaginary freq.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CE270-32E7-1A45-A5C3-6FE386E99E0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AE8E-4DC7-4043-9B80-D4B9CC732CDA}" type="datetimeFigureOut">
              <a:rPr lang="en-US" smtClean="0"/>
              <a:pPr/>
              <a:t>7/15/12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E43D-40F5-414A-BDCC-5BBE24C73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AE8E-4DC7-4043-9B80-D4B9CC732CDA}" type="datetimeFigureOut">
              <a:rPr lang="en-US" smtClean="0"/>
              <a:pPr/>
              <a:t>7/15/12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E43D-40F5-414A-BDCC-5BBE24C73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AE8E-4DC7-4043-9B80-D4B9CC732CDA}" type="datetimeFigureOut">
              <a:rPr lang="en-US" smtClean="0"/>
              <a:pPr/>
              <a:t>7/15/12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E43D-40F5-414A-BDCC-5BBE24C73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AE8E-4DC7-4043-9B80-D4B9CC732CDA}" type="datetimeFigureOut">
              <a:rPr lang="en-US" smtClean="0"/>
              <a:pPr/>
              <a:t>7/15/12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E43D-40F5-414A-BDCC-5BBE24C73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AE8E-4DC7-4043-9B80-D4B9CC732CDA}" type="datetimeFigureOut">
              <a:rPr lang="en-US" smtClean="0"/>
              <a:pPr/>
              <a:t>7/15/12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E43D-40F5-414A-BDCC-5BBE24C73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AE8E-4DC7-4043-9B80-D4B9CC732CDA}" type="datetimeFigureOut">
              <a:rPr lang="en-US" smtClean="0"/>
              <a:pPr/>
              <a:t>7/15/12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E43D-40F5-414A-BDCC-5BBE24C73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AE8E-4DC7-4043-9B80-D4B9CC732CDA}" type="datetimeFigureOut">
              <a:rPr lang="en-US" smtClean="0"/>
              <a:pPr/>
              <a:t>7/15/12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E43D-40F5-414A-BDCC-5BBE24C73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AE8E-4DC7-4043-9B80-D4B9CC732CDA}" type="datetimeFigureOut">
              <a:rPr lang="en-US" smtClean="0"/>
              <a:pPr/>
              <a:t>7/15/12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E43D-40F5-414A-BDCC-5BBE24C73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AE8E-4DC7-4043-9B80-D4B9CC732CDA}" type="datetimeFigureOut">
              <a:rPr lang="en-US" smtClean="0"/>
              <a:pPr/>
              <a:t>7/15/12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E43D-40F5-414A-BDCC-5BBE24C73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AE8E-4DC7-4043-9B80-D4B9CC732CDA}" type="datetimeFigureOut">
              <a:rPr lang="en-US" smtClean="0"/>
              <a:pPr/>
              <a:t>7/15/12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E43D-40F5-414A-BDCC-5BBE24C73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AE8E-4DC7-4043-9B80-D4B9CC732CDA}" type="datetimeFigureOut">
              <a:rPr lang="en-US" smtClean="0"/>
              <a:pPr/>
              <a:t>7/15/12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E43D-40F5-414A-BDCC-5BBE24C73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D.A. Reis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UXSS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DE43D-40F5-414A-BDCC-5BBE24C73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6.pdf"/><Relationship Id="rId20" Type="http://schemas.openxmlformats.org/officeDocument/2006/relationships/image" Target="../media/image52.pdf"/><Relationship Id="rId4" Type="http://schemas.openxmlformats.org/officeDocument/2006/relationships/image" Target="../media/image36.pdf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1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df"/><Relationship Id="rId16" Type="http://schemas.openxmlformats.org/officeDocument/2006/relationships/image" Target="../media/image48.pdf"/><Relationship Id="rId8" Type="http://schemas.openxmlformats.org/officeDocument/2006/relationships/image" Target="../media/image40.pdf"/><Relationship Id="rId13" Type="http://schemas.openxmlformats.org/officeDocument/2006/relationships/image" Target="../media/image45.png"/><Relationship Id="rId10" Type="http://schemas.openxmlformats.org/officeDocument/2006/relationships/image" Target="../media/image42.pdf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2" Type="http://schemas.openxmlformats.org/officeDocument/2006/relationships/image" Target="../media/image44.pdf"/><Relationship Id="rId17" Type="http://schemas.openxmlformats.org/officeDocument/2006/relationships/image" Target="../media/image49.png"/><Relationship Id="rId19" Type="http://schemas.openxmlformats.org/officeDocument/2006/relationships/image" Target="../media/image51.png"/><Relationship Id="rId2" Type="http://schemas.openxmlformats.org/officeDocument/2006/relationships/image" Target="../media/image34.pdf"/><Relationship Id="rId9" Type="http://schemas.openxmlformats.org/officeDocument/2006/relationships/image" Target="../media/image41.png"/><Relationship Id="rId3" Type="http://schemas.openxmlformats.org/officeDocument/2006/relationships/image" Target="../media/image35.png"/><Relationship Id="rId18" Type="http://schemas.openxmlformats.org/officeDocument/2006/relationships/image" Target="../media/image50.pd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8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gif"/><Relationship Id="rId3" Type="http://schemas.openxmlformats.org/officeDocument/2006/relationships/image" Target="../media/image55.pdf"/><Relationship Id="rId5" Type="http://schemas.openxmlformats.org/officeDocument/2006/relationships/image" Target="../media/image57.pdf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62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9.png"/><Relationship Id="rId5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5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72.jpe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9.png"/><Relationship Id="rId5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4" Type="http://schemas.openxmlformats.org/officeDocument/2006/relationships/image" Target="../media/image74.png"/><Relationship Id="rId5" Type="http://schemas.openxmlformats.org/officeDocument/2006/relationships/image" Target="../media/image64.png"/><Relationship Id="rId7" Type="http://schemas.openxmlformats.org/officeDocument/2006/relationships/image" Target="../media/image76.pd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3.png"/><Relationship Id="rId6" Type="http://schemas.openxmlformats.org/officeDocument/2006/relationships/image" Target="../media/image7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8.png"/><Relationship Id="rId1" Type="http://schemas.openxmlformats.org/officeDocument/2006/relationships/video" Target="file://localhost/Users/dreis/Talks/psychedelic.mp4" TargetMode="Externa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82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9.pdf"/><Relationship Id="rId5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image" Target="../media/image87.png"/><Relationship Id="rId4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5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9.pdf"/><Relationship Id="rId5" Type="http://schemas.openxmlformats.org/officeDocument/2006/relationships/image" Target="../media/image90.png"/><Relationship Id="rId7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8.png"/><Relationship Id="rId6" Type="http://schemas.openxmlformats.org/officeDocument/2006/relationships/image" Target="../media/image91.pd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df"/><Relationship Id="rId3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98.png"/><Relationship Id="rId4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5.png"/><Relationship Id="rId5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2.jpeg"/><Relationship Id="rId4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9.jpeg"/><Relationship Id="rId5" Type="http://schemas.openxmlformats.org/officeDocument/2006/relationships/image" Target="../media/image10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3" Type="http://schemas.openxmlformats.org/officeDocument/2006/relationships/image" Target="../media/image10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5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8.png"/><Relationship Id="rId4" Type="http://schemas.openxmlformats.org/officeDocument/2006/relationships/image" Target="../media/image8.png"/><Relationship Id="rId7" Type="http://schemas.openxmlformats.org/officeDocument/2006/relationships/image" Target="../media/image11.png"/><Relationship Id="rId11" Type="http://schemas.openxmlformats.org/officeDocument/2006/relationships/image" Target="../media/image15.pd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df"/><Relationship Id="rId8" Type="http://schemas.openxmlformats.org/officeDocument/2006/relationships/image" Target="../media/image12.png"/><Relationship Id="rId13" Type="http://schemas.openxmlformats.org/officeDocument/2006/relationships/image" Target="../media/image17.pdf"/><Relationship Id="rId10" Type="http://schemas.openxmlformats.org/officeDocument/2006/relationships/image" Target="../media/image14.png"/><Relationship Id="rId5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image" Target="../media/image6.pdf"/><Relationship Id="rId9" Type="http://schemas.openxmlformats.org/officeDocument/2006/relationships/image" Target="../media/image13.pd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df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9" Type="http://schemas.openxmlformats.org/officeDocument/2006/relationships/image" Target="../media/image31.png"/><Relationship Id="rId3" Type="http://schemas.openxmlformats.org/officeDocument/2006/relationships/image" Target="../media/image25.jpeg"/><Relationship Id="rId6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Time-resolved x-ray scattering from phonons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David A. Reis</a:t>
            </a:r>
          </a:p>
          <a:p>
            <a:r>
              <a:rPr lang="en-US" i="1" dirty="0" smtClean="0"/>
              <a:t>PULSE Institute</a:t>
            </a:r>
          </a:p>
          <a:p>
            <a:r>
              <a:rPr lang="en-US" i="1" dirty="0" smtClean="0"/>
              <a:t>SLAC National Accelerator Laboratory</a:t>
            </a:r>
          </a:p>
          <a:p>
            <a:r>
              <a:rPr lang="en-US" i="1" dirty="0" smtClean="0"/>
              <a:t>Depts. Photon Science and Applied Physics</a:t>
            </a:r>
          </a:p>
          <a:p>
            <a:r>
              <a:rPr lang="en-US" i="1" dirty="0" smtClean="0"/>
              <a:t>Stanford University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Time- </a:t>
            </a:r>
            <a:r>
              <a:rPr lang="en-US" i="1" dirty="0" smtClean="0"/>
              <a:t>and momentum-</a:t>
            </a:r>
            <a:r>
              <a:rPr lang="en-US" dirty="0" smtClean="0"/>
              <a:t>resolved phonon </a:t>
            </a:r>
            <a:r>
              <a:rPr lang="en-US" dirty="0" err="1" smtClean="0"/>
              <a:t>spectroscopies</a:t>
            </a: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2891" y="1622437"/>
            <a:ext cx="3144838" cy="3559175"/>
            <a:chOff x="0" y="0"/>
            <a:chExt cx="2248" cy="254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2248" cy="2544"/>
              <a:chOff x="0" y="0"/>
              <a:chExt cx="2248" cy="2544"/>
            </a:xfrm>
          </p:grpSpPr>
          <p:pic>
            <p:nvPicPr>
              <p:cNvPr id="31761" name="Picture 3"/>
              <p:cNvPicPr>
                <a:picLocks noChangeArrowheads="1"/>
              </p:cNvPicPr>
              <p:nvPr/>
            </p:nvPicPr>
            <p:blipFill>
              <a:blip r:embed="rId3"/>
              <a:srcRect l="3682" r="34773"/>
              <a:stretch>
                <a:fillRect/>
              </a:stretch>
            </p:blipFill>
            <p:spPr bwMode="auto">
              <a:xfrm>
                <a:off x="0" y="0"/>
                <a:ext cx="2248" cy="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62" name="Line 4"/>
              <p:cNvSpPr>
                <a:spLocks noChangeShapeType="1"/>
              </p:cNvSpPr>
              <p:nvPr/>
            </p:nvSpPr>
            <p:spPr bwMode="auto">
              <a:xfrm flipH="1">
                <a:off x="640" y="252"/>
                <a:ext cx="664" cy="969"/>
              </a:xfrm>
              <a:prstGeom prst="line">
                <a:avLst/>
              </a:prstGeom>
              <a:noFill/>
              <a:ln w="158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3" name="Line 5"/>
              <p:cNvSpPr>
                <a:spLocks noChangeShapeType="1"/>
              </p:cNvSpPr>
              <p:nvPr/>
            </p:nvSpPr>
            <p:spPr bwMode="auto">
              <a:xfrm>
                <a:off x="1415" y="252"/>
                <a:ext cx="498" cy="843"/>
              </a:xfrm>
              <a:prstGeom prst="line">
                <a:avLst/>
              </a:prstGeom>
              <a:noFill/>
              <a:ln w="158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4" name="Line 6"/>
              <p:cNvSpPr>
                <a:spLocks noChangeShapeType="1"/>
              </p:cNvSpPr>
              <p:nvPr/>
            </p:nvSpPr>
            <p:spPr bwMode="auto">
              <a:xfrm flipH="1">
                <a:off x="419" y="1348"/>
                <a:ext cx="166" cy="379"/>
              </a:xfrm>
              <a:prstGeom prst="line">
                <a:avLst/>
              </a:prstGeom>
              <a:noFill/>
              <a:ln w="158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5" name="Line 7"/>
              <p:cNvSpPr>
                <a:spLocks noChangeShapeType="1"/>
              </p:cNvSpPr>
              <p:nvPr/>
            </p:nvSpPr>
            <p:spPr bwMode="auto">
              <a:xfrm>
                <a:off x="696" y="1306"/>
                <a:ext cx="719" cy="379"/>
              </a:xfrm>
              <a:prstGeom prst="line">
                <a:avLst/>
              </a:prstGeom>
              <a:noFill/>
              <a:ln w="158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6" name="Line 8"/>
              <p:cNvSpPr>
                <a:spLocks noChangeShapeType="1"/>
              </p:cNvSpPr>
              <p:nvPr/>
            </p:nvSpPr>
            <p:spPr bwMode="auto">
              <a:xfrm flipH="1">
                <a:off x="1028" y="1769"/>
                <a:ext cx="387" cy="295"/>
              </a:xfrm>
              <a:prstGeom prst="line">
                <a:avLst/>
              </a:prstGeom>
              <a:noFill/>
              <a:ln w="158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7" name="Line 9"/>
              <p:cNvSpPr>
                <a:spLocks noChangeShapeType="1"/>
              </p:cNvSpPr>
              <p:nvPr/>
            </p:nvSpPr>
            <p:spPr bwMode="auto">
              <a:xfrm flipH="1">
                <a:off x="1415" y="1769"/>
                <a:ext cx="111" cy="253"/>
              </a:xfrm>
              <a:prstGeom prst="line">
                <a:avLst/>
              </a:prstGeom>
              <a:noFill/>
              <a:ln w="158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760" name="Rectangle 10"/>
            <p:cNvSpPr>
              <a:spLocks/>
            </p:cNvSpPr>
            <p:nvPr/>
          </p:nvSpPr>
          <p:spPr bwMode="auto">
            <a:xfrm>
              <a:off x="445" y="759"/>
              <a:ext cx="1005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>
                <a:lnSpc>
                  <a:spcPct val="90000"/>
                </a:lnSpc>
              </a:pPr>
              <a:r>
                <a:rPr lang="en-US" sz="2000" dirty="0">
                  <a:ea typeface="Arial" pitchFamily="-105" charset="0"/>
                  <a:cs typeface="Arial" pitchFamily="-105" charset="0"/>
                </a:rPr>
                <a:t>Unobserved!</a:t>
              </a:r>
            </a:p>
          </p:txBody>
        </p:sp>
      </p:grpSp>
      <p:sp>
        <p:nvSpPr>
          <p:cNvPr id="31751" name="Rectangle 11"/>
          <p:cNvSpPr>
            <a:spLocks/>
          </p:cNvSpPr>
          <p:nvPr/>
        </p:nvSpPr>
        <p:spPr bwMode="auto">
          <a:xfrm>
            <a:off x="228600" y="5381607"/>
            <a:ext cx="8809001" cy="4095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r>
              <a:rPr lang="en-US" sz="2400" dirty="0" smtClean="0">
                <a:solidFill>
                  <a:srgbClr val="CC0000"/>
                </a:solidFill>
                <a:ea typeface="Arial" pitchFamily="-105" charset="0"/>
                <a:cs typeface="Arial" pitchFamily="-105" charset="0"/>
              </a:rPr>
              <a:t>…would allow investigations of phonon-phonon and electron-phonon coupling, evolution of </a:t>
            </a:r>
            <a:r>
              <a:rPr lang="en-US" sz="2400" dirty="0" err="1" smtClean="0">
                <a:solidFill>
                  <a:srgbClr val="CC0000"/>
                </a:solidFill>
                <a:ea typeface="Arial" pitchFamily="-105" charset="0"/>
                <a:cs typeface="Arial" pitchFamily="-105" charset="0"/>
              </a:rPr>
              <a:t>interatomic</a:t>
            </a:r>
            <a:r>
              <a:rPr lang="en-US" sz="2400" dirty="0" smtClean="0">
                <a:solidFill>
                  <a:srgbClr val="CC0000"/>
                </a:solidFill>
                <a:ea typeface="Arial" pitchFamily="-105" charset="0"/>
                <a:cs typeface="Arial" pitchFamily="-105" charset="0"/>
              </a:rPr>
              <a:t> forces, phase transitions...</a:t>
            </a:r>
            <a:endParaRPr lang="en-US" sz="2400" dirty="0">
              <a:solidFill>
                <a:srgbClr val="CC0000"/>
              </a:solidFill>
              <a:ea typeface="Arial" pitchFamily="-105" charset="0"/>
              <a:cs typeface="Arial" pitchFamily="-105" charset="0"/>
            </a:endParaRPr>
          </a:p>
        </p:txBody>
      </p:sp>
      <p:pic>
        <p:nvPicPr>
          <p:cNvPr id="24" name="Picture 5" descr="InSbDFPT2"/>
          <p:cNvPicPr>
            <a:picLocks noChangeAspect="1" noChangeArrowheads="1"/>
          </p:cNvPicPr>
          <p:nvPr/>
        </p:nvPicPr>
        <p:blipFill>
          <a:blip r:embed="rId4"/>
          <a:srcRect l="4665" t="4478" b="3484"/>
          <a:stretch>
            <a:fillRect/>
          </a:stretch>
        </p:blipFill>
        <p:spPr bwMode="auto">
          <a:xfrm>
            <a:off x="5249329" y="1648800"/>
            <a:ext cx="294549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016570" y="1072785"/>
            <a:ext cx="13925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 smtClean="0"/>
              <a:t>n(q,t</a:t>
            </a:r>
            <a:r>
              <a:rPr lang="en-US" sz="2600" dirty="0" smtClean="0"/>
              <a:t>) </a:t>
            </a:r>
            <a:endParaRPr lang="en-US" sz="2600" dirty="0"/>
          </a:p>
        </p:txBody>
      </p:sp>
      <p:sp>
        <p:nvSpPr>
          <p:cNvPr id="23" name="Rectangle 22"/>
          <p:cNvSpPr/>
          <p:nvPr/>
        </p:nvSpPr>
        <p:spPr>
          <a:xfrm>
            <a:off x="6172449" y="1027119"/>
            <a:ext cx="14364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Symbol"/>
              </a:rPr>
              <a:t>w</a:t>
            </a:r>
            <a:r>
              <a:rPr lang="en-US" sz="2600" dirty="0" err="1" smtClean="0"/>
              <a:t>(q,t</a:t>
            </a:r>
            <a:r>
              <a:rPr lang="en-US" sz="2600" dirty="0" smtClean="0"/>
              <a:t>)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1143000"/>
            <a:ext cx="48462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Why do </a:t>
            </a:r>
            <a:r>
              <a:rPr lang="en-US" sz="2800" dirty="0" err="1" smtClean="0"/>
              <a:t>x</a:t>
            </a:r>
            <a:r>
              <a:rPr lang="en-US" sz="2800" dirty="0" smtClean="0"/>
              <a:t> rays “see” phonons?</a:t>
            </a:r>
          </a:p>
          <a:p>
            <a:r>
              <a:rPr lang="en-US" sz="2800" dirty="0" smtClean="0"/>
              <a:t>i.e. from where do they scatter?</a:t>
            </a:r>
          </a:p>
          <a:p>
            <a:r>
              <a:rPr lang="en-US" sz="2800" dirty="0" smtClean="0"/>
              <a:t>And what should it look like…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7500" y="11668"/>
            <a:ext cx="8064500" cy="4650771"/>
            <a:chOff x="317500" y="11668"/>
            <a:chExt cx="8064500" cy="4650771"/>
          </a:xfrm>
        </p:grpSpPr>
        <p:sp>
          <p:nvSpPr>
            <p:cNvPr id="4" name="TextBox 3"/>
            <p:cNvSpPr txBox="1"/>
            <p:nvPr/>
          </p:nvSpPr>
          <p:spPr>
            <a:xfrm>
              <a:off x="1092760" y="11668"/>
              <a:ext cx="2716822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dirty="0" smtClean="0">
                  <a:solidFill>
                    <a:srgbClr val="0000FF"/>
                  </a:solidFill>
                </a:rPr>
                <a:t>The Scattering vector </a:t>
              </a:r>
              <a:endParaRPr lang="en-US" sz="2300" dirty="0">
                <a:solidFill>
                  <a:srgbClr val="0000FF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409163" y="3170188"/>
              <a:ext cx="28696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8000000">
              <a:off x="3562082" y="1927995"/>
              <a:ext cx="28696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0800000">
              <a:off x="2859164" y="685801"/>
              <a:ext cx="2811935" cy="1589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V="1">
              <a:off x="2325996" y="1218969"/>
              <a:ext cx="2485976" cy="1419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403600" y="1114377"/>
              <a:ext cx="1473200" cy="381000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971800" y="2714577"/>
              <a:ext cx="292100" cy="368300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957763" y="2014490"/>
              <a:ext cx="190500" cy="3302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280180" y="3171777"/>
              <a:ext cx="2869640" cy="1588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>
              <a:off x="4163464" y="2707433"/>
              <a:ext cx="794299" cy="750887"/>
            </a:xfrm>
            <a:prstGeom prst="arc">
              <a:avLst>
                <a:gd name="adj1" fmla="val 16200000"/>
                <a:gd name="adj2" fmla="val 54794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962525" y="2582815"/>
              <a:ext cx="317500" cy="24130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 rot="5400000">
              <a:off x="1274366" y="3192018"/>
              <a:ext cx="804071" cy="158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334000" y="830956"/>
              <a:ext cx="424900" cy="28342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317500" y="3809952"/>
              <a:ext cx="3175000" cy="3302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4360863" y="3781377"/>
              <a:ext cx="3479800" cy="330200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914400" y="4281439"/>
              <a:ext cx="7467600" cy="381000"/>
            </a:xfrm>
            <a:prstGeom prst="rect">
              <a:avLst/>
            </a:prstGeom>
          </p:spPr>
        </p:pic>
      </p:grpSp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400675" y="5215371"/>
            <a:ext cx="2146300" cy="6985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  <p:grpSp>
        <p:nvGrpSpPr>
          <p:cNvPr id="23" name="Group 22"/>
          <p:cNvGrpSpPr/>
          <p:nvPr/>
        </p:nvGrpSpPr>
        <p:grpSpPr>
          <a:xfrm>
            <a:off x="914400" y="5291571"/>
            <a:ext cx="2794000" cy="622300"/>
            <a:chOff x="1015582" y="5475721"/>
            <a:chExt cx="2794000" cy="622300"/>
          </a:xfrm>
        </p:grpSpPr>
        <p:pic>
          <p:nvPicPr>
            <p:cNvPr id="22" name="Picture 2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1015582" y="5475721"/>
              <a:ext cx="2794000" cy="6223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rcRect l="56240" r="28252"/>
                <a:stretch>
                  <a:fillRect/>
                </a:stretch>
              </p:blipFill>
            </mc:Choice>
            <mc:Fallback>
              <p:blipFill>
                <a:blip r:embed="rId21"/>
                <a:srcRect l="56240" r="28252"/>
                <a:stretch>
                  <a:fillRect/>
                </a:stretch>
              </p:blipFill>
            </mc:Fallback>
          </mc:AlternateContent>
          <p:spPr>
            <a:xfrm>
              <a:off x="2133600" y="5505790"/>
              <a:ext cx="368300" cy="571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0" y="4751419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800000"/>
                </a:solidFill>
              </a:rPr>
              <a:t>Note we pick up a phase factor in the scattered field</a:t>
            </a:r>
            <a:endParaRPr lang="en-US" sz="2000" dirty="0" smtClean="0">
              <a:solidFill>
                <a:srgbClr val="8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700" y="5892891"/>
            <a:ext cx="885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800000"/>
                </a:solidFill>
              </a:rPr>
              <a:t>While this phase cancels out in the intensity for a single electron, it is critical to keep track for the coherent scattering from many electrons</a:t>
            </a:r>
            <a:endParaRPr lang="en-US" sz="2000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cross-sections</a:t>
            </a:r>
            <a:endParaRPr lang="en-US" dirty="0"/>
          </a:p>
        </p:txBody>
      </p:sp>
      <p:pic>
        <p:nvPicPr>
          <p:cNvPr id="3" name="Picture 2" descr="C-cross-sec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33400"/>
            <a:ext cx="4305300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84312" y="914400"/>
            <a:ext cx="1440388" cy="3200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0000">
                <a:srgbClr val="FFFF00">
                  <a:alpha val="3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4648200"/>
            <a:ext cx="388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/>
              <a:t>Fig. 3-1.    Total photon cross section  in</a:t>
            </a:r>
            <a:r>
              <a:rPr lang="en-US" sz="1000" b="1" i="1" dirty="0" smtClean="0"/>
              <a:t> carbon, </a:t>
            </a:r>
            <a:r>
              <a:rPr lang="en-US" sz="1000" b="1" i="1" dirty="0"/>
              <a:t>as a function of energy, showing the contributions of different processes:</a:t>
            </a:r>
            <a:r>
              <a:rPr lang="en-US" sz="1000" b="1" i="1" dirty="0" smtClean="0"/>
              <a:t> </a:t>
            </a:r>
            <a:r>
              <a:rPr lang="en-US" sz="1000" b="1" i="1" dirty="0" err="1">
                <a:latin typeface="Symbol" charset="2"/>
                <a:cs typeface="Symbol" charset="2"/>
              </a:rPr>
              <a:t>t</a:t>
            </a:r>
            <a:r>
              <a:rPr lang="en-US" sz="1000" b="1" i="1" dirty="0" smtClean="0"/>
              <a:t>, </a:t>
            </a:r>
            <a:r>
              <a:rPr lang="en-US" sz="1000" b="1" i="1" dirty="0"/>
              <a:t>atomic photo-effect (electron ejection, photon absorption);</a:t>
            </a:r>
            <a:r>
              <a:rPr lang="en-US" sz="1000" b="1" i="1" dirty="0" smtClean="0"/>
              <a:t> </a:t>
            </a:r>
            <a:r>
              <a:rPr lang="en-US" sz="1000" b="1" i="1" dirty="0" err="1" smtClean="0">
                <a:latin typeface="Symbol" charset="2"/>
                <a:cs typeface="Symbol" charset="2"/>
              </a:rPr>
              <a:t>s</a:t>
            </a:r>
            <a:r>
              <a:rPr lang="en-US" sz="1000" b="1" i="1" baseline="-25000" dirty="0" err="1" smtClean="0"/>
              <a:t>coh</a:t>
            </a:r>
            <a:r>
              <a:rPr lang="en-US" sz="1000" b="1" i="1" baseline="-25000" dirty="0" smtClean="0"/>
              <a:t> </a:t>
            </a:r>
            <a:r>
              <a:rPr lang="en-US" sz="1000" b="1" i="1" dirty="0" smtClean="0"/>
              <a:t>, coherent scattering </a:t>
            </a:r>
            <a:r>
              <a:rPr lang="en-US" sz="1000" b="1" i="1" dirty="0"/>
              <a:t>(Rayleigh scattering—atom neither ionized nor excited); ,</a:t>
            </a:r>
            <a:r>
              <a:rPr lang="en-US" sz="1000" b="1" i="1" dirty="0" smtClean="0"/>
              <a:t> </a:t>
            </a:r>
            <a:r>
              <a:rPr lang="en-US" sz="1000" b="1" i="1" dirty="0" err="1" smtClean="0">
                <a:latin typeface="Symbol" charset="2"/>
                <a:cs typeface="Symbol" charset="2"/>
              </a:rPr>
              <a:t>s</a:t>
            </a:r>
            <a:r>
              <a:rPr lang="en-US" sz="1000" b="1" i="1" baseline="-25000" dirty="0" err="1" smtClean="0"/>
              <a:t>incoh</a:t>
            </a:r>
            <a:r>
              <a:rPr lang="en-US" sz="1000" b="1" i="1" dirty="0" err="1" smtClean="0"/>
              <a:t>incoherent</a:t>
            </a:r>
            <a:r>
              <a:rPr lang="en-US" sz="1000" b="1" i="1" dirty="0" smtClean="0"/>
              <a:t> </a:t>
            </a:r>
            <a:r>
              <a:rPr lang="en-US" sz="1000" b="1" i="1" dirty="0"/>
              <a:t>scattering (</a:t>
            </a:r>
            <a:r>
              <a:rPr lang="en-US" sz="1000" b="1" i="1" dirty="0" smtClean="0"/>
              <a:t>Compton </a:t>
            </a:r>
            <a:r>
              <a:rPr lang="en-US" sz="1000" b="1" i="1" dirty="0"/>
              <a:t>scattering off an electron)</a:t>
            </a:r>
            <a:r>
              <a:rPr lang="en-US" sz="1000" b="1" i="1" dirty="0" smtClean="0"/>
              <a:t>;</a:t>
            </a:r>
            <a:r>
              <a:rPr lang="en-US" sz="1000" b="1" i="1" dirty="0" smtClean="0">
                <a:latin typeface="Symbol" charset="2"/>
                <a:cs typeface="Symbol" charset="2"/>
              </a:rPr>
              <a:t> </a:t>
            </a:r>
            <a:r>
              <a:rPr lang="en-US" sz="1000" b="1" i="1" dirty="0" err="1" smtClean="0">
                <a:latin typeface="Symbol" charset="2"/>
                <a:cs typeface="Symbol" charset="2"/>
              </a:rPr>
              <a:t>k</a:t>
            </a:r>
            <a:r>
              <a:rPr lang="en-US" sz="1000" b="1" i="1" baseline="-25000" dirty="0" err="1" smtClean="0"/>
              <a:t>n</a:t>
            </a:r>
            <a:r>
              <a:rPr lang="en-US" sz="1000" b="1" i="1" dirty="0" smtClean="0"/>
              <a:t>, </a:t>
            </a:r>
            <a:r>
              <a:rPr lang="en-US" sz="1000" b="1" i="1" dirty="0"/>
              <a:t>pair production</a:t>
            </a:r>
            <a:r>
              <a:rPr lang="en-US" sz="1000" b="1" i="1" dirty="0" smtClean="0"/>
              <a:t>,</a:t>
            </a:r>
            <a:r>
              <a:rPr lang="en-US" sz="1000" b="1" i="1" dirty="0" smtClean="0">
                <a:latin typeface="Symbol" charset="2"/>
                <a:cs typeface="Symbol" charset="2"/>
              </a:rPr>
              <a:t> </a:t>
            </a:r>
            <a:r>
              <a:rPr lang="en-US" sz="1000" b="1" i="1" dirty="0" smtClean="0"/>
              <a:t>nuclear </a:t>
            </a:r>
            <a:r>
              <a:rPr lang="en-US" sz="1000" b="1" i="1" dirty="0"/>
              <a:t>field</a:t>
            </a:r>
            <a:r>
              <a:rPr lang="en-US" sz="1000" b="1" i="1" dirty="0" smtClean="0"/>
              <a:t>;</a:t>
            </a:r>
            <a:r>
              <a:rPr lang="en-US" sz="1000" b="1" i="1" dirty="0" smtClean="0">
                <a:latin typeface="Symbol" charset="2"/>
                <a:cs typeface="Symbol" charset="2"/>
              </a:rPr>
              <a:t> </a:t>
            </a:r>
            <a:r>
              <a:rPr lang="en-US" sz="1000" b="1" i="1" dirty="0" err="1" smtClean="0">
                <a:latin typeface="Symbol" charset="2"/>
                <a:cs typeface="Symbol" charset="2"/>
              </a:rPr>
              <a:t>k</a:t>
            </a:r>
            <a:r>
              <a:rPr lang="en-US" sz="1000" b="1" i="1" baseline="-25000" dirty="0" err="1" smtClean="0"/>
              <a:t>e</a:t>
            </a:r>
            <a:r>
              <a:rPr lang="en-US" sz="1000" b="1" i="1" dirty="0" smtClean="0"/>
              <a:t> </a:t>
            </a:r>
            <a:r>
              <a:rPr lang="en-US" sz="1000" b="1" i="1" dirty="0"/>
              <a:t>, pair production, electron field; ,</a:t>
            </a:r>
            <a:r>
              <a:rPr lang="en-US" sz="1000" b="1" i="1" dirty="0" smtClean="0"/>
              <a:t> </a:t>
            </a:r>
            <a:r>
              <a:rPr lang="en-US" sz="1000" b="1" i="1" dirty="0" err="1" smtClean="0">
                <a:latin typeface="Symbol" charset="2"/>
                <a:cs typeface="Symbol" charset="2"/>
              </a:rPr>
              <a:t>s</a:t>
            </a:r>
            <a:r>
              <a:rPr lang="en-US" sz="1000" b="1" i="1" baseline="-25000" dirty="0" err="1" smtClean="0"/>
              <a:t>ph</a:t>
            </a:r>
            <a:r>
              <a:rPr lang="en-US" sz="1000" b="1" i="1" baseline="-25000" dirty="0" smtClean="0"/>
              <a:t> </a:t>
            </a:r>
            <a:r>
              <a:rPr lang="en-US" sz="1000" b="1" i="1" dirty="0" smtClean="0"/>
              <a:t>photonuclear </a:t>
            </a:r>
            <a:r>
              <a:rPr lang="en-US" sz="1000" b="1" i="1" dirty="0"/>
              <a:t>absorption (nuclear absorption, usually followed by emission of a neutron or other particle). (From Ref. 3; figure courtesy of J. H. Hubbell.)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6448874" y="5979334"/>
            <a:ext cx="194426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/>
              <a:t>adapted from </a:t>
            </a:r>
            <a:r>
              <a:rPr lang="en-US" sz="1300" dirty="0" err="1" smtClean="0"/>
              <a:t>xdb.lbl.gov</a:t>
            </a:r>
            <a:r>
              <a:rPr lang="en-US" sz="1300" dirty="0" smtClean="0"/>
              <a:t>/</a:t>
            </a:r>
            <a:endParaRPr lang="en-US" sz="13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14400" y="1828800"/>
            <a:ext cx="3441700" cy="660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295400" y="3790950"/>
            <a:ext cx="2768600" cy="6477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X-ray</a:t>
            </a:r>
            <a:r>
              <a:rPr lang="en-US" dirty="0" smtClean="0">
                <a:solidFill>
                  <a:schemeClr val="accent2"/>
                </a:solidFill>
              </a:rPr>
              <a:t> scattering and structure</a:t>
            </a:r>
            <a:endParaRPr lang="en-US" dirty="0"/>
          </a:p>
        </p:txBody>
      </p:sp>
      <p:pic>
        <p:nvPicPr>
          <p:cNvPr id="203779" name="Picture 3" descr="sol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13113"/>
            <a:ext cx="3733800" cy="3392487"/>
          </a:xfrm>
          <a:prstGeom prst="rect">
            <a:avLst/>
          </a:prstGeom>
          <a:noFill/>
        </p:spPr>
      </p:pic>
      <p:sp>
        <p:nvSpPr>
          <p:cNvPr id="203780" name="Line 4"/>
          <p:cNvSpPr>
            <a:spLocks noChangeShapeType="1"/>
          </p:cNvSpPr>
          <p:nvPr/>
        </p:nvSpPr>
        <p:spPr bwMode="auto">
          <a:xfrm>
            <a:off x="457200" y="4532313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 rot="-901101">
            <a:off x="2209800" y="4303713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822325" y="4579938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k</a:t>
            </a:r>
            <a:r>
              <a:rPr lang="en-US" b="1" baseline="-25000"/>
              <a:t>0</a:t>
            </a:r>
            <a:endParaRPr lang="en-US"/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2955925" y="38941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k</a:t>
            </a:r>
            <a:endParaRPr lang="en-US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 flipH="1" flipV="1">
            <a:off x="2057400" y="3998913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1676400" y="3436938"/>
            <a:ext cx="73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k-k</a:t>
            </a:r>
            <a:r>
              <a:rPr lang="en-US" b="1" baseline="-25000"/>
              <a:t>0</a:t>
            </a:r>
            <a:endParaRPr lang="en-US"/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 flipV="1">
            <a:off x="1828800" y="4532313"/>
            <a:ext cx="3810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2117725" y="5265738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r</a:t>
            </a:r>
          </a:p>
        </p:txBody>
      </p:sp>
      <p:pic>
        <p:nvPicPr>
          <p:cNvPr id="203788" name="Picture 12" descr="esol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31900"/>
            <a:ext cx="5689600" cy="1066800"/>
          </a:xfrm>
          <a:prstGeom prst="rect">
            <a:avLst/>
          </a:prstGeom>
          <a:noFill/>
        </p:spPr>
      </p:pic>
      <p:pic>
        <p:nvPicPr>
          <p:cNvPr id="203789" name="Picture 13" descr="esoli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1400" y="2286000"/>
            <a:ext cx="6756400" cy="1066800"/>
          </a:xfrm>
          <a:prstGeom prst="rect">
            <a:avLst/>
          </a:prstGeom>
          <a:noFill/>
        </p:spPr>
      </p:pic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4114800" y="4800600"/>
            <a:ext cx="4876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Scattered </a:t>
            </a:r>
            <a:r>
              <a:rPr lang="en-US" sz="2800" i="1" dirty="0"/>
              <a:t>Field</a:t>
            </a:r>
            <a:r>
              <a:rPr lang="en-US" sz="2800" dirty="0"/>
              <a:t> is 3D Fourier</a:t>
            </a:r>
          </a:p>
          <a:p>
            <a:r>
              <a:rPr lang="en-US" sz="2800" dirty="0"/>
              <a:t>Transform* of charge density!</a:t>
            </a:r>
          </a:p>
          <a:p>
            <a:r>
              <a:rPr lang="en-US" sz="2800" dirty="0"/>
              <a:t>(far from resonance)</a:t>
            </a:r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1660525" y="5991225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origin</a:t>
            </a:r>
          </a:p>
        </p:txBody>
      </p:sp>
      <p:pic>
        <p:nvPicPr>
          <p:cNvPr id="203792" name="Picture 16" descr="esolid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352800"/>
            <a:ext cx="3784600" cy="1054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3793" name="Text Box 17"/>
          <p:cNvSpPr txBox="1">
            <a:spLocks noChangeArrowheads="1"/>
          </p:cNvSpPr>
          <p:nvPr/>
        </p:nvSpPr>
        <p:spPr bwMode="auto">
          <a:xfrm>
            <a:off x="3641725" y="6296025"/>
            <a:ext cx="36891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*of course, don’t measure E but |E|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diff"/>
          <p:cNvPicPr>
            <a:picLocks noChangeAspect="1" noChangeArrowheads="1"/>
          </p:cNvPicPr>
          <p:nvPr/>
        </p:nvPicPr>
        <p:blipFill>
          <a:blip r:embed="rId3"/>
          <a:srcRect b="69698"/>
          <a:stretch>
            <a:fillRect/>
          </a:stretch>
        </p:blipFill>
        <p:spPr bwMode="auto">
          <a:xfrm>
            <a:off x="0" y="1524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04800" y="46482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Bragg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009650" y="4648200"/>
            <a:ext cx="742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Thermal</a:t>
            </a:r>
          </a:p>
          <a:p>
            <a:r>
              <a:rPr lang="en-US" sz="1200"/>
              <a:t>Debye-</a:t>
            </a:r>
          </a:p>
          <a:p>
            <a:r>
              <a:rPr lang="en-US" sz="1200"/>
              <a:t>Waller</a:t>
            </a:r>
          </a:p>
          <a:p>
            <a:endParaRPr lang="en-US" sz="1200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905000" y="4648200"/>
            <a:ext cx="8953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Lattice</a:t>
            </a:r>
          </a:p>
          <a:p>
            <a:r>
              <a:rPr lang="en-US" sz="1200"/>
              <a:t>Expansion</a:t>
            </a:r>
          </a:p>
          <a:p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819400" y="4648200"/>
            <a:ext cx="811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Coherent</a:t>
            </a:r>
          </a:p>
          <a:p>
            <a:r>
              <a:rPr lang="en-US" sz="1200"/>
              <a:t>Phonon</a:t>
            </a:r>
          </a:p>
          <a:p>
            <a:r>
              <a:rPr lang="en-US" sz="1200"/>
              <a:t>(zone-</a:t>
            </a:r>
          </a:p>
          <a:p>
            <a:r>
              <a:rPr lang="en-US" sz="1200"/>
              <a:t>Center)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038600" y="4648200"/>
            <a:ext cx="10064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Incoherent</a:t>
            </a:r>
          </a:p>
          <a:p>
            <a:r>
              <a:rPr lang="en-US" sz="1200"/>
              <a:t>Phonons </a:t>
            </a:r>
          </a:p>
          <a:p>
            <a:r>
              <a:rPr lang="en-US" sz="1200"/>
              <a:t>(diffuse at</a:t>
            </a:r>
          </a:p>
          <a:p>
            <a:r>
              <a:rPr lang="en-US" sz="1200"/>
              <a:t>Particular q)</a:t>
            </a:r>
          </a:p>
          <a:p>
            <a:endParaRPr lang="en-US" sz="1200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791200" y="4648200"/>
            <a:ext cx="8794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Coherent</a:t>
            </a:r>
          </a:p>
          <a:p>
            <a:r>
              <a:rPr lang="en-US" sz="1200"/>
              <a:t>Phonon</a:t>
            </a:r>
          </a:p>
          <a:p>
            <a:r>
              <a:rPr lang="en-US" sz="1200"/>
              <a:t>sidebands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620000" y="4648200"/>
            <a:ext cx="8794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Squeezed</a:t>
            </a:r>
          </a:p>
          <a:p>
            <a:r>
              <a:rPr lang="en-US" sz="1200"/>
              <a:t>Phonon</a:t>
            </a:r>
          </a:p>
          <a:p>
            <a:r>
              <a:rPr lang="en-US" sz="1200"/>
              <a:t>sidebands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matching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52196"/>
            <a:ext cx="5580062" cy="577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390" y="1321594"/>
            <a:ext cx="3527227" cy="17859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336" y="4143375"/>
            <a:ext cx="3009305" cy="177700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151930"/>
            <a:ext cx="2286000" cy="211633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/>
          </p:cNvSpPr>
          <p:nvPr/>
        </p:nvSpPr>
        <p:spPr bwMode="auto">
          <a:xfrm>
            <a:off x="1062633" y="910828"/>
            <a:ext cx="1520473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Gill Sans" pitchFamily="-65" charset="0"/>
                <a:cs typeface="Gill Sans" pitchFamily="-65" charset="0"/>
              </a:rPr>
              <a:t>Bragg Scattering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9219" y="4241601"/>
            <a:ext cx="1788170" cy="183951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3799" name="Rectangle 7"/>
          <p:cNvSpPr>
            <a:spLocks/>
          </p:cNvSpPr>
          <p:nvPr/>
        </p:nvSpPr>
        <p:spPr bwMode="auto">
          <a:xfrm>
            <a:off x="5202659" y="839391"/>
            <a:ext cx="1038746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pitchFamily="-65" charset="0"/>
                <a:cs typeface="Gill Sans" pitchFamily="-65" charset="0"/>
              </a:rPr>
              <a:t>Bragg peak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440287" y="2196703"/>
            <a:ext cx="571500" cy="23441"/>
          </a:xfrm>
          <a:prstGeom prst="line">
            <a:avLst/>
          </a:prstGeom>
          <a:noFill/>
          <a:ln w="1143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4438055" y="5009555"/>
            <a:ext cx="571500" cy="23441"/>
          </a:xfrm>
          <a:prstGeom prst="line">
            <a:avLst/>
          </a:prstGeom>
          <a:noFill/>
          <a:ln w="1143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7116961" y="1669851"/>
            <a:ext cx="1634133" cy="1009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100" dirty="0">
                <a:ea typeface="Gill Sans" pitchFamily="-65" charset="0"/>
                <a:cs typeface="Gill Sans" pitchFamily="-65" charset="0"/>
              </a:rPr>
              <a:t>strong peak in </a:t>
            </a:r>
          </a:p>
          <a:p>
            <a:r>
              <a:rPr lang="en-US" sz="2100" dirty="0">
                <a:ea typeface="Gill Sans" pitchFamily="-65" charset="0"/>
                <a:cs typeface="Gill Sans" pitchFamily="-65" charset="0"/>
              </a:rPr>
              <a:t>defined direction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7018734" y="4339828"/>
            <a:ext cx="1839516" cy="163413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100" dirty="0">
                <a:ea typeface="Gill Sans" pitchFamily="-65" charset="0"/>
                <a:cs typeface="Gill Sans" pitchFamily="-65" charset="0"/>
              </a:rPr>
              <a:t>weak signal </a:t>
            </a:r>
          </a:p>
          <a:p>
            <a:r>
              <a:rPr lang="en-US" sz="2100" dirty="0">
                <a:ea typeface="Gill Sans" pitchFamily="-65" charset="0"/>
                <a:cs typeface="Gill Sans" pitchFamily="-65" charset="0"/>
              </a:rPr>
              <a:t>“in between” Bragg peaks</a:t>
            </a:r>
          </a:p>
          <a:p>
            <a:r>
              <a:rPr lang="en-US" sz="2100" dirty="0">
                <a:ea typeface="Gill Sans" pitchFamily="-65" charset="0"/>
                <a:cs typeface="Gill Sans" pitchFamily="-65" charset="0"/>
              </a:rPr>
              <a:t>(in reciprocal space)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3696891" y="6139160"/>
            <a:ext cx="5161359" cy="4107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300" dirty="0">
                <a:solidFill>
                  <a:srgbClr val="D90B00"/>
                </a:solidFill>
                <a:ea typeface="Gill Sans" pitchFamily="-65" charset="0"/>
                <a:cs typeface="Gill Sans" pitchFamily="-65" charset="0"/>
              </a:rPr>
              <a:t>need high-brilliant X-ray </a:t>
            </a:r>
            <a:r>
              <a:rPr lang="en-US" sz="2300" dirty="0" smtClean="0">
                <a:solidFill>
                  <a:srgbClr val="D90B00"/>
                </a:solidFill>
                <a:ea typeface="Gill Sans" pitchFamily="-65" charset="0"/>
                <a:cs typeface="Gill Sans" pitchFamily="-65" charset="0"/>
              </a:rPr>
              <a:t>source, but can use parallel detection</a:t>
            </a:r>
            <a:endParaRPr lang="en-US" sz="2300" dirty="0">
              <a:solidFill>
                <a:srgbClr val="D90B00"/>
              </a:solidFill>
              <a:ea typeface="Gill Sans" pitchFamily="-65" charset="0"/>
              <a:cs typeface="Gill Sans" pitchFamily="-65" charset="0"/>
            </a:endParaRP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3400" dirty="0" smtClean="0"/>
              <a:t>X-ray scattering</a:t>
            </a:r>
            <a:endParaRPr lang="en-US" sz="3400" dirty="0"/>
          </a:p>
        </p:txBody>
      </p:sp>
      <p:sp>
        <p:nvSpPr>
          <p:cNvPr id="16" name="Rectangle 4"/>
          <p:cNvSpPr>
            <a:spLocks/>
          </p:cNvSpPr>
          <p:nvPr/>
        </p:nvSpPr>
        <p:spPr bwMode="auto">
          <a:xfrm>
            <a:off x="1062633" y="3866376"/>
            <a:ext cx="164524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Gill Sans" pitchFamily="-65" charset="0"/>
                <a:cs typeface="Gill Sans" pitchFamily="-65" charset="0"/>
              </a:rPr>
              <a:t>Diffuse Scattering</a:t>
            </a:r>
            <a:endParaRPr lang="en-US" dirty="0">
              <a:solidFill>
                <a:schemeClr val="tx1"/>
              </a:solidFill>
              <a:ea typeface="Gill Sans" pitchFamily="-65" charset="0"/>
              <a:cs typeface="Gill Sans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01100" cy="7254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Electronic softening </a:t>
            </a: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in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2400" dirty="0" err="1" smtClean="0">
                <a:ea typeface="ＭＳ Ｐゴシック" pitchFamily="-105" charset="-128"/>
                <a:cs typeface="ＭＳ Ｐゴシック" pitchFamily="-105" charset="-128"/>
              </a:rPr>
              <a:t>photoexcited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 bismuth: </a:t>
            </a:r>
            <a:r>
              <a:rPr lang="en-US" sz="2400" dirty="0" err="1" smtClean="0">
                <a:ea typeface="ＭＳ Ｐゴシック" pitchFamily="-105" charset="-128"/>
                <a:cs typeface="ＭＳ Ｐゴシック" pitchFamily="-105" charset="-128"/>
              </a:rPr>
              <a:t>fs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 x-</a:t>
            </a: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ray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 diffraction </a:t>
            </a:r>
            <a:endParaRPr lang="en-US" sz="24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1371600"/>
            <a:ext cx="2971800" cy="4197152"/>
            <a:chOff x="0" y="2376488"/>
            <a:chExt cx="2971800" cy="4197152"/>
          </a:xfrm>
        </p:grpSpPr>
        <p:sp>
          <p:nvSpPr>
            <p:cNvPr id="37927" name="Rectangle 27"/>
            <p:cNvSpPr>
              <a:spLocks noChangeArrowheads="1"/>
            </p:cNvSpPr>
            <p:nvPr/>
          </p:nvSpPr>
          <p:spPr bwMode="auto">
            <a:xfrm>
              <a:off x="139700" y="6265863"/>
              <a:ext cx="19861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400" dirty="0">
                  <a:ea typeface="Arial" pitchFamily="-105" charset="0"/>
                  <a:cs typeface="Arial" pitchFamily="-105" charset="0"/>
                </a:rPr>
                <a:t> Johnson </a:t>
              </a:r>
              <a:r>
                <a:rPr lang="en-US" sz="1400" i="1" dirty="0">
                  <a:ea typeface="Arial" pitchFamily="-105" charset="0"/>
                  <a:cs typeface="Arial" pitchFamily="-105" charset="0"/>
                </a:rPr>
                <a:t>et al. </a:t>
              </a:r>
              <a:r>
                <a:rPr lang="en-US" sz="1400" dirty="0">
                  <a:ea typeface="Arial" pitchFamily="-105" charset="0"/>
                  <a:cs typeface="Arial" pitchFamily="-105" charset="0"/>
                </a:rPr>
                <a:t>PRL 2009.</a:t>
              </a:r>
            </a:p>
          </p:txBody>
        </p:sp>
        <p:pic>
          <p:nvPicPr>
            <p:cNvPr id="37930" name="Picture 25" descr="Picture 2.png"/>
            <p:cNvPicPr>
              <a:picLocks noChangeAspect="1"/>
            </p:cNvPicPr>
            <p:nvPr/>
          </p:nvPicPr>
          <p:blipFill>
            <a:blip r:embed="rId3"/>
            <a:srcRect r="4878"/>
            <a:stretch>
              <a:fillRect/>
            </a:stretch>
          </p:blipFill>
          <p:spPr bwMode="auto">
            <a:xfrm>
              <a:off x="0" y="2376488"/>
              <a:ext cx="2971800" cy="396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387725" y="849313"/>
            <a:ext cx="5375275" cy="3112631"/>
            <a:chOff x="3149600" y="849313"/>
            <a:chExt cx="5375275" cy="3112631"/>
          </a:xfrm>
        </p:grpSpPr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3149600" y="849313"/>
              <a:ext cx="5375275" cy="2862262"/>
              <a:chOff x="304800" y="1143000"/>
              <a:chExt cx="8664575" cy="4613275"/>
            </a:xfrm>
          </p:grpSpPr>
          <p:pic>
            <p:nvPicPr>
              <p:cNvPr id="37917" name="Picture 1"/>
              <p:cNvPicPr>
                <a:picLocks noChangeArrowheads="1"/>
              </p:cNvPicPr>
              <p:nvPr/>
            </p:nvPicPr>
            <p:blipFill>
              <a:blip r:embed="rId4"/>
              <a:srcRect r="16805"/>
              <a:stretch>
                <a:fillRect/>
              </a:stretch>
            </p:blipFill>
            <p:spPr bwMode="auto">
              <a:xfrm>
                <a:off x="304800" y="1371600"/>
                <a:ext cx="5105400" cy="4384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1473200" y="1143000"/>
                <a:ext cx="7496175" cy="4483101"/>
                <a:chOff x="1473200" y="1143000"/>
                <a:chExt cx="7496175" cy="4483101"/>
              </a:xfrm>
            </p:grpSpPr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5300663" y="1143000"/>
                  <a:ext cx="3668712" cy="4483101"/>
                  <a:chOff x="0" y="0"/>
                  <a:chExt cx="2311" cy="2824"/>
                </a:xfrm>
              </p:grpSpPr>
              <p:pic>
                <p:nvPicPr>
                  <p:cNvPr id="37925" name="Picture 15"/>
                  <p:cNvPicPr>
                    <a:picLocks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0" y="137"/>
                    <a:ext cx="2311" cy="2687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792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588" y="0"/>
                    <a:ext cx="1" cy="26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18"/>
                <p:cNvGrpSpPr>
                  <a:grpSpLocks/>
                </p:cNvGrpSpPr>
                <p:nvPr/>
              </p:nvGrpSpPr>
              <p:grpSpPr bwMode="auto">
                <a:xfrm>
                  <a:off x="1473200" y="4457700"/>
                  <a:ext cx="1422400" cy="444500"/>
                  <a:chOff x="0" y="0"/>
                  <a:chExt cx="896" cy="280"/>
                </a:xfrm>
              </p:grpSpPr>
              <p:sp>
                <p:nvSpPr>
                  <p:cNvPr id="37921" name="Oval 19"/>
                  <p:cNvSpPr>
                    <a:spLocks/>
                  </p:cNvSpPr>
                  <p:nvPr/>
                </p:nvSpPr>
                <p:spPr bwMode="auto">
                  <a:xfrm>
                    <a:off x="0" y="184"/>
                    <a:ext cx="96" cy="96"/>
                  </a:xfrm>
                  <a:prstGeom prst="ellipse">
                    <a:avLst/>
                  </a:prstGeom>
                  <a:solidFill>
                    <a:srgbClr val="008040"/>
                  </a:solidFill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22" name="Oval 20"/>
                  <p:cNvSpPr>
                    <a:spLocks/>
                  </p:cNvSpPr>
                  <p:nvPr/>
                </p:nvSpPr>
                <p:spPr bwMode="auto">
                  <a:xfrm>
                    <a:off x="392" y="96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23" name="Oval 21"/>
                  <p:cNvSpPr>
                    <a:spLocks/>
                  </p:cNvSpPr>
                  <p:nvPr/>
                </p:nvSpPr>
                <p:spPr bwMode="auto">
                  <a:xfrm>
                    <a:off x="536" y="64"/>
                    <a:ext cx="96" cy="96"/>
                  </a:xfrm>
                  <a:prstGeom prst="ellipse">
                    <a:avLst/>
                  </a:prstGeom>
                  <a:solidFill>
                    <a:srgbClr val="333399"/>
                  </a:solidFill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24" name="Oval 22"/>
                  <p:cNvSpPr>
                    <a:spLocks/>
                  </p:cNvSpPr>
                  <p:nvPr/>
                </p:nvSpPr>
                <p:spPr bwMode="auto">
                  <a:xfrm>
                    <a:off x="800" y="0"/>
                    <a:ext cx="96" cy="96"/>
                  </a:xfrm>
                  <a:prstGeom prst="ellipse">
                    <a:avLst/>
                  </a:prstGeom>
                  <a:solidFill>
                    <a:srgbClr val="808080"/>
                  </a:solidFill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7916" name="Rectangle 12"/>
            <p:cNvSpPr>
              <a:spLocks/>
            </p:cNvSpPr>
            <p:nvPr/>
          </p:nvSpPr>
          <p:spPr bwMode="auto">
            <a:xfrm>
              <a:off x="4572000" y="3746500"/>
              <a:ext cx="2984801" cy="215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400" dirty="0">
                  <a:ea typeface="Arial" pitchFamily="-105" charset="0"/>
                  <a:cs typeface="Arial" pitchFamily="-105" charset="0"/>
                </a:rPr>
                <a:t>D. M. Fritz et al. </a:t>
              </a:r>
              <a:r>
                <a:rPr lang="en-US" sz="1400" dirty="0" smtClean="0">
                  <a:ea typeface="Arial" pitchFamily="-105" charset="0"/>
                  <a:cs typeface="Arial" pitchFamily="-105" charset="0"/>
                </a:rPr>
                <a:t>Science 315, </a:t>
              </a:r>
              <a:r>
                <a:rPr lang="en-US" sz="1400" dirty="0">
                  <a:ea typeface="Arial" pitchFamily="-105" charset="0"/>
                  <a:cs typeface="Arial" pitchFamily="-105" charset="0"/>
                </a:rPr>
                <a:t>2007.</a:t>
              </a: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200400" y="4100150"/>
            <a:ext cx="5767795" cy="2529250"/>
            <a:chOff x="3141663" y="3992563"/>
            <a:chExt cx="5767795" cy="2529250"/>
          </a:xfrm>
          <a:solidFill>
            <a:schemeClr val="bg1"/>
          </a:solidFill>
        </p:grpSpPr>
        <p:pic>
          <p:nvPicPr>
            <p:cNvPr id="51" name="Picture 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1663" y="4165600"/>
              <a:ext cx="4766565" cy="20271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Oval 3"/>
            <p:cNvSpPr>
              <a:spLocks/>
            </p:cNvSpPr>
            <p:nvPr/>
          </p:nvSpPr>
          <p:spPr bwMode="auto">
            <a:xfrm>
              <a:off x="6415541" y="4501101"/>
              <a:ext cx="100349" cy="9769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6415541" y="4549947"/>
              <a:ext cx="100349" cy="219809"/>
              <a:chOff x="0" y="0"/>
              <a:chExt cx="96" cy="216"/>
            </a:xfrm>
            <a:grpFill/>
          </p:grpSpPr>
          <p:sp>
            <p:nvSpPr>
              <p:cNvPr id="67" name="Oval 5"/>
              <p:cNvSpPr>
                <a:spLocks/>
              </p:cNvSpPr>
              <p:nvPr/>
            </p:nvSpPr>
            <p:spPr bwMode="auto">
              <a:xfrm>
                <a:off x="0" y="120"/>
                <a:ext cx="96" cy="9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6"/>
              <p:cNvSpPr>
                <a:spLocks noChangeShapeType="1"/>
              </p:cNvSpPr>
              <p:nvPr/>
            </p:nvSpPr>
            <p:spPr bwMode="auto">
              <a:xfrm>
                <a:off x="36" y="0"/>
                <a:ext cx="1" cy="21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6503346" y="4720911"/>
              <a:ext cx="200697" cy="5373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6152127" y="4720911"/>
              <a:ext cx="301045" cy="1087854"/>
              <a:chOff x="0" y="0"/>
              <a:chExt cx="288" cy="1069"/>
            </a:xfrm>
            <a:grpFill/>
          </p:grpSpPr>
          <p:sp>
            <p:nvSpPr>
              <p:cNvPr id="64" name="Line 9"/>
              <p:cNvSpPr>
                <a:spLocks noChangeShapeType="1"/>
              </p:cNvSpPr>
              <p:nvPr/>
            </p:nvSpPr>
            <p:spPr bwMode="auto">
              <a:xfrm flipH="1">
                <a:off x="96" y="0"/>
                <a:ext cx="192" cy="96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0"/>
              <p:cNvSpPr>
                <a:spLocks noChangeShapeType="1"/>
              </p:cNvSpPr>
              <p:nvPr/>
            </p:nvSpPr>
            <p:spPr bwMode="auto">
              <a:xfrm flipH="1">
                <a:off x="48" y="0"/>
                <a:ext cx="240" cy="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11"/>
              <p:cNvSpPr>
                <a:spLocks/>
              </p:cNvSpPr>
              <p:nvPr/>
            </p:nvSpPr>
            <p:spPr bwMode="auto">
              <a:xfrm>
                <a:off x="0" y="163"/>
                <a:ext cx="239" cy="9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>
                <a:prstTxWarp prst="textNoShape">
                  <a:avLst/>
                </a:prstTxWarp>
                <a:spAutoFit/>
              </a:bodyPr>
              <a:lstStyle/>
              <a:p>
                <a:pPr marL="39688"/>
                <a:r>
                  <a:rPr lang="en-US" sz="3200" dirty="0">
                    <a:ea typeface="Arial" pitchFamily="-105" charset="0"/>
                    <a:cs typeface="Arial" pitchFamily="-105" charset="0"/>
                  </a:rPr>
                  <a:t>?</a:t>
                </a:r>
              </a:p>
            </p:txBody>
          </p:sp>
        </p:grpSp>
        <p:sp>
          <p:nvSpPr>
            <p:cNvPr id="56" name="Rectangle 13"/>
            <p:cNvSpPr>
              <a:spLocks/>
            </p:cNvSpPr>
            <p:nvPr/>
          </p:nvSpPr>
          <p:spPr bwMode="auto">
            <a:xfrm>
              <a:off x="8116935" y="4327371"/>
              <a:ext cx="569688" cy="39891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800" dirty="0">
                  <a:ea typeface="Arial" pitchFamily="-105" charset="0"/>
                  <a:cs typeface="Arial" pitchFamily="-105" charset="0"/>
                </a:rPr>
                <a:t>Optical</a:t>
              </a:r>
            </a:p>
            <a:p>
              <a:pPr marL="39688"/>
              <a:r>
                <a:rPr lang="en-US" sz="1800" dirty="0">
                  <a:ea typeface="Arial" pitchFamily="-105" charset="0"/>
                  <a:cs typeface="Arial" pitchFamily="-105" charset="0"/>
                </a:rPr>
                <a:t>Modes</a:t>
              </a:r>
            </a:p>
          </p:txBody>
        </p:sp>
        <p:sp>
          <p:nvSpPr>
            <p:cNvPr id="57" name="Rectangle 15"/>
            <p:cNvSpPr>
              <a:spLocks/>
            </p:cNvSpPr>
            <p:nvPr/>
          </p:nvSpPr>
          <p:spPr bwMode="auto">
            <a:xfrm>
              <a:off x="7908227" y="4349003"/>
              <a:ext cx="408285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4000" dirty="0">
                  <a:ea typeface="Arial" pitchFamily="-105" charset="0"/>
                  <a:cs typeface="Arial" pitchFamily="-105" charset="0"/>
                </a:rPr>
                <a:t>}</a:t>
              </a:r>
            </a:p>
          </p:txBody>
        </p:sp>
        <p:sp>
          <p:nvSpPr>
            <p:cNvPr id="58" name="Rectangle 16"/>
            <p:cNvSpPr>
              <a:spLocks/>
            </p:cNvSpPr>
            <p:nvPr/>
          </p:nvSpPr>
          <p:spPr bwMode="auto">
            <a:xfrm>
              <a:off x="7866063" y="4872101"/>
              <a:ext cx="349414" cy="110799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7200" b="0" dirty="0">
                  <a:ea typeface="Arial" pitchFamily="-105" charset="0"/>
                  <a:cs typeface="Arial" pitchFamily="-105" charset="0"/>
                </a:rPr>
                <a:t>}</a:t>
              </a:r>
            </a:p>
          </p:txBody>
        </p:sp>
        <p:sp>
          <p:nvSpPr>
            <p:cNvPr id="59" name="Rectangle 17"/>
            <p:cNvSpPr>
              <a:spLocks/>
            </p:cNvSpPr>
            <p:nvPr/>
          </p:nvSpPr>
          <p:spPr bwMode="auto">
            <a:xfrm>
              <a:off x="4684525" y="4827763"/>
              <a:ext cx="494427" cy="227951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800">
                  <a:solidFill>
                    <a:srgbClr val="6666FF"/>
                  </a:solidFill>
                  <a:ea typeface="Arial" pitchFamily="-105" charset="0"/>
                  <a:cs typeface="Arial" pitchFamily="-105" charset="0"/>
                </a:rPr>
                <a:t>1% e-</a:t>
              </a:r>
            </a:p>
          </p:txBody>
        </p:sp>
        <p:sp>
          <p:nvSpPr>
            <p:cNvPr id="60" name="Rectangle 18"/>
            <p:cNvSpPr>
              <a:spLocks/>
            </p:cNvSpPr>
            <p:nvPr/>
          </p:nvSpPr>
          <p:spPr bwMode="auto">
            <a:xfrm>
              <a:off x="4697069" y="4388143"/>
              <a:ext cx="494427" cy="227951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800">
                  <a:solidFill>
                    <a:srgbClr val="FF0000"/>
                  </a:solidFill>
                  <a:ea typeface="Arial" pitchFamily="-105" charset="0"/>
                  <a:cs typeface="Arial" pitchFamily="-105" charset="0"/>
                </a:rPr>
                <a:t>0% e-</a:t>
              </a:r>
            </a:p>
          </p:txBody>
        </p:sp>
        <p:sp>
          <p:nvSpPr>
            <p:cNvPr id="61" name="Rectangle 13"/>
            <p:cNvSpPr>
              <a:spLocks/>
            </p:cNvSpPr>
            <p:nvPr/>
          </p:nvSpPr>
          <p:spPr bwMode="auto">
            <a:xfrm>
              <a:off x="8191151" y="5226964"/>
              <a:ext cx="718307" cy="41825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800" dirty="0">
                  <a:ea typeface="Arial" pitchFamily="-105" charset="0"/>
                  <a:cs typeface="Arial" pitchFamily="-105" charset="0"/>
                </a:rPr>
                <a:t>Acoustic</a:t>
              </a:r>
            </a:p>
            <a:p>
              <a:pPr marL="39688"/>
              <a:r>
                <a:rPr lang="en-US" sz="1800" dirty="0">
                  <a:ea typeface="Arial" pitchFamily="-105" charset="0"/>
                  <a:cs typeface="Arial" pitchFamily="-105" charset="0"/>
                </a:rPr>
                <a:t>Modes</a:t>
              </a: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6152125" y="6214036"/>
              <a:ext cx="2164387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400" dirty="0">
                  <a:ea typeface="Arial" pitchFamily="-105" charset="0"/>
                  <a:cs typeface="Arial" pitchFamily="-105" charset="0"/>
                </a:rPr>
                <a:t> Murray </a:t>
              </a:r>
              <a:r>
                <a:rPr lang="en-US" sz="1400" i="1" dirty="0">
                  <a:ea typeface="Arial" pitchFamily="-105" charset="0"/>
                  <a:cs typeface="Arial" pitchFamily="-105" charset="0"/>
                </a:rPr>
                <a:t>et al. </a:t>
              </a:r>
              <a:r>
                <a:rPr lang="en-US" sz="1400" dirty="0">
                  <a:ea typeface="Arial" pitchFamily="-105" charset="0"/>
                  <a:cs typeface="Arial" pitchFamily="-105" charset="0"/>
                </a:rPr>
                <a:t>PRB 75 2007.</a:t>
              </a:r>
            </a:p>
          </p:txBody>
        </p:sp>
        <p:sp>
          <p:nvSpPr>
            <p:cNvPr id="63" name="TextBox 60"/>
            <p:cNvSpPr txBox="1">
              <a:spLocks noChangeArrowheads="1"/>
            </p:cNvSpPr>
            <p:nvPr/>
          </p:nvSpPr>
          <p:spPr bwMode="auto">
            <a:xfrm>
              <a:off x="5156200" y="3992563"/>
              <a:ext cx="1849438" cy="3381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DFPT calculation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8938" y="1320800"/>
            <a:ext cx="3771900" cy="2744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438" y="1303338"/>
            <a:ext cx="2362200" cy="242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3492" name="Rectangle 4"/>
          <p:cNvSpPr>
            <a:spLocks/>
          </p:cNvSpPr>
          <p:nvPr/>
        </p:nvSpPr>
        <p:spPr bwMode="auto">
          <a:xfrm>
            <a:off x="2027238" y="3624263"/>
            <a:ext cx="139700" cy="1270000"/>
          </a:xfrm>
          <a:prstGeom prst="rect">
            <a:avLst/>
          </a:prstGeom>
          <a:solidFill>
            <a:srgbClr val="6767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3" name="AutoShape 5"/>
          <p:cNvSpPr>
            <a:spLocks/>
          </p:cNvSpPr>
          <p:nvPr/>
        </p:nvSpPr>
        <p:spPr bwMode="auto">
          <a:xfrm>
            <a:off x="757238" y="3954463"/>
            <a:ext cx="1270000" cy="609600"/>
          </a:xfrm>
          <a:prstGeom prst="rightArrow">
            <a:avLst>
              <a:gd name="adj1" fmla="val 36620"/>
              <a:gd name="adj2" fmla="val 75849"/>
            </a:avLst>
          </a:prstGeom>
          <a:solidFill>
            <a:srgbClr val="003D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/>
            <a:endParaRPr lang="en-US">
              <a:ea typeface="Arial" pitchFamily="-105" charset="0"/>
              <a:cs typeface="Arial" pitchFamily="-105" charset="0"/>
            </a:endParaRP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3373438" y="3624263"/>
            <a:ext cx="2413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/>
            <a:r>
              <a:rPr lang="en-US">
                <a:ea typeface="Arial" pitchFamily="-105" charset="0"/>
                <a:cs typeface="Arial" pitchFamily="-105" charset="0"/>
              </a:rPr>
              <a:t>2d </a:t>
            </a:r>
          </a:p>
        </p:txBody>
      </p:sp>
      <p:sp>
        <p:nvSpPr>
          <p:cNvPr id="63495" name="Rectangle 7"/>
          <p:cNvSpPr>
            <a:spLocks/>
          </p:cNvSpPr>
          <p:nvPr/>
        </p:nvSpPr>
        <p:spPr bwMode="auto">
          <a:xfrm>
            <a:off x="1028700" y="4148138"/>
            <a:ext cx="82708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dirty="0">
                <a:ea typeface="Arial" pitchFamily="-105" charset="0"/>
                <a:cs typeface="Arial" pitchFamily="-105" charset="0"/>
              </a:rPr>
              <a:t>x-ray</a:t>
            </a:r>
          </a:p>
        </p:txBody>
      </p:sp>
      <p:sp>
        <p:nvSpPr>
          <p:cNvPr id="63496" name="AutoShape 8"/>
          <p:cNvSpPr>
            <a:spLocks/>
          </p:cNvSpPr>
          <p:nvPr/>
        </p:nvSpPr>
        <p:spPr bwMode="auto">
          <a:xfrm rot="-5463277">
            <a:off x="2146300" y="3667125"/>
            <a:ext cx="1233488" cy="1233488"/>
          </a:xfrm>
          <a:prstGeom prst="triangle">
            <a:avLst>
              <a:gd name="adj" fmla="val 50000"/>
            </a:avLst>
          </a:prstGeom>
          <a:solidFill>
            <a:srgbClr val="003DCC">
              <a:alpha val="21960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ight Arrow 9"/>
          <p:cNvSpPr>
            <a:spLocks noChangeArrowheads="1"/>
          </p:cNvSpPr>
          <p:nvPr/>
        </p:nvSpPr>
        <p:spPr bwMode="auto">
          <a:xfrm>
            <a:off x="3319463" y="2151063"/>
            <a:ext cx="1539875" cy="508000"/>
          </a:xfrm>
          <a:prstGeom prst="rightArrow">
            <a:avLst>
              <a:gd name="adj1" fmla="val 50000"/>
              <a:gd name="adj2" fmla="val 49959"/>
            </a:avLst>
          </a:prstGeom>
          <a:solidFill>
            <a:srgbClr val="FF0000">
              <a:alpha val="52156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TextBox 10"/>
          <p:cNvSpPr txBox="1">
            <a:spLocks noChangeArrowheads="1"/>
          </p:cNvSpPr>
          <p:nvPr/>
        </p:nvSpPr>
        <p:spPr bwMode="auto">
          <a:xfrm>
            <a:off x="4548188" y="4184954"/>
            <a:ext cx="37949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err="1" smtClean="0"/>
              <a:t>Joynson</a:t>
            </a:r>
            <a:r>
              <a:rPr lang="en-US" sz="1400" dirty="0" smtClean="0"/>
              <a:t>, Phys. Rev. 94, 851 (1954)…</a:t>
            </a:r>
          </a:p>
          <a:p>
            <a:r>
              <a:rPr lang="en-US" sz="1400" dirty="0" smtClean="0"/>
              <a:t>…M</a:t>
            </a:r>
            <a:r>
              <a:rPr lang="en-US" sz="1400" dirty="0"/>
              <a:t>. Holt et al., PRL 83, 1999.</a:t>
            </a:r>
          </a:p>
        </p:txBody>
      </p:sp>
      <p:sp>
        <p:nvSpPr>
          <p:cNvPr id="63499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Phonon Dispersion from TDS and limitations</a:t>
            </a:r>
            <a:endParaRPr lang="en-US" dirty="0"/>
          </a:p>
        </p:txBody>
      </p:sp>
      <p:sp>
        <p:nvSpPr>
          <p:cNvPr id="63500" name="TextBox 17"/>
          <p:cNvSpPr txBox="1">
            <a:spLocks noChangeArrowheads="1"/>
          </p:cNvSpPr>
          <p:nvPr/>
        </p:nvSpPr>
        <p:spPr bwMode="auto">
          <a:xfrm>
            <a:off x="1855788" y="5416550"/>
            <a:ext cx="7288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TDS: Limited to simple </a:t>
            </a:r>
            <a:r>
              <a:rPr lang="en-US" sz="1800" dirty="0" smtClean="0"/>
              <a:t>cases (# fit parameters low) and have a constraint (assumes </a:t>
            </a:r>
            <a:r>
              <a:rPr lang="en-US" sz="1800" dirty="0"/>
              <a:t>Bose-Einstein distribution)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11145" y="3240148"/>
            <a:ext cx="2913056" cy="3093980"/>
            <a:chOff x="7010404" y="762000"/>
            <a:chExt cx="1904996" cy="2024064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7010404" y="1855626"/>
              <a:ext cx="898353" cy="930438"/>
              <a:chOff x="7086600" y="1703403"/>
              <a:chExt cx="898352" cy="930629"/>
            </a:xfrm>
          </p:grpSpPr>
          <p:pic>
            <p:nvPicPr>
              <p:cNvPr id="63505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86600" y="1703403"/>
                <a:ext cx="898352" cy="930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506" name="Rectangle 39"/>
              <p:cNvSpPr>
                <a:spLocks noChangeArrowheads="1"/>
              </p:cNvSpPr>
              <p:nvPr/>
            </p:nvSpPr>
            <p:spPr bwMode="auto">
              <a:xfrm>
                <a:off x="7086600" y="2438400"/>
                <a:ext cx="286120" cy="17167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63503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43800" y="762000"/>
              <a:ext cx="1371600" cy="198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3504" name="Rectangle 9"/>
            <p:cNvSpPr>
              <a:spLocks noChangeAspect="1" noChangeArrowheads="1"/>
            </p:cNvSpPr>
            <p:nvPr/>
          </p:nvSpPr>
          <p:spPr bwMode="auto">
            <a:xfrm rot="1745532">
              <a:off x="7981950" y="1139825"/>
              <a:ext cx="490538" cy="542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14738" y="2035314"/>
            <a:ext cx="58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?</a:t>
            </a:r>
            <a:endParaRPr lang="en-US" sz="4000" b="1" dirty="0"/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017068" y="4776441"/>
            <a:ext cx="4329393" cy="7147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phonons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143000"/>
            <a:ext cx="60960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Quantized Normal </a:t>
            </a:r>
            <a:r>
              <a:rPr lang="en-US" sz="2800" dirty="0" err="1" smtClean="0"/>
              <a:t>vibrational</a:t>
            </a:r>
            <a:r>
              <a:rPr lang="en-US" sz="2800" dirty="0" smtClean="0"/>
              <a:t> modes of a harmonic crystal (analogous to photons).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In 3D, 3nN  modes for N units cells of </a:t>
            </a:r>
            <a:r>
              <a:rPr lang="en-US" sz="2800" dirty="0" err="1" smtClean="0"/>
              <a:t>n</a:t>
            </a:r>
            <a:r>
              <a:rPr lang="en-US" sz="2800" dirty="0" smtClean="0"/>
              <a:t> atoms.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Only 3n per allowed </a:t>
            </a:r>
            <a:r>
              <a:rPr lang="en-US" sz="2800" dirty="0" err="1" smtClean="0"/>
              <a:t>wavevector</a:t>
            </a:r>
            <a:r>
              <a:rPr lang="en-US" sz="2800" dirty="0" smtClean="0"/>
              <a:t> (wavelength)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Details depend on structure/symmetry and nature of forces.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Couple to electrons, other phonons, … </a:t>
            </a:r>
          </a:p>
          <a:p>
            <a:pPr>
              <a:buFont typeface="Arial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09800"/>
            <a:ext cx="7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will time-domain give us? And what are its limitations.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26886"/>
          </a:xfrm>
        </p:spPr>
        <p:txBody>
          <a:bodyPr>
            <a:noAutofit/>
          </a:bodyPr>
          <a:lstStyle/>
          <a:p>
            <a:r>
              <a:rPr lang="en-US" sz="2600" dirty="0" smtClean="0"/>
              <a:t>Simulation of </a:t>
            </a:r>
            <a:r>
              <a:rPr lang="en-US" sz="2600" dirty="0" err="1" smtClean="0"/>
              <a:t>InP</a:t>
            </a:r>
            <a:r>
              <a:rPr lang="en-US" sz="2600" dirty="0" smtClean="0"/>
              <a:t> impulse softening of TA by 20%</a:t>
            </a:r>
            <a:endParaRPr lang="en-US" sz="2600" dirty="0"/>
          </a:p>
        </p:txBody>
      </p:sp>
      <p:pic>
        <p:nvPicPr>
          <p:cNvPr id="3" name="psychedelic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8300" y="1523999"/>
            <a:ext cx="8273142" cy="4136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9511" y="3244334"/>
            <a:ext cx="1364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Movie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queezeFi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957031"/>
            <a:ext cx="5562600" cy="4496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429555"/>
            <a:ext cx="6934200" cy="5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71" y="5943600"/>
            <a:ext cx="5461000" cy="520700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181600" y="6553200"/>
            <a:ext cx="464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 dirty="0" err="1" smtClean="0"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Hillyard</a:t>
            </a:r>
            <a:r>
              <a:rPr lang="en-US" sz="1200" dirty="0"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,</a:t>
            </a:r>
            <a:r>
              <a:rPr lang="en-US" sz="1200" dirty="0" smtClean="0"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 Reis and Gaffney PRB </a:t>
            </a:r>
            <a:r>
              <a:rPr lang="en-US" sz="1200" dirty="0"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77, 195213 (2008).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Fourier transform of </a:t>
            </a:r>
            <a:r>
              <a:rPr lang="en-US" dirty="0" err="1" smtClean="0"/>
              <a:t>I(q,t</a:t>
            </a:r>
            <a:r>
              <a:rPr lang="en-US" dirty="0" smtClean="0"/>
              <a:t>) yields phonon dispersion </a:t>
            </a:r>
            <a:br>
              <a:rPr lang="en-US" dirty="0" smtClean="0"/>
            </a:br>
            <a:r>
              <a:rPr lang="en-US" dirty="0" smtClean="0"/>
              <a:t>(excited state)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4" descr="diffuseSetup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0730" y="1143000"/>
            <a:ext cx="821773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3" descr="I:\JOB_applications\Groningen\Ioff_along001color.png"/>
          <p:cNvPicPr>
            <a:picLocks noChangeAspect="1" noChangeArrowheads="1"/>
          </p:cNvPicPr>
          <p:nvPr/>
        </p:nvPicPr>
        <p:blipFill>
          <a:blip r:embed="rId3"/>
          <a:srcRect l="12717" t="6276" r="9596" b="12032"/>
          <a:stretch>
            <a:fillRect/>
          </a:stretch>
        </p:blipFill>
        <p:spPr bwMode="auto">
          <a:xfrm>
            <a:off x="2185988" y="4114800"/>
            <a:ext cx="45958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52400" y="914400"/>
            <a:ext cx="2438400" cy="1585913"/>
            <a:chOff x="0" y="838200"/>
            <a:chExt cx="2590800" cy="1684338"/>
          </a:xfrm>
        </p:grpSpPr>
        <p:pic>
          <p:nvPicPr>
            <p:cNvPr id="51206" name="Picture 78" descr="crop_APS-hirez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176338"/>
              <a:ext cx="2590800" cy="134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7" name="TextBox 104"/>
            <p:cNvSpPr txBox="1">
              <a:spLocks noChangeArrowheads="1"/>
            </p:cNvSpPr>
            <p:nvPr/>
          </p:nvSpPr>
          <p:spPr bwMode="auto">
            <a:xfrm>
              <a:off x="0" y="838200"/>
              <a:ext cx="25114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ea typeface="Arial" pitchFamily="-65" charset="0"/>
                  <a:cs typeface="Arial" pitchFamily="-65" charset="0"/>
                </a:rPr>
                <a:t>Advanced Photon Source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7125499" y="4099510"/>
            <a:ext cx="201850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15 </a:t>
            </a:r>
            <a:r>
              <a:rPr lang="en-US" sz="1500" dirty="0" err="1" smtClean="0"/>
              <a:t>keV</a:t>
            </a:r>
            <a:r>
              <a:rPr lang="en-US" sz="1500" dirty="0" smtClean="0"/>
              <a:t> x-rays</a:t>
            </a:r>
          </a:p>
          <a:p>
            <a:endParaRPr lang="en-US" sz="1500" dirty="0" smtClean="0"/>
          </a:p>
          <a:p>
            <a:r>
              <a:rPr lang="en-US" sz="1500" dirty="0" smtClean="0"/>
              <a:t>~ 100 single x-ray </a:t>
            </a:r>
          </a:p>
          <a:p>
            <a:r>
              <a:rPr lang="en-US" sz="1500" dirty="0" smtClean="0"/>
              <a:t>Pulses</a:t>
            </a:r>
          </a:p>
          <a:p>
            <a:endParaRPr lang="en-US" sz="1500" dirty="0" smtClean="0"/>
          </a:p>
          <a:p>
            <a:r>
              <a:rPr lang="en-US" sz="1500" dirty="0" smtClean="0">
                <a:solidFill>
                  <a:srgbClr val="FF0000"/>
                </a:solidFill>
              </a:rPr>
              <a:t>Equivalent to a single LCLS shot!</a:t>
            </a:r>
          </a:p>
          <a:p>
            <a:endParaRPr lang="en-US" sz="1500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srgbClr val="FF0000"/>
                </a:solidFill>
              </a:rPr>
              <a:t>…Except few % BW and 100 </a:t>
            </a:r>
            <a:r>
              <a:rPr lang="en-US" sz="1500" dirty="0" err="1" smtClean="0">
                <a:solidFill>
                  <a:srgbClr val="FF0000"/>
                </a:solidFill>
              </a:rPr>
              <a:t>ps</a:t>
            </a:r>
            <a:r>
              <a:rPr lang="en-US" sz="1500" dirty="0" smtClean="0">
                <a:solidFill>
                  <a:srgbClr val="FF0000"/>
                </a:solidFill>
              </a:rPr>
              <a:t> pulses</a:t>
            </a:r>
          </a:p>
          <a:p>
            <a:endParaRPr lang="en-US" sz="1500" dirty="0"/>
          </a:p>
        </p:txBody>
      </p:sp>
      <p:sp>
        <p:nvSpPr>
          <p:cNvPr id="10" name="Rectangle 9"/>
          <p:cNvSpPr/>
          <p:nvPr/>
        </p:nvSpPr>
        <p:spPr>
          <a:xfrm>
            <a:off x="6019800" y="4191000"/>
            <a:ext cx="754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InP</a:t>
            </a:r>
            <a:r>
              <a:rPr lang="en-US" dirty="0" smtClean="0">
                <a:solidFill>
                  <a:schemeClr val="bg1"/>
                </a:solidFill>
              </a:rPr>
              <a:t>, 300K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974827"/>
            <a:ext cx="1762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660429" y="6520927"/>
            <a:ext cx="3483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Trigo</a:t>
            </a:r>
            <a:r>
              <a:rPr lang="en-US" sz="1200" dirty="0" smtClean="0"/>
              <a:t> et al. Phys. Rev. B, 82(23):235205, 2010.</a:t>
            </a:r>
            <a:endParaRPr lang="en-US" sz="1200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730" y="5409677"/>
            <a:ext cx="13668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Benchmark experiments at APS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47800" y="1143001"/>
            <a:ext cx="6040966" cy="3699934"/>
            <a:chOff x="2209800" y="2209800"/>
            <a:chExt cx="4681538" cy="2522538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09800" y="2514600"/>
              <a:ext cx="4681538" cy="2217738"/>
              <a:chOff x="1981200" y="1820334"/>
              <a:chExt cx="6129576" cy="2904066"/>
            </a:xfrm>
          </p:grpSpPr>
          <p:pic>
            <p:nvPicPr>
              <p:cNvPr id="62478" name="Picture 3" descr="Iss_diff_400ps_100ps_norm.eps"/>
              <p:cNvPicPr>
                <a:picLocks noChangeAspect="1"/>
              </p:cNvPicPr>
              <p:nvPr/>
            </p:nvPicPr>
            <p:blipFill>
              <a:blip r:embed="rId3"/>
              <a:srcRect l="12500" r="2574" b="9525"/>
              <a:stretch>
                <a:fillRect/>
              </a:stretch>
            </p:blipFill>
            <p:spPr bwMode="auto">
              <a:xfrm>
                <a:off x="1981200" y="1828800"/>
                <a:ext cx="5867400" cy="289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7361769" y="1820334"/>
                <a:ext cx="639231" cy="1532466"/>
                <a:chOff x="7361769" y="1820334"/>
                <a:chExt cx="639231" cy="1532466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7512160" y="1828649"/>
                  <a:ext cx="488454" cy="15237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cs typeface="Arial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7362506" y="1820334"/>
                  <a:ext cx="532103" cy="228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cs typeface="Arial"/>
                  </a:endParaRPr>
                </a:p>
              </p:txBody>
            </p:sp>
          </p:grpSp>
          <p:sp>
            <p:nvSpPr>
              <p:cNvPr id="62480" name="TextBox 7"/>
              <p:cNvSpPr txBox="1">
                <a:spLocks noChangeArrowheads="1"/>
              </p:cNvSpPr>
              <p:nvPr/>
            </p:nvSpPr>
            <p:spPr bwMode="auto">
              <a:xfrm>
                <a:off x="7489768" y="1932801"/>
                <a:ext cx="48417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ea typeface="Arial" pitchFamily="-65" charset="0"/>
                    <a:cs typeface="Arial" pitchFamily="-65" charset="0"/>
                  </a:rPr>
                  <a:t>0.01</a:t>
                </a:r>
              </a:p>
            </p:txBody>
          </p:sp>
          <p:sp>
            <p:nvSpPr>
              <p:cNvPr id="62481" name="TextBox 8"/>
              <p:cNvSpPr txBox="1">
                <a:spLocks noChangeArrowheads="1"/>
              </p:cNvSpPr>
              <p:nvPr/>
            </p:nvSpPr>
            <p:spPr bwMode="auto">
              <a:xfrm>
                <a:off x="7489768" y="3075801"/>
                <a:ext cx="6210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ea typeface="Arial" pitchFamily="-65" charset="0"/>
                    <a:cs typeface="Arial" pitchFamily="-65" charset="0"/>
                  </a:rPr>
                  <a:t>-0.005</a:t>
                </a:r>
              </a:p>
            </p:txBody>
          </p:sp>
          <p:sp>
            <p:nvSpPr>
              <p:cNvPr id="62482" name="TextBox 9"/>
              <p:cNvSpPr txBox="1">
                <a:spLocks noChangeArrowheads="1"/>
              </p:cNvSpPr>
              <p:nvPr/>
            </p:nvSpPr>
            <p:spPr bwMode="auto">
              <a:xfrm>
                <a:off x="7488765" y="2307165"/>
                <a:ext cx="56976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ea typeface="Arial" pitchFamily="-65" charset="0"/>
                    <a:cs typeface="Arial" pitchFamily="-65" charset="0"/>
                  </a:rPr>
                  <a:t>0.005</a:t>
                </a:r>
              </a:p>
            </p:txBody>
          </p:sp>
          <p:sp>
            <p:nvSpPr>
              <p:cNvPr id="62483" name="TextBox 10"/>
              <p:cNvSpPr txBox="1">
                <a:spLocks noChangeArrowheads="1"/>
              </p:cNvSpPr>
              <p:nvPr/>
            </p:nvSpPr>
            <p:spPr bwMode="auto">
              <a:xfrm>
                <a:off x="7492998" y="2709330"/>
                <a:ext cx="27025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ea typeface="Arial" pitchFamily="-65" charset="0"/>
                    <a:cs typeface="Arial" pitchFamily="-65" charset="0"/>
                  </a:rPr>
                  <a:t>0</a:t>
                </a:r>
              </a:p>
            </p:txBody>
          </p:sp>
        </p:grpSp>
        <p:sp>
          <p:nvSpPr>
            <p:cNvPr id="62477" name="Rectangle 13"/>
            <p:cNvSpPr>
              <a:spLocks noChangeArrowheads="1"/>
            </p:cNvSpPr>
            <p:nvPr/>
          </p:nvSpPr>
          <p:spPr bwMode="auto">
            <a:xfrm>
              <a:off x="2323967" y="2209800"/>
              <a:ext cx="4373810" cy="293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 smtClean="0"/>
                <a:t>Differential change: [ </a:t>
              </a:r>
              <a:r>
                <a:rPr lang="en-US" sz="2200" dirty="0"/>
                <a:t>I(400ps) −I(100ps) ] / </a:t>
              </a:r>
              <a:r>
                <a:rPr lang="en-US" sz="2200" dirty="0" err="1"/>
                <a:t>I(oﬀ</a:t>
              </a:r>
              <a:r>
                <a:rPr lang="en-US" sz="2200" dirty="0"/>
                <a:t>)</a:t>
              </a:r>
            </a:p>
          </p:txBody>
        </p:sp>
      </p:grpSp>
      <p:sp>
        <p:nvSpPr>
          <p:cNvPr id="62472" name="Rectangle 19"/>
          <p:cNvSpPr>
            <a:spLocks noChangeArrowheads="1"/>
          </p:cNvSpPr>
          <p:nvPr/>
        </p:nvSpPr>
        <p:spPr bwMode="auto">
          <a:xfrm>
            <a:off x="70195" y="5543490"/>
            <a:ext cx="3435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If processes were</a:t>
            </a:r>
            <a:r>
              <a:rPr lang="en-US" sz="2000" dirty="0" smtClean="0"/>
              <a:t> only thermal, </a:t>
            </a:r>
            <a:endParaRPr lang="en-US" sz="2000" dirty="0"/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548240" y="5410399"/>
            <a:ext cx="1715654" cy="719467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923140" y="5381720"/>
            <a:ext cx="2916060" cy="680414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5412827" y="5768878"/>
            <a:ext cx="3810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Nonequilibrium</a:t>
            </a:r>
            <a:r>
              <a:rPr lang="en-US" dirty="0" smtClean="0"/>
              <a:t> phonons—more than just heating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60429" y="6520927"/>
            <a:ext cx="3483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Trigo</a:t>
            </a:r>
            <a:r>
              <a:rPr lang="en-US" sz="1200" dirty="0" smtClean="0"/>
              <a:t> et al. Phys. Rev. B, 82(23):235205, 2010.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1227" t="2582" r="7692" b="50000"/>
              <a:stretch>
                <a:fillRect/>
              </a:stretch>
            </p:blipFill>
          </mc:Choice>
          <mc:Fallback>
            <p:blipFill>
              <a:blip r:embed="rId3"/>
              <a:srcRect l="11227" t="2582" r="7692" b="50000"/>
              <a:stretch>
                <a:fillRect/>
              </a:stretch>
            </p:blipFill>
          </mc:Fallback>
        </mc:AlternateContent>
        <p:spPr>
          <a:xfrm>
            <a:off x="2209800" y="1560673"/>
            <a:ext cx="4953000" cy="2799130"/>
          </a:xfrm>
          <a:prstGeom prst="rect">
            <a:avLst/>
          </a:prstGeom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304800" y="1847399"/>
            <a:ext cx="1828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 smtClean="0"/>
              <a:t>Similar to equilibrium image</a:t>
            </a:r>
          </a:p>
          <a:p>
            <a:pPr algn="r"/>
            <a:endParaRPr lang="en-US" sz="16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62800" y="1759961"/>
            <a:ext cx="144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Sharp raise + exponential decay</a:t>
            </a:r>
          </a:p>
          <a:p>
            <a:endParaRPr lang="en-US" sz="1600" dirty="0"/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76200" y="3106737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 smtClean="0"/>
              <a:t>Positive and negative differential scattering</a:t>
            </a:r>
            <a:endParaRPr lang="en-US" sz="1600" dirty="0"/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7162800" y="3228031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Delayed 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838200" y="4825424"/>
            <a:ext cx="723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Complex dynamics in the phonon populations due to the </a:t>
            </a:r>
            <a:r>
              <a:rPr lang="en-US" sz="2000" dirty="0" err="1" smtClean="0"/>
              <a:t>anharmonic</a:t>
            </a:r>
            <a:r>
              <a:rPr lang="en-US" sz="2000" dirty="0" smtClean="0"/>
              <a:t> coupling between modes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562600" y="4249737"/>
            <a:ext cx="10112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Arial" pitchFamily="-65" charset="0"/>
                <a:cs typeface="Arial" pitchFamily="-65" charset="0"/>
              </a:rPr>
              <a:t>time delay [ns]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58835" y="1213405"/>
            <a:ext cx="375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761180" y="1224950"/>
            <a:ext cx="60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SV</a:t>
            </a:r>
            <a:r>
              <a:rPr lang="en-US" i="1" baseline="30000" dirty="0" smtClean="0"/>
              <a:t>T</a:t>
            </a:r>
            <a:endParaRPr lang="en-US" baseline="30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Singular Value Decomposition on differences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60429" y="6520927"/>
            <a:ext cx="3483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Trigo</a:t>
            </a:r>
            <a:r>
              <a:rPr lang="en-US" sz="1200" dirty="0" smtClean="0"/>
              <a:t> et al. Phys. Rev. B, 82(23):235205, 2010.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482930" y="1970910"/>
            <a:ext cx="7822870" cy="2601090"/>
            <a:chOff x="330530" y="971550"/>
            <a:chExt cx="8652901" cy="2877074"/>
          </a:xfrm>
        </p:grpSpPr>
        <p:pic>
          <p:nvPicPr>
            <p:cNvPr id="24" name="Picture 23" descr="Fig4b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7620" y="1095406"/>
              <a:ext cx="2706400" cy="2706400"/>
            </a:xfrm>
            <a:prstGeom prst="rect">
              <a:avLst/>
            </a:prstGeom>
          </p:spPr>
        </p:pic>
        <p:pic>
          <p:nvPicPr>
            <p:cNvPr id="23" name="Picture 22" descr="Fig4a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530" y="1071987"/>
              <a:ext cx="2706400" cy="2773451"/>
            </a:xfrm>
            <a:prstGeom prst="rect">
              <a:avLst/>
            </a:prstGeom>
          </p:spPr>
        </p:pic>
        <p:pic>
          <p:nvPicPr>
            <p:cNvPr id="29" name="Picture 28" descr="Fig4c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3970" y="971550"/>
              <a:ext cx="3029461" cy="2877074"/>
            </a:xfrm>
            <a:prstGeom prst="rect">
              <a:avLst/>
            </a:prstGeom>
          </p:spPr>
        </p:pic>
      </p:grpSp>
      <p:sp>
        <p:nvSpPr>
          <p:cNvPr id="68632" name="TextBox 10"/>
          <p:cNvSpPr txBox="1">
            <a:spLocks noChangeArrowheads="1"/>
          </p:cNvSpPr>
          <p:nvPr/>
        </p:nvSpPr>
        <p:spPr bwMode="auto">
          <a:xfrm>
            <a:off x="1404986" y="1681261"/>
            <a:ext cx="394613" cy="32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>
                <a:ea typeface="Arial" pitchFamily="-65" charset="0"/>
                <a:cs typeface="Arial" pitchFamily="-65" charset="0"/>
              </a:rPr>
              <a:t>LA</a:t>
            </a:r>
          </a:p>
        </p:txBody>
      </p:sp>
      <p:sp>
        <p:nvSpPr>
          <p:cNvPr id="68629" name="TextBox 11"/>
          <p:cNvSpPr txBox="1">
            <a:spLocks noChangeArrowheads="1"/>
          </p:cNvSpPr>
          <p:nvPr/>
        </p:nvSpPr>
        <p:spPr bwMode="auto">
          <a:xfrm>
            <a:off x="3962400" y="1690786"/>
            <a:ext cx="394613" cy="32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ea typeface="Arial" pitchFamily="-65" charset="0"/>
                <a:cs typeface="Arial" pitchFamily="-65" charset="0"/>
              </a:rPr>
              <a:t>TA</a:t>
            </a:r>
          </a:p>
        </p:txBody>
      </p:sp>
      <p:pic>
        <p:nvPicPr>
          <p:cNvPr id="686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58" y="4724400"/>
            <a:ext cx="1524028" cy="145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5" name="Rectangle 27"/>
          <p:cNvSpPr>
            <a:spLocks noChangeArrowheads="1"/>
          </p:cNvSpPr>
          <p:nvPr/>
        </p:nvSpPr>
        <p:spPr bwMode="auto">
          <a:xfrm>
            <a:off x="6413359" y="5128349"/>
            <a:ext cx="966899" cy="6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Brillouin</a:t>
            </a:r>
            <a:r>
              <a:rPr lang="en-US" dirty="0"/>
              <a:t> </a:t>
            </a:r>
          </a:p>
          <a:p>
            <a:r>
              <a:rPr lang="en-US" dirty="0" smtClean="0"/>
              <a:t>zone</a:t>
            </a:r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 from acoustic phonon branches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60429" y="6520927"/>
            <a:ext cx="3483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Trigo</a:t>
            </a:r>
            <a:r>
              <a:rPr lang="en-US" sz="1200" dirty="0" smtClean="0"/>
              <a:t> et al. Phys. Rev. B, 82(23):235205, 2010.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76200"/>
            <a:ext cx="4572000" cy="3429000"/>
          </a:xfrm>
          <a:prstGeom prst="rect">
            <a:avLst/>
          </a:prstGeom>
        </p:spPr>
      </p:pic>
      <p:pic>
        <p:nvPicPr>
          <p:cNvPr id="5" name="Picture 4" descr="phot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2" y="0"/>
            <a:ext cx="4572000" cy="3429000"/>
          </a:xfrm>
          <a:prstGeom prst="rect">
            <a:avLst/>
          </a:prstGeom>
        </p:spPr>
      </p:pic>
      <p:pic>
        <p:nvPicPr>
          <p:cNvPr id="6" name="Picture 5" descr="photo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429000"/>
            <a:ext cx="4572002" cy="3429002"/>
          </a:xfrm>
          <a:prstGeom prst="rect">
            <a:avLst/>
          </a:prstGeom>
        </p:spPr>
      </p:pic>
      <p:pic>
        <p:nvPicPr>
          <p:cNvPr id="7" name="Picture 6" descr="photo 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429001"/>
            <a:ext cx="4572001" cy="34290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2895600"/>
            <a:ext cx="7988300" cy="1143000"/>
          </a:xfrm>
          <a:solidFill>
            <a:schemeClr val="bg1">
              <a:lumMod val="65000"/>
              <a:alpha val="83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L362 and L367 collaboration: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Ultrafast imaging of </a:t>
            </a:r>
            <a:r>
              <a:rPr lang="en-US" sz="2800" b="1" dirty="0" err="1" smtClean="0">
                <a:solidFill>
                  <a:srgbClr val="FFFF00"/>
                </a:solidFill>
              </a:rPr>
              <a:t>nonequilibrium</a:t>
            </a:r>
            <a:r>
              <a:rPr lang="en-US" sz="2800" b="1" dirty="0" smtClean="0">
                <a:solidFill>
                  <a:srgbClr val="FFFF00"/>
                </a:solidFill>
              </a:rPr>
              <a:t> phonons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and lattice instabilities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715000"/>
            <a:ext cx="9144002" cy="1143000"/>
          </a:xfrm>
          <a:prstGeom prst="rect">
            <a:avLst/>
          </a:prstGeom>
          <a:solidFill>
            <a:schemeClr val="bg1">
              <a:lumMod val="65000"/>
              <a:alpha val="83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PLEASE NOTE: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Everything that follows is unpublished and preliminary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 XPP Instrument on LCLS</a:t>
            </a:r>
          </a:p>
        </p:txBody>
      </p:sp>
      <p:pic>
        <p:nvPicPr>
          <p:cNvPr id="6" name="Picture 5" descr="xpp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32592" y="4871198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Hutch 3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3349924"/>
            <a:ext cx="79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Hutch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2267" y="6400800"/>
            <a:ext cx="242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Courtesy David Fritz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Layout</a:t>
            </a:r>
          </a:p>
        </p:txBody>
      </p:sp>
      <p:pic>
        <p:nvPicPr>
          <p:cNvPr id="6" name="Picture 5" descr="xpp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32592" y="4871198"/>
            <a:ext cx="62934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Hutch 3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3349924"/>
            <a:ext cx="62934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Hutch 2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5708650" y="3079750"/>
            <a:ext cx="1143000" cy="222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597650" y="2806700"/>
            <a:ext cx="236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2MPixel  array, 120Hz readout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+2 fixed diodes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838200" y="2749550"/>
            <a:ext cx="4387850" cy="6667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6200000" flipH="1">
            <a:off x="2498725" y="2441575"/>
            <a:ext cx="67945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H="1">
            <a:off x="3228975" y="2517775"/>
            <a:ext cx="67945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 flipH="1">
            <a:off x="2701925" y="2466975"/>
            <a:ext cx="67945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H="1">
            <a:off x="3457575" y="2511425"/>
            <a:ext cx="67945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146300" y="2012950"/>
            <a:ext cx="2672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Slits, Be lenses, Intensity Monitors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3384550" y="3371850"/>
            <a:ext cx="1187450" cy="622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222500" y="3994150"/>
            <a:ext cx="219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10 </a:t>
            </a:r>
            <a:r>
              <a:rPr lang="en-US" sz="1400" dirty="0" err="1" smtClean="0">
                <a:solidFill>
                  <a:srgbClr val="FFFF00"/>
                </a:solidFill>
              </a:rPr>
              <a:t>keV</a:t>
            </a:r>
            <a:r>
              <a:rPr lang="en-US" sz="1400" dirty="0" smtClean="0">
                <a:solidFill>
                  <a:srgbClr val="FFFF00"/>
                </a:solidFill>
              </a:rPr>
              <a:t>, &lt;0.2mJ, 50fs, 20x250µm</a:t>
            </a:r>
            <a:r>
              <a:rPr lang="en-US" sz="1400" baseline="30000" dirty="0" smtClean="0">
                <a:solidFill>
                  <a:srgbClr val="FFFF00"/>
                </a:solidFill>
              </a:rPr>
              <a:t>2</a:t>
            </a:r>
            <a:r>
              <a:rPr lang="en-US" sz="1400" dirty="0" smtClean="0">
                <a:solidFill>
                  <a:srgbClr val="FFFF00"/>
                </a:solidFill>
              </a:rPr>
              <a:t>,120 Hz </a:t>
            </a:r>
            <a:endParaRPr lang="en-US" sz="1400" baseline="30000" dirty="0">
              <a:solidFill>
                <a:srgbClr val="FFFF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572000" y="3244850"/>
            <a:ext cx="695325" cy="1587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4572000" y="3187700"/>
            <a:ext cx="711200" cy="317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>
            <a:off x="4648200" y="2305050"/>
            <a:ext cx="1206500" cy="558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346700" y="1422400"/>
            <a:ext cx="1555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 1.5eV, &lt;10mJ, 50fs, 60x400µm</a:t>
            </a:r>
            <a:r>
              <a:rPr lang="en-US" sz="1400" baseline="30000" dirty="0" smtClean="0">
                <a:solidFill>
                  <a:srgbClr val="FFFF00"/>
                </a:solidFill>
              </a:rPr>
              <a:t>2</a:t>
            </a:r>
            <a:r>
              <a:rPr lang="en-US" sz="1400" dirty="0" smtClean="0">
                <a:solidFill>
                  <a:srgbClr val="FFFF00"/>
                </a:solidFill>
              </a:rPr>
              <a:t>, 120Hz, near collinear 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40" name="Straight Arrow Connector 39"/>
          <p:cNvCxnSpPr>
            <a:stCxn id="44" idx="0"/>
          </p:cNvCxnSpPr>
          <p:nvPr/>
        </p:nvCxnSpPr>
        <p:spPr bwMode="auto">
          <a:xfrm rot="5400000" flipH="1" flipV="1">
            <a:off x="4597400" y="3441700"/>
            <a:ext cx="628650" cy="6794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Right Triangle 46"/>
          <p:cNvSpPr/>
          <p:nvPr/>
        </p:nvSpPr>
        <p:spPr bwMode="auto">
          <a:xfrm rot="838497" flipH="1">
            <a:off x="5290534" y="3126293"/>
            <a:ext cx="235597" cy="323809"/>
          </a:xfrm>
          <a:prstGeom prst="rtTriangle">
            <a:avLst/>
          </a:prstGeom>
          <a:solidFill>
            <a:schemeClr val="bg1">
              <a:alpha val="8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0" y="409575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Sample Mount 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(on rotation and translation stages)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 rot="644408">
            <a:off x="5185324" y="3366271"/>
            <a:ext cx="115969" cy="1190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4850249"/>
            <a:ext cx="51566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Sample in vacuum to minimize parasitic scattering</a:t>
            </a:r>
          </a:p>
          <a:p>
            <a:r>
              <a:rPr lang="en-US" sz="1400" dirty="0" smtClean="0"/>
              <a:t>Grazing incidence (~0.5°) to match laser and x-ray penetration depth</a:t>
            </a:r>
          </a:p>
          <a:p>
            <a:r>
              <a:rPr lang="en-US" sz="1400" dirty="0" smtClean="0"/>
              <a:t>Drop 2pps x-ray, 5-10 </a:t>
            </a:r>
            <a:r>
              <a:rPr lang="en-US" sz="1400" dirty="0" err="1" smtClean="0"/>
              <a:t>pps</a:t>
            </a:r>
            <a:r>
              <a:rPr lang="en-US" sz="1400" dirty="0" smtClean="0"/>
              <a:t> laser</a:t>
            </a:r>
          </a:p>
          <a:p>
            <a:r>
              <a:rPr lang="en-US" sz="1400" dirty="0" smtClean="0"/>
              <a:t>Measure everything can on single shot basis</a:t>
            </a:r>
          </a:p>
          <a:p>
            <a:r>
              <a:rPr lang="en-US" sz="1400" dirty="0" smtClean="0"/>
              <a:t>Powder (LaB6 to </a:t>
            </a:r>
            <a:r>
              <a:rPr lang="en-US" sz="1400" dirty="0" err="1" smtClean="0"/>
              <a:t>callibrate</a:t>
            </a:r>
            <a:r>
              <a:rPr lang="en-US" sz="1400" dirty="0" smtClean="0"/>
              <a:t> Q)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864100" y="3200400"/>
            <a:ext cx="438150" cy="1206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>
                <a:alpha val="3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 flipV="1">
            <a:off x="5156203" y="3314699"/>
            <a:ext cx="152396" cy="6985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>
                <a:alpha val="38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rot="5400000">
            <a:off x="5238750" y="2279650"/>
            <a:ext cx="1098550" cy="1035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6254750" y="2070100"/>
            <a:ext cx="2597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Optical reflectivity (timing probe)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phonons?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838200"/>
            <a:ext cx="8674100" cy="599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9400" y="2057400"/>
            <a:ext cx="243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Nearest neighbor forces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685800"/>
          </a:xfrm>
        </p:spPr>
        <p:txBody>
          <a:bodyPr/>
          <a:lstStyle/>
          <a:p>
            <a:r>
              <a:rPr lang="en-US" dirty="0" smtClean="0"/>
              <a:t>Preliminary Data Removed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getting started…</a:t>
            </a:r>
            <a:endParaRPr lang="en-US" dirty="0"/>
          </a:p>
        </p:txBody>
      </p:sp>
      <p:pic>
        <p:nvPicPr>
          <p:cNvPr id="4" name="Content Placeholder 3" descr="collab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21" r="-871"/>
          <a:stretch>
            <a:fillRect/>
          </a:stretch>
        </p:blipFill>
        <p:spPr>
          <a:xfrm>
            <a:off x="0" y="609600"/>
            <a:ext cx="4572000" cy="3406775"/>
          </a:xfrm>
        </p:spPr>
      </p:pic>
      <p:pic>
        <p:nvPicPr>
          <p:cNvPr id="8" name="Picture 7" descr="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609600"/>
            <a:ext cx="4588933" cy="3441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09600"/>
            <a:ext cx="2468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September 1, 2011 (ca. 2:00pm)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89869" y="609600"/>
            <a:ext cx="2545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September 12, 2011 (ca. 9:30am)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-135467" y="4114800"/>
            <a:ext cx="9364133" cy="247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0000FF"/>
                </a:solidFill>
              </a:rPr>
              <a:t>Mariano </a:t>
            </a:r>
            <a:r>
              <a:rPr lang="en-US" sz="1400" b="1" dirty="0" err="1" smtClean="0">
                <a:solidFill>
                  <a:srgbClr val="0000FF"/>
                </a:solidFill>
              </a:rPr>
              <a:t>Trigo</a:t>
            </a:r>
            <a:r>
              <a:rPr lang="en-US" sz="1400" b="1" dirty="0" smtClean="0">
                <a:solidFill>
                  <a:srgbClr val="0000FF"/>
                </a:solidFill>
              </a:rPr>
              <a:t>, </a:t>
            </a:r>
            <a:r>
              <a:rPr lang="en-US" sz="1400" b="1" dirty="0" err="1" smtClean="0">
                <a:solidFill>
                  <a:srgbClr val="0000FF"/>
                </a:solidFill>
              </a:rPr>
              <a:t>Jian</a:t>
            </a:r>
            <a:r>
              <a:rPr lang="en-US" sz="1400" b="1" dirty="0" smtClean="0">
                <a:solidFill>
                  <a:srgbClr val="0000FF"/>
                </a:solidFill>
              </a:rPr>
              <a:t> Chen, Matthias Fuchs,  Mason Jiang</a:t>
            </a:r>
            <a:r>
              <a:rPr lang="en-US" sz="1400" dirty="0" smtClean="0">
                <a:solidFill>
                  <a:srgbClr val="000000"/>
                </a:solidFill>
              </a:rPr>
              <a:t>, Mike </a:t>
            </a:r>
            <a:r>
              <a:rPr lang="en-US" sz="1400" dirty="0" err="1" smtClean="0">
                <a:solidFill>
                  <a:srgbClr val="000000"/>
                </a:solidFill>
              </a:rPr>
              <a:t>Kozina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Shambhu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Ghimire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Georges </a:t>
            </a:r>
            <a:r>
              <a:rPr lang="en-US" sz="1400" dirty="0" err="1" smtClean="0">
                <a:solidFill>
                  <a:srgbClr val="000000"/>
                </a:solidFill>
              </a:rPr>
              <a:t>Ndabashimiye</a:t>
            </a:r>
            <a:r>
              <a:rPr lang="en-US" sz="1400" dirty="0" smtClean="0">
                <a:solidFill>
                  <a:srgbClr val="000000"/>
                </a:solidFill>
              </a:rPr>
              <a:t> and </a:t>
            </a:r>
            <a:r>
              <a:rPr lang="en-US" sz="1400" dirty="0" err="1" smtClean="0">
                <a:solidFill>
                  <a:srgbClr val="000000"/>
                </a:solidFill>
              </a:rPr>
              <a:t>Vinayak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Vishwanath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smtClean="0"/>
              <a:t>Aaron </a:t>
            </a:r>
            <a:r>
              <a:rPr lang="en-US" sz="1400" dirty="0" err="1" smtClean="0"/>
              <a:t>Lindenberg</a:t>
            </a:r>
            <a:r>
              <a:rPr lang="en-US" sz="1400" dirty="0" smtClean="0"/>
              <a:t>, Kelly Gaffney, </a:t>
            </a:r>
            <a:r>
              <a:rPr lang="en-US" sz="1400" dirty="0" smtClean="0">
                <a:solidFill>
                  <a:srgbClr val="000000"/>
                </a:solidFill>
              </a:rPr>
              <a:t>DAR</a:t>
            </a:r>
          </a:p>
          <a:p>
            <a:pPr algn="ctr">
              <a:spcAft>
                <a:spcPts val="600"/>
              </a:spcAft>
            </a:pPr>
            <a:r>
              <a:rPr lang="en-US" sz="1400" i="1" dirty="0" smtClean="0"/>
              <a:t>Stanford PULSE Institute, SLAC National Accelerator Laboratory</a:t>
            </a:r>
          </a:p>
          <a:p>
            <a:pPr algn="ctr">
              <a:buNone/>
            </a:pPr>
            <a:r>
              <a:rPr lang="en-US" sz="1400" b="1" dirty="0" smtClean="0"/>
              <a:t>David Fritz, Marco </a:t>
            </a:r>
            <a:r>
              <a:rPr lang="en-US" sz="1400" b="1" dirty="0" err="1" smtClean="0"/>
              <a:t>Cammarata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Henrik</a:t>
            </a:r>
            <a:r>
              <a:rPr lang="en-US" sz="1400" b="1" dirty="0" smtClean="0"/>
              <a:t> Lemke, </a:t>
            </a:r>
            <a:r>
              <a:rPr lang="en-US" sz="1400" b="1" dirty="0" err="1" smtClean="0"/>
              <a:t>Diling</a:t>
            </a:r>
            <a:r>
              <a:rPr lang="en-US" sz="1400" b="1" dirty="0" smtClean="0"/>
              <a:t> Zhu</a:t>
            </a:r>
          </a:p>
          <a:p>
            <a:pPr algn="ctr"/>
            <a:r>
              <a:rPr lang="en-US" sz="1400" i="1" dirty="0" smtClean="0"/>
              <a:t>XPP, LCLS, SLAC National Accelerator Laboratory</a:t>
            </a:r>
            <a:endParaRPr lang="en-US" sz="1400" dirty="0" smtClean="0"/>
          </a:p>
          <a:p>
            <a:pPr algn="ctr"/>
            <a:r>
              <a:rPr lang="en-US" sz="1400" dirty="0" smtClean="0"/>
              <a:t>Stephen </a:t>
            </a:r>
            <a:r>
              <a:rPr lang="en-US" sz="1400" dirty="0" err="1" smtClean="0"/>
              <a:t>Fahy</a:t>
            </a:r>
            <a:r>
              <a:rPr lang="en-US" sz="1400" dirty="0" smtClean="0"/>
              <a:t> (Cork); </a:t>
            </a:r>
            <a:r>
              <a:rPr lang="en-US" sz="1400" dirty="0" err="1" smtClean="0"/>
              <a:t>Eamonn</a:t>
            </a:r>
            <a:r>
              <a:rPr lang="en-US" sz="1400" dirty="0" smtClean="0"/>
              <a:t> Murray (Davis); Tim Graber, Robert Henning (</a:t>
            </a:r>
            <a:r>
              <a:rPr lang="en-US" sz="1400" i="1" dirty="0" smtClean="0"/>
              <a:t>CARS, U. Chicago)</a:t>
            </a:r>
            <a:r>
              <a:rPr lang="en-US" sz="1400" dirty="0" smtClean="0"/>
              <a:t>  Yu-</a:t>
            </a:r>
            <a:r>
              <a:rPr lang="en-US" sz="1400" dirty="0" err="1" smtClean="0"/>
              <a:t>Miin</a:t>
            </a:r>
            <a:r>
              <a:rPr lang="en-US" sz="1400" dirty="0" smtClean="0"/>
              <a:t> </a:t>
            </a:r>
            <a:r>
              <a:rPr lang="en-US" sz="1400" dirty="0" err="1" smtClean="0"/>
              <a:t>Sheu</a:t>
            </a:r>
            <a:r>
              <a:rPr lang="en-US" sz="1400" dirty="0" smtClean="0"/>
              <a:t> (LANL); Klaus </a:t>
            </a:r>
            <a:r>
              <a:rPr lang="en-US" sz="1400" dirty="0" err="1" smtClean="0"/>
              <a:t>Sokolowski-Tinten</a:t>
            </a:r>
            <a:r>
              <a:rPr lang="en-US" sz="1400" dirty="0" smtClean="0"/>
              <a:t>, </a:t>
            </a:r>
            <a:r>
              <a:rPr lang="en-US" sz="1400" dirty="0" err="1" smtClean="0"/>
              <a:t>Florian</a:t>
            </a:r>
            <a:r>
              <a:rPr lang="en-US" sz="1400" dirty="0" smtClean="0"/>
              <a:t> </a:t>
            </a:r>
            <a:r>
              <a:rPr lang="en-US" sz="1400" dirty="0" err="1" smtClean="0"/>
              <a:t>Quirin</a:t>
            </a:r>
            <a:r>
              <a:rPr lang="en-US" sz="1400" dirty="0" smtClean="0"/>
              <a:t> (Essen); Steve Johnson, Tim Huber (ETH); Jorgen </a:t>
            </a:r>
            <a:r>
              <a:rPr lang="en-US" sz="1400" dirty="0" err="1" smtClean="0"/>
              <a:t>Larssen</a:t>
            </a:r>
            <a:r>
              <a:rPr lang="en-US" sz="1400" dirty="0" smtClean="0"/>
              <a:t> (Lund); Justin </a:t>
            </a:r>
            <a:r>
              <a:rPr lang="en-US" sz="1400" dirty="0" err="1" smtClean="0"/>
              <a:t>Wark</a:t>
            </a:r>
            <a:r>
              <a:rPr lang="en-US" sz="1400" dirty="0" smtClean="0"/>
              <a:t>, Andy Higginbotham (Oxford); </a:t>
            </a:r>
            <a:r>
              <a:rPr lang="en-US" sz="1400" dirty="0" err="1" smtClean="0"/>
              <a:t>Ctirad</a:t>
            </a:r>
            <a:r>
              <a:rPr lang="en-US" sz="1400" dirty="0" smtClean="0"/>
              <a:t> </a:t>
            </a:r>
            <a:r>
              <a:rPr lang="en-US" sz="1400" dirty="0" err="1" smtClean="0"/>
              <a:t>Uher</a:t>
            </a:r>
            <a:r>
              <a:rPr lang="en-US" sz="1400" dirty="0" smtClean="0"/>
              <a:t>, </a:t>
            </a:r>
            <a:r>
              <a:rPr lang="en-US" sz="1400" dirty="0" err="1" smtClean="0"/>
              <a:t>Guoyu</a:t>
            </a:r>
            <a:r>
              <a:rPr lang="en-US" sz="1400" dirty="0" smtClean="0"/>
              <a:t> Wang (Michigan); Gerhard </a:t>
            </a:r>
            <a:r>
              <a:rPr lang="en-US" sz="1400" dirty="0" err="1" smtClean="0"/>
              <a:t>Lapertot</a:t>
            </a:r>
            <a:r>
              <a:rPr lang="en-US" sz="1400" dirty="0" smtClean="0"/>
              <a:t> (CEA); </a:t>
            </a:r>
            <a:r>
              <a:rPr lang="en-US" sz="1400" dirty="0" err="1" smtClean="0"/>
              <a:t>Faton</a:t>
            </a:r>
            <a:r>
              <a:rPr lang="en-US" sz="1400" dirty="0" smtClean="0"/>
              <a:t> </a:t>
            </a:r>
            <a:r>
              <a:rPr lang="en-US" sz="1400" dirty="0" err="1" smtClean="0"/>
              <a:t>Karsniqi</a:t>
            </a:r>
            <a:r>
              <a:rPr lang="en-US" sz="1400" dirty="0" smtClean="0"/>
              <a:t> (MPQ/ASG) </a:t>
            </a:r>
            <a:r>
              <a:rPr lang="en-US" sz="1400" i="1" dirty="0" smtClean="0"/>
              <a:t>et al.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Supported by the U.S. Department of Energy, Office of Basic Energy Science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Detectors are getting better all of the time. Easier analysis, weaker scattering, more complex systems.</a:t>
            </a:r>
          </a:p>
          <a:p>
            <a:r>
              <a:rPr lang="en-US" dirty="0" smtClean="0"/>
              <a:t>Shorter pulses (x-ray and IR/</a:t>
            </a:r>
            <a:r>
              <a:rPr lang="en-US" dirty="0" err="1" smtClean="0"/>
              <a:t>vis/uv</a:t>
            </a:r>
            <a:r>
              <a:rPr lang="en-US" dirty="0" smtClean="0"/>
              <a:t>) and single shot timing diagnostics.  High freq. response.</a:t>
            </a:r>
          </a:p>
          <a:p>
            <a:r>
              <a:rPr lang="en-US" dirty="0" smtClean="0"/>
              <a:t>Wavelength and energy stability, means fewer things to bin.  Narrower bandwidth, better resolution and can get closer to peaks.   </a:t>
            </a:r>
          </a:p>
          <a:p>
            <a:r>
              <a:rPr lang="en-US" dirty="0" smtClean="0"/>
              <a:t>More compact data.  More complete scanning of reciprocal space.  </a:t>
            </a:r>
          </a:p>
          <a:p>
            <a:r>
              <a:rPr lang="en-US" dirty="0" smtClean="0"/>
              <a:t>Great for </a:t>
            </a:r>
            <a:r>
              <a:rPr lang="en-US" dirty="0" err="1" smtClean="0"/>
              <a:t>nonequilibrium</a:t>
            </a:r>
            <a:r>
              <a:rPr lang="en-US" dirty="0" smtClean="0"/>
              <a:t>.  Would really like high-rep-rate machine for equilibrium.</a:t>
            </a:r>
          </a:p>
          <a:p>
            <a:r>
              <a:rPr lang="en-US" dirty="0" err="1" smtClean="0"/>
              <a:t>xpcs</a:t>
            </a:r>
            <a:r>
              <a:rPr lang="en-US" dirty="0" smtClean="0"/>
              <a:t>, x-ray pump, x-ray probe…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phonons?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838200"/>
            <a:ext cx="8623300" cy="562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464300"/>
            <a:ext cx="751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only need –</a:t>
            </a:r>
            <a:r>
              <a:rPr lang="en-US" dirty="0" err="1" smtClean="0"/>
              <a:t>π</a:t>
            </a:r>
            <a:r>
              <a:rPr lang="en-US" dirty="0" smtClean="0"/>
              <a:t>/a – </a:t>
            </a:r>
            <a:r>
              <a:rPr lang="en-US" dirty="0" err="1" smtClean="0"/>
              <a:t>π</a:t>
            </a:r>
            <a:r>
              <a:rPr lang="en-US" dirty="0" smtClean="0"/>
              <a:t>/a to uniquely determine (</a:t>
            </a:r>
            <a:r>
              <a:rPr lang="en-US" dirty="0" err="1" smtClean="0"/>
              <a:t>Brillouin</a:t>
            </a:r>
            <a:r>
              <a:rPr lang="en-US" dirty="0" smtClean="0"/>
              <a:t> Zone). Quiz: 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phonons play defining role in materials properties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024" y="850286"/>
            <a:ext cx="2461576" cy="19230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8361"/>
            <a:ext cx="3327564" cy="1860411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6800" y="868363"/>
            <a:ext cx="2794000" cy="186041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85800" y="2708830"/>
            <a:ext cx="169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Thermoelectrics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30024" y="2708830"/>
            <a:ext cx="201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Superconducttors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507547" y="2708830"/>
            <a:ext cx="144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Photovoltaics</a:t>
            </a:r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04800" y="38100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04800" y="30940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err="1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heir </a:t>
            </a:r>
            <a:r>
              <a:rPr lang="en-US" sz="2500" noProof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structure and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dynamics…and their </a:t>
            </a:r>
            <a:r>
              <a:rPr lang="en-US" sz="25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limitations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4267200"/>
            <a:ext cx="8839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Phonon spectroscopy especially challenging for short wavelength, low energies, and for </a:t>
            </a:r>
            <a:r>
              <a:rPr lang="en-US" sz="2500" dirty="0" err="1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anharmonic</a:t>
            </a:r>
            <a:r>
              <a:rPr lang="en-US" sz="25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coupling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Inelastic neutron scattering from phonons</a:t>
            </a:r>
            <a:endParaRPr lang="en-US" dirty="0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57800" y="838200"/>
            <a:ext cx="2847527" cy="15747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548500"/>
            <a:ext cx="3769783" cy="32681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127" y="4385734"/>
            <a:ext cx="2943673" cy="2472266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455633" y="2590800"/>
            <a:ext cx="2621567" cy="176061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98855" y="990600"/>
            <a:ext cx="3856359" cy="2557900"/>
            <a:chOff x="1371600" y="1382951"/>
            <a:chExt cx="5408486" cy="333230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9FFFA"/>
                </a:clrFrom>
                <a:clrTo>
                  <a:srgbClr val="F9FFFA">
                    <a:alpha val="0"/>
                  </a:srgbClr>
                </a:clrTo>
              </a:clrChange>
            </a:blip>
            <a:srcRect l="-22388"/>
            <a:stretch>
              <a:fillRect/>
            </a:stretch>
          </p:blipFill>
          <p:spPr>
            <a:xfrm>
              <a:off x="3352800" y="3026153"/>
              <a:ext cx="2082800" cy="1689100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1371600" y="1382951"/>
              <a:ext cx="5408486" cy="2824099"/>
              <a:chOff x="1384427" y="1382951"/>
              <a:chExt cx="5408486" cy="2824099"/>
            </a:xfrm>
          </p:grpSpPr>
          <p:grpSp>
            <p:nvGrpSpPr>
              <p:cNvPr id="31" name="Group 30"/>
              <p:cNvGrpSpPr/>
              <p:nvPr/>
            </p:nvGrpSpPr>
            <p:grpSpPr>
              <a:xfrm rot="19906055">
                <a:off x="1732318" y="1653556"/>
                <a:ext cx="4089400" cy="2553494"/>
                <a:chOff x="2209800" y="1295400"/>
                <a:chExt cx="4089400" cy="2553494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2209800" y="2409825"/>
                  <a:ext cx="2362200" cy="13716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V="1">
                  <a:off x="4572000" y="2667000"/>
                  <a:ext cx="1727200" cy="1143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rot="16200000" flipV="1">
                  <a:off x="2976959" y="2255441"/>
                  <a:ext cx="2553494" cy="63341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9"/>
                  <a:stretch>
                    <a:fillRect/>
                  </a:stretch>
                </p:blipFill>
              </mc:Choice>
              <mc:Fallback>
                <p:blipFill>
                  <a:blip r:embed="rId10"/>
                  <a:stretch>
                    <a:fillRect/>
                  </a:stretch>
                </p:blipFill>
              </mc:Fallback>
            </mc:AlternateContent>
            <p:spPr>
              <a:xfrm>
                <a:off x="1384427" y="3200400"/>
                <a:ext cx="1028700" cy="431800"/>
              </a:xfrm>
              <a:prstGeom prst="rect">
                <a:avLst/>
              </a:prstGeom>
            </p:spPr>
          </p:pic>
          <p:pic>
            <p:nvPicPr>
              <p:cNvPr id="25" name="Picture 2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1"/>
                  <a:stretch>
                    <a:fillRect/>
                  </a:stretch>
                </p:blipFill>
              </mc:Choice>
              <mc:Fallback>
                <p:blipFill>
                  <a:blip r:embed="rId12"/>
                  <a:stretch>
                    <a:fillRect/>
                  </a:stretch>
                </p:blipFill>
              </mc:Fallback>
            </mc:AlternateContent>
            <p:spPr>
              <a:xfrm>
                <a:off x="5599113" y="2103438"/>
                <a:ext cx="1193800" cy="469900"/>
              </a:xfrm>
              <a:prstGeom prst="rect">
                <a:avLst/>
              </a:prstGeom>
            </p:spPr>
          </p:pic>
          <p:pic>
            <p:nvPicPr>
              <p:cNvPr id="28" name="Picture 2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3"/>
                  <a:stretch>
                    <a:fillRect/>
                  </a:stretch>
                </p:blipFill>
              </mc:Choice>
              <mc:Fallback>
                <p:blipFill>
                  <a:blip r:embed="rId14"/>
                  <a:stretch>
                    <a:fillRect/>
                  </a:stretch>
                </p:blipFill>
              </mc:Fallback>
            </mc:AlternateContent>
            <p:spPr>
              <a:xfrm>
                <a:off x="3054350" y="1382951"/>
                <a:ext cx="596900" cy="5461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1371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Why is it hard to do with </a:t>
            </a:r>
            <a:r>
              <a:rPr lang="en-US" sz="2800" dirty="0" err="1" smtClean="0"/>
              <a:t>x</a:t>
            </a:r>
            <a:r>
              <a:rPr lang="en-US" sz="2800" dirty="0" smtClean="0"/>
              <a:t> rays?</a:t>
            </a:r>
            <a:endParaRPr lang="en-US" sz="28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14600" y="2275820"/>
            <a:ext cx="4025900" cy="154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4648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…still it’s possible</a:t>
            </a:r>
            <a:endParaRPr lang="en-US" sz="28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85900" y="4000500"/>
            <a:ext cx="62103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Inelastic x-ray scattering from phonons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2675" y="1600200"/>
            <a:ext cx="4251461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Some advantages</a:t>
            </a:r>
            <a:r>
              <a:rPr lang="en-US" dirty="0" smtClean="0"/>
              <a:t>,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small crystals (high/low T, high P, films...)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Q determined by geometry (and good resolution)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energy res. ~</a:t>
            </a:r>
            <a:r>
              <a:rPr lang="en-US" dirty="0" err="1" smtClean="0"/>
              <a:t>meV</a:t>
            </a:r>
            <a:endParaRPr lang="en-US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Compatible with low </a:t>
            </a:r>
            <a:r>
              <a:rPr lang="en-US" dirty="0" err="1" smtClean="0"/>
              <a:t>v</a:t>
            </a:r>
            <a:r>
              <a:rPr lang="en-US" dirty="0" smtClean="0"/>
              <a:t>-sound systems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b="1" dirty="0" smtClean="0"/>
              <a:t>Challenges</a:t>
            </a:r>
            <a:r>
              <a:rPr lang="en-US" dirty="0" smtClean="0"/>
              <a:t>,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still just </a:t>
            </a:r>
            <a:r>
              <a:rPr lang="en-US" dirty="0" err="1" smtClean="0"/>
              <a:t>meV</a:t>
            </a:r>
            <a:r>
              <a:rPr lang="en-US" dirty="0" smtClean="0"/>
              <a:t> resolution comparable to INS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low throughput (as is INS)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scaling to ultrafast and </a:t>
            </a:r>
            <a:r>
              <a:rPr lang="en-US" dirty="0" err="1" smtClean="0"/>
              <a:t>nonequilibrium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95400"/>
            <a:ext cx="4330924" cy="3061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549676"/>
            <a:ext cx="4262963" cy="230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time-domain</a:t>
            </a:r>
            <a:endParaRPr lang="en-US" dirty="0"/>
          </a:p>
        </p:txBody>
      </p:sp>
      <p:pic>
        <p:nvPicPr>
          <p:cNvPr id="6" name="Picture 4" descr="Bi2Te3"/>
          <p:cNvPicPr>
            <a:picLocks noChangeAspect="1" noChangeArrowheads="1"/>
          </p:cNvPicPr>
          <p:nvPr/>
        </p:nvPicPr>
        <p:blipFill>
          <a:blip r:embed="rId3"/>
          <a:srcRect t="22386" r="6084" b="22386"/>
          <a:stretch>
            <a:fillRect/>
          </a:stretch>
        </p:blipFill>
        <p:spPr bwMode="auto">
          <a:xfrm>
            <a:off x="228600" y="1052587"/>
            <a:ext cx="3366709" cy="240181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188527"/>
            <a:ext cx="720370" cy="21310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000" y="3349823"/>
            <a:ext cx="2136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Sheu</a:t>
            </a:r>
            <a:r>
              <a:rPr lang="en-US" sz="1600" dirty="0" smtClean="0"/>
              <a:t> </a:t>
            </a:r>
            <a:r>
              <a:rPr lang="en-US" sz="1600" i="1" dirty="0" smtClean="0"/>
              <a:t>et al.</a:t>
            </a:r>
            <a:r>
              <a:rPr lang="en-US" sz="1600" dirty="0" smtClean="0"/>
              <a:t> unpublished</a:t>
            </a:r>
            <a:endParaRPr lang="en-US" sz="1600" dirty="0"/>
          </a:p>
        </p:txBody>
      </p:sp>
      <p:sp>
        <p:nvSpPr>
          <p:cNvPr id="18" name="Title 54"/>
          <p:cNvSpPr txBox="1">
            <a:spLocks/>
          </p:cNvSpPr>
          <p:nvPr/>
        </p:nvSpPr>
        <p:spPr bwMode="auto">
          <a:xfrm>
            <a:off x="493714" y="685800"/>
            <a:ext cx="3101596" cy="2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Arial" pitchFamily="-112" charset="0"/>
                <a:cs typeface="Arial" pitchFamily="-112" charset="0"/>
              </a:rPr>
              <a:t>…separation of time-scales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le 54"/>
          <p:cNvSpPr txBox="1">
            <a:spLocks/>
          </p:cNvSpPr>
          <p:nvPr/>
        </p:nvSpPr>
        <p:spPr bwMode="auto">
          <a:xfrm>
            <a:off x="254000" y="3886200"/>
            <a:ext cx="3101596" cy="2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…Excited State Dynamics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3" name="Group 62"/>
          <p:cNvGrpSpPr/>
          <p:nvPr/>
        </p:nvGrpSpPr>
        <p:grpSpPr>
          <a:xfrm>
            <a:off x="225804" y="4191000"/>
            <a:ext cx="3355596" cy="2039779"/>
            <a:chOff x="0" y="4191000"/>
            <a:chExt cx="2892575" cy="1947333"/>
          </a:xfrm>
        </p:grpSpPr>
        <p:pic>
          <p:nvPicPr>
            <p:cNvPr id="14" name="Picture 1"/>
            <p:cNvPicPr>
              <a:picLocks noChangeArrowheads="1"/>
            </p:cNvPicPr>
            <p:nvPr/>
          </p:nvPicPr>
          <p:blipFill>
            <a:blip r:embed="rId5"/>
            <a:srcRect l="1634" t="1743" r="1961" b="2396"/>
            <a:stretch>
              <a:fillRect/>
            </a:stretch>
          </p:blipFill>
          <p:spPr bwMode="auto">
            <a:xfrm>
              <a:off x="0" y="4191000"/>
              <a:ext cx="2892575" cy="1947333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pic>
          <p:nvPicPr>
            <p:cNvPr id="61" name="Picture 48"/>
            <p:cNvPicPr>
              <a:picLocks noChangeArrowheads="1"/>
            </p:cNvPicPr>
            <p:nvPr/>
          </p:nvPicPr>
          <p:blipFill>
            <a:blip r:embed="rId6"/>
            <a:srcRect l="6850" t="4559" r="20648" b="4814"/>
            <a:stretch>
              <a:fillRect/>
            </a:stretch>
          </p:blipFill>
          <p:spPr bwMode="auto">
            <a:xfrm>
              <a:off x="1460500" y="4247640"/>
              <a:ext cx="1295400" cy="92761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</p:grpSp>
      <p:sp>
        <p:nvSpPr>
          <p:cNvPr id="62" name="Rectangle 2"/>
          <p:cNvSpPr>
            <a:spLocks/>
          </p:cNvSpPr>
          <p:nvPr/>
        </p:nvSpPr>
        <p:spPr bwMode="auto">
          <a:xfrm>
            <a:off x="228600" y="6230779"/>
            <a:ext cx="4810834" cy="2462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600" dirty="0" smtClean="0">
                <a:ea typeface="Arial" charset="0"/>
                <a:cs typeface="Arial" charset="0"/>
              </a:rPr>
              <a:t>Murray </a:t>
            </a:r>
            <a:r>
              <a:rPr lang="en-US" sz="1600" i="1" dirty="0" smtClean="0">
                <a:ea typeface="Arial" charset="0"/>
                <a:cs typeface="Arial" charset="0"/>
              </a:rPr>
              <a:t>et al. </a:t>
            </a:r>
            <a:r>
              <a:rPr lang="en-US" sz="1600" dirty="0" smtClean="0">
                <a:ea typeface="Arial" charset="0"/>
                <a:cs typeface="Arial" charset="0"/>
              </a:rPr>
              <a:t>PRB 72, 060301 (R) 2005.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637626" y="4114800"/>
            <a:ext cx="1162974" cy="1947333"/>
            <a:chOff x="0" y="0"/>
            <a:chExt cx="1206" cy="2035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8" y="180"/>
              <a:ext cx="1188" cy="1835"/>
              <a:chOff x="18" y="19"/>
              <a:chExt cx="1188" cy="1835"/>
            </a:xfrm>
          </p:grpSpPr>
          <p:sp>
            <p:nvSpPr>
              <p:cNvPr id="24" name="Line 6"/>
              <p:cNvSpPr>
                <a:spLocks noChangeShapeType="1"/>
              </p:cNvSpPr>
              <p:nvPr/>
            </p:nvSpPr>
            <p:spPr bwMode="auto">
              <a:xfrm>
                <a:off x="420" y="650"/>
                <a:ext cx="511" cy="56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63" y="64"/>
                <a:ext cx="1027" cy="1745"/>
                <a:chOff x="0" y="0"/>
                <a:chExt cx="1027" cy="1745"/>
              </a:xfrm>
            </p:grpSpPr>
            <p:sp>
              <p:nvSpPr>
                <p:cNvPr id="52" name="Line 8"/>
                <p:cNvSpPr>
                  <a:spLocks noChangeShapeType="1"/>
                </p:cNvSpPr>
                <p:nvPr/>
              </p:nvSpPr>
              <p:spPr bwMode="auto">
                <a:xfrm rot="10800000">
                  <a:off x="521" y="671"/>
                  <a:ext cx="357" cy="507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Line 9"/>
                <p:cNvSpPr>
                  <a:spLocks noChangeShapeType="1"/>
                </p:cNvSpPr>
                <p:nvPr/>
              </p:nvSpPr>
              <p:spPr bwMode="auto">
                <a:xfrm rot="10800000">
                  <a:off x="521" y="671"/>
                  <a:ext cx="149" cy="507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Line 1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656"/>
                  <a:ext cx="521" cy="507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0" name="Group 11"/>
                <p:cNvGrpSpPr>
                  <a:grpSpLocks/>
                </p:cNvGrpSpPr>
                <p:nvPr/>
              </p:nvGrpSpPr>
              <p:grpSpPr bwMode="auto">
                <a:xfrm>
                  <a:off x="164" y="0"/>
                  <a:ext cx="863" cy="1745"/>
                  <a:chOff x="0" y="0"/>
                  <a:chExt cx="863" cy="1745"/>
                </a:xfrm>
              </p:grpSpPr>
              <p:sp>
                <p:nvSpPr>
                  <p:cNvPr id="56" name="Line 12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357" y="0"/>
                    <a:ext cx="1" cy="1745"/>
                  </a:xfrm>
                  <a:prstGeom prst="line">
                    <a:avLst/>
                  </a:prstGeom>
                  <a:noFill/>
                  <a:ln w="25400" cap="rnd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0" y="581"/>
                    <a:ext cx="357" cy="75"/>
                  </a:xfrm>
                  <a:prstGeom prst="line">
                    <a:avLst/>
                  </a:prstGeom>
                  <a:noFill/>
                  <a:ln w="25400" cap="rnd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Line 14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357" y="581"/>
                    <a:ext cx="506" cy="75"/>
                  </a:xfrm>
                  <a:prstGeom prst="line">
                    <a:avLst/>
                  </a:prstGeom>
                  <a:noFill/>
                  <a:ln w="25400" cap="rnd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93" y="581"/>
                    <a:ext cx="164" cy="75"/>
                  </a:xfrm>
                  <a:prstGeom prst="line">
                    <a:avLst/>
                  </a:prstGeom>
                  <a:noFill/>
                  <a:ln w="25400" cap="rnd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Oval 16"/>
                  <p:cNvSpPr>
                    <a:spLocks/>
                  </p:cNvSpPr>
                  <p:nvPr/>
                </p:nvSpPr>
                <p:spPr bwMode="auto">
                  <a:xfrm rot="3179999">
                    <a:off x="306" y="610"/>
                    <a:ext cx="96" cy="95"/>
                  </a:xfrm>
                  <a:prstGeom prst="ellipse">
                    <a:avLst/>
                  </a:prstGeom>
                  <a:solidFill>
                    <a:srgbClr val="808080"/>
                  </a:solidFill>
                  <a:ln w="25400" cap="flat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" name="Rectangle 17"/>
              <p:cNvSpPr>
                <a:spLocks/>
              </p:cNvSpPr>
              <p:nvPr/>
            </p:nvSpPr>
            <p:spPr bwMode="auto">
              <a:xfrm>
                <a:off x="162" y="1506"/>
                <a:ext cx="178" cy="22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800">
                    <a:solidFill>
                      <a:schemeClr val="tx1"/>
                    </a:solidFill>
                    <a:ea typeface="Arial" pitchFamily="-112" charset="0"/>
                    <a:cs typeface="Arial" pitchFamily="-112" charset="0"/>
                  </a:rPr>
                  <a:t>a</a:t>
                </a:r>
              </a:p>
            </p:txBody>
          </p:sp>
          <p:sp>
            <p:nvSpPr>
              <p:cNvPr id="27" name="Rectangle 18"/>
              <p:cNvSpPr>
                <a:spLocks/>
              </p:cNvSpPr>
              <p:nvPr/>
            </p:nvSpPr>
            <p:spPr bwMode="auto">
              <a:xfrm>
                <a:off x="744" y="1491"/>
                <a:ext cx="178" cy="22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800">
                    <a:solidFill>
                      <a:schemeClr val="tx1"/>
                    </a:solidFill>
                    <a:ea typeface="Arial" pitchFamily="-112" charset="0"/>
                    <a:cs typeface="Arial" pitchFamily="-112" charset="0"/>
                  </a:rPr>
                  <a:t>a</a:t>
                </a:r>
              </a:p>
            </p:txBody>
          </p:sp>
          <p:sp>
            <p:nvSpPr>
              <p:cNvPr id="28" name="Rectangle 19"/>
              <p:cNvSpPr>
                <a:spLocks/>
              </p:cNvSpPr>
              <p:nvPr/>
            </p:nvSpPr>
            <p:spPr bwMode="auto">
              <a:xfrm>
                <a:off x="1028" y="888"/>
                <a:ext cx="178" cy="22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800">
                    <a:solidFill>
                      <a:schemeClr val="tx1"/>
                    </a:solidFill>
                    <a:ea typeface="Arial" pitchFamily="-112" charset="0"/>
                    <a:cs typeface="Arial" pitchFamily="-112" charset="0"/>
                  </a:rPr>
                  <a:t>a</a:t>
                </a:r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 rot="1920000">
                <a:off x="488" y="1632"/>
                <a:ext cx="111" cy="104"/>
              </a:xfrm>
              <a:custGeom>
                <a:avLst/>
                <a:gdLst/>
                <a:ahLst/>
                <a:cxnLst>
                  <a:cxn ang="0">
                    <a:pos x="3860" y="21600"/>
                  </a:cxn>
                  <a:cxn ang="0">
                    <a:pos x="1131" y="6113"/>
                  </a:cxn>
                  <a:cxn ang="0">
                    <a:pos x="20001" y="0"/>
                  </a:cxn>
                </a:cxnLst>
                <a:rect l="0" t="0" r="r" b="b"/>
                <a:pathLst>
                  <a:path w="20001" h="21600">
                    <a:moveTo>
                      <a:pt x="3860" y="21600"/>
                    </a:moveTo>
                    <a:cubicBezTo>
                      <a:pt x="1131" y="15623"/>
                      <a:pt x="-1599" y="9781"/>
                      <a:pt x="1131" y="6113"/>
                    </a:cubicBezTo>
                    <a:cubicBezTo>
                      <a:pt x="3860" y="2445"/>
                      <a:pt x="11931" y="1223"/>
                      <a:pt x="20001" y="0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0" name="Picture 21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77" y="1536"/>
                <a:ext cx="107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/>
                <a:tailEnd/>
              </a:ln>
            </p:spPr>
          </p:pic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68" y="651"/>
                <a:ext cx="352" cy="594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23"/>
              <p:cNvSpPr>
                <a:spLocks noChangeShapeType="1"/>
              </p:cNvSpPr>
              <p:nvPr/>
            </p:nvSpPr>
            <p:spPr bwMode="auto">
              <a:xfrm flipH="1">
                <a:off x="580" y="1236"/>
                <a:ext cx="160" cy="55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24"/>
              <p:cNvSpPr>
                <a:spLocks noChangeShapeType="1"/>
              </p:cNvSpPr>
              <p:nvPr/>
            </p:nvSpPr>
            <p:spPr bwMode="auto">
              <a:xfrm flipH="1">
                <a:off x="581" y="1214"/>
                <a:ext cx="352" cy="594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25"/>
              <p:cNvSpPr>
                <a:spLocks noChangeShapeType="1"/>
              </p:cNvSpPr>
              <p:nvPr/>
            </p:nvSpPr>
            <p:spPr bwMode="auto">
              <a:xfrm>
                <a:off x="577" y="67"/>
                <a:ext cx="511" cy="56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26"/>
              <p:cNvSpPr>
                <a:spLocks noChangeShapeType="1"/>
              </p:cNvSpPr>
              <p:nvPr/>
            </p:nvSpPr>
            <p:spPr bwMode="auto">
              <a:xfrm flipH="1">
                <a:off x="418" y="69"/>
                <a:ext cx="159" cy="572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27"/>
              <p:cNvSpPr>
                <a:spLocks noChangeShapeType="1"/>
              </p:cNvSpPr>
              <p:nvPr/>
            </p:nvSpPr>
            <p:spPr bwMode="auto">
              <a:xfrm flipH="1">
                <a:off x="225" y="70"/>
                <a:ext cx="352" cy="594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28"/>
              <p:cNvSpPr>
                <a:spLocks noChangeShapeType="1"/>
              </p:cNvSpPr>
              <p:nvPr/>
            </p:nvSpPr>
            <p:spPr bwMode="auto">
              <a:xfrm flipH="1">
                <a:off x="69" y="658"/>
                <a:ext cx="157" cy="603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29"/>
              <p:cNvSpPr>
                <a:spLocks noChangeShapeType="1"/>
              </p:cNvSpPr>
              <p:nvPr/>
            </p:nvSpPr>
            <p:spPr bwMode="auto">
              <a:xfrm>
                <a:off x="69" y="1245"/>
                <a:ext cx="512" cy="56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30"/>
              <p:cNvSpPr>
                <a:spLocks noChangeShapeType="1"/>
              </p:cNvSpPr>
              <p:nvPr/>
            </p:nvSpPr>
            <p:spPr bwMode="auto">
              <a:xfrm>
                <a:off x="227" y="672"/>
                <a:ext cx="511" cy="56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31"/>
              <p:cNvSpPr>
                <a:spLocks noChangeShapeType="1"/>
              </p:cNvSpPr>
              <p:nvPr/>
            </p:nvSpPr>
            <p:spPr bwMode="auto">
              <a:xfrm rot="10800000" flipH="1">
                <a:off x="738" y="641"/>
                <a:ext cx="352" cy="594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32"/>
              <p:cNvSpPr>
                <a:spLocks noChangeShapeType="1"/>
              </p:cNvSpPr>
              <p:nvPr/>
            </p:nvSpPr>
            <p:spPr bwMode="auto">
              <a:xfrm flipH="1">
                <a:off x="932" y="626"/>
                <a:ext cx="158" cy="603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33"/>
              <p:cNvGrpSpPr>
                <a:grpSpLocks/>
              </p:cNvGrpSpPr>
              <p:nvPr/>
            </p:nvGrpSpPr>
            <p:grpSpPr bwMode="auto">
              <a:xfrm rot="10800000">
                <a:off x="182" y="598"/>
                <a:ext cx="958" cy="103"/>
                <a:chOff x="18" y="17"/>
                <a:chExt cx="958" cy="102"/>
              </a:xfrm>
            </p:grpSpPr>
            <p:sp>
              <p:nvSpPr>
                <p:cNvPr id="49" name="Oval 34"/>
                <p:cNvSpPr>
                  <a:spLocks/>
                </p:cNvSpPr>
                <p:nvPr/>
              </p:nvSpPr>
              <p:spPr bwMode="auto">
                <a:xfrm rot="3300000">
                  <a:off x="18" y="17"/>
                  <a:ext cx="96" cy="95"/>
                </a:xfrm>
                <a:prstGeom prst="ellipse">
                  <a:avLst/>
                </a:prstGeom>
                <a:solidFill>
                  <a:srgbClr val="808080"/>
                </a:solidFill>
                <a:ln w="254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Oval 35"/>
                <p:cNvSpPr>
                  <a:spLocks/>
                </p:cNvSpPr>
                <p:nvPr/>
              </p:nvSpPr>
              <p:spPr bwMode="auto">
                <a:xfrm rot="3300000">
                  <a:off x="881" y="18"/>
                  <a:ext cx="95" cy="95"/>
                </a:xfrm>
                <a:prstGeom prst="ellipse">
                  <a:avLst/>
                </a:prstGeom>
                <a:solidFill>
                  <a:srgbClr val="808080"/>
                </a:solidFill>
                <a:ln w="254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Oval 36"/>
                <p:cNvSpPr>
                  <a:spLocks/>
                </p:cNvSpPr>
                <p:nvPr/>
              </p:nvSpPr>
              <p:spPr bwMode="auto">
                <a:xfrm rot="3300000">
                  <a:off x="687" y="24"/>
                  <a:ext cx="95" cy="95"/>
                </a:xfrm>
                <a:prstGeom prst="ellipse">
                  <a:avLst/>
                </a:prstGeom>
                <a:solidFill>
                  <a:srgbClr val="808080"/>
                </a:solidFill>
                <a:ln w="254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" name="Oval 37"/>
              <p:cNvSpPr>
                <a:spLocks/>
              </p:cNvSpPr>
              <p:nvPr/>
            </p:nvSpPr>
            <p:spPr bwMode="auto">
              <a:xfrm rot="3179999">
                <a:off x="529" y="19"/>
                <a:ext cx="95" cy="95"/>
              </a:xfrm>
              <a:prstGeom prst="ellipse">
                <a:avLst/>
              </a:prstGeom>
              <a:solidFill>
                <a:srgbClr val="808080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38"/>
              <p:cNvSpPr>
                <a:spLocks/>
              </p:cNvSpPr>
              <p:nvPr/>
            </p:nvSpPr>
            <p:spPr bwMode="auto">
              <a:xfrm rot="3179999">
                <a:off x="532" y="1759"/>
                <a:ext cx="95" cy="95"/>
              </a:xfrm>
              <a:prstGeom prst="ellipse">
                <a:avLst/>
              </a:prstGeom>
              <a:solidFill>
                <a:srgbClr val="808080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39"/>
              <p:cNvGrpSpPr>
                <a:grpSpLocks/>
              </p:cNvGrpSpPr>
              <p:nvPr/>
            </p:nvGrpSpPr>
            <p:grpSpPr bwMode="auto">
              <a:xfrm>
                <a:off x="18" y="1181"/>
                <a:ext cx="958" cy="102"/>
                <a:chOff x="18" y="17"/>
                <a:chExt cx="958" cy="102"/>
              </a:xfrm>
            </p:grpSpPr>
            <p:sp>
              <p:nvSpPr>
                <p:cNvPr id="46" name="Oval 40"/>
                <p:cNvSpPr>
                  <a:spLocks/>
                </p:cNvSpPr>
                <p:nvPr/>
              </p:nvSpPr>
              <p:spPr bwMode="auto">
                <a:xfrm rot="3300000">
                  <a:off x="18" y="17"/>
                  <a:ext cx="96" cy="95"/>
                </a:xfrm>
                <a:prstGeom prst="ellipse">
                  <a:avLst/>
                </a:prstGeom>
                <a:solidFill>
                  <a:srgbClr val="808080"/>
                </a:solidFill>
                <a:ln w="254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Oval 41"/>
                <p:cNvSpPr>
                  <a:spLocks/>
                </p:cNvSpPr>
                <p:nvPr/>
              </p:nvSpPr>
              <p:spPr bwMode="auto">
                <a:xfrm rot="3300000">
                  <a:off x="881" y="18"/>
                  <a:ext cx="95" cy="95"/>
                </a:xfrm>
                <a:prstGeom prst="ellipse">
                  <a:avLst/>
                </a:prstGeom>
                <a:solidFill>
                  <a:srgbClr val="808080"/>
                </a:solidFill>
                <a:ln w="254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Oval 42"/>
                <p:cNvSpPr>
                  <a:spLocks/>
                </p:cNvSpPr>
                <p:nvPr/>
              </p:nvSpPr>
              <p:spPr bwMode="auto">
                <a:xfrm rot="3300000">
                  <a:off x="687" y="24"/>
                  <a:ext cx="95" cy="95"/>
                </a:xfrm>
                <a:prstGeom prst="ellipse">
                  <a:avLst/>
                </a:prstGeom>
                <a:solidFill>
                  <a:srgbClr val="808080"/>
                </a:solidFill>
                <a:ln w="254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" name="AutoShape 43"/>
            <p:cNvSpPr>
              <a:spLocks/>
            </p:cNvSpPr>
            <p:nvPr/>
          </p:nvSpPr>
          <p:spPr bwMode="auto">
            <a:xfrm>
              <a:off x="548" y="0"/>
              <a:ext cx="64" cy="173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5400" y="54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5400"/>
                  </a:lnTo>
                  <a:lnTo>
                    <a:pt x="21600" y="5400"/>
                  </a:lnTo>
                  <a:lnTo>
                    <a:pt x="10800" y="0"/>
                  </a:lnTo>
                  <a:close/>
                  <a:moveTo>
                    <a:pt x="0" y="5400"/>
                  </a:moveTo>
                </a:path>
              </a:pathLst>
            </a:custGeom>
            <a:solidFill>
              <a:srgbClr val="333399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44"/>
            <p:cNvSpPr>
              <a:spLocks/>
            </p:cNvSpPr>
            <p:nvPr/>
          </p:nvSpPr>
          <p:spPr bwMode="auto">
            <a:xfrm>
              <a:off x="530" y="1720"/>
              <a:ext cx="64" cy="174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5400" y="54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5400"/>
                  </a:lnTo>
                  <a:lnTo>
                    <a:pt x="21600" y="5400"/>
                  </a:lnTo>
                  <a:lnTo>
                    <a:pt x="10800" y="0"/>
                  </a:lnTo>
                  <a:close/>
                  <a:moveTo>
                    <a:pt x="0" y="5400"/>
                  </a:moveTo>
                </a:path>
              </a:pathLst>
            </a:custGeom>
            <a:solidFill>
              <a:srgbClr val="333399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5"/>
            <p:cNvSpPr>
              <a:spLocks/>
            </p:cNvSpPr>
            <p:nvPr/>
          </p:nvSpPr>
          <p:spPr bwMode="auto">
            <a:xfrm rot="10800000" flipH="1">
              <a:off x="553" y="951"/>
              <a:ext cx="64" cy="229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5400" y="54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5400"/>
                  </a:lnTo>
                  <a:lnTo>
                    <a:pt x="21600" y="5400"/>
                  </a:lnTo>
                  <a:lnTo>
                    <a:pt x="10800" y="0"/>
                  </a:lnTo>
                  <a:close/>
                  <a:moveTo>
                    <a:pt x="0" y="5400"/>
                  </a:moveTo>
                </a:path>
              </a:pathLst>
            </a:custGeom>
            <a:solidFill>
              <a:srgbClr val="333399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5" name="Picture 64" descr="ZnOoscillati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014335" y="1524000"/>
            <a:ext cx="3824865" cy="2757010"/>
          </a:xfrm>
          <a:prstGeom prst="rect">
            <a:avLst/>
          </a:prstGeom>
        </p:spPr>
      </p:pic>
      <p:sp>
        <p:nvSpPr>
          <p:cNvPr id="66" name="Title 54"/>
          <p:cNvSpPr txBox="1">
            <a:spLocks/>
          </p:cNvSpPr>
          <p:nvPr/>
        </p:nvSpPr>
        <p:spPr bwMode="auto">
          <a:xfrm>
            <a:off x="5209006" y="1188527"/>
            <a:ext cx="3934994" cy="2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…sometimes just plain resolution!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5209006" y="6248400"/>
            <a:ext cx="3782594" cy="338554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noFill/>
              </a:rPr>
              <a:t>C. </a:t>
            </a:r>
            <a:r>
              <a:rPr lang="en-US" sz="1600" dirty="0" err="1">
                <a:noFill/>
              </a:rPr>
              <a:t>Aku-Leh</a:t>
            </a:r>
            <a:r>
              <a:rPr lang="en-US" sz="1600" dirty="0">
                <a:noFill/>
              </a:rPr>
              <a:t>,</a:t>
            </a:r>
            <a:r>
              <a:rPr lang="en-US" sz="1600" dirty="0" smtClean="0">
                <a:noFill/>
              </a:rPr>
              <a:t> et al. PRB </a:t>
            </a:r>
            <a:r>
              <a:rPr lang="en-US" sz="1600" b="1" dirty="0">
                <a:noFill/>
              </a:rPr>
              <a:t>71</a:t>
            </a:r>
            <a:r>
              <a:rPr lang="en-US" sz="1600" dirty="0">
                <a:noFill/>
              </a:rPr>
              <a:t>, 205211 (2005)</a:t>
            </a:r>
          </a:p>
        </p:txBody>
      </p:sp>
      <p:grpSp>
        <p:nvGrpSpPr>
          <p:cNvPr id="13" name="Group 88"/>
          <p:cNvGrpSpPr/>
          <p:nvPr/>
        </p:nvGrpSpPr>
        <p:grpSpPr>
          <a:xfrm>
            <a:off x="6975273" y="4267323"/>
            <a:ext cx="2016327" cy="1676277"/>
            <a:chOff x="5826552" y="4019356"/>
            <a:chExt cx="2544208" cy="2115132"/>
          </a:xfrm>
        </p:grpSpPr>
        <p:grpSp>
          <p:nvGrpSpPr>
            <p:cNvPr id="15" name="Group 87"/>
            <p:cNvGrpSpPr/>
            <p:nvPr/>
          </p:nvGrpSpPr>
          <p:grpSpPr>
            <a:xfrm>
              <a:off x="5826552" y="4115576"/>
              <a:ext cx="2544208" cy="1836098"/>
              <a:chOff x="5826552" y="4115576"/>
              <a:chExt cx="2544208" cy="1836098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6887720" y="4803886"/>
                <a:ext cx="464440" cy="399410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6501371" y="5590173"/>
                <a:ext cx="721414" cy="158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6974527" y="4475489"/>
                <a:ext cx="721414" cy="158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6879965" y="5221976"/>
                <a:ext cx="369760" cy="564"/>
              </a:xfrm>
              <a:prstGeom prst="straightConnector1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7334440" y="4836990"/>
                <a:ext cx="1036320" cy="1588"/>
              </a:xfrm>
              <a:prstGeom prst="straightConnector1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5826552" y="5949292"/>
                <a:ext cx="1036320" cy="1588"/>
              </a:xfrm>
              <a:prstGeom prst="straightConnector1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6961846" y="4115576"/>
                <a:ext cx="369760" cy="564"/>
              </a:xfrm>
              <a:prstGeom prst="straightConnector1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Oval 68"/>
            <p:cNvSpPr/>
            <p:nvPr/>
          </p:nvSpPr>
          <p:spPr>
            <a:xfrm>
              <a:off x="7145080" y="4624587"/>
              <a:ext cx="381000" cy="381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686360" y="5753488"/>
              <a:ext cx="381000" cy="381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flipH="1">
              <a:off x="7246240" y="4019356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flipH="1">
              <a:off x="6781800" y="5131100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410200" y="4495800"/>
            <a:ext cx="2539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dirty="0" smtClean="0"/>
              <a:t>=(2.9787 ± 0.0002) THz </a:t>
            </a:r>
          </a:p>
          <a:p>
            <a:r>
              <a:rPr lang="en-US" dirty="0" smtClean="0"/>
              <a:t>1/</a:t>
            </a:r>
            <a:r>
              <a:rPr lang="en-US" dirty="0" smtClean="0">
                <a:latin typeface="Symbol" charset="2"/>
                <a:cs typeface="Symbol" charset="2"/>
              </a:rPr>
              <a:t>G= </a:t>
            </a:r>
            <a:r>
              <a:rPr lang="en-US" dirty="0" smtClean="0"/>
              <a:t>(211 ± 7) </a:t>
            </a:r>
            <a:r>
              <a:rPr lang="en-US" dirty="0" err="1" smtClean="0"/>
              <a:t>ps</a:t>
            </a:r>
            <a:r>
              <a:rPr lang="en-US" dirty="0" smtClean="0"/>
              <a:t> @ 5K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1851</Words>
  <Application>Microsoft Macintosh PowerPoint</Application>
  <PresentationFormat>On-screen Show (4:3)</PresentationFormat>
  <Paragraphs>239</Paragraphs>
  <Slides>32</Slides>
  <Notes>13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Time-resolved x-ray scattering from phonons</vt:lpstr>
      <vt:lpstr>what are phonons</vt:lpstr>
      <vt:lpstr>What are phonons?</vt:lpstr>
      <vt:lpstr>What are phonons?</vt:lpstr>
      <vt:lpstr>phonons play defining role in materials properties</vt:lpstr>
      <vt:lpstr>Inelastic neutron scattering from phonons</vt:lpstr>
      <vt:lpstr>Quiz</vt:lpstr>
      <vt:lpstr>Inelastic x-ray scattering from phonons</vt:lpstr>
      <vt:lpstr>Advantages of time-domain</vt:lpstr>
      <vt:lpstr>Time- and momentum-resolved phonon spectroscopies  </vt:lpstr>
      <vt:lpstr>Quiz</vt:lpstr>
      <vt:lpstr>Slide 12</vt:lpstr>
      <vt:lpstr>Scattering cross-sections</vt:lpstr>
      <vt:lpstr>X-ray scattering and structure</vt:lpstr>
      <vt:lpstr>Slide 15</vt:lpstr>
      <vt:lpstr>Phase matching</vt:lpstr>
      <vt:lpstr>X-ray scattering</vt:lpstr>
      <vt:lpstr>Electronic softening in photoexcited bismuth: fs x-ray diffraction </vt:lpstr>
      <vt:lpstr>Phonon Dispersion from TDS and limitations</vt:lpstr>
      <vt:lpstr>Quiz</vt:lpstr>
      <vt:lpstr>Simulation of InP impulse softening of TA by 20%</vt:lpstr>
      <vt:lpstr>Fourier transform of I(q,t) yields phonon dispersion  (excited state)</vt:lpstr>
      <vt:lpstr>Benchmark experiments at APS</vt:lpstr>
      <vt:lpstr>Nonequilibrium phonons—more than just heating</vt:lpstr>
      <vt:lpstr>Singular Value Decomposition on differences</vt:lpstr>
      <vt:lpstr>Contribution from acoustic phonon branches</vt:lpstr>
      <vt:lpstr>L362 and L367 collaboration: Ultrafast imaging of nonequilibrium phonons  and lattice instabilities</vt:lpstr>
      <vt:lpstr> The XPP Instrument on LCLS</vt:lpstr>
      <vt:lpstr>Experimental Layout</vt:lpstr>
      <vt:lpstr>Preliminary Data Removed</vt:lpstr>
      <vt:lpstr>Just getting started…</vt:lpstr>
      <vt:lpstr>improvements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Reis</dc:creator>
  <cp:lastModifiedBy>David Reis</cp:lastModifiedBy>
  <cp:revision>34</cp:revision>
  <dcterms:created xsi:type="dcterms:W3CDTF">2012-07-16T02:10:39Z</dcterms:created>
  <dcterms:modified xsi:type="dcterms:W3CDTF">2012-07-16T02:14:01Z</dcterms:modified>
</cp:coreProperties>
</file>