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  <p:sldMasterId id="2147483934" r:id="rId2"/>
    <p:sldMasterId id="2147484035" r:id="rId3"/>
    <p:sldMasterId id="2147484047" r:id="rId4"/>
    <p:sldMasterId id="2147484059" r:id="rId5"/>
    <p:sldMasterId id="2147484072" r:id="rId6"/>
    <p:sldMasterId id="2147484084" r:id="rId7"/>
    <p:sldMasterId id="2147484096" r:id="rId8"/>
    <p:sldMasterId id="2147484108" r:id="rId9"/>
    <p:sldMasterId id="2147484120" r:id="rId10"/>
    <p:sldMasterId id="2147484133" r:id="rId11"/>
    <p:sldMasterId id="2147484145" r:id="rId12"/>
  </p:sldMasterIdLst>
  <p:notesMasterIdLst>
    <p:notesMasterId r:id="rId55"/>
  </p:notesMasterIdLst>
  <p:sldIdLst>
    <p:sldId id="337" r:id="rId13"/>
    <p:sldId id="425" r:id="rId14"/>
    <p:sldId id="460" r:id="rId15"/>
    <p:sldId id="371" r:id="rId16"/>
    <p:sldId id="372" r:id="rId17"/>
    <p:sldId id="461" r:id="rId18"/>
    <p:sldId id="410" r:id="rId19"/>
    <p:sldId id="383" r:id="rId20"/>
    <p:sldId id="432" r:id="rId21"/>
    <p:sldId id="414" r:id="rId22"/>
    <p:sldId id="415" r:id="rId23"/>
    <p:sldId id="416" r:id="rId24"/>
    <p:sldId id="464" r:id="rId25"/>
    <p:sldId id="417" r:id="rId26"/>
    <p:sldId id="418" r:id="rId27"/>
    <p:sldId id="419" r:id="rId28"/>
    <p:sldId id="420" r:id="rId29"/>
    <p:sldId id="422" r:id="rId30"/>
    <p:sldId id="423" r:id="rId31"/>
    <p:sldId id="424" r:id="rId32"/>
    <p:sldId id="465" r:id="rId33"/>
    <p:sldId id="433" r:id="rId34"/>
    <p:sldId id="434" r:id="rId35"/>
    <p:sldId id="458" r:id="rId36"/>
    <p:sldId id="446" r:id="rId37"/>
    <p:sldId id="447" r:id="rId38"/>
    <p:sldId id="466" r:id="rId39"/>
    <p:sldId id="403" r:id="rId40"/>
    <p:sldId id="468" r:id="rId41"/>
    <p:sldId id="462" r:id="rId42"/>
    <p:sldId id="463" r:id="rId43"/>
    <p:sldId id="467" r:id="rId44"/>
    <p:sldId id="449" r:id="rId45"/>
    <p:sldId id="450" r:id="rId46"/>
    <p:sldId id="451" r:id="rId47"/>
    <p:sldId id="452" r:id="rId48"/>
    <p:sldId id="453" r:id="rId49"/>
    <p:sldId id="454" r:id="rId50"/>
    <p:sldId id="455" r:id="rId51"/>
    <p:sldId id="459" r:id="rId52"/>
    <p:sldId id="469" r:id="rId53"/>
    <p:sldId id="470" r:id="rId54"/>
  </p:sldIdLst>
  <p:sldSz cx="9144000" cy="6858000" type="screen4x3"/>
  <p:notesSz cx="7315200" cy="9601200"/>
  <p:custDataLst>
    <p:tags r:id="rId5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0066"/>
    <a:srgbClr val="0000FF"/>
    <a:srgbClr val="FF3300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2" autoAdjust="0"/>
    <p:restoredTop sz="94286" autoAdjust="0"/>
  </p:normalViewPr>
  <p:slideViewPr>
    <p:cSldViewPr>
      <p:cViewPr varScale="1">
        <p:scale>
          <a:sx n="87" d="100"/>
          <a:sy n="87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9282BD4E-098A-41A2-A1F3-736F3B5DB91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2BD4E-098A-41A2-A1F3-736F3B5DB91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3CCA-A89E-47BE-A8FA-91D8202D75C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3CCA-A89E-47BE-A8FA-91D8202D75C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3CCA-A89E-47BE-A8FA-91D8202D75C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3CCA-A89E-47BE-A8FA-91D8202D75C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3CCA-A89E-47BE-A8FA-91D8202D75C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3CCA-A89E-47BE-A8FA-91D8202D75C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C804D-2194-4E01-9EB6-A9F9DBD0BBDF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3CCA-A89E-47BE-A8FA-91D8202D75C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1006A4-0C27-497B-AB86-279F30C05140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3CCA-A89E-47BE-A8FA-91D8202D75C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4BD54-4DE4-4CC8-B23E-56393F95FBF7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E5561-9F91-44E7-A6DC-AE1E1FE88CF0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E11A26-F356-46FA-8025-86195D1B6354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7CE76-3A73-410F-9925-0508D781095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7CE76-3A73-410F-9925-0508D781095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2BD4E-098A-41A2-A1F3-736F3B5DB91A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4BD54-4DE4-4CC8-B23E-56393F95FBF7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4BD54-4DE4-4CC8-B23E-56393F95FBF7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63BBE-5AB9-4DD0-8AF6-D8E7B2FFB6A7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3EA869-0B44-4C0C-9991-38DF10B2509B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E40167-9BC5-4EE2-9BEB-8C1D3B8271CB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D55359-08A9-4AC8-BD61-15BA3EA3E9A8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3CCA-A89E-47BE-A8FA-91D8202D75C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3CCA-A89E-47BE-A8FA-91D8202D75C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739604-6AAC-4F2D-9BE4-0C9FDAE029D7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Visit of Energy Secretary Dr. Chu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8CB7097B-15F7-4040-B785-F23FDFC0F4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Visit of Energy Secretary Dr. Chu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C3616A9B-0661-424D-B827-B2F94090A1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9575" y="152400"/>
            <a:ext cx="2155825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100" y="152400"/>
            <a:ext cx="6315075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7E069-00E9-4BD5-A0AE-9FD77538B8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8DC27-737B-4509-B1AA-F973703AB5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3BF8F-43D4-49E0-950D-640FCE9962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0C16B-8969-4C51-BC18-80275A7199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784BD-FFD9-4606-A582-622960937C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A149A-5E40-414C-8D2E-4761CF8F91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06F1FB-304F-4FFE-A9F7-DE847BB75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9575" y="152400"/>
            <a:ext cx="2155825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100" y="152400"/>
            <a:ext cx="6315075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Visit of Energy Secretary Dr. Chu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33B0AB47-7CAF-48B7-80CD-4F030E0C66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E8BC9-1EAB-4221-8BF5-42B6444F5B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0C704-17A3-4DFA-B83C-15E5D8FF11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02039-B223-4DA2-924B-A66A157DF4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566E9-6B9D-441D-805C-D78EA8D5C7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C673D35-6212-4018-87F8-4FE108AEEE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B0B5-D8B8-CD4B-8390-7CBBBB2B6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56330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B0B5-D8B8-CD4B-8390-7CBBBB2B6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26677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B0B5-D8B8-CD4B-8390-7CBBBB2B6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31690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B0B5-D8B8-CD4B-8390-7CBBBB2B6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1952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B0B5-D8B8-CD4B-8390-7CBBBB2B6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089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92100" y="1219200"/>
            <a:ext cx="4229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219200"/>
            <a:ext cx="4229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836863" y="6153150"/>
            <a:ext cx="3944937" cy="4762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Visit of Energy Secretary Dr. Chu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22712677-5428-44A5-A859-2E108CC20E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B0B5-D8B8-CD4B-8390-7CBBBB2B6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1713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B0B5-D8B8-CD4B-8390-7CBBBB2B6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6800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B0B5-D8B8-CD4B-8390-7CBBBB2B6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762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B0B5-D8B8-CD4B-8390-7CBBBB2B6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6646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B0B5-D8B8-CD4B-8390-7CBBBB2B6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1571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B0B5-D8B8-CD4B-8390-7CBBBB2B6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57407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1/4/2012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12/7/2011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P. Krejcik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12/7/2011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12/7/2011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7E069-00E9-4BD5-A0AE-9FD77538B8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12/7/2011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1/7/2011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1/7/2011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1/7/2011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12/7/2011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12/7/2011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12/7/2011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8DC27-737B-4509-B1AA-F973703AB5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3BF8F-43D4-49E0-950D-640FCE9962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0C16B-8969-4C51-BC18-80275A7199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784BD-FFD9-4606-A582-622960937C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A149A-5E40-414C-8D2E-4761CF8F91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06F1FB-304F-4FFE-A9F7-DE847BB75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Visit of Energy Secretary Dr. Chu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BE8EE5BF-B96C-4846-9556-AB80C66A33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E8BC9-1EAB-4221-8BF5-42B6444F5B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0C704-17A3-4DFA-B83C-15E5D8FF11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02039-B223-4DA2-924B-A66A157DF4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566E9-6B9D-441D-805C-D78EA8D5C7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C673D35-6212-4018-87F8-4FE108AEEE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Visit of Energy Secretary Dr. Chu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757CEA08-D1A2-473E-A28F-69691392D3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1219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219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Visit of Energy Secretary Dr. Chu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25EE9CD6-E03B-485C-B64B-9D1821E2B1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1F6E0-28CB-4B90-9531-641FABD061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9FC09-7098-48CC-A034-0F5CFF8578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95CF7-AFD3-4E32-B309-D1F9073A59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Visit of Energy Secretary Dr. Chu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2ED4B349-F36A-4905-BA05-5F7D6979B4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14A65-FD34-4488-AD70-D5FABBEBB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EF4DC-F351-43D0-94AB-EDB81E20D9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00E32-0863-41E8-90E2-432C5C8FAE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80900-D390-4C34-A882-A085C9F508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371C6-E6BB-4CE4-8440-30118B799A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E424C-5071-4DA8-85BA-5754F62240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68E3A-5188-4804-9D20-8A353E24FE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BA5ED-19C9-489D-97A0-C54C020451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7B1A4-6E32-47F1-87ED-1EBED81D50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Page </a:t>
            </a:r>
            <a:fld id="{E1FB1891-2DF6-417D-A69C-3DEE3D03FE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Visit of Energy Secretary Dr. Chu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1401A047-5DC7-469B-9AF2-4F1715B998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Page </a:t>
            </a:r>
            <a:fld id="{291F7005-8A09-49FB-88BF-EF1FDB7B06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Page </a:t>
            </a:r>
            <a:fld id="{5C38DFCD-9917-4986-A4DC-E7A287F75B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1219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219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Page </a:t>
            </a:r>
            <a:fld id="{A375DB52-BC6A-476B-859D-BD25BA105D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Page </a:t>
            </a:r>
            <a:fld id="{441CE143-3174-4554-8EEE-36832195D8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Page </a:t>
            </a:r>
            <a:fld id="{20CBD17F-C6FB-4F5A-A67E-0D635BFAE5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Page </a:t>
            </a:r>
            <a:fld id="{FA9B105D-7E24-4F4F-8D6C-1DD3AE925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Page </a:t>
            </a:r>
            <a:fld id="{83EECAE5-AD3F-46B8-BEDC-B3FCB65C2F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Page </a:t>
            </a:r>
            <a:fld id="{4F7E22A6-7584-4F2A-B5C2-3FB55AB155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Page </a:t>
            </a:r>
            <a:fld id="{621A09F3-5301-4668-9855-3AF4F4A4C9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9575" y="152400"/>
            <a:ext cx="2155825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100" y="152400"/>
            <a:ext cx="6315075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Page </a:t>
            </a:r>
            <a:fld id="{248FD2F4-75E5-45BB-B987-D452B6DBEA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Visit of Energy Secretary Dr. Chu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EF82A6AB-0341-4CDF-9891-18388FC443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Visit of Energy Secretary Dr. Chu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33E69611-6D66-4770-BBAD-E845A5E4CC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1219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219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Visit of Energy Secretary Dr. Chu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>
                <a:solidFill>
                  <a:srgbClr val="000000"/>
                </a:solidFill>
              </a:rPr>
              <a:t>Page </a:t>
            </a:r>
            <a:fld id="{83A68775-2FF0-47D5-8CEC-C781C3E184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9575" y="152400"/>
            <a:ext cx="2155825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100" y="152400"/>
            <a:ext cx="6315075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1219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219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36863" y="6153150"/>
            <a:ext cx="39449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/>
            </a:lvl1pPr>
          </a:lstStyle>
          <a:p>
            <a:pPr algn="ctr"/>
            <a:r>
              <a:rPr lang="en-US" smtClean="0">
                <a:solidFill>
                  <a:srgbClr val="000000"/>
                </a:solidFill>
                <a:latin typeface="Arial" pitchFamily="34" charset="0"/>
              </a:rPr>
              <a:t>Visit of Energy Secretary Dr. Chu</a:t>
            </a:r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mtClean="0">
                <a:solidFill>
                  <a:srgbClr val="000000"/>
                </a:solidFill>
                <a:latin typeface="Arial" pitchFamily="34" charset="0"/>
              </a:rPr>
              <a:t>Page </a:t>
            </a:r>
            <a:fld id="{205F2A41-B574-4551-A262-7DEC762CD3A2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algn="ctr"/>
              <a:t>‹#›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71" name="Line 3"/>
          <p:cNvSpPr>
            <a:spLocks noChangeShapeType="1"/>
          </p:cNvSpPr>
          <p:nvPr userDrawn="1"/>
        </p:nvSpPr>
        <p:spPr bwMode="auto">
          <a:xfrm>
            <a:off x="0" y="990600"/>
            <a:ext cx="8574088" cy="0"/>
          </a:xfrm>
          <a:prstGeom prst="line">
            <a:avLst/>
          </a:prstGeom>
          <a:noFill/>
          <a:ln w="38100">
            <a:solidFill>
              <a:srgbClr val="B400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 eaLnBrk="0" hangingPunct="0"/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2100" y="1219200"/>
            <a:ext cx="861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7174" name="Picture 6" descr="SLAC_Logo_hires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6157913"/>
            <a:ext cx="1527175" cy="547687"/>
          </a:xfrm>
          <a:prstGeom prst="rect">
            <a:avLst/>
          </a:prstGeom>
          <a:noFill/>
        </p:spPr>
      </p:pic>
      <p:pic>
        <p:nvPicPr>
          <p:cNvPr id="7175" name="Picture 7" descr="ar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05800" y="6019800"/>
            <a:ext cx="712788" cy="71278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EA63B9F-E3DC-4584-AC18-96F8EEE753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9E0B0B5-D8B8-CD4B-8390-7CBBBB2B64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578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1/4/2012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Krejcik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  <p:sldLayoutId id="2147484157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EA63B9F-E3DC-4584-AC18-96F8EEE753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6/16/2012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A6E00D-D2A0-4EF3-8A6A-1EAF49B50AB3}" type="slidenum">
              <a:rPr lang="en-US">
                <a:solidFill>
                  <a:prstClr val="black">
                    <a:tint val="75000"/>
                  </a:prstClr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36863" y="6153150"/>
            <a:ext cx="39449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Presentation Title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Page </a:t>
            </a:r>
            <a:fld id="{C8F24FEA-7CBD-44F2-BD35-3E14860271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0" y="990600"/>
            <a:ext cx="8574088" cy="0"/>
          </a:xfrm>
          <a:prstGeom prst="line">
            <a:avLst/>
          </a:prstGeom>
          <a:noFill/>
          <a:ln w="38100">
            <a:solidFill>
              <a:srgbClr val="B400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2100" y="1219200"/>
            <a:ext cx="861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4" name="Picture 15" descr="SLAC_Logo_hire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6157913"/>
            <a:ext cx="152717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1" descr="ar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05800" y="6019800"/>
            <a:ext cx="712788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SLAC_Logo_hires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6157913"/>
            <a:ext cx="152717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13" descr="ar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05800" y="6019800"/>
            <a:ext cx="712788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36863" y="6153150"/>
            <a:ext cx="39449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Line 5"/>
          <p:cNvSpPr>
            <a:spLocks noChangeShapeType="1"/>
          </p:cNvSpPr>
          <p:nvPr userDrawn="1"/>
        </p:nvSpPr>
        <p:spPr bwMode="auto">
          <a:xfrm>
            <a:off x="0" y="990600"/>
            <a:ext cx="8574088" cy="0"/>
          </a:xfrm>
          <a:prstGeom prst="line">
            <a:avLst/>
          </a:prstGeom>
          <a:noFill/>
          <a:ln w="38100">
            <a:solidFill>
              <a:srgbClr val="B400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2100" y="1219200"/>
            <a:ext cx="861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8" name="Picture 15" descr="SLAC_Logo_hires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6157913"/>
            <a:ext cx="152717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1" descr="ar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05800" y="6019800"/>
            <a:ext cx="712788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36863" y="6153150"/>
            <a:ext cx="39449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Line 5"/>
          <p:cNvSpPr>
            <a:spLocks noChangeShapeType="1"/>
          </p:cNvSpPr>
          <p:nvPr userDrawn="1"/>
        </p:nvSpPr>
        <p:spPr bwMode="auto">
          <a:xfrm>
            <a:off x="0" y="990600"/>
            <a:ext cx="8574088" cy="0"/>
          </a:xfrm>
          <a:prstGeom prst="line">
            <a:avLst/>
          </a:prstGeom>
          <a:noFill/>
          <a:ln w="38100">
            <a:solidFill>
              <a:srgbClr val="B400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2100" y="1219200"/>
            <a:ext cx="861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8" name="Picture 15" descr="SLAC_Logo_hires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6157913"/>
            <a:ext cx="152717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1" descr="ar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05800" y="6019800"/>
            <a:ext cx="712788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wmf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1.png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8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75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6" Type="http://schemas.openxmlformats.org/officeDocument/2006/relationships/image" Target="../media/image91.png"/><Relationship Id="rId5" Type="http://schemas.openxmlformats.org/officeDocument/2006/relationships/image" Target="../media/image76.wmf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4.png"/><Relationship Id="rId4" Type="http://schemas.openxmlformats.org/officeDocument/2006/relationships/image" Target="../media/image5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9.gif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9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3.xml"/><Relationship Id="rId1" Type="http://schemas.openxmlformats.org/officeDocument/2006/relationships/video" Target="file:///C:\ZRH\Work\Lectures\Emma\sven-movie.avi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in-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6200" y="76200"/>
            <a:ext cx="635000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514600"/>
            <a:ext cx="889461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altLang="zh-CN" sz="4000" b="1" i="1" dirty="0" smtClean="0">
                <a:solidFill>
                  <a:srgbClr val="FF0000"/>
                </a:solidFill>
              </a:rPr>
              <a:t>X-ray Free Electron lasers</a:t>
            </a:r>
          </a:p>
          <a:p>
            <a:pPr algn="ctr" eaLnBrk="0" hangingPunct="0">
              <a:defRPr/>
            </a:pPr>
            <a:endParaRPr kumimoji="0" lang="en-US" sz="4000" b="1" i="1" u="none" strike="noStrike" kern="0" cap="none" spc="0" normalizeH="0" baseline="0" noProof="0" dirty="0" smtClean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ＭＳ Ｐゴシック" pitchFamily="-110" charset="-128"/>
              <a:cs typeface="+mj-cs"/>
            </a:endParaRPr>
          </a:p>
          <a:p>
            <a:pPr algn="ctr" eaLnBrk="0" hangingPunct="0">
              <a:defRPr/>
            </a:pP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6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648200"/>
            <a:ext cx="292608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8" descr="pattern3_custom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4571999"/>
            <a:ext cx="2209800" cy="225820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200400" y="3886200"/>
            <a:ext cx="273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Zhirong Huang</a:t>
            </a:r>
            <a:endParaRPr lang="en-US" sz="28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5486400"/>
            <a:ext cx="2581839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uxss_logo_2012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9600"/>
            <a:ext cx="2700338" cy="685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ChangeArrowheads="1"/>
          </p:cNvSpPr>
          <p:nvPr/>
        </p:nvSpPr>
        <p:spPr bwMode="auto">
          <a:xfrm>
            <a:off x="304800" y="685800"/>
            <a:ext cx="792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 Shot noise </a:t>
            </a:r>
            <a:r>
              <a:rPr lang="en-US" sz="2400" dirty="0" smtClean="0">
                <a:solidFill>
                  <a:srgbClr val="000000"/>
                </a:solidFill>
              </a:rPr>
              <a:t>originates from discrete </a:t>
            </a:r>
            <a:r>
              <a:rPr lang="en-US" sz="2400" dirty="0" smtClean="0">
                <a:solidFill>
                  <a:srgbClr val="000000"/>
                </a:solidFill>
              </a:rPr>
              <a:t>nature </a:t>
            </a:r>
            <a:r>
              <a:rPr lang="en-US" sz="2400" dirty="0" smtClean="0">
                <a:solidFill>
                  <a:srgbClr val="000000"/>
                </a:solidFill>
              </a:rPr>
              <a:t>of electrons 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1123" name="Rectangle 3"/>
          <p:cNvSpPr>
            <a:spLocks noChangeArrowheads="1"/>
          </p:cNvSpPr>
          <p:nvPr/>
        </p:nvSpPr>
        <p:spPr bwMode="auto">
          <a:xfrm>
            <a:off x="304800" y="228600"/>
            <a:ext cx="861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is SASE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1126" name="AutoShape 6"/>
          <p:cNvSpPr>
            <a:spLocks noChangeAspect="1" noChangeArrowheads="1" noTextEdit="1"/>
          </p:cNvSpPr>
          <p:nvPr/>
        </p:nvSpPr>
        <p:spPr bwMode="auto">
          <a:xfrm>
            <a:off x="2743200" y="762000"/>
            <a:ext cx="4862513" cy="1851025"/>
          </a:xfrm>
          <a:prstGeom prst="rect">
            <a:avLst/>
          </a:prstGeom>
          <a:noFill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2415623" y="1485114"/>
            <a:ext cx="930293" cy="36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1295400" y="1172627"/>
            <a:ext cx="2057249" cy="57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 dirty="0" smtClean="0">
                <a:solidFill>
                  <a:srgbClr val="333399"/>
                </a:solidFill>
                <a:ea typeface="Times New Roman" pitchFamily="18" charset="0"/>
                <a:cs typeface="Arial" charset="0"/>
              </a:rPr>
              <a:t>… .. .  ..</a:t>
            </a:r>
            <a:endParaRPr lang="en-US" dirty="0">
              <a:solidFill>
                <a:srgbClr val="333399"/>
              </a:solidFill>
              <a:ea typeface="Times New Roman" pitchFamily="18" charset="0"/>
              <a:cs typeface="Arial" charset="0"/>
            </a:endParaRPr>
          </a:p>
        </p:txBody>
      </p:sp>
      <p:cxnSp>
        <p:nvCxnSpPr>
          <p:cNvPr id="261129" name="AutoShape 9"/>
          <p:cNvCxnSpPr>
            <a:cxnSpLocks noChangeShapeType="1"/>
          </p:cNvCxnSpPr>
          <p:nvPr/>
        </p:nvCxnSpPr>
        <p:spPr bwMode="auto">
          <a:xfrm>
            <a:off x="1371600" y="1905370"/>
            <a:ext cx="1371600" cy="158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61130" name="Text Box 10"/>
          <p:cNvSpPr txBox="1">
            <a:spLocks noChangeArrowheads="1"/>
          </p:cNvSpPr>
          <p:nvPr/>
        </p:nvSpPr>
        <p:spPr bwMode="auto">
          <a:xfrm>
            <a:off x="2660196" y="2057680"/>
            <a:ext cx="184382" cy="36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1131" name="Text Box 11"/>
          <p:cNvSpPr txBox="1">
            <a:spLocks noChangeArrowheads="1"/>
          </p:cNvSpPr>
          <p:nvPr/>
        </p:nvSpPr>
        <p:spPr bwMode="auto">
          <a:xfrm>
            <a:off x="3184346" y="2246375"/>
            <a:ext cx="184382" cy="36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1132" name="Text Box 12"/>
          <p:cNvSpPr txBox="1">
            <a:spLocks noChangeArrowheads="1"/>
          </p:cNvSpPr>
          <p:nvPr/>
        </p:nvSpPr>
        <p:spPr bwMode="auto">
          <a:xfrm>
            <a:off x="1828800" y="1905000"/>
            <a:ext cx="685800" cy="45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i="1" dirty="0" err="1" smtClean="0">
                <a:solidFill>
                  <a:srgbClr val="000000"/>
                </a:solidFill>
                <a:latin typeface="Symbol" pitchFamily="18" charset="2"/>
                <a:ea typeface="Times New Roman" pitchFamily="18" charset="0"/>
                <a:cs typeface="Arial" charset="0"/>
              </a:rPr>
              <a:t>D</a:t>
            </a:r>
            <a:r>
              <a:rPr lang="en-US" sz="2400" i="1" dirty="0" err="1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z</a:t>
            </a:r>
            <a:endParaRPr lang="en-US" i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261136" name="AutoShape 16"/>
          <p:cNvSpPr>
            <a:spLocks noChangeArrowheads="1"/>
          </p:cNvSpPr>
          <p:nvPr/>
        </p:nvSpPr>
        <p:spPr bwMode="auto">
          <a:xfrm>
            <a:off x="5264890" y="1371786"/>
            <a:ext cx="1738769" cy="485903"/>
          </a:xfrm>
          <a:prstGeom prst="notchedRightArrow">
            <a:avLst>
              <a:gd name="adj1" fmla="val 50000"/>
              <a:gd name="adj2" fmla="val 48857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1138" name="Text Box 18"/>
          <p:cNvSpPr txBox="1">
            <a:spLocks noChangeArrowheads="1"/>
          </p:cNvSpPr>
          <p:nvPr/>
        </p:nvSpPr>
        <p:spPr bwMode="auto">
          <a:xfrm>
            <a:off x="7079859" y="1372154"/>
            <a:ext cx="997341" cy="45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ea typeface="Times New Roman" pitchFamily="18" charset="0"/>
                <a:cs typeface="Arial" charset="0"/>
              </a:rPr>
              <a:t>SASE</a:t>
            </a:r>
            <a:endParaRPr lang="en-US" dirty="0">
              <a:solidFill>
                <a:srgbClr val="FF0000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261139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276600"/>
            <a:ext cx="4726949" cy="3429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1140" name="Text Box 20"/>
          <p:cNvSpPr txBox="1">
            <a:spLocks noChangeArrowheads="1"/>
          </p:cNvSpPr>
          <p:nvPr/>
        </p:nvSpPr>
        <p:spPr bwMode="auto">
          <a:xfrm>
            <a:off x="381000" y="2514600"/>
            <a:ext cx="79692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electron arrival time t is random </a:t>
            </a:r>
            <a:r>
              <a:rPr lang="en-US" sz="2400" dirty="0">
                <a:solidFill>
                  <a:srgbClr val="000000"/>
                </a:solidFill>
                <a:sym typeface="Wingdings" pitchFamily="2" charset="2"/>
              </a:rPr>
              <a:t> spontaneous emission</a:t>
            </a:r>
          </a:p>
          <a:p>
            <a:pPr>
              <a:buFont typeface="Wingdings" pitchFamily="2" charset="2"/>
              <a:buChar char="è"/>
            </a:pPr>
            <a:r>
              <a:rPr lang="en-US" sz="2400" dirty="0">
                <a:solidFill>
                  <a:srgbClr val="000000"/>
                </a:solidFill>
                <a:sym typeface="Wingdings" pitchFamily="2" charset="2"/>
              </a:rPr>
              <a:t> amplified by FEL interaction</a:t>
            </a:r>
          </a:p>
          <a:p>
            <a:pPr>
              <a:buFont typeface="Wingdings" pitchFamily="2" charset="2"/>
              <a:buChar char="è"/>
            </a:pPr>
            <a:r>
              <a:rPr lang="en-US" sz="2400" dirty="0">
                <a:solidFill>
                  <a:srgbClr val="000000"/>
                </a:solidFill>
                <a:sym typeface="Wingdings" pitchFamily="2" charset="2"/>
              </a:rPr>
              <a:t> quasi-coherent x-rays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3" name="Rectangle 10" descr="Dark vertical"/>
          <p:cNvSpPr>
            <a:spLocks noChangeArrowheads="1"/>
          </p:cNvSpPr>
          <p:nvPr/>
        </p:nvSpPr>
        <p:spPr bwMode="auto">
          <a:xfrm>
            <a:off x="2965059" y="1295770"/>
            <a:ext cx="2057400" cy="228600"/>
          </a:xfrm>
          <a:prstGeom prst="rect">
            <a:avLst/>
          </a:prstGeom>
          <a:pattFill prst="dkVert">
            <a:fgClr>
              <a:srgbClr val="00FFFF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4" name="Rectangle 11" descr="Dark vertical"/>
          <p:cNvSpPr>
            <a:spLocks noChangeArrowheads="1"/>
          </p:cNvSpPr>
          <p:nvPr/>
        </p:nvSpPr>
        <p:spPr bwMode="auto">
          <a:xfrm>
            <a:off x="2965059" y="1676770"/>
            <a:ext cx="2057400" cy="228600"/>
          </a:xfrm>
          <a:prstGeom prst="rect">
            <a:avLst/>
          </a:prstGeom>
          <a:pattFill prst="dkVert">
            <a:fgClr>
              <a:srgbClr val="00FFFF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>
            <a:off x="2865046" y="1600570"/>
            <a:ext cx="2309813" cy="0"/>
          </a:xfrm>
          <a:prstGeom prst="line">
            <a:avLst/>
          </a:prstGeom>
          <a:ln>
            <a:solidFill>
              <a:schemeClr val="accent2"/>
            </a:solidFill>
            <a:headEnd/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91430" tIns="45715" rIns="91430" bIns="45715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5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0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0"/>
            <a:ext cx="7772400" cy="609600"/>
          </a:xfrm>
          <a:effectLst/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DF1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SASE FEL Electron Beam Requirements</a:t>
            </a: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5170488" y="899661"/>
            <a:ext cx="3557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e</a:t>
            </a:r>
            <a:r>
              <a:rPr lang="en-US" sz="2400" i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&lt; 1 µm at 1 Å, 15 GeV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5715000" y="2489407"/>
            <a:ext cx="3124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&lt;0.04% at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I</a:t>
            </a:r>
            <a:r>
              <a:rPr lang="en-US" sz="2800" i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pk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= 3 kA, 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K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Symbol" pitchFamily="18" charset="2"/>
              </a:rPr>
              <a:t> 3,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 pitchFamily="18" charset="2"/>
              </a:rPr>
              <a:t>l</a:t>
            </a:r>
            <a:r>
              <a:rPr lang="en-US" sz="2800" i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Symbol" pitchFamily="18" charset="2"/>
              </a:rPr>
              <a:t>u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Symbol" pitchFamily="18" charset="2"/>
              </a:rPr>
              <a:t>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Symbol" pitchFamily="18" charset="2"/>
              </a:rPr>
              <a:t>3 cm, …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4800600" y="4038374"/>
            <a:ext cx="4191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18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L</a:t>
            </a:r>
            <a:r>
              <a:rPr lang="en-US" sz="2800" i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G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≈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100 m for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e</a:t>
            </a:r>
            <a:r>
              <a:rPr lang="en-US" sz="2400" i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Symbol" pitchFamily="18" charset="2"/>
              </a:rPr>
              <a:t>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1.5 µm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76200" y="4916715"/>
            <a:ext cx="8991600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1313" indent="-341313" algn="just">
              <a:lnSpc>
                <a:spcPts val="2800"/>
              </a:lnSpc>
              <a:buFontTx/>
              <a:buBlip>
                <a:blip r:embed="rId3"/>
              </a:buBlip>
            </a:pPr>
            <a:r>
              <a:rPr lang="en-US" sz="2400" dirty="0">
                <a:latin typeface="Arial Narrow" pitchFamily="34" charset="0"/>
              </a:rPr>
              <a:t>We must </a:t>
            </a:r>
            <a:r>
              <a:rPr lang="en-US" sz="2400" dirty="0">
                <a:solidFill>
                  <a:srgbClr val="FF0000"/>
                </a:solidFill>
                <a:latin typeface="Arial Narrow" pitchFamily="34" charset="0"/>
              </a:rPr>
              <a:t>increase</a:t>
            </a:r>
            <a:r>
              <a:rPr lang="en-US" sz="2400" dirty="0">
                <a:latin typeface="Arial Narrow" pitchFamily="34" charset="0"/>
              </a:rPr>
              <a:t> peak current, </a:t>
            </a:r>
            <a:r>
              <a:rPr lang="en-US" sz="2400" dirty="0">
                <a:solidFill>
                  <a:srgbClr val="FF0000"/>
                </a:solidFill>
                <a:latin typeface="Arial Narrow" pitchFamily="34" charset="0"/>
              </a:rPr>
              <a:t>preserve</a:t>
            </a:r>
            <a:r>
              <a:rPr lang="en-US" sz="2400" dirty="0">
                <a:latin typeface="Arial Narrow" pitchFamily="34" charset="0"/>
              </a:rPr>
              <a:t> emittance, and </a:t>
            </a:r>
            <a:r>
              <a:rPr lang="en-US" sz="2400" dirty="0">
                <a:solidFill>
                  <a:srgbClr val="FF0000"/>
                </a:solidFill>
                <a:latin typeface="Arial Narrow" pitchFamily="34" charset="0"/>
              </a:rPr>
              <a:t>maintain</a:t>
            </a:r>
            <a:r>
              <a:rPr lang="en-US" sz="2400" dirty="0">
                <a:latin typeface="Arial Narrow" pitchFamily="34" charset="0"/>
              </a:rPr>
              <a:t> small energy spread so that power grows exponentially with undulator distance,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 dirty="0">
                <a:latin typeface="Arial Narrow" pitchFamily="34" charset="0"/>
                <a:cs typeface="Times New Roman" pitchFamily="18" charset="0"/>
              </a:rPr>
              <a:t>,</a:t>
            </a:r>
          </a:p>
          <a:p>
            <a:pPr marL="341313" indent="-341313" algn="just">
              <a:lnSpc>
                <a:spcPts val="2800"/>
              </a:lnSpc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	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= P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800" dirty="0">
                <a:latin typeface="Calibri"/>
                <a:cs typeface="Times New Roman" pitchFamily="18" charset="0"/>
              </a:rPr>
              <a:t> </a:t>
            </a:r>
            <a:r>
              <a:rPr lang="en-US" sz="2400" dirty="0">
                <a:latin typeface="Calibri"/>
                <a:cs typeface="Times New Roman" pitchFamily="18" charset="0"/>
              </a:rPr>
              <a:t>∙</a:t>
            </a:r>
            <a:r>
              <a:rPr lang="en-US" sz="800" dirty="0">
                <a:latin typeface="Calibri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exp(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z/L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latin typeface="Arial Narrow" pitchFamily="34" charset="0"/>
            </a:endParaRPr>
          </a:p>
          <a:p>
            <a:pPr marL="341313" indent="-341313" algn="just">
              <a:lnSpc>
                <a:spcPts val="2800"/>
              </a:lnSpc>
              <a:buFontTx/>
              <a:buBlip>
                <a:blip r:embed="rId3"/>
              </a:buBlip>
            </a:pPr>
            <a:r>
              <a:rPr lang="en-US" sz="2400" dirty="0">
                <a:latin typeface="Arial Narrow" pitchFamily="34" charset="0"/>
              </a:rPr>
              <a:t>FEL power reaches </a:t>
            </a:r>
            <a:r>
              <a:rPr lang="en-US" sz="2400" i="1" dirty="0">
                <a:latin typeface="Arial Narrow" pitchFamily="34" charset="0"/>
              </a:rPr>
              <a:t>saturation</a:t>
            </a:r>
            <a:r>
              <a:rPr lang="en-US" sz="2400" dirty="0">
                <a:latin typeface="Arial Narrow" pitchFamily="34" charset="0"/>
              </a:rPr>
              <a:t> at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~18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G</a:t>
            </a:r>
          </a:p>
          <a:p>
            <a:pPr marL="341313" indent="-341313" algn="just">
              <a:lnSpc>
                <a:spcPts val="2800"/>
              </a:lnSpc>
              <a:buFontTx/>
              <a:buBlip>
                <a:blip r:embed="rId3"/>
              </a:buBlip>
            </a:pPr>
            <a:r>
              <a:rPr lang="en-US" sz="2400" dirty="0">
                <a:latin typeface="Arial Narrow" pitchFamily="34" charset="0"/>
              </a:rPr>
              <a:t>SASE performance depends </a:t>
            </a:r>
            <a:r>
              <a:rPr lang="en-US" sz="2400" i="1" dirty="0">
                <a:solidFill>
                  <a:srgbClr val="FF0000"/>
                </a:solidFill>
                <a:latin typeface="Arial Narrow" pitchFamily="34" charset="0"/>
              </a:rPr>
              <a:t>exponentially</a:t>
            </a:r>
            <a:r>
              <a:rPr lang="en-US" sz="2400" dirty="0">
                <a:latin typeface="Arial Narrow" pitchFamily="34" charset="0"/>
              </a:rPr>
              <a:t> on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aseline="30000" dirty="0">
                <a:latin typeface="Symbol" pitchFamily="18" charset="2"/>
              </a:rPr>
              <a:t>-</a:t>
            </a:r>
            <a:r>
              <a:rPr lang="en-US" sz="2400" baseline="30000" dirty="0">
                <a:latin typeface="Arial Narrow" pitchFamily="34" charset="0"/>
              </a:rPr>
              <a:t> </a:t>
            </a:r>
            <a:r>
              <a:rPr lang="en-US" sz="2400" dirty="0">
                <a:latin typeface="Arial Narrow" pitchFamily="34" charset="0"/>
              </a:rPr>
              <a:t>beam quality ! (</a:t>
            </a:r>
            <a:r>
              <a:rPr lang="en-US" sz="2400" dirty="0">
                <a:solidFill>
                  <a:srgbClr val="FF0000"/>
                </a:solidFill>
                <a:latin typeface="Arial Narrow" pitchFamily="34" charset="0"/>
              </a:rPr>
              <a:t>challenge</a:t>
            </a:r>
            <a:r>
              <a:rPr lang="en-US" sz="2400" dirty="0">
                <a:latin typeface="Arial Narrow" pitchFamily="34" charset="0"/>
              </a:rPr>
              <a:t>)</a:t>
            </a: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06388" y="696459"/>
            <a:ext cx="4797425" cy="1014413"/>
            <a:chOff x="193" y="528"/>
            <a:chExt cx="3022" cy="639"/>
          </a:xfrm>
        </p:grpSpPr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3" y="528"/>
              <a:ext cx="1031" cy="63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308" name="Rectangle 44"/>
            <p:cNvSpPr>
              <a:spLocks noChangeArrowheads="1"/>
            </p:cNvSpPr>
            <p:nvPr/>
          </p:nvSpPr>
          <p:spPr bwMode="auto">
            <a:xfrm>
              <a:off x="1344" y="669"/>
              <a:ext cx="187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prstClr val="white"/>
                  </a:solidFill>
                  <a:latin typeface="Arial Narrow" pitchFamily="34" charset="0"/>
                </a:rPr>
                <a:t>transverse emittance: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676400" y="551545"/>
            <a:ext cx="4117979" cy="461963"/>
            <a:chOff x="1056" y="455"/>
            <a:chExt cx="2594" cy="291"/>
          </a:xfrm>
        </p:grpSpPr>
        <p:sp>
          <p:nvSpPr>
            <p:cNvPr id="11289" name="Text Box 25"/>
            <p:cNvSpPr txBox="1">
              <a:spLocks noChangeArrowheads="1"/>
            </p:cNvSpPr>
            <p:nvPr/>
          </p:nvSpPr>
          <p:spPr bwMode="auto">
            <a:xfrm>
              <a:off x="1334" y="455"/>
              <a:ext cx="231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CCFF"/>
                  </a:solidFill>
                  <a:latin typeface="Arial Narrow" pitchFamily="34" charset="0"/>
                </a:rPr>
                <a:t>radiation wavelength (</a:t>
              </a:r>
              <a:r>
                <a:rPr lang="en-US" sz="2400" i="1" dirty="0">
                  <a:solidFill>
                    <a:srgbClr val="FFCCFF"/>
                  </a:solidFill>
                  <a:latin typeface="Arial Narrow" pitchFamily="34" charset="0"/>
                </a:rPr>
                <a:t>e.g.</a:t>
              </a:r>
              <a:r>
                <a:rPr lang="en-US" sz="2400" dirty="0">
                  <a:solidFill>
                    <a:srgbClr val="FFCCFF"/>
                  </a:solidFill>
                  <a:latin typeface="Arial Narrow" pitchFamily="34" charset="0"/>
                </a:rPr>
                <a:t>, 1 Å)</a:t>
              </a:r>
            </a:p>
          </p:txBody>
        </p:sp>
        <p:sp>
          <p:nvSpPr>
            <p:cNvPr id="11290" name="Line 26"/>
            <p:cNvSpPr>
              <a:spLocks noChangeShapeType="1"/>
            </p:cNvSpPr>
            <p:nvPr/>
          </p:nvSpPr>
          <p:spPr bwMode="auto">
            <a:xfrm flipV="1">
              <a:off x="1056" y="624"/>
              <a:ext cx="288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306388" y="1926772"/>
            <a:ext cx="8586785" cy="1609725"/>
            <a:chOff x="193" y="1296"/>
            <a:chExt cx="5409" cy="1014"/>
          </a:xfrm>
        </p:grpSpPr>
        <p:pic>
          <p:nvPicPr>
            <p:cNvPr id="11273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3" y="1296"/>
              <a:ext cx="3213" cy="101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310" name="Rectangle 46"/>
            <p:cNvSpPr>
              <a:spLocks noChangeArrowheads="1"/>
            </p:cNvSpPr>
            <p:nvPr/>
          </p:nvSpPr>
          <p:spPr bwMode="auto">
            <a:xfrm>
              <a:off x="3600" y="1344"/>
              <a:ext cx="200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relative energy spread:</a:t>
              </a:r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3200400" y="1393371"/>
            <a:ext cx="1654175" cy="914400"/>
            <a:chOff x="2016" y="960"/>
            <a:chExt cx="1042" cy="576"/>
          </a:xfrm>
        </p:grpSpPr>
        <p:sp>
          <p:nvSpPr>
            <p:cNvPr id="11293" name="Text Box 29"/>
            <p:cNvSpPr txBox="1">
              <a:spLocks noChangeArrowheads="1"/>
            </p:cNvSpPr>
            <p:nvPr/>
          </p:nvSpPr>
          <p:spPr bwMode="auto">
            <a:xfrm>
              <a:off x="2064" y="960"/>
              <a:ext cx="9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CCFF"/>
                  </a:solidFill>
                  <a:latin typeface="Arial Narrow" pitchFamily="34" charset="0"/>
                </a:rPr>
                <a:t>peak current</a:t>
              </a:r>
            </a:p>
          </p:txBody>
        </p:sp>
        <p:sp>
          <p:nvSpPr>
            <p:cNvPr id="11294" name="Line 30"/>
            <p:cNvSpPr>
              <a:spLocks noChangeShapeType="1"/>
            </p:cNvSpPr>
            <p:nvPr/>
          </p:nvSpPr>
          <p:spPr bwMode="auto">
            <a:xfrm flipV="1">
              <a:off x="2016" y="1225"/>
              <a:ext cx="240" cy="3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3962400" y="1469571"/>
            <a:ext cx="3111500" cy="874713"/>
            <a:chOff x="2496" y="1008"/>
            <a:chExt cx="1960" cy="551"/>
          </a:xfrm>
        </p:grpSpPr>
        <p:sp>
          <p:nvSpPr>
            <p:cNvPr id="11295" name="Text Box 31"/>
            <p:cNvSpPr txBox="1">
              <a:spLocks noChangeArrowheads="1"/>
            </p:cNvSpPr>
            <p:nvPr/>
          </p:nvSpPr>
          <p:spPr bwMode="auto">
            <a:xfrm>
              <a:off x="3198" y="1008"/>
              <a:ext cx="125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CCFF"/>
                  </a:solidFill>
                  <a:latin typeface="Arial Narrow" pitchFamily="34" charset="0"/>
                </a:rPr>
                <a:t>undulator period</a:t>
              </a:r>
            </a:p>
          </p:txBody>
        </p:sp>
        <p:sp>
          <p:nvSpPr>
            <p:cNvPr id="11296" name="Line 32"/>
            <p:cNvSpPr>
              <a:spLocks noChangeShapeType="1"/>
            </p:cNvSpPr>
            <p:nvPr/>
          </p:nvSpPr>
          <p:spPr bwMode="auto">
            <a:xfrm flipV="1">
              <a:off x="2496" y="1200"/>
              <a:ext cx="720" cy="35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3619501" y="3193143"/>
            <a:ext cx="2119313" cy="838200"/>
            <a:chOff x="2304" y="2112"/>
            <a:chExt cx="1335" cy="528"/>
          </a:xfrm>
        </p:grpSpPr>
        <p:sp>
          <p:nvSpPr>
            <p:cNvPr id="11301" name="Text Box 37"/>
            <p:cNvSpPr txBox="1">
              <a:spLocks noChangeArrowheads="1"/>
            </p:cNvSpPr>
            <p:nvPr/>
          </p:nvSpPr>
          <p:spPr bwMode="auto">
            <a:xfrm>
              <a:off x="2617" y="2352"/>
              <a:ext cx="10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CCFF"/>
                  </a:solidFill>
                  <a:latin typeface="Arial Narrow" pitchFamily="34" charset="0"/>
                </a:rPr>
                <a:t>beta function</a:t>
              </a:r>
            </a:p>
          </p:txBody>
        </p:sp>
        <p:sp>
          <p:nvSpPr>
            <p:cNvPr id="11302" name="Line 38"/>
            <p:cNvSpPr>
              <a:spLocks noChangeShapeType="1"/>
            </p:cNvSpPr>
            <p:nvPr/>
          </p:nvSpPr>
          <p:spPr bwMode="auto">
            <a:xfrm>
              <a:off x="2304" y="2112"/>
              <a:ext cx="336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4513951" y="2466748"/>
            <a:ext cx="4533905" cy="1562099"/>
            <a:chOff x="2880" y="1659"/>
            <a:chExt cx="2856" cy="984"/>
          </a:xfrm>
        </p:grpSpPr>
        <p:sp>
          <p:nvSpPr>
            <p:cNvPr id="11305" name="Text Box 41"/>
            <p:cNvSpPr txBox="1">
              <a:spLocks noChangeArrowheads="1"/>
            </p:cNvSpPr>
            <p:nvPr/>
          </p:nvSpPr>
          <p:spPr bwMode="auto">
            <a:xfrm>
              <a:off x="3694" y="2352"/>
              <a:ext cx="204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CCFF"/>
                  </a:solidFill>
                  <a:latin typeface="Arial Narrow" pitchFamily="34" charset="0"/>
                </a:rPr>
                <a:t>undulator ‘field’ = </a:t>
              </a:r>
              <a:r>
                <a:rPr lang="en-US" sz="2400" dirty="0">
                  <a:solidFill>
                    <a:srgbClr val="FFCCFF"/>
                  </a:solidFill>
                  <a:latin typeface="Times New Roman" pitchFamily="18" charset="0"/>
                  <a:cs typeface="Times New Roman" pitchFamily="18" charset="0"/>
                </a:rPr>
                <a:t>0.93</a:t>
              </a:r>
              <a:r>
                <a:rPr lang="en-US" sz="2400" dirty="0">
                  <a:solidFill>
                    <a:srgbClr val="FFCCFF"/>
                  </a:solidFill>
                  <a:latin typeface="Calibri"/>
                  <a:cs typeface="Times New Roman" pitchFamily="18" charset="0"/>
                </a:rPr>
                <a:t>∙</a:t>
              </a:r>
              <a:r>
                <a:rPr lang="en-US" sz="2400" i="1" dirty="0">
                  <a:solidFill>
                    <a:srgbClr val="FFCCFF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2400" i="1" dirty="0">
                  <a:solidFill>
                    <a:srgbClr val="FFCCFF"/>
                  </a:solidFill>
                  <a:latin typeface="Symbol" pitchFamily="18" charset="2"/>
                </a:rPr>
                <a:t>l</a:t>
              </a:r>
              <a:r>
                <a:rPr lang="en-US" sz="2400" i="1" baseline="-25000" dirty="0">
                  <a:solidFill>
                    <a:srgbClr val="FFCCFF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</a:p>
          </p:txBody>
        </p:sp>
        <p:sp>
          <p:nvSpPr>
            <p:cNvPr id="11306" name="Line 42"/>
            <p:cNvSpPr>
              <a:spLocks noChangeShapeType="1"/>
            </p:cNvSpPr>
            <p:nvPr/>
          </p:nvSpPr>
          <p:spPr bwMode="auto">
            <a:xfrm>
              <a:off x="2880" y="1659"/>
              <a:ext cx="837" cy="8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9" name="Group 50"/>
          <p:cNvGrpSpPr>
            <a:grpSpLocks/>
          </p:cNvGrpSpPr>
          <p:nvPr/>
        </p:nvGrpSpPr>
        <p:grpSpPr bwMode="auto">
          <a:xfrm>
            <a:off x="306388" y="3737430"/>
            <a:ext cx="4514850" cy="1120775"/>
            <a:chOff x="193" y="2448"/>
            <a:chExt cx="2844" cy="706"/>
          </a:xfrm>
        </p:grpSpPr>
        <p:pic>
          <p:nvPicPr>
            <p:cNvPr id="11276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3" y="2448"/>
              <a:ext cx="1301" cy="70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313" name="Rectangle 49"/>
            <p:cNvSpPr>
              <a:spLocks noChangeArrowheads="1"/>
            </p:cNvSpPr>
            <p:nvPr/>
          </p:nvSpPr>
          <p:spPr bwMode="auto">
            <a:xfrm>
              <a:off x="1584" y="2624"/>
              <a:ext cx="145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prstClr val="white"/>
                  </a:solidFill>
                  <a:latin typeface="Arial Narrow" pitchFamily="34" charset="0"/>
                </a:rPr>
                <a:t>FEL gain length:</a:t>
              </a:r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1332873" y="1691640"/>
            <a:ext cx="1938342" cy="914400"/>
            <a:chOff x="2016" y="960"/>
            <a:chExt cx="1221" cy="576"/>
          </a:xfrm>
        </p:grpSpPr>
        <p:sp>
          <p:nvSpPr>
            <p:cNvPr id="32" name="Text Box 29"/>
            <p:cNvSpPr txBox="1">
              <a:spLocks noChangeArrowheads="1"/>
            </p:cNvSpPr>
            <p:nvPr/>
          </p:nvSpPr>
          <p:spPr bwMode="auto">
            <a:xfrm>
              <a:off x="2064" y="960"/>
              <a:ext cx="117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FEL parameter</a:t>
              </a:r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 flipV="1">
              <a:off x="2016" y="1225"/>
              <a:ext cx="240" cy="3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2" grpId="0" autoUpdateAnimBg="0"/>
      <p:bldP spid="11284" grpId="0" autoUpdateAnimBg="0"/>
      <p:bldP spid="1128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28600" y="1830388"/>
            <a:ext cx="8763000" cy="2087562"/>
          </a:xfrm>
          <a:prstGeom prst="rect">
            <a:avLst/>
          </a:prstGeom>
          <a:solidFill>
            <a:srgbClr val="BDBD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400" b="1" dirty="0">
              <a:solidFill>
                <a:srgbClr val="C0504D"/>
              </a:solidFill>
            </a:endParaRPr>
          </a:p>
        </p:txBody>
      </p:sp>
      <p:sp>
        <p:nvSpPr>
          <p:cNvPr id="15" name="Rectangle 94"/>
          <p:cNvSpPr>
            <a:spLocks noChangeArrowheads="1"/>
          </p:cNvSpPr>
          <p:nvPr/>
        </p:nvSpPr>
        <p:spPr bwMode="auto">
          <a:xfrm>
            <a:off x="1225396" y="1828800"/>
            <a:ext cx="639763" cy="222250"/>
          </a:xfrm>
          <a:prstGeom prst="rect">
            <a:avLst/>
          </a:prstGeom>
          <a:solidFill>
            <a:srgbClr val="FF9900">
              <a:alpha val="3960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+</a:t>
            </a:r>
          </a:p>
        </p:txBody>
      </p:sp>
      <p:sp>
        <p:nvSpPr>
          <p:cNvPr id="16" name="Rectangle 104"/>
          <p:cNvSpPr>
            <a:spLocks noChangeArrowheads="1"/>
          </p:cNvSpPr>
          <p:nvPr/>
        </p:nvSpPr>
        <p:spPr bwMode="auto">
          <a:xfrm>
            <a:off x="2376334" y="1828800"/>
            <a:ext cx="639762" cy="222250"/>
          </a:xfrm>
          <a:prstGeom prst="rect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17" name="Rectangle 106"/>
          <p:cNvSpPr>
            <a:spLocks noChangeArrowheads="1"/>
          </p:cNvSpPr>
          <p:nvPr/>
        </p:nvSpPr>
        <p:spPr bwMode="auto">
          <a:xfrm>
            <a:off x="3525684" y="1828800"/>
            <a:ext cx="639762" cy="222250"/>
          </a:xfrm>
          <a:prstGeom prst="rect">
            <a:avLst/>
          </a:prstGeom>
          <a:solidFill>
            <a:srgbClr val="FF99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Arial Narrow" pitchFamily="34" charset="0"/>
              </a:rPr>
              <a:t>+</a:t>
            </a:r>
          </a:p>
        </p:txBody>
      </p:sp>
      <p:sp>
        <p:nvSpPr>
          <p:cNvPr id="18" name="Rectangle 108"/>
          <p:cNvSpPr>
            <a:spLocks noChangeArrowheads="1"/>
          </p:cNvSpPr>
          <p:nvPr/>
        </p:nvSpPr>
        <p:spPr bwMode="auto">
          <a:xfrm>
            <a:off x="4675034" y="1828800"/>
            <a:ext cx="639762" cy="222250"/>
          </a:xfrm>
          <a:prstGeom prst="rect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19" name="Rectangle 109"/>
          <p:cNvSpPr>
            <a:spLocks noChangeArrowheads="1"/>
          </p:cNvSpPr>
          <p:nvPr/>
        </p:nvSpPr>
        <p:spPr bwMode="auto">
          <a:xfrm>
            <a:off x="5824384" y="1828800"/>
            <a:ext cx="639762" cy="222250"/>
          </a:xfrm>
          <a:prstGeom prst="rect">
            <a:avLst/>
          </a:prstGeom>
          <a:solidFill>
            <a:srgbClr val="FF99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Arial Narrow" pitchFamily="34" charset="0"/>
              </a:rPr>
              <a:t>+</a:t>
            </a:r>
          </a:p>
        </p:txBody>
      </p:sp>
      <p:sp>
        <p:nvSpPr>
          <p:cNvPr id="20" name="Rectangle 111"/>
          <p:cNvSpPr>
            <a:spLocks noChangeArrowheads="1"/>
          </p:cNvSpPr>
          <p:nvPr/>
        </p:nvSpPr>
        <p:spPr bwMode="auto">
          <a:xfrm>
            <a:off x="6973734" y="1828800"/>
            <a:ext cx="639762" cy="222250"/>
          </a:xfrm>
          <a:prstGeom prst="rect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21" name="Rectangle 112"/>
          <p:cNvSpPr>
            <a:spLocks noChangeArrowheads="1"/>
          </p:cNvSpPr>
          <p:nvPr/>
        </p:nvSpPr>
        <p:spPr bwMode="auto">
          <a:xfrm>
            <a:off x="1219046" y="3727450"/>
            <a:ext cx="639763" cy="190500"/>
          </a:xfrm>
          <a:prstGeom prst="rect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22" name="Rectangle 113"/>
          <p:cNvSpPr>
            <a:spLocks noChangeArrowheads="1"/>
          </p:cNvSpPr>
          <p:nvPr/>
        </p:nvSpPr>
        <p:spPr bwMode="auto">
          <a:xfrm>
            <a:off x="2369984" y="3727450"/>
            <a:ext cx="639762" cy="190500"/>
          </a:xfrm>
          <a:prstGeom prst="rect">
            <a:avLst/>
          </a:prstGeom>
          <a:solidFill>
            <a:srgbClr val="FF99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Arial Narrow" pitchFamily="34" charset="0"/>
              </a:rPr>
              <a:t>+</a:t>
            </a:r>
          </a:p>
        </p:txBody>
      </p:sp>
      <p:sp>
        <p:nvSpPr>
          <p:cNvPr id="23" name="Rectangle 114"/>
          <p:cNvSpPr>
            <a:spLocks noChangeArrowheads="1"/>
          </p:cNvSpPr>
          <p:nvPr/>
        </p:nvSpPr>
        <p:spPr bwMode="auto">
          <a:xfrm>
            <a:off x="3519334" y="3727450"/>
            <a:ext cx="639762" cy="190500"/>
          </a:xfrm>
          <a:prstGeom prst="rect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24" name="Rectangle 115"/>
          <p:cNvSpPr>
            <a:spLocks noChangeArrowheads="1"/>
          </p:cNvSpPr>
          <p:nvPr/>
        </p:nvSpPr>
        <p:spPr bwMode="auto">
          <a:xfrm>
            <a:off x="4668684" y="3727450"/>
            <a:ext cx="639762" cy="190500"/>
          </a:xfrm>
          <a:prstGeom prst="rect">
            <a:avLst/>
          </a:prstGeom>
          <a:solidFill>
            <a:srgbClr val="FF99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Arial Narrow" pitchFamily="34" charset="0"/>
              </a:rPr>
              <a:t>+</a:t>
            </a:r>
          </a:p>
        </p:txBody>
      </p:sp>
      <p:sp>
        <p:nvSpPr>
          <p:cNvPr id="25" name="Rectangle 116"/>
          <p:cNvSpPr>
            <a:spLocks noChangeArrowheads="1"/>
          </p:cNvSpPr>
          <p:nvPr/>
        </p:nvSpPr>
        <p:spPr bwMode="auto">
          <a:xfrm>
            <a:off x="5818034" y="3727450"/>
            <a:ext cx="639762" cy="190500"/>
          </a:xfrm>
          <a:prstGeom prst="rect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26" name="Rectangle 117"/>
          <p:cNvSpPr>
            <a:spLocks noChangeArrowheads="1"/>
          </p:cNvSpPr>
          <p:nvPr/>
        </p:nvSpPr>
        <p:spPr bwMode="auto">
          <a:xfrm>
            <a:off x="6967384" y="3727450"/>
            <a:ext cx="639762" cy="190500"/>
          </a:xfrm>
          <a:prstGeom prst="rect">
            <a:avLst/>
          </a:prstGeom>
          <a:solidFill>
            <a:srgbClr val="FF99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Arial Narrow" pitchFamily="34" charset="0"/>
              </a:rPr>
              <a:t>+</a:t>
            </a:r>
          </a:p>
        </p:txBody>
      </p:sp>
      <p:sp>
        <p:nvSpPr>
          <p:cNvPr id="27" name="Rectangle 119"/>
          <p:cNvSpPr>
            <a:spLocks noChangeArrowheads="1"/>
          </p:cNvSpPr>
          <p:nvPr/>
        </p:nvSpPr>
        <p:spPr bwMode="auto">
          <a:xfrm>
            <a:off x="8116734" y="1828800"/>
            <a:ext cx="601662" cy="222250"/>
          </a:xfrm>
          <a:prstGeom prst="rect">
            <a:avLst/>
          </a:prstGeom>
          <a:solidFill>
            <a:srgbClr val="FF99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Arial Narrow" pitchFamily="34" charset="0"/>
              </a:rPr>
              <a:t>+</a:t>
            </a:r>
          </a:p>
        </p:txBody>
      </p:sp>
      <p:sp>
        <p:nvSpPr>
          <p:cNvPr id="28" name="Rectangle 120"/>
          <p:cNvSpPr>
            <a:spLocks noChangeArrowheads="1"/>
          </p:cNvSpPr>
          <p:nvPr/>
        </p:nvSpPr>
        <p:spPr bwMode="auto">
          <a:xfrm>
            <a:off x="8115146" y="3727450"/>
            <a:ext cx="601663" cy="190500"/>
          </a:xfrm>
          <a:prstGeom prst="rect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45085" y="76200"/>
            <a:ext cx="88503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 algn="ctr">
              <a:lnSpc>
                <a:spcPts val="3600"/>
              </a:lnSpc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Slippage leads to coherence length and spiky structure</a:t>
            </a:r>
            <a:endParaRPr lang="en-US" altLang="zh-CN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9404" y="914400"/>
            <a:ext cx="8534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dirty="0">
                <a:latin typeface="Arial Narrow" pitchFamily="34" charset="0"/>
              </a:rPr>
              <a:t>Due to resonant condition, light overtakes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baseline="30000" dirty="0">
                <a:latin typeface="Symbol" pitchFamily="18" charset="2"/>
              </a:rPr>
              <a:t>-</a:t>
            </a:r>
            <a:r>
              <a:rPr lang="en-US" sz="2400" dirty="0">
                <a:latin typeface="Arial Narrow" pitchFamily="34" charset="0"/>
              </a:rPr>
              <a:t> beam by one radiation wavelength </a:t>
            </a:r>
            <a:r>
              <a:rPr lang="en-US" sz="2400" i="1" dirty="0">
                <a:latin typeface="Arial Narrow" pitchFamily="34" charset="0"/>
                <a:sym typeface="Symbol" pitchFamily="18" charset="2"/>
              </a:rPr>
              <a:t></a:t>
            </a:r>
            <a:r>
              <a:rPr lang="en-US" sz="2400" baseline="-25000" dirty="0">
                <a:latin typeface="Arial Narrow" pitchFamily="34" charset="0"/>
              </a:rPr>
              <a:t>1</a:t>
            </a:r>
            <a:r>
              <a:rPr lang="en-US" sz="2400" dirty="0">
                <a:latin typeface="Arial Narrow" pitchFamily="34" charset="0"/>
              </a:rPr>
              <a:t> per undulator period (interaction length = undulator length)</a:t>
            </a: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228600" y="2872003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8686800" y="2382612"/>
            <a:ext cx="3048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z</a:t>
            </a: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130098" y="3962400"/>
            <a:ext cx="8961864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1313" indent="-341313">
              <a:buFontTx/>
              <a:buBlip>
                <a:blip r:embed="rId3"/>
              </a:buBlip>
            </a:pPr>
            <a:r>
              <a:rPr lang="en-US" sz="2400" dirty="0">
                <a:solidFill>
                  <a:srgbClr val="0000FF"/>
                </a:solidFill>
                <a:latin typeface="Calibri"/>
              </a:rPr>
              <a:t>Slippage length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= </a:t>
            </a:r>
            <a:r>
              <a:rPr lang="en-US" sz="2400" i="1" dirty="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FF"/>
                </a:solidFill>
                <a:latin typeface="Arial Narrow" pitchFamily="34" charset="0"/>
              </a:rPr>
              <a:t>1</a:t>
            </a:r>
            <a:r>
              <a:rPr lang="en-US" sz="2400" dirty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sz="2400" dirty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n-US" sz="2400" i="1" dirty="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sz="2400" dirty="0">
                <a:solidFill>
                  <a:srgbClr val="0000FF"/>
                </a:solidFill>
                <a:latin typeface="Calibri"/>
              </a:rPr>
              <a:t>  undulator periods:                                       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(at 1.5 Å, 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</a:rPr>
              <a:t>LCLS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slippage length is: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</a:rPr>
              <a:t>l</a:t>
            </a:r>
            <a:r>
              <a:rPr lang="en-US" sz="2400" i="1" baseline="-25000" dirty="0" err="1">
                <a:solidFill>
                  <a:srgbClr val="0000FF"/>
                </a:solidFill>
                <a:latin typeface="Times New Roman" pitchFamily="18" charset="0"/>
              </a:rPr>
              <a:t>s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≈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1.5 fs &lt;&lt; 100-fs pulse length)</a:t>
            </a:r>
          </a:p>
          <a:p>
            <a:pPr marL="341313" indent="-341313"/>
            <a:endParaRPr lang="en-US" sz="1000" dirty="0">
              <a:solidFill>
                <a:srgbClr val="0000FF"/>
              </a:solidFill>
              <a:latin typeface="Times New Roman" pitchFamily="18" charset="0"/>
            </a:endParaRPr>
          </a:p>
          <a:p>
            <a:pPr marL="341313" indent="-341313">
              <a:buFontTx/>
              <a:buBlip>
                <a:blip r:embed="rId3"/>
              </a:buBlip>
            </a:pPr>
            <a:r>
              <a:rPr lang="en-US" sz="2400" dirty="0">
                <a:solidFill>
                  <a:srgbClr val="0000FF"/>
                </a:solidFill>
                <a:latin typeface="Calibri"/>
              </a:rPr>
              <a:t>Each part of optical pulse is amplified by those electrons within a slippage length (an FEL slice)</a:t>
            </a:r>
          </a:p>
          <a:p>
            <a:pPr marL="341313" indent="-341313"/>
            <a:endParaRPr lang="en-US" sz="1000" dirty="0">
              <a:solidFill>
                <a:srgbClr val="0000FF"/>
              </a:solidFill>
              <a:latin typeface="Calibri"/>
            </a:endParaRPr>
          </a:p>
          <a:p>
            <a:pPr marL="341313" indent="-341313">
              <a:buFontTx/>
              <a:buBlip>
                <a:blip r:embed="rId3"/>
              </a:buBlip>
            </a:pPr>
            <a:r>
              <a:rPr lang="en-US" sz="2400" dirty="0">
                <a:solidFill>
                  <a:srgbClr val="0000FF"/>
                </a:solidFill>
                <a:latin typeface="Calibri"/>
              </a:rPr>
              <a:t>Coherence length is slippage over </a:t>
            </a:r>
            <a:r>
              <a:rPr lang="en-US" sz="2400" dirty="0">
                <a:solidFill>
                  <a:srgbClr val="0000FF"/>
                </a:solidFill>
                <a:latin typeface="Arial Narrow" pitchFamily="34" charset="0"/>
              </a:rPr>
              <a:t>~2</a:t>
            </a:r>
            <a:r>
              <a:rPr lang="en-US" sz="2400" i="1" dirty="0">
                <a:solidFill>
                  <a:srgbClr val="0000FF"/>
                </a:solidFill>
                <a:latin typeface="Arial Narrow" pitchFamily="34" charset="0"/>
              </a:rPr>
              <a:t>L</a:t>
            </a:r>
            <a:r>
              <a:rPr lang="en-US" sz="2400" i="1" baseline="-25000" dirty="0">
                <a:solidFill>
                  <a:srgbClr val="0000FF"/>
                </a:solidFill>
                <a:latin typeface="Arial Narrow" pitchFamily="34" charset="0"/>
              </a:rPr>
              <a:t>G</a:t>
            </a:r>
            <a:r>
              <a:rPr lang="en-US" sz="2400" dirty="0">
                <a:solidFill>
                  <a:srgbClr val="0000FF"/>
                </a:solidFill>
                <a:latin typeface="Arial Narrow" pitchFamily="34" charset="0"/>
              </a:rPr>
              <a:t> (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i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≈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i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/10</a:t>
            </a:r>
            <a:r>
              <a:rPr lang="en-US" sz="2400" dirty="0">
                <a:solidFill>
                  <a:srgbClr val="0000FF"/>
                </a:solidFill>
                <a:latin typeface="Arial Narrow" pitchFamily="34" charset="0"/>
              </a:rPr>
              <a:t>)</a:t>
            </a:r>
            <a:endParaRPr lang="en-US" sz="2400" i="1" dirty="0">
              <a:solidFill>
                <a:srgbClr val="0000FF"/>
              </a:solidFill>
              <a:latin typeface="Symbol" pitchFamily="18" charset="2"/>
            </a:endParaRPr>
          </a:p>
          <a:p>
            <a:pPr marL="341313" indent="-341313"/>
            <a:endParaRPr lang="en-US" sz="1000" dirty="0">
              <a:solidFill>
                <a:srgbClr val="0000FF"/>
              </a:solidFill>
              <a:latin typeface="Arial Narrow" pitchFamily="34" charset="0"/>
            </a:endParaRPr>
          </a:p>
          <a:p>
            <a:pPr marL="341313" indent="-341313">
              <a:buFontTx/>
              <a:buBlip>
                <a:blip r:embed="rId3"/>
              </a:buBlip>
            </a:pPr>
            <a:r>
              <a:rPr lang="en-US" sz="2400" i="1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2400" i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2400" i="1" dirty="0" smtClean="0">
                <a:solidFill>
                  <a:srgbClr val="0000FF"/>
                </a:solidFill>
                <a:latin typeface="Symbol" pitchFamily="18" charset="2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≈</a:t>
            </a:r>
            <a:r>
              <a:rPr lang="en-US" sz="2400" i="1" dirty="0">
                <a:solidFill>
                  <a:srgbClr val="0000FF"/>
                </a:solidFill>
                <a:latin typeface="Symbol" pitchFamily="18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i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alibri"/>
              </a:rPr>
              <a:t>independent </a:t>
            </a:r>
            <a:r>
              <a:rPr lang="en-US" sz="2400" dirty="0">
                <a:solidFill>
                  <a:srgbClr val="0000FF"/>
                </a:solidFill>
                <a:latin typeface="Arial Narrow" pitchFamily="34" charset="0"/>
              </a:rPr>
              <a:t>radiation </a:t>
            </a:r>
            <a:r>
              <a:rPr lang="en-US" sz="2400" dirty="0">
                <a:solidFill>
                  <a:srgbClr val="0000FF"/>
                </a:solidFill>
                <a:latin typeface="Calibri"/>
              </a:rPr>
              <a:t>sources (modes)</a:t>
            </a:r>
          </a:p>
        </p:txBody>
      </p:sp>
      <p:cxnSp>
        <p:nvCxnSpPr>
          <p:cNvPr id="55" name="Straight Connector 54"/>
          <p:cNvCxnSpPr>
            <a:endCxn id="21" idx="0"/>
          </p:cNvCxnSpPr>
          <p:nvPr/>
        </p:nvCxnSpPr>
        <p:spPr>
          <a:xfrm rot="5400000">
            <a:off x="707590" y="2888738"/>
            <a:ext cx="1670050" cy="7374"/>
          </a:xfrm>
          <a:prstGeom prst="line">
            <a:avLst/>
          </a:prstGeom>
          <a:ln w="19050">
            <a:solidFill>
              <a:srgbClr val="D7A78D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6200000" flipV="1">
            <a:off x="1857964" y="2888738"/>
            <a:ext cx="1670050" cy="7374"/>
          </a:xfrm>
          <a:prstGeom prst="line">
            <a:avLst/>
          </a:prstGeom>
          <a:ln w="19050">
            <a:solidFill>
              <a:srgbClr val="99CC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3010378" y="2888739"/>
            <a:ext cx="1670050" cy="7374"/>
          </a:xfrm>
          <a:prstGeom prst="line">
            <a:avLst/>
          </a:prstGeom>
          <a:ln w="19050">
            <a:solidFill>
              <a:srgbClr val="D7A78D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6200000" flipV="1">
            <a:off x="4160752" y="2888739"/>
            <a:ext cx="1670050" cy="7374"/>
          </a:xfrm>
          <a:prstGeom prst="line">
            <a:avLst/>
          </a:prstGeom>
          <a:ln w="19050">
            <a:solidFill>
              <a:srgbClr val="99CC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5309386" y="2888738"/>
            <a:ext cx="1670050" cy="7374"/>
          </a:xfrm>
          <a:prstGeom prst="line">
            <a:avLst/>
          </a:prstGeom>
          <a:ln w="19050">
            <a:solidFill>
              <a:srgbClr val="D7A78D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6200000" flipV="1">
            <a:off x="6459760" y="2888738"/>
            <a:ext cx="1670050" cy="7374"/>
          </a:xfrm>
          <a:prstGeom prst="line">
            <a:avLst/>
          </a:prstGeom>
          <a:ln w="19050">
            <a:solidFill>
              <a:srgbClr val="99CC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7587832" y="2888739"/>
            <a:ext cx="1670050" cy="7374"/>
          </a:xfrm>
          <a:prstGeom prst="line">
            <a:avLst/>
          </a:prstGeom>
          <a:ln w="19050">
            <a:solidFill>
              <a:srgbClr val="D7A78D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5"/>
          <p:cNvGrpSpPr/>
          <p:nvPr/>
        </p:nvGrpSpPr>
        <p:grpSpPr>
          <a:xfrm>
            <a:off x="7543800" y="2590800"/>
            <a:ext cx="1051746" cy="1029630"/>
            <a:chOff x="7543800" y="2743200"/>
            <a:chExt cx="1051746" cy="1029630"/>
          </a:xfrm>
        </p:grpSpPr>
        <p:cxnSp>
          <p:nvCxnSpPr>
            <p:cNvPr id="51" name="Straight Connector 50"/>
            <p:cNvCxnSpPr/>
            <p:nvPr/>
          </p:nvCxnSpPr>
          <p:spPr>
            <a:xfrm rot="5400000">
              <a:off x="7479828" y="3095244"/>
              <a:ext cx="704088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7961190" y="3087810"/>
              <a:ext cx="704088" cy="14868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7750397" y="3311165"/>
              <a:ext cx="668773" cy="4616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400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sym typeface="Symbol" pitchFamily="18" charset="2"/>
                </a:rPr>
                <a:t>N</a:t>
              </a:r>
              <a:r>
                <a:rPr lang="en-US" sz="2400" baseline="-25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1</a:t>
              </a:r>
              <a:endParaRPr lang="en-US" sz="2400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7543800" y="3391644"/>
              <a:ext cx="27878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8316765" y="3391644"/>
              <a:ext cx="27878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/>
          <p:cNvSpPr/>
          <p:nvPr/>
        </p:nvSpPr>
        <p:spPr>
          <a:xfrm>
            <a:off x="326626" y="2763612"/>
            <a:ext cx="1295400" cy="2286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</a:p>
        </p:txBody>
      </p:sp>
      <p:sp>
        <p:nvSpPr>
          <p:cNvPr id="32" name="Oval 31"/>
          <p:cNvSpPr/>
          <p:nvPr/>
        </p:nvSpPr>
        <p:spPr>
          <a:xfrm>
            <a:off x="326626" y="2765502"/>
            <a:ext cx="1295400" cy="228600"/>
          </a:xfrm>
          <a:prstGeom prst="ellipse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x-rays</a:t>
            </a:r>
          </a:p>
        </p:txBody>
      </p:sp>
      <p:grpSp>
        <p:nvGrpSpPr>
          <p:cNvPr id="4" name="Group 84"/>
          <p:cNvGrpSpPr/>
          <p:nvPr/>
        </p:nvGrpSpPr>
        <p:grpSpPr>
          <a:xfrm>
            <a:off x="7086600" y="5283071"/>
            <a:ext cx="1905000" cy="1498729"/>
            <a:chOff x="7086600" y="5283071"/>
            <a:chExt cx="1905000" cy="1498729"/>
          </a:xfrm>
        </p:grpSpPr>
        <p:sp>
          <p:nvSpPr>
            <p:cNvPr id="80" name="Oval 79"/>
            <p:cNvSpPr/>
            <p:nvPr/>
          </p:nvSpPr>
          <p:spPr>
            <a:xfrm>
              <a:off x="7376532" y="6113837"/>
              <a:ext cx="1295400" cy="228600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shade val="30000"/>
                    <a:satMod val="115000"/>
                  </a:srgbClr>
                </a:gs>
                <a:gs pos="50000">
                  <a:srgbClr val="00FF00">
                    <a:shade val="67500"/>
                    <a:satMod val="115000"/>
                  </a:srgbClr>
                </a:gs>
                <a:gs pos="100000">
                  <a:srgbClr val="00FF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376709" y="5283071"/>
              <a:ext cx="129540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slippage</a:t>
              </a:r>
            </a:p>
            <a:p>
              <a:pPr algn="ctr">
                <a:lnSpc>
                  <a:spcPts val="2000"/>
                </a:lnSpc>
              </a:pP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length</a:t>
              </a:r>
            </a:p>
          </p:txBody>
        </p:sp>
        <p:cxnSp>
          <p:nvCxnSpPr>
            <p:cNvPr id="87" name="Straight Connector 86"/>
            <p:cNvCxnSpPr/>
            <p:nvPr/>
          </p:nvCxnSpPr>
          <p:spPr>
            <a:xfrm rot="5400000">
              <a:off x="7186032" y="6129635"/>
              <a:ext cx="5334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7262232" y="6129635"/>
              <a:ext cx="5334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7338432" y="6129635"/>
              <a:ext cx="5334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>
              <a:off x="7414632" y="6129635"/>
              <a:ext cx="5334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>
              <a:off x="7490832" y="6129635"/>
              <a:ext cx="5334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>
              <a:off x="7567032" y="6129635"/>
              <a:ext cx="5334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7643232" y="6129635"/>
              <a:ext cx="5334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7719432" y="6129635"/>
              <a:ext cx="5334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>
              <a:off x="7795632" y="6129635"/>
              <a:ext cx="5334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5400000">
              <a:off x="7871832" y="6129635"/>
              <a:ext cx="5334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7948032" y="6129635"/>
              <a:ext cx="5334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8024232" y="6129635"/>
              <a:ext cx="5334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8100432" y="6129635"/>
              <a:ext cx="5334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>
              <a:off x="8176632" y="6129635"/>
              <a:ext cx="5334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5400000">
              <a:off x="8252832" y="6129635"/>
              <a:ext cx="5334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5400000">
              <a:off x="8329032" y="6129635"/>
              <a:ext cx="5334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7711068" y="5993033"/>
              <a:ext cx="27878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8071623" y="5993033"/>
              <a:ext cx="27878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095894" y="6560411"/>
              <a:ext cx="27878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8686800" y="6560411"/>
              <a:ext cx="27878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7086600" y="6320135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D</a:t>
              </a:r>
              <a:r>
                <a:rPr lang="en-US" sz="2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z</a:t>
              </a:r>
            </a:p>
          </p:txBody>
        </p:sp>
        <p:cxnSp>
          <p:nvCxnSpPr>
            <p:cNvPr id="81" name="Straight Connector 80"/>
            <p:cNvCxnSpPr/>
            <p:nvPr/>
          </p:nvCxnSpPr>
          <p:spPr>
            <a:xfrm rot="16200000" flipH="1">
              <a:off x="8256549" y="6278318"/>
              <a:ext cx="838200" cy="743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6957432" y="6282035"/>
              <a:ext cx="8382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81"/>
          <p:cNvGrpSpPr/>
          <p:nvPr/>
        </p:nvGrpSpPr>
        <p:grpSpPr>
          <a:xfrm>
            <a:off x="563880" y="2362200"/>
            <a:ext cx="870751" cy="1045029"/>
            <a:chOff x="563880" y="2362200"/>
            <a:chExt cx="870751" cy="1045029"/>
          </a:xfrm>
        </p:grpSpPr>
        <p:sp>
          <p:nvSpPr>
            <p:cNvPr id="68" name="TextBox 67"/>
            <p:cNvSpPr txBox="1"/>
            <p:nvPr/>
          </p:nvSpPr>
          <p:spPr>
            <a:xfrm>
              <a:off x="563880" y="2655147"/>
              <a:ext cx="8707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~1 µm</a:t>
              </a: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 rot="5400000">
              <a:off x="799306" y="2551906"/>
              <a:ext cx="381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16200000" flipV="1">
              <a:off x="793637" y="3215935"/>
              <a:ext cx="381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>
            <a:off x="193791" y="3581400"/>
            <a:ext cx="1025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P. Emma</a:t>
            </a:r>
            <a:endParaRPr lang="en-US" sz="1600" b="1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254 C -0.0007 -0.01827 0.02691 -0.02961 0.06093 -0.02961 C 0.096 -0.02961 0.12396 -0.01827 0.12396 -0.00254 C 0.12396 0.01342 0.15191 0.02592 0.1868 0.02592 C 0.221 0.02592 0.2493 0.01342 0.2493 -0.00254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5909E-6 L 0.27083 4.3590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9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3 -0.00254 C 0.2493 -0.01827 0.27725 -0.02984 0.31128 -0.02984 C 0.34635 -0.02984 0.3743 -0.01827 0.3743 -0.00254 C 0.3743 0.01319 0.40225 0.02569 0.43732 0.02569 C 0.47135 0.02569 0.4993 0.01319 0.4993 -0.00254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3 4.35909E-6 L 0.5375 4.35909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9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93 -0.00254 C 0.4993 -0.01897 0.52725 -0.03054 0.56128 -0.03054 C 0.59635 -0.03054 0.6243 -0.01897 0.6243 -0.00254 C 0.6243 0.01365 0.65225 0.02661 0.68732 0.02661 C 0.72135 0.02661 0.7493 0.01365 0.7493 -0.00254 " pathEditMode="relative" rAng="0" ptsTypes="fffff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5 -1.61037E-6 L 0.80416 -1.61037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0" grpId="2" animBg="1"/>
      <p:bldP spid="32" grpId="0" animBg="1"/>
      <p:bldP spid="32" grpId="1" animBg="1"/>
      <p:bldP spid="3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505200"/>
            <a:ext cx="4724400" cy="290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228600" y="762000"/>
            <a:ext cx="809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E(t)=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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j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E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0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(t-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</a:t>
            </a:r>
            <a:r>
              <a:rPr kumimoji="0" lang="en-US" sz="24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j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</a:t>
            </a:r>
            <a:r>
              <a:rPr kumimoji="0" lang="en-US" sz="24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j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is the random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arrival time of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</a:t>
            </a:r>
            <a:r>
              <a:rPr kumimoji="0" lang="en-US" sz="2400" b="0" i="0" u="none" strike="noStrike" kern="0" cap="none" spc="0" normalizeH="0" baseline="30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32" name="Group 34"/>
          <p:cNvGrpSpPr>
            <a:grpSpLocks/>
          </p:cNvGrpSpPr>
          <p:nvPr/>
        </p:nvGrpSpPr>
        <p:grpSpPr bwMode="auto">
          <a:xfrm>
            <a:off x="330200" y="1066800"/>
            <a:ext cx="8102600" cy="2400300"/>
            <a:chOff x="208" y="912"/>
            <a:chExt cx="5104" cy="1512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>
              <a:off x="1248" y="1008"/>
              <a:ext cx="0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Text Box 8"/>
            <p:cNvSpPr txBox="1">
              <a:spLocks noChangeArrowheads="1"/>
            </p:cNvSpPr>
            <p:nvPr/>
          </p:nvSpPr>
          <p:spPr bwMode="auto">
            <a:xfrm>
              <a:off x="208" y="1488"/>
              <a:ext cx="26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</a:t>
              </a:r>
              <a:r>
                <a:rPr kumimoji="0" lang="en-US" sz="2400" b="0" i="0" u="none" strike="noStrike" kern="0" cap="none" spc="0" normalizeH="0" baseline="-2500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</a:t>
              </a:r>
              <a:r>
                <a: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: wave packet of a single e</a:t>
              </a:r>
              <a:r>
                <a:rPr kumimoji="0" lang="en-US" sz="2400" b="0" i="0" u="none" strike="noStrike" kern="0" cap="none" spc="0" normalizeH="0" baseline="3000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</a:t>
              </a: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5" name="Group 21"/>
            <p:cNvGrpSpPr>
              <a:grpSpLocks/>
            </p:cNvGrpSpPr>
            <p:nvPr/>
          </p:nvGrpSpPr>
          <p:grpSpPr bwMode="auto">
            <a:xfrm>
              <a:off x="2976" y="912"/>
              <a:ext cx="2336" cy="1512"/>
              <a:chOff x="2064" y="1248"/>
              <a:chExt cx="2336" cy="1512"/>
            </a:xfrm>
          </p:grpSpPr>
          <p:pic>
            <p:nvPicPr>
              <p:cNvPr id="36" name="Picture 1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56" y="1488"/>
                <a:ext cx="1104" cy="105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7" name="Line 12"/>
              <p:cNvSpPr>
                <a:spLocks noChangeShapeType="1"/>
              </p:cNvSpPr>
              <p:nvPr/>
            </p:nvSpPr>
            <p:spPr bwMode="auto">
              <a:xfrm>
                <a:off x="2256" y="1344"/>
                <a:ext cx="0" cy="7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>
                <a:off x="3360" y="1344"/>
                <a:ext cx="0" cy="81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 flipH="1">
                <a:off x="2256" y="1440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3120" y="1440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Text Box 16"/>
              <p:cNvSpPr txBox="1">
                <a:spLocks noChangeArrowheads="1"/>
              </p:cNvSpPr>
              <p:nvPr/>
            </p:nvSpPr>
            <p:spPr bwMode="auto">
              <a:xfrm>
                <a:off x="2544" y="1248"/>
                <a:ext cx="48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</a:t>
                </a:r>
                <a:r>
                  <a:rPr kumimoji="0" lang="en-US" sz="24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u</a:t>
                </a:r>
                <a:r>
                  <a: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</a:t>
                </a:r>
              </a:p>
            </p:txBody>
          </p:sp>
          <p:sp>
            <p:nvSpPr>
              <p:cNvPr id="42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2064" y="2256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Line 18"/>
              <p:cNvSpPr>
                <a:spLocks noChangeShapeType="1"/>
              </p:cNvSpPr>
              <p:nvPr/>
            </p:nvSpPr>
            <p:spPr bwMode="auto">
              <a:xfrm flipH="1">
                <a:off x="2832" y="2256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aphicFrame>
            <p:nvGraphicFramePr>
              <p:cNvPr id="44" name="Object 6"/>
              <p:cNvGraphicFramePr>
                <a:graphicFrameLocks noChangeAspect="1"/>
              </p:cNvGraphicFramePr>
              <p:nvPr/>
            </p:nvGraphicFramePr>
            <p:xfrm>
              <a:off x="3408" y="2256"/>
              <a:ext cx="992" cy="504"/>
            </p:xfrm>
            <a:graphic>
              <a:graphicData uri="http://schemas.openxmlformats.org/presentationml/2006/ole">
                <p:oleObj spid="_x0000_s564227" name="Equation" r:id="rId5" imgW="1574640" imgH="799920" progId="Equation.3">
                  <p:embed/>
                </p:oleObj>
              </a:graphicData>
            </a:graphic>
          </p:graphicFrame>
        </p:grpSp>
      </p:grpSp>
      <p:grpSp>
        <p:nvGrpSpPr>
          <p:cNvPr id="45" name="Group 36"/>
          <p:cNvGrpSpPr>
            <a:grpSpLocks/>
          </p:cNvGrpSpPr>
          <p:nvPr/>
        </p:nvGrpSpPr>
        <p:grpSpPr bwMode="auto">
          <a:xfrm>
            <a:off x="4114800" y="6324600"/>
            <a:ext cx="4419600" cy="533400"/>
            <a:chOff x="2592" y="3792"/>
            <a:chExt cx="2784" cy="336"/>
          </a:xfrm>
        </p:grpSpPr>
        <p:sp>
          <p:nvSpPr>
            <p:cNvPr id="46" name="Line 24"/>
            <p:cNvSpPr>
              <a:spLocks noChangeShapeType="1"/>
            </p:cNvSpPr>
            <p:nvPr/>
          </p:nvSpPr>
          <p:spPr bwMode="auto">
            <a:xfrm>
              <a:off x="2592" y="3792"/>
              <a:ext cx="0" cy="336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Line 25"/>
            <p:cNvSpPr>
              <a:spLocks noChangeShapeType="1"/>
            </p:cNvSpPr>
            <p:nvPr/>
          </p:nvSpPr>
          <p:spPr bwMode="auto">
            <a:xfrm>
              <a:off x="5376" y="3792"/>
              <a:ext cx="0" cy="336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Line 26"/>
            <p:cNvSpPr>
              <a:spLocks noChangeShapeType="1"/>
            </p:cNvSpPr>
            <p:nvPr/>
          </p:nvSpPr>
          <p:spPr bwMode="auto">
            <a:xfrm flipH="1">
              <a:off x="2592" y="3984"/>
              <a:ext cx="48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Line 28"/>
            <p:cNvSpPr>
              <a:spLocks noChangeShapeType="1"/>
            </p:cNvSpPr>
            <p:nvPr/>
          </p:nvSpPr>
          <p:spPr bwMode="auto">
            <a:xfrm>
              <a:off x="4896" y="3984"/>
              <a:ext cx="48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Text Box 29"/>
            <p:cNvSpPr txBox="1">
              <a:spLocks noChangeArrowheads="1"/>
            </p:cNvSpPr>
            <p:nvPr/>
          </p:nvSpPr>
          <p:spPr bwMode="auto">
            <a:xfrm>
              <a:off x="3264" y="3792"/>
              <a:ext cx="151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bunch 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length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pitchFamily="18" charset="2"/>
                </a:rPr>
                <a:t>D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z</a:t>
              </a: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1" name="Group 33"/>
          <p:cNvGrpSpPr>
            <a:grpSpLocks/>
          </p:cNvGrpSpPr>
          <p:nvPr/>
        </p:nvGrpSpPr>
        <p:grpSpPr bwMode="auto">
          <a:xfrm>
            <a:off x="5410200" y="3352800"/>
            <a:ext cx="1295400" cy="2819400"/>
            <a:chOff x="3408" y="2064"/>
            <a:chExt cx="816" cy="1776"/>
          </a:xfrm>
        </p:grpSpPr>
        <p:sp>
          <p:nvSpPr>
            <p:cNvPr id="52" name="Line 30"/>
            <p:cNvSpPr>
              <a:spLocks noChangeShapeType="1"/>
            </p:cNvSpPr>
            <p:nvPr/>
          </p:nvSpPr>
          <p:spPr bwMode="auto">
            <a:xfrm flipH="1">
              <a:off x="3840" y="2064"/>
              <a:ext cx="384" cy="240"/>
            </a:xfrm>
            <a:prstGeom prst="line">
              <a:avLst/>
            </a:prstGeom>
            <a:noFill/>
            <a:ln w="25400">
              <a:solidFill>
                <a:srgbClr val="333399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31"/>
            <p:cNvSpPr>
              <a:spLocks noChangeArrowheads="1"/>
            </p:cNvSpPr>
            <p:nvPr/>
          </p:nvSpPr>
          <p:spPr bwMode="auto">
            <a:xfrm>
              <a:off x="3408" y="2208"/>
              <a:ext cx="432" cy="1632"/>
            </a:xfrm>
            <a:prstGeom prst="rect">
              <a:avLst/>
            </a:prstGeom>
            <a:noFill/>
            <a:ln w="25400">
              <a:solidFill>
                <a:srgbClr val="33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4" name="Rectangle 32"/>
          <p:cNvSpPr>
            <a:spLocks noChangeArrowheads="1"/>
          </p:cNvSpPr>
          <p:nvPr/>
        </p:nvSpPr>
        <p:spPr bwMode="auto">
          <a:xfrm>
            <a:off x="228600" y="4191000"/>
            <a:ext cx="3849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Sum of all packets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Wingdings" pitchFamily="2" charset="2"/>
              </a:rPr>
              <a:t>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E(t)</a:t>
            </a:r>
          </a:p>
        </p:txBody>
      </p:sp>
      <p:sp>
        <p:nvSpPr>
          <p:cNvPr id="55" name="Rectangle 35"/>
          <p:cNvSpPr>
            <a:spLocks noChangeArrowheads="1"/>
          </p:cNvSpPr>
          <p:nvPr/>
        </p:nvSpPr>
        <p:spPr bwMode="auto">
          <a:xfrm>
            <a:off x="228600" y="2971800"/>
            <a:ext cx="49183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</a:rPr>
              <a:t>l</a:t>
            </a:r>
            <a:r>
              <a:rPr kumimoji="0" lang="en-US" sz="24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~ </a:t>
            </a:r>
            <a:r>
              <a:rPr lang="en-US" sz="2400" kern="0" dirty="0" smtClean="0">
                <a:solidFill>
                  <a:srgbClr val="FF0000"/>
                </a:solidFill>
              </a:rPr>
              <a:t>5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00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 pitchFamily="18" charset="2"/>
              </a:rPr>
              <a:t>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 pitchFamily="18" charset="2"/>
              </a:rPr>
              <a:t>1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= 200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as (LCLS 1.5 Å)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145085" y="152400"/>
            <a:ext cx="8850313" cy="4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 algn="ctr">
              <a:lnSpc>
                <a:spcPts val="3600"/>
              </a:lnSpc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SASE temporal characteristics </a:t>
            </a:r>
            <a:endParaRPr lang="en-US" altLang="zh-CN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2400" y="1135743"/>
            <a:ext cx="88392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indent="-396875">
              <a:buFontTx/>
              <a:buBlip>
                <a:blip r:embed="rId4"/>
              </a:buBlip>
            </a:pPr>
            <a:r>
              <a:rPr lang="en-US" sz="2400" dirty="0" smtClean="0">
                <a:latin typeface="Arial Narrow" pitchFamily="34" charset="0"/>
              </a:rPr>
              <a:t>Due to noise start-up, SASE is chaotic light with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 smtClean="0">
                <a:latin typeface="Arial Narrow" pitchFamily="34" charset="0"/>
              </a:rPr>
              <a:t> coherent modes 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i.e., </a:t>
            </a:r>
            <a:r>
              <a:rPr lang="en-US" sz="2400" dirty="0" smtClean="0">
                <a:latin typeface="Arial Narrow" pitchFamily="34" charset="0"/>
              </a:rPr>
              <a:t> spikes in intensity profile):</a:t>
            </a:r>
          </a:p>
          <a:p>
            <a:pPr marL="396875" indent="-396875">
              <a:buFontTx/>
              <a:buBlip>
                <a:blip r:embed="rId4"/>
              </a:buBlip>
            </a:pPr>
            <a:endParaRPr lang="en-US" sz="2200" dirty="0" smtClean="0">
              <a:latin typeface="Arial Narrow" pitchFamily="34" charset="0"/>
            </a:endParaRPr>
          </a:p>
          <a:p>
            <a:pPr marL="396875" indent="-396875">
              <a:buFontTx/>
              <a:buBlip>
                <a:blip r:embed="rId4"/>
              </a:buBlip>
            </a:pPr>
            <a:endParaRPr lang="en-US" sz="2200" dirty="0" smtClean="0">
              <a:latin typeface="Arial Narrow" pitchFamily="34" charset="0"/>
            </a:endParaRPr>
          </a:p>
          <a:p>
            <a:pPr marL="396875" indent="-396875">
              <a:buFontTx/>
              <a:buBlip>
                <a:blip r:embed="rId4"/>
              </a:buBlip>
            </a:pPr>
            <a:endParaRPr lang="en-US" sz="2200" dirty="0" smtClean="0">
              <a:latin typeface="Arial Narrow" pitchFamily="34" charset="0"/>
            </a:endParaRPr>
          </a:p>
          <a:p>
            <a:pPr marL="396875" indent="-396875">
              <a:buFontTx/>
              <a:buBlip>
                <a:blip r:embed="rId4"/>
              </a:buBlip>
            </a:pPr>
            <a:r>
              <a:rPr lang="en-US" sz="2400" dirty="0" smtClean="0">
                <a:latin typeface="Arial Narrow" pitchFamily="34" charset="0"/>
              </a:rPr>
              <a:t>Longitudinal phase space is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 smtClean="0">
                <a:latin typeface="Arial Narrow" pitchFamily="34" charset="0"/>
              </a:rPr>
              <a:t> larger</a:t>
            </a:r>
          </a:p>
          <a:p>
            <a:pPr marL="396875" indent="-396875"/>
            <a:r>
              <a:rPr lang="en-US" sz="2400" dirty="0" smtClean="0">
                <a:latin typeface="Arial Narrow" pitchFamily="34" charset="0"/>
              </a:rPr>
              <a:t>	than Fourier Transform limit</a:t>
            </a:r>
          </a:p>
          <a:p>
            <a:pPr marL="396875" indent="-396875"/>
            <a:endParaRPr lang="en-US" sz="800" dirty="0" smtClean="0">
              <a:latin typeface="Arial Narrow" pitchFamily="34" charset="0"/>
            </a:endParaRPr>
          </a:p>
          <a:p>
            <a:pPr marL="396875" indent="-396875">
              <a:buFontTx/>
              <a:buBlip>
                <a:blip r:embed="rId4"/>
              </a:buBlip>
            </a:pPr>
            <a:r>
              <a:rPr lang="en-US" sz="2400" dirty="0" smtClean="0">
                <a:latin typeface="Arial Narrow" pitchFamily="34" charset="0"/>
              </a:rPr>
              <a:t>SASE energy fluctuation is…</a:t>
            </a:r>
          </a:p>
          <a:p>
            <a:pPr marL="396875" indent="-396875"/>
            <a:endParaRPr lang="en-US" sz="2200" dirty="0" smtClean="0">
              <a:latin typeface="Arial Narrow" pitchFamily="34" charset="0"/>
            </a:endParaRPr>
          </a:p>
          <a:p>
            <a:pPr marL="396875" indent="-396875"/>
            <a:endParaRPr lang="en-US" sz="2200" dirty="0" smtClean="0">
              <a:latin typeface="Arial Narrow" pitchFamily="34" charset="0"/>
            </a:endParaRPr>
          </a:p>
          <a:p>
            <a:pPr marL="396875" indent="-396875"/>
            <a:endParaRPr lang="en-US" sz="2200" dirty="0" smtClean="0">
              <a:latin typeface="Arial Narrow" pitchFamily="34" charset="0"/>
            </a:endParaRPr>
          </a:p>
          <a:p>
            <a:pPr marL="396875" indent="-396875">
              <a:buFontTx/>
              <a:buBlip>
                <a:blip r:embed="rId4"/>
              </a:buBlip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 smtClean="0">
                <a:latin typeface="Arial Narrow" pitchFamily="34" charset="0"/>
              </a:rPr>
              <a:t> is </a:t>
            </a:r>
            <a:r>
              <a:rPr lang="en-US" sz="2400" b="1" dirty="0" smtClean="0">
                <a:latin typeface="Arial Narrow" pitchFamily="34" charset="0"/>
              </a:rPr>
              <a:t>not </a:t>
            </a:r>
            <a:r>
              <a:rPr lang="en-US" sz="2400" dirty="0" smtClean="0">
                <a:latin typeface="Arial Narrow" pitchFamily="34" charset="0"/>
              </a:rPr>
              <a:t>constant – reduced by increased coherence during exponential growth, and increased with reduced coherence after saturation</a:t>
            </a:r>
          </a:p>
          <a:p>
            <a:pPr marL="396875" indent="-396875"/>
            <a:endParaRPr lang="en-US" sz="800" i="1" dirty="0" smtClean="0">
              <a:latin typeface="Arial Narrow" pitchFamily="34" charset="0"/>
            </a:endParaRPr>
          </a:p>
          <a:p>
            <a:pPr marL="396875" indent="-396875">
              <a:buFontTx/>
              <a:buBlip>
                <a:blip r:embed="rId4"/>
              </a:buBlip>
            </a:pPr>
            <a:r>
              <a:rPr lang="en-US" sz="2400" b="1" i="1" dirty="0" smtClean="0">
                <a:latin typeface="Arial Narrow" pitchFamily="34" charset="0"/>
              </a:rPr>
              <a:t>LCLS</a:t>
            </a:r>
            <a:r>
              <a:rPr lang="en-US" sz="2400" dirty="0" smtClean="0">
                <a:latin typeface="Arial Narrow" pitchFamily="34" charset="0"/>
              </a:rPr>
              <a:t> near </a:t>
            </a:r>
            <a:r>
              <a:rPr lang="en-US" sz="2400" dirty="0" smtClean="0">
                <a:latin typeface="Arial Narrow" pitchFamily="34" charset="0"/>
              </a:rPr>
              <a:t>saturation (~50 </a:t>
            </a:r>
            <a:r>
              <a:rPr lang="en-US" sz="2400" dirty="0" err="1" smtClean="0">
                <a:latin typeface="Arial Narrow" pitchFamily="34" charset="0"/>
              </a:rPr>
              <a:t>fs</a:t>
            </a:r>
            <a:r>
              <a:rPr lang="en-US" sz="2400" dirty="0" smtClean="0">
                <a:latin typeface="Arial Narrow" pitchFamily="34" charset="0"/>
              </a:rPr>
              <a:t>): 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≈ 200  </a:t>
            </a:r>
            <a:r>
              <a:rPr lang="en-US" sz="2400" dirty="0" smtClean="0">
                <a:latin typeface="Arial Narrow" pitchFamily="34" charset="0"/>
                <a:sym typeface="Wingdings" pitchFamily="2" charset="2"/>
              </a:rPr>
              <a:t> </a:t>
            </a:r>
            <a:r>
              <a:rPr lang="en-US" sz="2400" dirty="0" smtClean="0">
                <a:latin typeface="Arial Narrow" pitchFamily="34" charset="0"/>
                <a:sym typeface="Symbol" pitchFamily="18" charset="2"/>
              </a:rPr>
              <a:t>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W/W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≈ 7 %</a:t>
            </a:r>
            <a:endParaRPr lang="en-US" sz="2400" dirty="0" smtClean="0">
              <a:latin typeface="Arial Narrow" pitchFamily="34" charset="0"/>
            </a:endParaRP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33400" y="6019800"/>
            <a:ext cx="525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0811" y="76200"/>
            <a:ext cx="9067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b="1" dirty="0">
                <a:solidFill>
                  <a:srgbClr val="FFFF00"/>
                </a:solidFill>
                <a:latin typeface="Calibri" pitchFamily="34" charset="0"/>
              </a:rPr>
              <a:t>Statistical intensity fluctuation determined by number of longitudinal </a:t>
            </a:r>
            <a:r>
              <a:rPr lang="en-US" sz="3600" b="1" dirty="0" smtClean="0">
                <a:solidFill>
                  <a:srgbClr val="FFFF00"/>
                </a:solidFill>
                <a:latin typeface="Calibri" pitchFamily="34" charset="0"/>
              </a:rPr>
              <a:t>modes</a:t>
            </a:r>
            <a:endParaRPr lang="en-US" sz="3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grpSp>
        <p:nvGrpSpPr>
          <p:cNvPr id="5" name="Group 18"/>
          <p:cNvGrpSpPr/>
          <p:nvPr/>
        </p:nvGrpSpPr>
        <p:grpSpPr>
          <a:xfrm>
            <a:off x="5097780" y="1679257"/>
            <a:ext cx="3831336" cy="3342323"/>
            <a:chOff x="5097780" y="1679257"/>
            <a:chExt cx="3831336" cy="3342323"/>
          </a:xfrm>
        </p:grpSpPr>
        <p:sp>
          <p:nvSpPr>
            <p:cNvPr id="3" name="Text Box 14"/>
            <p:cNvSpPr txBox="1">
              <a:spLocks noChangeArrowheads="1"/>
            </p:cNvSpPr>
            <p:nvPr/>
          </p:nvSpPr>
          <p:spPr bwMode="auto">
            <a:xfrm>
              <a:off x="5097780" y="4683026"/>
              <a:ext cx="3831336" cy="338554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← </a:t>
              </a:r>
              <a:r>
                <a:rPr lang="en-US" sz="160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5</a:t>
              </a:r>
              <a:r>
                <a:rPr lang="en-US" sz="160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0 </a:t>
              </a:r>
              <a:r>
                <a:rPr lang="en-US" sz="1600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% of X-Ray Pulse </a:t>
              </a:r>
              <a:r>
                <a:rPr lang="en-US" sz="160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Length </a:t>
              </a:r>
              <a:r>
                <a:rPr lang="en-US" sz="160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→</a:t>
              </a:r>
              <a:endParaRPr lang="en-US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endParaRPr>
            </a:p>
          </p:txBody>
        </p:sp>
        <p:pic>
          <p:nvPicPr>
            <p:cNvPr id="7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 l="35111" t="1178" r="32704" b="15870"/>
            <a:stretch>
              <a:fillRect/>
            </a:stretch>
          </p:blipFill>
          <p:spPr bwMode="auto">
            <a:xfrm>
              <a:off x="5105400" y="1737360"/>
              <a:ext cx="3810000" cy="28956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6421482" y="1679257"/>
              <a:ext cx="15240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rPr>
                <a:t>z </a:t>
              </a:r>
              <a:r>
                <a:rPr lang="en-US" sz="24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rPr>
                <a:t>=</a:t>
              </a:r>
              <a:r>
                <a:rPr lang="en-US" sz="24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rPr>
                <a:t> </a:t>
              </a:r>
              <a:r>
                <a:rPr lang="en-US" sz="24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rPr>
                <a:t>50 m</a:t>
              </a:r>
              <a:endPara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05500" y="2026920"/>
              <a:ext cx="23711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temporal spikes appear</a:t>
              </a:r>
              <a:endPara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</p:grpSp>
      <p:graphicFrame>
        <p:nvGraphicFramePr>
          <p:cNvPr id="264196" name="Object 4"/>
          <p:cNvGraphicFramePr>
            <a:graphicFrameLocks noChangeAspect="1"/>
          </p:cNvGraphicFramePr>
          <p:nvPr/>
        </p:nvGraphicFramePr>
        <p:xfrm>
          <a:off x="1047750" y="2051050"/>
          <a:ext cx="3505200" cy="800100"/>
        </p:xfrm>
        <a:graphic>
          <a:graphicData uri="http://schemas.openxmlformats.org/presentationml/2006/ole">
            <p:oleObj spid="_x0000_s264196" name="Equation" r:id="rId6" imgW="3504960" imgH="799920" progId="Equation.3">
              <p:embed/>
            </p:oleObj>
          </a:graphicData>
        </a:graphic>
      </p:graphicFrame>
      <p:graphicFrame>
        <p:nvGraphicFramePr>
          <p:cNvPr id="264197" name="Object 5"/>
          <p:cNvGraphicFramePr>
            <a:graphicFrameLocks noChangeAspect="1"/>
          </p:cNvGraphicFramePr>
          <p:nvPr/>
        </p:nvGraphicFramePr>
        <p:xfrm>
          <a:off x="1905000" y="4292600"/>
          <a:ext cx="1485900" cy="812800"/>
        </p:xfrm>
        <a:graphic>
          <a:graphicData uri="http://schemas.openxmlformats.org/presentationml/2006/ole">
            <p:oleObj spid="_x0000_s264197" name="Equation" r:id="rId7" imgW="1485720" imgH="81252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334271"/>
            <a:ext cx="9143999" cy="280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0"/>
          <p:cNvGrpSpPr/>
          <p:nvPr/>
        </p:nvGrpSpPr>
        <p:grpSpPr>
          <a:xfrm>
            <a:off x="0" y="559432"/>
            <a:ext cx="2267712" cy="3958952"/>
            <a:chOff x="0" y="559432"/>
            <a:chExt cx="2267712" cy="3958952"/>
          </a:xfrm>
        </p:grpSpPr>
        <p:pic>
          <p:nvPicPr>
            <p:cNvPr id="89091" name="Picture 3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09600"/>
              <a:ext cx="2267712" cy="1696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1348740" y="4433564"/>
              <a:ext cx="91440" cy="8482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4840" y="559432"/>
              <a:ext cx="11801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~10 kW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rot="16200000" flipH="1">
              <a:off x="245804" y="3259396"/>
              <a:ext cx="2278759" cy="27166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61"/>
          <p:cNvGrpSpPr/>
          <p:nvPr/>
        </p:nvGrpSpPr>
        <p:grpSpPr>
          <a:xfrm>
            <a:off x="2296668" y="562359"/>
            <a:ext cx="2267712" cy="3496584"/>
            <a:chOff x="2296668" y="562359"/>
            <a:chExt cx="2267712" cy="3496584"/>
          </a:xfrm>
        </p:grpSpPr>
        <p:pic>
          <p:nvPicPr>
            <p:cNvPr id="89092" name="Picture 4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96668" y="609600"/>
              <a:ext cx="2267712" cy="1696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Oval 23"/>
            <p:cNvSpPr/>
            <p:nvPr/>
          </p:nvSpPr>
          <p:spPr>
            <a:xfrm>
              <a:off x="3055620" y="3974123"/>
              <a:ext cx="91440" cy="8482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964180" y="562359"/>
              <a:ext cx="11464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~1 MW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rot="5400000">
              <a:off x="2314151" y="2921337"/>
              <a:ext cx="1837765" cy="239535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62"/>
          <p:cNvGrpSpPr/>
          <p:nvPr/>
        </p:nvGrpSpPr>
        <p:grpSpPr>
          <a:xfrm>
            <a:off x="4582668" y="562359"/>
            <a:ext cx="2267712" cy="2697863"/>
            <a:chOff x="4582668" y="562359"/>
            <a:chExt cx="2267712" cy="2697863"/>
          </a:xfrm>
        </p:grpSpPr>
        <p:pic>
          <p:nvPicPr>
            <p:cNvPr id="89093" name="Picture 5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82668" y="609600"/>
              <a:ext cx="2267712" cy="1696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0"/>
            <p:cNvSpPr/>
            <p:nvPr/>
          </p:nvSpPr>
          <p:spPr>
            <a:xfrm>
              <a:off x="5387340" y="3175402"/>
              <a:ext cx="91440" cy="8482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151120" y="562359"/>
              <a:ext cx="132600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~0.1 GW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rot="5400000">
              <a:off x="5025906" y="2541303"/>
              <a:ext cx="1031975" cy="193815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63"/>
          <p:cNvGrpSpPr/>
          <p:nvPr/>
        </p:nvGrpSpPr>
        <p:grpSpPr>
          <a:xfrm>
            <a:off x="6876288" y="609600"/>
            <a:ext cx="2267712" cy="1950858"/>
            <a:chOff x="6876288" y="609600"/>
            <a:chExt cx="2267712" cy="1950858"/>
          </a:xfrm>
        </p:grpSpPr>
        <p:pic>
          <p:nvPicPr>
            <p:cNvPr id="89094" name="Picture 6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76288" y="609600"/>
              <a:ext cx="2267712" cy="1696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13"/>
            <p:cNvSpPr/>
            <p:nvPr/>
          </p:nvSpPr>
          <p:spPr>
            <a:xfrm>
              <a:off x="7772400" y="2475638"/>
              <a:ext cx="91440" cy="8482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75840" y="1699260"/>
              <a:ext cx="12490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~10 GW</a:t>
              </a: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rot="5400000">
              <a:off x="7711318" y="2240949"/>
              <a:ext cx="332210" cy="94754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"/>
          <p:cNvSpPr>
            <a:spLocks noChangeArrowheads="1"/>
          </p:cNvSpPr>
          <p:nvPr/>
        </p:nvSpPr>
        <p:spPr bwMode="auto">
          <a:xfrm>
            <a:off x="144781" y="15240"/>
            <a:ext cx="8839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FEL startup from </a:t>
            </a: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beam noise</a:t>
            </a:r>
          </a:p>
        </p:txBody>
      </p:sp>
      <p:grpSp>
        <p:nvGrpSpPr>
          <p:cNvPr id="6" name="Group 64"/>
          <p:cNvGrpSpPr/>
          <p:nvPr/>
        </p:nvGrpSpPr>
        <p:grpSpPr>
          <a:xfrm>
            <a:off x="0" y="4511318"/>
            <a:ext cx="2267712" cy="2346682"/>
            <a:chOff x="0" y="4511318"/>
            <a:chExt cx="2267712" cy="2346682"/>
          </a:xfrm>
        </p:grpSpPr>
        <p:pic>
          <p:nvPicPr>
            <p:cNvPr id="89099" name="Picture 11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5161602"/>
              <a:ext cx="2267712" cy="1696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1" name="Straight Arrow Connector 30"/>
            <p:cNvCxnSpPr/>
            <p:nvPr/>
          </p:nvCxnSpPr>
          <p:spPr>
            <a:xfrm rot="5400000" flipH="1" flipV="1">
              <a:off x="929778" y="4800740"/>
              <a:ext cx="746483" cy="167639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430008" y="5113020"/>
              <a:ext cx="15969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BW</a:t>
              </a:r>
              <a:r>
                <a:rPr 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= 0.6%</a:t>
              </a:r>
            </a:p>
          </p:txBody>
        </p:sp>
      </p:grpSp>
      <p:grpSp>
        <p:nvGrpSpPr>
          <p:cNvPr id="7" name="Group 65"/>
          <p:cNvGrpSpPr/>
          <p:nvPr/>
        </p:nvGrpSpPr>
        <p:grpSpPr>
          <a:xfrm>
            <a:off x="2293620" y="4066012"/>
            <a:ext cx="2267712" cy="2791988"/>
            <a:chOff x="2293620" y="4066012"/>
            <a:chExt cx="2267712" cy="2791988"/>
          </a:xfrm>
        </p:grpSpPr>
        <p:pic>
          <p:nvPicPr>
            <p:cNvPr id="89100" name="Picture 12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93620" y="5161602"/>
              <a:ext cx="2267712" cy="1696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 rot="16200000" flipV="1">
              <a:off x="2642606" y="4547606"/>
              <a:ext cx="1191788" cy="22860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2653560" y="5113020"/>
              <a:ext cx="17508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BW</a:t>
              </a:r>
              <a:r>
                <a:rPr 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= 0.15%</a:t>
              </a:r>
            </a:p>
          </p:txBody>
        </p:sp>
      </p:grpSp>
      <p:grpSp>
        <p:nvGrpSpPr>
          <p:cNvPr id="8" name="Group 66"/>
          <p:cNvGrpSpPr/>
          <p:nvPr/>
        </p:nvGrpSpPr>
        <p:grpSpPr>
          <a:xfrm>
            <a:off x="4587240" y="3274359"/>
            <a:ext cx="2267712" cy="3583641"/>
            <a:chOff x="4587240" y="3274359"/>
            <a:chExt cx="2267712" cy="3583641"/>
          </a:xfrm>
        </p:grpSpPr>
        <p:pic>
          <p:nvPicPr>
            <p:cNvPr id="89101" name="Picture 13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87240" y="5161602"/>
              <a:ext cx="2267712" cy="1696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Straight Arrow Connector 21"/>
            <p:cNvCxnSpPr/>
            <p:nvPr/>
          </p:nvCxnSpPr>
          <p:spPr>
            <a:xfrm rot="16200000" flipV="1">
              <a:off x="4560777" y="4154262"/>
              <a:ext cx="1957926" cy="19812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4953000" y="5113020"/>
              <a:ext cx="17508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BW</a:t>
              </a:r>
              <a:r>
                <a:rPr 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= 0.10%</a:t>
              </a:r>
            </a:p>
          </p:txBody>
        </p:sp>
      </p:grpSp>
      <p:grpSp>
        <p:nvGrpSpPr>
          <p:cNvPr id="9" name="Group 67"/>
          <p:cNvGrpSpPr/>
          <p:nvPr/>
        </p:nvGrpSpPr>
        <p:grpSpPr>
          <a:xfrm>
            <a:off x="6880860" y="2588731"/>
            <a:ext cx="2267712" cy="4269269"/>
            <a:chOff x="6880860" y="2588731"/>
            <a:chExt cx="2267712" cy="4269269"/>
          </a:xfrm>
        </p:grpSpPr>
        <p:pic>
          <p:nvPicPr>
            <p:cNvPr id="89102" name="Picture 14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80860" y="5161602"/>
              <a:ext cx="2267712" cy="1696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Arrow Connector 11"/>
            <p:cNvCxnSpPr/>
            <p:nvPr/>
          </p:nvCxnSpPr>
          <p:spPr>
            <a:xfrm rot="16200000" flipV="1">
              <a:off x="6544080" y="3871011"/>
              <a:ext cx="2784920" cy="22036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7370340" y="6228695"/>
              <a:ext cx="17508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BW</a:t>
              </a:r>
              <a:r>
                <a:rPr 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= 0.08%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7124700" y="1447800"/>
            <a:ext cx="1967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spiky temporal structure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143352" y="5113020"/>
            <a:ext cx="697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narrow</a:t>
            </a:r>
          </a:p>
          <a:p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band-</a:t>
            </a:r>
          </a:p>
          <a:p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width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38200" y="2362200"/>
            <a:ext cx="3449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All vertical axes are log scale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" y="153266"/>
            <a:ext cx="899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 algn="ctr">
              <a:lnSpc>
                <a:spcPts val="3600"/>
              </a:lnSpc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FEL Bandwidth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set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by FEL Parameter,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r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(~10</a:t>
            </a:r>
            <a:r>
              <a:rPr lang="en-US" sz="3600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-3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)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cs typeface="Times New Roman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85800"/>
            <a:ext cx="6705600" cy="4572000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11196" y="806396"/>
            <a:ext cx="28408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LCLS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spectrum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086600" y="1447800"/>
            <a:ext cx="1905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Spectral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properties are similar to temporal domain, except that everything is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inverted…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52400" y="5257800"/>
            <a:ext cx="8077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latin typeface="Calibri"/>
              </a:rPr>
              <a:t>Example</a:t>
            </a:r>
            <a:r>
              <a:rPr lang="en-US" sz="2400" b="1" dirty="0">
                <a:latin typeface="Calibri"/>
              </a:rPr>
              <a:t>, </a:t>
            </a:r>
            <a:r>
              <a:rPr lang="en-US" sz="2400" b="1" i="1" dirty="0">
                <a:latin typeface="Calibri"/>
              </a:rPr>
              <a:t>LCLS</a:t>
            </a:r>
            <a:r>
              <a:rPr lang="en-US" sz="2400" b="1" dirty="0">
                <a:latin typeface="Calibri"/>
              </a:rPr>
              <a:t> relative spectral spike </a:t>
            </a:r>
            <a:r>
              <a:rPr lang="en-US" sz="2400" b="1" dirty="0" smtClean="0">
                <a:latin typeface="Calibri"/>
              </a:rPr>
              <a:t>width: </a:t>
            </a:r>
            <a:endParaRPr lang="en-US" sz="2400" b="1" dirty="0">
              <a:latin typeface="Calibri"/>
            </a:endParaRPr>
          </a:p>
          <a:p>
            <a:pPr marL="341313" indent="-341313">
              <a:buFontTx/>
              <a:buBlip>
                <a:blip r:embed="rId4"/>
              </a:buBlip>
            </a:pPr>
            <a:r>
              <a:rPr lang="en-US" sz="2400" dirty="0" err="1" smtClean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Arial Narrow" pitchFamily="34" charset="0"/>
              </a:rPr>
              <a:t>=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5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0 </a:t>
            </a:r>
            <a:r>
              <a:rPr lang="en-US" sz="2400" dirty="0">
                <a:solidFill>
                  <a:srgbClr val="0000FF"/>
                </a:solidFill>
                <a:latin typeface="Calibri"/>
              </a:rPr>
              <a:t>fs bunch 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length: 	width = 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5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×10</a:t>
            </a:r>
            <a:r>
              <a:rPr lang="en-US" sz="2400" baseline="30000" dirty="0" smtClean="0">
                <a:solidFill>
                  <a:srgbClr val="0000FF"/>
                </a:solidFill>
                <a:latin typeface="Symbol" pitchFamily="18" charset="2"/>
              </a:rPr>
              <a:t>-</a:t>
            </a:r>
            <a:r>
              <a:rPr lang="en-US" sz="2400" baseline="30000" dirty="0" smtClean="0">
                <a:solidFill>
                  <a:srgbClr val="0000FF"/>
                </a:solidFill>
                <a:latin typeface="Calibri"/>
              </a:rPr>
              <a:t>6</a:t>
            </a:r>
            <a:endParaRPr lang="en-US" sz="2400" dirty="0">
              <a:solidFill>
                <a:srgbClr val="0000FF"/>
              </a:solidFill>
              <a:latin typeface="Calibri"/>
            </a:endParaRPr>
          </a:p>
          <a:p>
            <a:pPr marL="341313" indent="-341313">
              <a:buFontTx/>
              <a:buBlip>
                <a:blip r:embed="rId4"/>
              </a:buBlip>
            </a:pPr>
            <a:r>
              <a:rPr lang="en-US" sz="2400" dirty="0" err="1" smtClean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Arial Narrow" pitchFamily="34" charset="0"/>
              </a:rPr>
              <a:t>=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5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alibri"/>
              </a:rPr>
              <a:t>fs bunch 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length: 	width = 5×10</a:t>
            </a:r>
            <a:r>
              <a:rPr lang="en-US" sz="2400" baseline="30000" dirty="0" smtClean="0">
                <a:solidFill>
                  <a:srgbClr val="0000FF"/>
                </a:solidFill>
                <a:latin typeface="Symbol" pitchFamily="18" charset="2"/>
              </a:rPr>
              <a:t>-</a:t>
            </a:r>
            <a:r>
              <a:rPr lang="en-US" sz="2400" baseline="30000" dirty="0" smtClean="0">
                <a:solidFill>
                  <a:srgbClr val="0000FF"/>
                </a:solidFill>
                <a:latin typeface="Calibri"/>
              </a:rPr>
              <a:t>5</a:t>
            </a:r>
            <a:endParaRPr lang="en-US" sz="2400" dirty="0">
              <a:solidFill>
                <a:srgbClr val="0000FF"/>
              </a:solidFill>
              <a:latin typeface="Calibri"/>
            </a:endParaRPr>
          </a:p>
          <a:p>
            <a:pPr marL="341313" indent="-341313">
              <a:buFontTx/>
              <a:buBlip>
                <a:blip r:embed="rId4"/>
              </a:buBlip>
            </a:pPr>
            <a:r>
              <a:rPr lang="en-US" sz="2400" dirty="0" err="1" smtClean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Arial Narrow" pitchFamily="34" charset="0"/>
              </a:rPr>
              <a:t>=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0.5 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fs bunch length: 	width = 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5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×10</a:t>
            </a:r>
            <a:r>
              <a:rPr lang="en-US" sz="2400" baseline="30000" dirty="0" smtClean="0">
                <a:solidFill>
                  <a:srgbClr val="0000FF"/>
                </a:solidFill>
                <a:latin typeface="Symbol" pitchFamily="18" charset="2"/>
              </a:rPr>
              <a:t>-</a:t>
            </a:r>
            <a:r>
              <a:rPr lang="en-US" sz="2400" baseline="30000" dirty="0" smtClean="0">
                <a:solidFill>
                  <a:srgbClr val="0000FF"/>
                </a:solidFill>
                <a:latin typeface="Calibri"/>
              </a:rPr>
              <a:t>4</a:t>
            </a:r>
            <a:endParaRPr lang="en-US" sz="2400" dirty="0">
              <a:solidFill>
                <a:srgbClr val="0000FF"/>
              </a:solidFill>
              <a:latin typeface="Calibri"/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3902102" y="1600200"/>
            <a:ext cx="2508946" cy="721993"/>
            <a:chOff x="3902102" y="1600200"/>
            <a:chExt cx="2508946" cy="721993"/>
          </a:xfrm>
        </p:grpSpPr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565991" y="1600200"/>
              <a:ext cx="1845057" cy="721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ts val="2400"/>
                </a:lnSpc>
                <a:defRPr/>
              </a:pPr>
              <a:r>
                <a:rPr lang="en-US" sz="28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spike </a:t>
              </a:r>
              <a:r>
                <a:rPr lang="en-US" sz="28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width</a:t>
              </a:r>
            </a:p>
            <a:p>
              <a:pPr>
                <a:lnSpc>
                  <a:spcPts val="2400"/>
                </a:lnSpc>
                <a:defRPr/>
              </a:pPr>
              <a:r>
                <a:rPr lang="en-US" sz="28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~ </a:t>
              </a:r>
              <a:r>
                <a:rPr lang="en-US" sz="2800" i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cs typeface="Times New Roman" pitchFamily="18" charset="0"/>
                </a:rPr>
                <a:t>l</a:t>
              </a:r>
              <a:r>
                <a:rPr lang="en-US" sz="2800" baseline="-250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8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/(2</a:t>
              </a:r>
              <a:r>
                <a:rPr lang="en-US" sz="28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cs typeface="Times New Roman" pitchFamily="18" charset="0"/>
                </a:rPr>
                <a:t>D</a:t>
              </a:r>
              <a:r>
                <a:rPr lang="en-US" sz="2800" i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US" sz="28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800" baseline="-25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3902102" y="2037791"/>
              <a:ext cx="304800" cy="1588"/>
            </a:xfrm>
            <a:prstGeom prst="straightConnector1">
              <a:avLst/>
            </a:prstGeom>
            <a:ln w="28575">
              <a:solidFill>
                <a:srgbClr val="00FF00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4243347" y="2039379"/>
              <a:ext cx="304800" cy="1588"/>
            </a:xfrm>
            <a:prstGeom prst="straightConnector1">
              <a:avLst/>
            </a:prstGeom>
            <a:ln w="28575">
              <a:solidFill>
                <a:srgbClr val="00FF00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3"/>
          <p:cNvGrpSpPr/>
          <p:nvPr/>
        </p:nvGrpSpPr>
        <p:grpSpPr>
          <a:xfrm>
            <a:off x="1318784" y="3178314"/>
            <a:ext cx="4051661" cy="708207"/>
            <a:chOff x="1318784" y="3178314"/>
            <a:chExt cx="4051661" cy="708207"/>
          </a:xfrm>
        </p:grpSpPr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1318784" y="3178314"/>
              <a:ext cx="1766830" cy="708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ts val="2400"/>
                </a:lnSpc>
                <a:defRPr/>
              </a:pPr>
              <a:r>
                <a:rPr lang="en-US" sz="2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Bandwidth</a:t>
              </a:r>
            </a:p>
            <a:p>
              <a:pPr algn="ctr">
                <a:lnSpc>
                  <a:spcPts val="2400"/>
                </a:lnSpc>
                <a:defRPr/>
              </a:pPr>
              <a:r>
                <a:rPr lang="en-US" sz="2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~ 2</a:t>
              </a:r>
              <a:r>
                <a:rPr lang="en-US" sz="2800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sym typeface="Symbol" pitchFamily="18" charset="2"/>
                </a:rPr>
                <a:t></a:t>
              </a:r>
              <a:endPara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 pitchFamily="18" charset="2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2667000" y="3673502"/>
              <a:ext cx="577796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4792649" y="3673502"/>
              <a:ext cx="577796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5" cstate="print"/>
          <a:srcRect l="14596"/>
          <a:stretch>
            <a:fillRect/>
          </a:stretch>
        </p:blipFill>
        <p:spPr bwMode="auto">
          <a:xfrm>
            <a:off x="5890260" y="5562600"/>
            <a:ext cx="3121025" cy="1153311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2453" y="115669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SASE 1D Summary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Symbol" pitchFamily="18" charset="2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366963"/>
            <a:ext cx="436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   </a:t>
            </a:r>
            <a:endParaRPr lang="en-US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44926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81000" y="953155"/>
            <a:ext cx="83820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3225" indent="-403225">
              <a:spcAft>
                <a:spcPts val="2400"/>
              </a:spcAft>
              <a:buFontTx/>
              <a:buBlip>
                <a:blip r:embed="rId3"/>
              </a:buBlip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Power gain length:</a:t>
            </a:r>
          </a:p>
          <a:p>
            <a:pPr marL="403225" indent="-403225">
              <a:spcAft>
                <a:spcPts val="2400"/>
              </a:spcAft>
              <a:buFontTx/>
              <a:buBlip>
                <a:blip r:embed="rId3"/>
              </a:buBlip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Exponential growth: 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= P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exp(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z/L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03225" indent="-403225">
              <a:spcAft>
                <a:spcPts val="2400"/>
              </a:spcAft>
              <a:buFontTx/>
              <a:buBlip>
                <a:blip r:embed="rId3"/>
              </a:buBlip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Startup noise power: 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≈ </a:t>
            </a:r>
            <a:r>
              <a:rPr lang="en-US" sz="2800" i="1" dirty="0">
                <a:latin typeface="Symbol" pitchFamily="18" charset="2"/>
                <a:cs typeface="Times New Roman" pitchFamily="18" charset="0"/>
              </a:rPr>
              <a:t>r</a:t>
            </a:r>
            <a:r>
              <a:rPr lang="en-US" sz="1200" i="1" dirty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sz="28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i="1" dirty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sz="1200" i="1" dirty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mc</a:t>
            </a:r>
            <a:r>
              <a:rPr lang="en-US" sz="28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i="1" dirty="0">
                <a:latin typeface="Symbol" pitchFamily="18" charset="2"/>
                <a:cs typeface="Times New Roman" pitchFamily="18" charset="0"/>
              </a:rPr>
              <a:t>l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(spontaneous radiation in two gain lengths)</a:t>
            </a:r>
          </a:p>
          <a:p>
            <a:pPr marL="403225" indent="-403225">
              <a:spcAft>
                <a:spcPts val="2400"/>
              </a:spcAft>
              <a:buFontTx/>
              <a:buBlip>
                <a:blip r:embed="rId3"/>
              </a:buBlip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Saturation power: 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sat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≈ </a:t>
            </a:r>
            <a:r>
              <a:rPr lang="en-US" sz="2800" i="1" dirty="0">
                <a:latin typeface="Symbol" pitchFamily="18" charset="2"/>
                <a:cs typeface="Times New Roman" pitchFamily="18" charset="0"/>
              </a:rPr>
              <a:t>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×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>
                <a:latin typeface="Calibri"/>
              </a:rPr>
              <a:t>beam power</a:t>
            </a:r>
          </a:p>
          <a:p>
            <a:pPr marL="403225" indent="-403225">
              <a:spcAft>
                <a:spcPts val="2400"/>
              </a:spcAft>
              <a:buFontTx/>
              <a:buBlip>
                <a:blip r:embed="rId3"/>
              </a:buBlip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Saturation length: 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sat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≈ </a:t>
            </a:r>
            <a:r>
              <a:rPr lang="en-US" sz="2800" i="1" dirty="0" err="1">
                <a:latin typeface="Symbol" pitchFamily="18" charset="2"/>
                <a:cs typeface="Times New Roman" pitchFamily="18" charset="0"/>
              </a:rPr>
              <a:t>l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i="1" dirty="0">
                <a:latin typeface="Symbol" pitchFamily="18" charset="2"/>
                <a:cs typeface="Times New Roman" pitchFamily="18" charset="0"/>
              </a:rPr>
              <a:t>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≈ 18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03225" indent="-403225">
              <a:spcAft>
                <a:spcPts val="2400"/>
              </a:spcAft>
              <a:buFontTx/>
              <a:buBlip>
                <a:blip r:embed="rId3"/>
              </a:buBlip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FWHM bandwidth at saturation: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≈ 2</a:t>
            </a:r>
            <a:r>
              <a:rPr lang="en-US" sz="2800" i="1" dirty="0">
                <a:latin typeface="Symbol" pitchFamily="18" charset="2"/>
                <a:cs typeface="Times New Roman" pitchFamily="18" charset="0"/>
              </a:rPr>
              <a:t>r</a:t>
            </a:r>
            <a:endParaRPr lang="en-US" sz="2800" dirty="0">
              <a:latin typeface="Symbol" pitchFamily="18" charset="2"/>
              <a:cs typeface="Times New Roman" pitchFamily="18" charset="0"/>
            </a:endParaRPr>
          </a:p>
          <a:p>
            <a:pPr marL="403225" indent="-403225">
              <a:spcAft>
                <a:spcPts val="2400"/>
              </a:spcAft>
              <a:buFontTx/>
              <a:buBlip>
                <a:blip r:embed="rId3"/>
              </a:buBlip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Coherence length at saturation: 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≈ </a:t>
            </a:r>
            <a:r>
              <a:rPr lang="en-US" sz="2800" i="1" dirty="0">
                <a:latin typeface="Symbol" pitchFamily="18" charset="2"/>
                <a:cs typeface="Times New Roman" pitchFamily="18" charset="0"/>
              </a:rPr>
              <a:t>l</a:t>
            </a:r>
            <a:r>
              <a:rPr lang="en-US" sz="2800" baseline="-25000" dirty="0">
                <a:latin typeface="Symbol" pitchFamily="18" charset="2"/>
                <a:cs typeface="Times New Roman" pitchFamily="18" charset="0"/>
              </a:rPr>
              <a:t>1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smtClean="0">
                <a:latin typeface="Symbol" pitchFamily="18" charset="2"/>
                <a:cs typeface="Times New Roman" pitchFamily="18" charset="0"/>
              </a:rPr>
              <a:t>pr</a:t>
            </a:r>
            <a:r>
              <a:rPr lang="en-US" sz="2800" dirty="0">
                <a:latin typeface="Symbol" pitchFamily="18" charset="2"/>
                <a:cs typeface="Times New Roman" pitchFamily="18" charset="0"/>
              </a:rPr>
              <a:t>)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1171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1171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1171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1171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0" y="1171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0" y="1171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6102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6103" name="Rectangle 23"/>
          <p:cNvSpPr>
            <a:spLocks noChangeArrowheads="1"/>
          </p:cNvSpPr>
          <p:nvPr/>
        </p:nvSpPr>
        <p:spPr bwMode="auto">
          <a:xfrm>
            <a:off x="0" y="1171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6105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0" y="1171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67087" y="952500"/>
            <a:ext cx="10102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3.5 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772400" y="2418100"/>
            <a:ext cx="1205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1.5 kW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85821" y="3573780"/>
            <a:ext cx="1175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20 GW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906418" y="4305300"/>
            <a:ext cx="918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60 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919979" y="5044440"/>
            <a:ext cx="898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0.1%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883040" y="5760720"/>
            <a:ext cx="968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0.2 </a:t>
            </a:r>
            <a:r>
              <a:rPr lang="en-US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fs</a:t>
            </a:r>
          </a:p>
        </p:txBody>
      </p:sp>
      <p:pic>
        <p:nvPicPr>
          <p:cNvPr id="3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1" y="685800"/>
            <a:ext cx="1676400" cy="90971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ext Box 2"/>
          <p:cNvSpPr txBox="1">
            <a:spLocks noChangeArrowheads="1"/>
          </p:cNvSpPr>
          <p:nvPr/>
        </p:nvSpPr>
        <p:spPr bwMode="auto">
          <a:xfrm>
            <a:off x="7629525" y="212725"/>
            <a:ext cx="13388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Helvetica" pitchFamily="34" charset="0"/>
              </a:rPr>
              <a:t>S. Reiche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685800"/>
            <a:ext cx="2514600" cy="2446338"/>
            <a:chOff x="144" y="554"/>
            <a:chExt cx="1584" cy="1541"/>
          </a:xfrm>
        </p:grpSpPr>
        <p:pic>
          <p:nvPicPr>
            <p:cNvPr id="2979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768"/>
              <a:ext cx="1584" cy="1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7989" name="Text Box 5"/>
            <p:cNvSpPr txBox="1">
              <a:spLocks noChangeArrowheads="1"/>
            </p:cNvSpPr>
            <p:nvPr/>
          </p:nvSpPr>
          <p:spPr bwMode="auto">
            <a:xfrm>
              <a:off x="614" y="554"/>
              <a:ext cx="7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Z=25 m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352800" y="685800"/>
            <a:ext cx="2438400" cy="2486025"/>
            <a:chOff x="2112" y="528"/>
            <a:chExt cx="1536" cy="1566"/>
          </a:xfrm>
        </p:grpSpPr>
        <p:pic>
          <p:nvPicPr>
            <p:cNvPr id="297991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12" y="768"/>
              <a:ext cx="1536" cy="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7992" name="Text Box 8"/>
            <p:cNvSpPr txBox="1">
              <a:spLocks noChangeArrowheads="1"/>
            </p:cNvSpPr>
            <p:nvPr/>
          </p:nvSpPr>
          <p:spPr bwMode="auto">
            <a:xfrm>
              <a:off x="2544" y="528"/>
              <a:ext cx="8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Z=37.5 m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400800" y="685800"/>
            <a:ext cx="2438400" cy="2486025"/>
            <a:chOff x="3984" y="528"/>
            <a:chExt cx="1536" cy="1566"/>
          </a:xfrm>
        </p:grpSpPr>
        <p:pic>
          <p:nvPicPr>
            <p:cNvPr id="29799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84" y="768"/>
              <a:ext cx="1536" cy="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7995" name="Text Box 11"/>
            <p:cNvSpPr txBox="1">
              <a:spLocks noChangeArrowheads="1"/>
            </p:cNvSpPr>
            <p:nvPr/>
          </p:nvSpPr>
          <p:spPr bwMode="auto">
            <a:xfrm>
              <a:off x="4464" y="528"/>
              <a:ext cx="7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Z=50 m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28600" y="3276600"/>
            <a:ext cx="2514600" cy="2541588"/>
            <a:chOff x="144" y="2256"/>
            <a:chExt cx="1584" cy="1601"/>
          </a:xfrm>
        </p:grpSpPr>
        <p:pic>
          <p:nvPicPr>
            <p:cNvPr id="297997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" y="2496"/>
              <a:ext cx="1584" cy="1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7998" name="Text Box 14"/>
            <p:cNvSpPr txBox="1">
              <a:spLocks noChangeArrowheads="1"/>
            </p:cNvSpPr>
            <p:nvPr/>
          </p:nvSpPr>
          <p:spPr bwMode="auto">
            <a:xfrm>
              <a:off x="576" y="2256"/>
              <a:ext cx="8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Z=62.5 m</a:t>
              </a: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352800" y="3276600"/>
            <a:ext cx="2438400" cy="2540000"/>
            <a:chOff x="2112" y="2256"/>
            <a:chExt cx="1536" cy="1600"/>
          </a:xfrm>
        </p:grpSpPr>
        <p:pic>
          <p:nvPicPr>
            <p:cNvPr id="298000" name="Picture 1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12" y="2496"/>
              <a:ext cx="1536" cy="1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8001" name="Text Box 17"/>
            <p:cNvSpPr txBox="1">
              <a:spLocks noChangeArrowheads="1"/>
            </p:cNvSpPr>
            <p:nvPr/>
          </p:nvSpPr>
          <p:spPr bwMode="auto">
            <a:xfrm>
              <a:off x="2640" y="2256"/>
              <a:ext cx="7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Z=75 m</a:t>
              </a:r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6324600" y="3276600"/>
            <a:ext cx="2438400" cy="2593975"/>
            <a:chOff x="3984" y="2256"/>
            <a:chExt cx="1536" cy="1634"/>
          </a:xfrm>
        </p:grpSpPr>
        <p:pic>
          <p:nvPicPr>
            <p:cNvPr id="298003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84" y="2496"/>
              <a:ext cx="1536" cy="1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8004" name="Text Box 20"/>
            <p:cNvSpPr txBox="1">
              <a:spLocks noChangeArrowheads="1"/>
            </p:cNvSpPr>
            <p:nvPr/>
          </p:nvSpPr>
          <p:spPr bwMode="auto">
            <a:xfrm>
              <a:off x="4464" y="2256"/>
              <a:ext cx="73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Z=87.5 m m</a:t>
              </a:r>
            </a:p>
          </p:txBody>
        </p:sp>
      </p:grpSp>
      <p:sp>
        <p:nvSpPr>
          <p:cNvPr id="298006" name="Text Box 22"/>
          <p:cNvSpPr txBox="1">
            <a:spLocks noChangeArrowheads="1"/>
          </p:cNvSpPr>
          <p:nvPr/>
        </p:nvSpPr>
        <p:spPr bwMode="auto">
          <a:xfrm>
            <a:off x="152400" y="6096000"/>
            <a:ext cx="88008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Single mode dominates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 close to 100% transverse coherence</a:t>
            </a:r>
            <a:endParaRPr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252453" y="115669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Transverse coherence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Symbol" pitchFamily="18" charset="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29540" y="76200"/>
            <a:ext cx="8869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 algn="ctr">
              <a:lnSpc>
                <a:spcPts val="36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Harmonic Radiation also Generated: </a:t>
            </a:r>
            <a:r>
              <a:rPr lang="en-US" altLang="zh-CN" sz="3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altLang="zh-CN" sz="3600" i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 = </a:t>
            </a:r>
            <a:r>
              <a:rPr lang="en-US" altLang="zh-CN" sz="3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altLang="zh-CN" sz="36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3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76200" y="5910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563940"/>
            <a:ext cx="86868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Tx/>
              <a:buBlip>
                <a:blip r:embed="rId3"/>
              </a:buBlip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FEL gain creates </a:t>
            </a:r>
            <a:r>
              <a:rPr lang="en-US" sz="2600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600" baseline="30000" dirty="0">
                <a:latin typeface="Symbol" pitchFamily="18" charset="2"/>
                <a:cs typeface="Times New Roman" pitchFamily="18" charset="0"/>
              </a:rPr>
              <a:t>-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energy and density modulation at </a:t>
            </a:r>
            <a:r>
              <a:rPr lang="en-US" sz="2400" i="1" dirty="0">
                <a:latin typeface="Symbol" pitchFamily="18" charset="2"/>
                <a:cs typeface="Times New Roman" pitchFamily="18" charset="0"/>
              </a:rPr>
              <a:t>l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marL="342900" indent="-342900" eaLnBrk="0" hangingPunct="0">
              <a:buFontTx/>
              <a:buBlip>
                <a:blip r:embed="rId3"/>
              </a:buBlip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Near saturation, strong bunching at fundamental wavelength also produces rich harmonics</a:t>
            </a:r>
          </a:p>
          <a:p>
            <a:pPr marL="342900" indent="-342900" eaLnBrk="0" hangingPunct="0">
              <a:buFontTx/>
              <a:buBlip>
                <a:blip r:embed="rId3"/>
              </a:buBlip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For example, ~1% of fundamental power in 3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rd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harmonic</a:t>
            </a:r>
          </a:p>
        </p:txBody>
      </p:sp>
      <p:grpSp>
        <p:nvGrpSpPr>
          <p:cNvPr id="2" name="Group 103"/>
          <p:cNvGrpSpPr/>
          <p:nvPr/>
        </p:nvGrpSpPr>
        <p:grpSpPr>
          <a:xfrm>
            <a:off x="1744980" y="2133600"/>
            <a:ext cx="967740" cy="457200"/>
            <a:chOff x="1744980" y="2667000"/>
            <a:chExt cx="967740" cy="457200"/>
          </a:xfrm>
        </p:grpSpPr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2049780" y="2667000"/>
              <a:ext cx="3508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l</a:t>
              </a:r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2057400" y="275844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FontTx/>
                <a:buBlip>
                  <a:blip r:embed="rId3"/>
                </a:buBlip>
              </a:pPr>
              <a:endPara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>
              <a:off x="2400300" y="275844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FontTx/>
                <a:buBlip>
                  <a:blip r:embed="rId3"/>
                </a:buBlip>
              </a:pPr>
              <a:endPara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1744980" y="290322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pPr>
                <a:buFontTx/>
                <a:buBlip>
                  <a:blip r:embed="rId3"/>
                </a:buBlip>
              </a:pPr>
              <a:endPara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 flipH="1">
              <a:off x="2407920" y="290322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pPr>
                <a:buFontTx/>
                <a:buBlip>
                  <a:blip r:embed="rId3"/>
                </a:buBlip>
              </a:pPr>
              <a:endPara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1276538" y="2582714"/>
            <a:ext cx="2081583" cy="666761"/>
            <a:chOff x="4422" y="2612"/>
            <a:chExt cx="907" cy="1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4422" y="2612"/>
              <a:ext cx="452" cy="182"/>
              <a:chOff x="612" y="1026"/>
              <a:chExt cx="4355" cy="544"/>
            </a:xfrm>
          </p:grpSpPr>
          <p:grpSp>
            <p:nvGrpSpPr>
              <p:cNvPr id="7" name="Group 48"/>
              <p:cNvGrpSpPr>
                <a:grpSpLocks/>
              </p:cNvGrpSpPr>
              <p:nvPr/>
            </p:nvGrpSpPr>
            <p:grpSpPr bwMode="auto">
              <a:xfrm>
                <a:off x="612" y="1026"/>
                <a:ext cx="1452" cy="544"/>
                <a:chOff x="1927" y="1117"/>
                <a:chExt cx="1452" cy="544"/>
              </a:xfrm>
            </p:grpSpPr>
            <p:sp>
              <p:nvSpPr>
                <p:cNvPr id="58" name="Freeform 49"/>
                <p:cNvSpPr>
                  <a:spLocks/>
                </p:cNvSpPr>
                <p:nvPr/>
              </p:nvSpPr>
              <p:spPr bwMode="auto">
                <a:xfrm>
                  <a:off x="1927" y="1117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59" name="Freeform 50"/>
                <p:cNvSpPr>
                  <a:spLocks/>
                </p:cNvSpPr>
                <p:nvPr/>
              </p:nvSpPr>
              <p:spPr bwMode="auto">
                <a:xfrm flipV="1">
                  <a:off x="2653" y="1389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13" name="Group 51"/>
              <p:cNvGrpSpPr>
                <a:grpSpLocks/>
              </p:cNvGrpSpPr>
              <p:nvPr/>
            </p:nvGrpSpPr>
            <p:grpSpPr bwMode="auto">
              <a:xfrm>
                <a:off x="2063" y="1026"/>
                <a:ext cx="1452" cy="544"/>
                <a:chOff x="1927" y="1117"/>
                <a:chExt cx="1452" cy="544"/>
              </a:xfrm>
            </p:grpSpPr>
            <p:sp>
              <p:nvSpPr>
                <p:cNvPr id="56" name="Freeform 52"/>
                <p:cNvSpPr>
                  <a:spLocks/>
                </p:cNvSpPr>
                <p:nvPr/>
              </p:nvSpPr>
              <p:spPr bwMode="auto">
                <a:xfrm>
                  <a:off x="1927" y="1117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57" name="Freeform 53"/>
                <p:cNvSpPr>
                  <a:spLocks/>
                </p:cNvSpPr>
                <p:nvPr/>
              </p:nvSpPr>
              <p:spPr bwMode="auto">
                <a:xfrm flipV="1">
                  <a:off x="2653" y="1389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14" name="Group 54"/>
              <p:cNvGrpSpPr>
                <a:grpSpLocks/>
              </p:cNvGrpSpPr>
              <p:nvPr/>
            </p:nvGrpSpPr>
            <p:grpSpPr bwMode="auto">
              <a:xfrm>
                <a:off x="3515" y="1026"/>
                <a:ext cx="1452" cy="544"/>
                <a:chOff x="1927" y="1117"/>
                <a:chExt cx="1452" cy="544"/>
              </a:xfrm>
            </p:grpSpPr>
            <p:sp>
              <p:nvSpPr>
                <p:cNvPr id="54" name="Freeform 55"/>
                <p:cNvSpPr>
                  <a:spLocks/>
                </p:cNvSpPr>
                <p:nvPr/>
              </p:nvSpPr>
              <p:spPr bwMode="auto">
                <a:xfrm>
                  <a:off x="1927" y="1117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55" name="Freeform 56"/>
                <p:cNvSpPr>
                  <a:spLocks/>
                </p:cNvSpPr>
                <p:nvPr/>
              </p:nvSpPr>
              <p:spPr bwMode="auto">
                <a:xfrm flipV="1">
                  <a:off x="2653" y="1389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</p:grpSp>
        </p:grpSp>
        <p:grpSp>
          <p:nvGrpSpPr>
            <p:cNvPr id="15" name="Group 57"/>
            <p:cNvGrpSpPr>
              <a:grpSpLocks/>
            </p:cNvGrpSpPr>
            <p:nvPr/>
          </p:nvGrpSpPr>
          <p:grpSpPr bwMode="auto">
            <a:xfrm>
              <a:off x="4875" y="2613"/>
              <a:ext cx="452" cy="182"/>
              <a:chOff x="612" y="1026"/>
              <a:chExt cx="4355" cy="544"/>
            </a:xfrm>
          </p:grpSpPr>
          <p:grpSp>
            <p:nvGrpSpPr>
              <p:cNvPr id="16" name="Group 58"/>
              <p:cNvGrpSpPr>
                <a:grpSpLocks/>
              </p:cNvGrpSpPr>
              <p:nvPr/>
            </p:nvGrpSpPr>
            <p:grpSpPr bwMode="auto">
              <a:xfrm>
                <a:off x="612" y="1026"/>
                <a:ext cx="1452" cy="544"/>
                <a:chOff x="1927" y="1117"/>
                <a:chExt cx="1452" cy="544"/>
              </a:xfrm>
            </p:grpSpPr>
            <p:sp>
              <p:nvSpPr>
                <p:cNvPr id="49" name="Freeform 59"/>
                <p:cNvSpPr>
                  <a:spLocks/>
                </p:cNvSpPr>
                <p:nvPr/>
              </p:nvSpPr>
              <p:spPr bwMode="auto">
                <a:xfrm>
                  <a:off x="1927" y="1117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50" name="Freeform 60"/>
                <p:cNvSpPr>
                  <a:spLocks/>
                </p:cNvSpPr>
                <p:nvPr/>
              </p:nvSpPr>
              <p:spPr bwMode="auto">
                <a:xfrm flipV="1">
                  <a:off x="2653" y="1389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2063" y="1026"/>
                <a:ext cx="1452" cy="544"/>
                <a:chOff x="1927" y="1117"/>
                <a:chExt cx="1452" cy="544"/>
              </a:xfrm>
            </p:grpSpPr>
            <p:sp>
              <p:nvSpPr>
                <p:cNvPr id="47" name="Freeform 62"/>
                <p:cNvSpPr>
                  <a:spLocks/>
                </p:cNvSpPr>
                <p:nvPr/>
              </p:nvSpPr>
              <p:spPr bwMode="auto">
                <a:xfrm>
                  <a:off x="1927" y="1117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48" name="Freeform 63"/>
                <p:cNvSpPr>
                  <a:spLocks/>
                </p:cNvSpPr>
                <p:nvPr/>
              </p:nvSpPr>
              <p:spPr bwMode="auto">
                <a:xfrm flipV="1">
                  <a:off x="2653" y="1389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18" name="Group 64"/>
              <p:cNvGrpSpPr>
                <a:grpSpLocks/>
              </p:cNvGrpSpPr>
              <p:nvPr/>
            </p:nvGrpSpPr>
            <p:grpSpPr bwMode="auto">
              <a:xfrm>
                <a:off x="3515" y="1026"/>
                <a:ext cx="1452" cy="544"/>
                <a:chOff x="1927" y="1117"/>
                <a:chExt cx="1452" cy="544"/>
              </a:xfrm>
            </p:grpSpPr>
            <p:sp>
              <p:nvSpPr>
                <p:cNvPr id="45" name="Freeform 65"/>
                <p:cNvSpPr>
                  <a:spLocks/>
                </p:cNvSpPr>
                <p:nvPr/>
              </p:nvSpPr>
              <p:spPr bwMode="auto">
                <a:xfrm>
                  <a:off x="1927" y="1117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46" name="Freeform 66"/>
                <p:cNvSpPr>
                  <a:spLocks/>
                </p:cNvSpPr>
                <p:nvPr/>
              </p:nvSpPr>
              <p:spPr bwMode="auto">
                <a:xfrm flipV="1">
                  <a:off x="2653" y="1389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</p:grpSp>
        </p:grpSp>
      </p:grpSp>
      <p:grpSp>
        <p:nvGrpSpPr>
          <p:cNvPr id="19" name="Group 106"/>
          <p:cNvGrpSpPr/>
          <p:nvPr/>
        </p:nvGrpSpPr>
        <p:grpSpPr>
          <a:xfrm>
            <a:off x="708696" y="2461260"/>
            <a:ext cx="3025104" cy="914400"/>
            <a:chOff x="708696" y="2994660"/>
            <a:chExt cx="3025104" cy="914400"/>
          </a:xfrm>
        </p:grpSpPr>
        <p:cxnSp>
          <p:nvCxnSpPr>
            <p:cNvPr id="61" name="Straight Connector 60"/>
            <p:cNvCxnSpPr/>
            <p:nvPr/>
          </p:nvCxnSpPr>
          <p:spPr>
            <a:xfrm rot="5400000">
              <a:off x="660905" y="3423692"/>
              <a:ext cx="858064" cy="0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0800000">
              <a:off x="1089937" y="3865529"/>
              <a:ext cx="2643863" cy="0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708696" y="3203555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389774" y="3447395"/>
              <a:ext cx="269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</a:t>
              </a:r>
            </a:p>
          </p:txBody>
        </p:sp>
      </p:grpSp>
      <p:grpSp>
        <p:nvGrpSpPr>
          <p:cNvPr id="20" name="Group 67"/>
          <p:cNvGrpSpPr>
            <a:grpSpLocks/>
          </p:cNvGrpSpPr>
          <p:nvPr/>
        </p:nvGrpSpPr>
        <p:grpSpPr bwMode="auto">
          <a:xfrm>
            <a:off x="5638801" y="2590800"/>
            <a:ext cx="1953940" cy="646035"/>
            <a:chOff x="4609" y="3228"/>
            <a:chExt cx="876" cy="2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1" name="Group 68"/>
            <p:cNvGrpSpPr>
              <a:grpSpLocks/>
            </p:cNvGrpSpPr>
            <p:nvPr/>
          </p:nvGrpSpPr>
          <p:grpSpPr bwMode="auto">
            <a:xfrm>
              <a:off x="4609" y="3228"/>
              <a:ext cx="146" cy="202"/>
              <a:chOff x="657" y="1344"/>
              <a:chExt cx="1270" cy="1542"/>
            </a:xfrm>
          </p:grpSpPr>
          <p:sp>
            <p:nvSpPr>
              <p:cNvPr id="82" name="Freeform 69"/>
              <p:cNvSpPr>
                <a:spLocks/>
              </p:cNvSpPr>
              <p:nvPr/>
            </p:nvSpPr>
            <p:spPr bwMode="auto">
              <a:xfrm>
                <a:off x="657" y="1344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83" name="Freeform 70"/>
              <p:cNvSpPr>
                <a:spLocks/>
              </p:cNvSpPr>
              <p:nvPr/>
            </p:nvSpPr>
            <p:spPr bwMode="auto">
              <a:xfrm flipH="1" flipV="1">
                <a:off x="1276" y="2115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22" name="Group 71"/>
            <p:cNvGrpSpPr>
              <a:grpSpLocks/>
            </p:cNvGrpSpPr>
            <p:nvPr/>
          </p:nvGrpSpPr>
          <p:grpSpPr bwMode="auto">
            <a:xfrm>
              <a:off x="4755" y="3228"/>
              <a:ext cx="146" cy="202"/>
              <a:chOff x="657" y="1344"/>
              <a:chExt cx="1270" cy="1542"/>
            </a:xfrm>
          </p:grpSpPr>
          <p:sp>
            <p:nvSpPr>
              <p:cNvPr id="80" name="Freeform 72"/>
              <p:cNvSpPr>
                <a:spLocks/>
              </p:cNvSpPr>
              <p:nvPr/>
            </p:nvSpPr>
            <p:spPr bwMode="auto">
              <a:xfrm>
                <a:off x="657" y="1344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81" name="Freeform 73"/>
              <p:cNvSpPr>
                <a:spLocks/>
              </p:cNvSpPr>
              <p:nvPr/>
            </p:nvSpPr>
            <p:spPr bwMode="auto">
              <a:xfrm flipH="1" flipV="1">
                <a:off x="1276" y="2115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23" name="Group 74"/>
            <p:cNvGrpSpPr>
              <a:grpSpLocks/>
            </p:cNvGrpSpPr>
            <p:nvPr/>
          </p:nvGrpSpPr>
          <p:grpSpPr bwMode="auto">
            <a:xfrm>
              <a:off x="4901" y="3228"/>
              <a:ext cx="146" cy="202"/>
              <a:chOff x="657" y="1344"/>
              <a:chExt cx="1270" cy="1542"/>
            </a:xfrm>
          </p:grpSpPr>
          <p:sp>
            <p:nvSpPr>
              <p:cNvPr id="78" name="Freeform 75"/>
              <p:cNvSpPr>
                <a:spLocks/>
              </p:cNvSpPr>
              <p:nvPr/>
            </p:nvSpPr>
            <p:spPr bwMode="auto">
              <a:xfrm>
                <a:off x="657" y="1344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9" name="Freeform 76"/>
              <p:cNvSpPr>
                <a:spLocks/>
              </p:cNvSpPr>
              <p:nvPr/>
            </p:nvSpPr>
            <p:spPr bwMode="auto">
              <a:xfrm flipH="1" flipV="1">
                <a:off x="1276" y="2115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24" name="Group 77"/>
            <p:cNvGrpSpPr>
              <a:grpSpLocks/>
            </p:cNvGrpSpPr>
            <p:nvPr/>
          </p:nvGrpSpPr>
          <p:grpSpPr bwMode="auto">
            <a:xfrm>
              <a:off x="5047" y="3228"/>
              <a:ext cx="146" cy="202"/>
              <a:chOff x="657" y="1344"/>
              <a:chExt cx="1270" cy="1542"/>
            </a:xfrm>
          </p:grpSpPr>
          <p:sp>
            <p:nvSpPr>
              <p:cNvPr id="76" name="Freeform 78"/>
              <p:cNvSpPr>
                <a:spLocks/>
              </p:cNvSpPr>
              <p:nvPr/>
            </p:nvSpPr>
            <p:spPr bwMode="auto">
              <a:xfrm>
                <a:off x="657" y="1344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7" name="Freeform 79"/>
              <p:cNvSpPr>
                <a:spLocks/>
              </p:cNvSpPr>
              <p:nvPr/>
            </p:nvSpPr>
            <p:spPr bwMode="auto">
              <a:xfrm flipH="1" flipV="1">
                <a:off x="1276" y="2115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25" name="Group 80"/>
            <p:cNvGrpSpPr>
              <a:grpSpLocks/>
            </p:cNvGrpSpPr>
            <p:nvPr/>
          </p:nvGrpSpPr>
          <p:grpSpPr bwMode="auto">
            <a:xfrm>
              <a:off x="5193" y="3228"/>
              <a:ext cx="146" cy="202"/>
              <a:chOff x="657" y="1344"/>
              <a:chExt cx="1270" cy="1542"/>
            </a:xfrm>
          </p:grpSpPr>
          <p:sp>
            <p:nvSpPr>
              <p:cNvPr id="74" name="Freeform 81"/>
              <p:cNvSpPr>
                <a:spLocks/>
              </p:cNvSpPr>
              <p:nvPr/>
            </p:nvSpPr>
            <p:spPr bwMode="auto">
              <a:xfrm>
                <a:off x="657" y="1344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5" name="Freeform 82"/>
              <p:cNvSpPr>
                <a:spLocks/>
              </p:cNvSpPr>
              <p:nvPr/>
            </p:nvSpPr>
            <p:spPr bwMode="auto">
              <a:xfrm flipH="1" flipV="1">
                <a:off x="1276" y="2115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26" name="Group 83"/>
            <p:cNvGrpSpPr>
              <a:grpSpLocks/>
            </p:cNvGrpSpPr>
            <p:nvPr/>
          </p:nvGrpSpPr>
          <p:grpSpPr bwMode="auto">
            <a:xfrm>
              <a:off x="5339" y="3228"/>
              <a:ext cx="147" cy="202"/>
              <a:chOff x="657" y="1344"/>
              <a:chExt cx="1274" cy="1542"/>
            </a:xfrm>
          </p:grpSpPr>
          <p:sp>
            <p:nvSpPr>
              <p:cNvPr id="72" name="Freeform 84"/>
              <p:cNvSpPr>
                <a:spLocks/>
              </p:cNvSpPr>
              <p:nvPr/>
            </p:nvSpPr>
            <p:spPr bwMode="auto">
              <a:xfrm>
                <a:off x="657" y="1344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3" name="Freeform 85"/>
              <p:cNvSpPr>
                <a:spLocks/>
              </p:cNvSpPr>
              <p:nvPr/>
            </p:nvSpPr>
            <p:spPr bwMode="auto">
              <a:xfrm flipH="1" flipV="1">
                <a:off x="1280" y="2115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84" name="Right Arrow 83"/>
          <p:cNvSpPr/>
          <p:nvPr/>
        </p:nvSpPr>
        <p:spPr>
          <a:xfrm>
            <a:off x="7543030" y="2590800"/>
            <a:ext cx="214130" cy="131956"/>
          </a:xfrm>
          <a:prstGeom prst="rightArrow">
            <a:avLst/>
          </a:prstGeom>
          <a:solidFill>
            <a:srgbClr val="00FF00"/>
          </a:solidFill>
          <a:ln>
            <a:solidFill>
              <a:srgbClr val="00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5" name="Right Arrow 84"/>
          <p:cNvSpPr/>
          <p:nvPr/>
        </p:nvSpPr>
        <p:spPr>
          <a:xfrm flipH="1">
            <a:off x="5486400" y="3086342"/>
            <a:ext cx="214130" cy="131956"/>
          </a:xfrm>
          <a:prstGeom prst="rightArrow">
            <a:avLst/>
          </a:prstGeom>
          <a:solidFill>
            <a:srgbClr val="00FF00"/>
          </a:solidFill>
          <a:ln>
            <a:solidFill>
              <a:srgbClr val="00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27" name="Group 104"/>
          <p:cNvGrpSpPr/>
          <p:nvPr/>
        </p:nvGrpSpPr>
        <p:grpSpPr>
          <a:xfrm>
            <a:off x="6096000" y="2133600"/>
            <a:ext cx="967740" cy="457200"/>
            <a:chOff x="6096000" y="2667000"/>
            <a:chExt cx="967740" cy="457200"/>
          </a:xfrm>
        </p:grpSpPr>
        <p:sp>
          <p:nvSpPr>
            <p:cNvPr id="91" name="Text Box 11"/>
            <p:cNvSpPr txBox="1">
              <a:spLocks noChangeArrowheads="1"/>
            </p:cNvSpPr>
            <p:nvPr/>
          </p:nvSpPr>
          <p:spPr bwMode="auto">
            <a:xfrm>
              <a:off x="6400800" y="2667000"/>
              <a:ext cx="3508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l</a:t>
              </a:r>
            </a:p>
          </p:txBody>
        </p:sp>
        <p:sp>
          <p:nvSpPr>
            <p:cNvPr id="92" name="Line 12"/>
            <p:cNvSpPr>
              <a:spLocks noChangeShapeType="1"/>
            </p:cNvSpPr>
            <p:nvPr/>
          </p:nvSpPr>
          <p:spPr bwMode="auto">
            <a:xfrm>
              <a:off x="6408420" y="275844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FontTx/>
                <a:buBlip>
                  <a:blip r:embed="rId3"/>
                </a:buBlip>
              </a:pPr>
              <a:endPara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93" name="Line 13"/>
            <p:cNvSpPr>
              <a:spLocks noChangeShapeType="1"/>
            </p:cNvSpPr>
            <p:nvPr/>
          </p:nvSpPr>
          <p:spPr bwMode="auto">
            <a:xfrm>
              <a:off x="6751320" y="275844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FontTx/>
                <a:buBlip>
                  <a:blip r:embed="rId3"/>
                </a:buBlip>
              </a:pPr>
              <a:endPara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94" name="Line 14"/>
            <p:cNvSpPr>
              <a:spLocks noChangeShapeType="1"/>
            </p:cNvSpPr>
            <p:nvPr/>
          </p:nvSpPr>
          <p:spPr bwMode="auto">
            <a:xfrm>
              <a:off x="6096000" y="290322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pPr>
                <a:buFontTx/>
                <a:buBlip>
                  <a:blip r:embed="rId3"/>
                </a:buBlip>
              </a:pPr>
              <a:endPara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95" name="Line 15"/>
            <p:cNvSpPr>
              <a:spLocks noChangeShapeType="1"/>
            </p:cNvSpPr>
            <p:nvPr/>
          </p:nvSpPr>
          <p:spPr bwMode="auto">
            <a:xfrm flipH="1">
              <a:off x="6758940" y="290322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pPr>
                <a:buFontTx/>
                <a:buBlip>
                  <a:blip r:embed="rId3"/>
                </a:buBlip>
              </a:pPr>
              <a:endPara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</p:grpSp>
      <p:grpSp>
        <p:nvGrpSpPr>
          <p:cNvPr id="28" name="Group 107"/>
          <p:cNvGrpSpPr/>
          <p:nvPr/>
        </p:nvGrpSpPr>
        <p:grpSpPr>
          <a:xfrm>
            <a:off x="5052096" y="2461260"/>
            <a:ext cx="3025104" cy="914400"/>
            <a:chOff x="5052096" y="2994660"/>
            <a:chExt cx="3025104" cy="914400"/>
          </a:xfrm>
        </p:grpSpPr>
        <p:cxnSp>
          <p:nvCxnSpPr>
            <p:cNvPr id="96" name="Straight Connector 95"/>
            <p:cNvCxnSpPr/>
            <p:nvPr/>
          </p:nvCxnSpPr>
          <p:spPr>
            <a:xfrm rot="5400000">
              <a:off x="5004305" y="3423692"/>
              <a:ext cx="858064" cy="0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10800000">
              <a:off x="5433337" y="3865529"/>
              <a:ext cx="2643863" cy="0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5052096" y="3203555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733174" y="3447395"/>
              <a:ext cx="269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</a:t>
              </a: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1127760" y="3330714"/>
            <a:ext cx="24961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linear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 regime,</a:t>
            </a:r>
          </a:p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before saturation</a:t>
            </a:r>
            <a:endParaRPr lang="en-US" sz="2400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5399839" y="3352800"/>
            <a:ext cx="2669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non-linear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 regime,</a:t>
            </a:r>
          </a:p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near saturation</a:t>
            </a:r>
            <a:endParaRPr lang="en-US" sz="2400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52400" y="5112603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Calibri"/>
              </a:rPr>
              <a:t>LCLS</a:t>
            </a:r>
            <a:r>
              <a:rPr lang="en-US" sz="2400" b="1" dirty="0">
                <a:latin typeface="Calibri"/>
              </a:rPr>
              <a:t> may produce up to </a:t>
            </a:r>
            <a:r>
              <a:rPr lang="en-US" sz="2400" b="1" dirty="0" smtClean="0">
                <a:latin typeface="Calibri"/>
              </a:rPr>
              <a:t>25 </a:t>
            </a:r>
            <a:r>
              <a:rPr lang="en-US" sz="2400" b="1" dirty="0">
                <a:latin typeface="Calibri"/>
              </a:rPr>
              <a:t>keV in 3</a:t>
            </a:r>
            <a:r>
              <a:rPr lang="en-US" sz="2400" b="1" baseline="30000" dirty="0">
                <a:latin typeface="Calibri"/>
              </a:rPr>
              <a:t>rd</a:t>
            </a:r>
            <a:r>
              <a:rPr lang="en-US" sz="2400" b="1" dirty="0">
                <a:latin typeface="Calibri"/>
              </a:rPr>
              <a:t> harmonic photons at </a:t>
            </a:r>
            <a:r>
              <a:rPr lang="en-US" sz="2400" b="1" dirty="0" smtClean="0">
                <a:latin typeface="Calibri"/>
              </a:rPr>
              <a:t>~100 MW</a:t>
            </a:r>
            <a:endParaRPr lang="en-US" sz="2400" b="1" dirty="0">
              <a:latin typeface="Calibri"/>
            </a:endParaRPr>
          </a:p>
        </p:txBody>
      </p:sp>
      <p:grpSp>
        <p:nvGrpSpPr>
          <p:cNvPr id="29" name="Group 85"/>
          <p:cNvGrpSpPr/>
          <p:nvPr/>
        </p:nvGrpSpPr>
        <p:grpSpPr>
          <a:xfrm>
            <a:off x="5257800" y="4038600"/>
            <a:ext cx="3352800" cy="2743200"/>
            <a:chOff x="6400800" y="4114800"/>
            <a:chExt cx="2590800" cy="2209800"/>
          </a:xfrm>
        </p:grpSpPr>
        <p:pic>
          <p:nvPicPr>
            <p:cNvPr id="111" name="Picture 3" descr="P1P3"/>
            <p:cNvPicPr>
              <a:picLocks noChangeAspect="1" noChangeArrowheads="1"/>
            </p:cNvPicPr>
            <p:nvPr/>
          </p:nvPicPr>
          <p:blipFill>
            <a:blip r:embed="rId4" cstate="print"/>
            <a:srcRect t="3630" r="8046" b="5626"/>
            <a:stretch>
              <a:fillRect/>
            </a:stretch>
          </p:blipFill>
          <p:spPr bwMode="auto">
            <a:xfrm>
              <a:off x="6400800" y="4114800"/>
              <a:ext cx="2590800" cy="2209800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4" name="Rectangle 113"/>
            <p:cNvSpPr/>
            <p:nvPr/>
          </p:nvSpPr>
          <p:spPr>
            <a:xfrm>
              <a:off x="7621626" y="4290060"/>
              <a:ext cx="4555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l</a:t>
              </a:r>
              <a:r>
                <a:rPr lang="en-US" sz="2400" b="1" baseline="-25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1</a:t>
              </a: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7850226" y="5029200"/>
              <a:ext cx="4555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l</a:t>
              </a:r>
              <a:r>
                <a:rPr lang="en-US" sz="24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3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102" grpId="0"/>
      <p:bldP spid="106" grpId="0"/>
      <p:bldP spid="10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304800" y="457200"/>
            <a:ext cx="861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Lecture Outline</a:t>
            </a:r>
          </a:p>
        </p:txBody>
      </p:sp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457200" y="1371600"/>
            <a:ext cx="6853806" cy="62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Tx/>
              <a:buBlip>
                <a:blip r:embed="rId3"/>
              </a:buBlip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XFEL basics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7031" name="Rectangle 7"/>
          <p:cNvSpPr>
            <a:spLocks noChangeArrowheads="1"/>
          </p:cNvSpPr>
          <p:nvPr/>
        </p:nvSpPr>
        <p:spPr bwMode="auto">
          <a:xfrm>
            <a:off x="457200" y="2676525"/>
            <a:ext cx="8686800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Tx/>
              <a:buBlip>
                <a:blip r:embed="rId3"/>
              </a:buBlip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XFEL projects and 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R&amp;D areas</a:t>
            </a:r>
            <a:endParaRPr 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120000"/>
              </a:lnSpc>
              <a:buFontTx/>
              <a:buBlip>
                <a:blip r:embed="rId3"/>
              </a:buBlip>
            </a:pPr>
            <a:endParaRPr 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120000"/>
              </a:lnSpc>
              <a:buFontTx/>
              <a:buBlip>
                <a:blip r:embed="rId3"/>
              </a:buBlip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Questions and Answers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Peak Brightness Enhancement From </a:t>
            </a:r>
            <a:r>
              <a:rPr lang="en-US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Storage </a:t>
            </a: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Ring Light Sources To SASE</a:t>
            </a:r>
            <a:endParaRPr lang="en-US" altLang="en-US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0" y="1447800"/>
            <a:ext cx="5257800" cy="777875"/>
            <a:chOff x="1344" y="1104"/>
            <a:chExt cx="3312" cy="490"/>
          </a:xfrm>
        </p:grpSpPr>
        <p:sp>
          <p:nvSpPr>
            <p:cNvPr id="306180" name="Text Box 4"/>
            <p:cNvSpPr txBox="1">
              <a:spLocks noChangeArrowheads="1"/>
            </p:cNvSpPr>
            <p:nvPr/>
          </p:nvSpPr>
          <p:spPr bwMode="auto">
            <a:xfrm>
              <a:off x="1632" y="1104"/>
              <a:ext cx="10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00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#of photons</a:t>
              </a:r>
            </a:p>
          </p:txBody>
        </p:sp>
        <p:sp>
          <p:nvSpPr>
            <p:cNvPr id="306181" name="Line 5"/>
            <p:cNvSpPr>
              <a:spLocks noChangeShapeType="1"/>
            </p:cNvSpPr>
            <p:nvPr/>
          </p:nvSpPr>
          <p:spPr bwMode="auto">
            <a:xfrm>
              <a:off x="1680" y="134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</a:endParaRPr>
            </a:p>
          </p:txBody>
        </p:sp>
        <p:sp>
          <p:nvSpPr>
            <p:cNvPr id="306182" name="Text Box 6"/>
            <p:cNvSpPr txBox="1">
              <a:spLocks noChangeArrowheads="1"/>
            </p:cNvSpPr>
            <p:nvPr/>
          </p:nvSpPr>
          <p:spPr bwMode="auto">
            <a:xfrm>
              <a:off x="1680" y="1344"/>
              <a:ext cx="8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200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Ω</a:t>
              </a:r>
              <a:r>
                <a:rPr lang="en-US" altLang="en-US" sz="2000" baseline="-2500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x</a:t>
              </a:r>
              <a:r>
                <a:rPr lang="en-US" altLang="en-US" sz="200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 Ω</a:t>
              </a:r>
              <a:r>
                <a:rPr lang="en-US" altLang="en-US" sz="2000" baseline="-2500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y</a:t>
              </a:r>
              <a:r>
                <a:rPr lang="en-US" altLang="en-US" sz="200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 Ω</a:t>
              </a:r>
              <a:r>
                <a:rPr lang="en-US" altLang="en-US" sz="2000" baseline="-2500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z</a:t>
              </a:r>
              <a:endParaRPr lang="en-US" altLang="en-US" sz="200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endParaRPr>
            </a:p>
          </p:txBody>
        </p:sp>
        <p:sp>
          <p:nvSpPr>
            <p:cNvPr id="306183" name="Text Box 7"/>
            <p:cNvSpPr txBox="1">
              <a:spLocks noChangeArrowheads="1"/>
            </p:cNvSpPr>
            <p:nvPr/>
          </p:nvSpPr>
          <p:spPr bwMode="auto">
            <a:xfrm>
              <a:off x="1344" y="1200"/>
              <a:ext cx="4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00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B =</a:t>
              </a:r>
            </a:p>
          </p:txBody>
        </p:sp>
        <p:sp>
          <p:nvSpPr>
            <p:cNvPr id="306184" name="Text Box 8"/>
            <p:cNvSpPr txBox="1">
              <a:spLocks noChangeArrowheads="1"/>
            </p:cNvSpPr>
            <p:nvPr/>
          </p:nvSpPr>
          <p:spPr bwMode="auto">
            <a:xfrm>
              <a:off x="2832" y="1152"/>
              <a:ext cx="182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00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(</a:t>
              </a:r>
              <a:r>
                <a:rPr lang="en-US" alt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Ω</a:t>
              </a:r>
              <a:r>
                <a:rPr lang="en-US" altLang="en-US" sz="2000" baseline="-2500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i</a:t>
              </a:r>
              <a:r>
                <a:rPr lang="en-US" altLang="en-US" sz="200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- phase space area)</a:t>
              </a:r>
            </a:p>
          </p:txBody>
        </p:sp>
      </p:grpSp>
      <p:sp>
        <p:nvSpPr>
          <p:cNvPr id="306185" name="Text Box 9"/>
          <p:cNvSpPr txBox="1">
            <a:spLocks noChangeArrowheads="1"/>
          </p:cNvSpPr>
          <p:nvPr/>
        </p:nvSpPr>
        <p:spPr bwMode="auto">
          <a:xfrm>
            <a:off x="6934200" y="2286000"/>
            <a:ext cx="205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Enhancement Factor</a:t>
            </a:r>
            <a:endParaRPr lang="en-US" altLang="en-US" sz="240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sp>
        <p:nvSpPr>
          <p:cNvPr id="306186" name="Text Box 10"/>
          <p:cNvSpPr txBox="1">
            <a:spLocks noChangeArrowheads="1"/>
          </p:cNvSpPr>
          <p:nvPr/>
        </p:nvSpPr>
        <p:spPr bwMode="auto">
          <a:xfrm>
            <a:off x="0" y="3048000"/>
            <a:ext cx="121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# of photons</a:t>
            </a:r>
            <a:endParaRPr lang="en-US" altLang="en-US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sp>
        <p:nvSpPr>
          <p:cNvPr id="306187" name="Text Box 11"/>
          <p:cNvSpPr txBox="1">
            <a:spLocks noChangeArrowheads="1"/>
          </p:cNvSpPr>
          <p:nvPr/>
        </p:nvSpPr>
        <p:spPr bwMode="auto">
          <a:xfrm>
            <a:off x="7010400" y="3200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N</a:t>
            </a:r>
            <a:r>
              <a:rPr lang="en-US" altLang="en-US" sz="2400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l</a:t>
            </a:r>
            <a:r>
              <a:rPr lang="en-US" altLang="en-US" sz="2400" baseline="-5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c</a:t>
            </a:r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~10</a:t>
            </a:r>
            <a:r>
              <a:rPr lang="en-US" altLang="en-US" sz="2400" baseline="7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6 </a:t>
            </a:r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to</a:t>
            </a:r>
            <a:r>
              <a:rPr lang="en-US" altLang="en-US" sz="2400" baseline="7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 </a:t>
            </a:r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10</a:t>
            </a:r>
            <a:r>
              <a:rPr lang="en-US" altLang="en-US" sz="2400" baseline="7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7</a:t>
            </a:r>
          </a:p>
        </p:txBody>
      </p:sp>
      <p:sp>
        <p:nvSpPr>
          <p:cNvPr id="306188" name="Line 12"/>
          <p:cNvSpPr>
            <a:spLocks noChangeShapeType="1"/>
          </p:cNvSpPr>
          <p:nvPr/>
        </p:nvSpPr>
        <p:spPr bwMode="auto">
          <a:xfrm>
            <a:off x="1066800" y="25146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6189" name="Line 13"/>
          <p:cNvSpPr>
            <a:spLocks noChangeShapeType="1"/>
          </p:cNvSpPr>
          <p:nvPr/>
        </p:nvSpPr>
        <p:spPr bwMode="auto">
          <a:xfrm>
            <a:off x="4114800" y="25146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6190" name="Line 14"/>
          <p:cNvSpPr>
            <a:spLocks noChangeShapeType="1"/>
          </p:cNvSpPr>
          <p:nvPr/>
        </p:nvSpPr>
        <p:spPr bwMode="auto">
          <a:xfrm>
            <a:off x="7010400" y="2438400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6191" name="Line 15"/>
          <p:cNvSpPr>
            <a:spLocks noChangeShapeType="1"/>
          </p:cNvSpPr>
          <p:nvPr/>
        </p:nvSpPr>
        <p:spPr bwMode="auto">
          <a:xfrm>
            <a:off x="228600" y="30480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6192" name="Line 16"/>
          <p:cNvSpPr>
            <a:spLocks noChangeShapeType="1"/>
          </p:cNvSpPr>
          <p:nvPr/>
        </p:nvSpPr>
        <p:spPr bwMode="auto">
          <a:xfrm>
            <a:off x="152400" y="3733800"/>
            <a:ext cx="845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6193" name="Line 17"/>
          <p:cNvSpPr>
            <a:spLocks noChangeShapeType="1"/>
          </p:cNvSpPr>
          <p:nvPr/>
        </p:nvSpPr>
        <p:spPr bwMode="auto">
          <a:xfrm>
            <a:off x="228600" y="4419600"/>
            <a:ext cx="845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6194" name="Text Box 18"/>
          <p:cNvSpPr txBox="1">
            <a:spLocks noChangeArrowheads="1"/>
          </p:cNvSpPr>
          <p:nvPr/>
        </p:nvSpPr>
        <p:spPr bwMode="auto">
          <a:xfrm>
            <a:off x="1752600" y="2514600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Undulator in SR</a:t>
            </a:r>
            <a:endParaRPr lang="en-US" altLang="en-US" sz="240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sp>
        <p:nvSpPr>
          <p:cNvPr id="306195" name="Text Box 19"/>
          <p:cNvSpPr txBox="1">
            <a:spLocks noChangeArrowheads="1"/>
          </p:cNvSpPr>
          <p:nvPr/>
        </p:nvSpPr>
        <p:spPr bwMode="auto">
          <a:xfrm>
            <a:off x="4953000" y="2514600"/>
            <a:ext cx="114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SASE</a:t>
            </a:r>
            <a:endParaRPr lang="en-US" altLang="en-US" sz="2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sp>
        <p:nvSpPr>
          <p:cNvPr id="306196" name="Text Box 20"/>
          <p:cNvSpPr txBox="1">
            <a:spLocks noChangeArrowheads="1"/>
          </p:cNvSpPr>
          <p:nvPr/>
        </p:nvSpPr>
        <p:spPr bwMode="auto">
          <a:xfrm>
            <a:off x="2133600" y="3200400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  <a:sym typeface="Symbol" pitchFamily="18" charset="2"/>
              </a:rPr>
              <a:t></a:t>
            </a:r>
            <a:r>
              <a:rPr lang="en-US" altLang="en-US" sz="2000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  <a:sym typeface="Symbol" pitchFamily="18" charset="2"/>
              </a:rPr>
              <a:t>e</a:t>
            </a:r>
            <a:endParaRPr lang="en-US" altLang="en-US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sp>
        <p:nvSpPr>
          <p:cNvPr id="306197" name="Text Box 21"/>
          <p:cNvSpPr txBox="1">
            <a:spLocks noChangeArrowheads="1"/>
          </p:cNvSpPr>
          <p:nvPr/>
        </p:nvSpPr>
        <p:spPr bwMode="auto">
          <a:xfrm>
            <a:off x="4876800" y="3200400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  <a:sym typeface="Symbol" pitchFamily="18" charset="2"/>
              </a:rPr>
              <a:t></a:t>
            </a:r>
            <a:r>
              <a:rPr lang="en-US" altLang="en-US" sz="2000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  <a:sym typeface="Symbol" pitchFamily="18" charset="2"/>
              </a:rPr>
              <a:t>e</a:t>
            </a: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  <a:sym typeface="Symbol" pitchFamily="18" charset="2"/>
              </a:rPr>
              <a:t>N</a:t>
            </a:r>
            <a:r>
              <a:rPr lang="en-US" altLang="en-US" sz="2000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  <a:sym typeface="Symbol" pitchFamily="18" charset="2"/>
              </a:rPr>
              <a:t>l</a:t>
            </a:r>
            <a:r>
              <a:rPr lang="en-US" altLang="en-US" sz="2000" baseline="-5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  <a:sym typeface="Symbol" pitchFamily="18" charset="2"/>
              </a:rPr>
              <a:t>c</a:t>
            </a:r>
            <a:endParaRPr lang="en-US" altLang="en-US" sz="2400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  <a:sym typeface="Symbol" pitchFamily="18" charset="2"/>
            </a:endParaRPr>
          </a:p>
        </p:txBody>
      </p:sp>
      <p:sp>
        <p:nvSpPr>
          <p:cNvPr id="306198" name="Text Box 22"/>
          <p:cNvSpPr txBox="1">
            <a:spLocks noChangeArrowheads="1"/>
          </p:cNvSpPr>
          <p:nvPr/>
        </p:nvSpPr>
        <p:spPr bwMode="auto">
          <a:xfrm>
            <a:off x="152400" y="38862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Ω</a:t>
            </a:r>
            <a:r>
              <a:rPr lang="en-US" altLang="en-US" sz="2000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x</a:t>
            </a: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Ω</a:t>
            </a:r>
            <a:r>
              <a:rPr lang="en-US" altLang="en-US" sz="2000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y</a:t>
            </a:r>
            <a:endParaRPr lang="en-US" altLang="en-US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sp>
        <p:nvSpPr>
          <p:cNvPr id="306199" name="Text Box 23"/>
          <p:cNvSpPr txBox="1">
            <a:spLocks noChangeArrowheads="1"/>
          </p:cNvSpPr>
          <p:nvPr/>
        </p:nvSpPr>
        <p:spPr bwMode="auto">
          <a:xfrm>
            <a:off x="1600200" y="3886200"/>
            <a:ext cx="220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(2π</a:t>
            </a: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  <a:sym typeface="Symbol" pitchFamily="18" charset="2"/>
              </a:rPr>
              <a:t></a:t>
            </a:r>
            <a:r>
              <a:rPr lang="en-US" altLang="en-US" sz="2000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  <a:sym typeface="Symbol" pitchFamily="18" charset="2"/>
              </a:rPr>
              <a:t>x</a:t>
            </a: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  <a:sym typeface="Symbol" pitchFamily="18" charset="2"/>
              </a:rPr>
              <a:t>) (2π</a:t>
            </a:r>
            <a:r>
              <a:rPr lang="en-US" altLang="en-US" sz="2000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  <a:sym typeface="Symbol" pitchFamily="18" charset="2"/>
              </a:rPr>
              <a:t>y</a:t>
            </a: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  <a:sym typeface="Symbol" pitchFamily="18" charset="2"/>
              </a:rPr>
              <a:t></a:t>
            </a:r>
            <a:endParaRPr lang="en-US" altLang="en-US" sz="2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sp>
        <p:nvSpPr>
          <p:cNvPr id="306200" name="Text Box 24"/>
          <p:cNvSpPr txBox="1">
            <a:spLocks noChangeArrowheads="1"/>
          </p:cNvSpPr>
          <p:nvPr/>
        </p:nvSpPr>
        <p:spPr bwMode="auto">
          <a:xfrm>
            <a:off x="228600" y="4495800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Ω</a:t>
            </a:r>
            <a:r>
              <a:rPr lang="en-US" altLang="en-US" sz="2000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Z</a:t>
            </a:r>
            <a:endParaRPr lang="en-US" altLang="en-US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sp>
        <p:nvSpPr>
          <p:cNvPr id="306201" name="Text Box 25"/>
          <p:cNvSpPr txBox="1">
            <a:spLocks noChangeArrowheads="1"/>
          </p:cNvSpPr>
          <p:nvPr/>
        </p:nvSpPr>
        <p:spPr bwMode="auto">
          <a:xfrm>
            <a:off x="5257800" y="5089525"/>
            <a:ext cx="152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 compressed</a:t>
            </a:r>
          </a:p>
        </p:txBody>
      </p:sp>
      <p:graphicFrame>
        <p:nvGraphicFramePr>
          <p:cNvPr id="306202" name="Object 26"/>
          <p:cNvGraphicFramePr>
            <a:graphicFrameLocks noChangeAspect="1"/>
          </p:cNvGraphicFramePr>
          <p:nvPr/>
        </p:nvGraphicFramePr>
        <p:xfrm>
          <a:off x="1282700" y="4648200"/>
          <a:ext cx="2476500" cy="596900"/>
        </p:xfrm>
        <a:graphic>
          <a:graphicData uri="http://schemas.openxmlformats.org/presentationml/2006/ole">
            <p:oleObj spid="_x0000_s266242" name="Equation" r:id="rId4" imgW="2476500" imgH="596900" progId="Equation.3">
              <p:embed/>
            </p:oleObj>
          </a:graphicData>
        </a:graphic>
      </p:graphicFrame>
      <p:graphicFrame>
        <p:nvGraphicFramePr>
          <p:cNvPr id="306203" name="Object 27"/>
          <p:cNvGraphicFramePr>
            <a:graphicFrameLocks noChangeAspect="1"/>
          </p:cNvGraphicFramePr>
          <p:nvPr/>
        </p:nvGraphicFramePr>
        <p:xfrm>
          <a:off x="4368800" y="4660900"/>
          <a:ext cx="2565400" cy="596900"/>
        </p:xfrm>
        <a:graphic>
          <a:graphicData uri="http://schemas.openxmlformats.org/presentationml/2006/ole">
            <p:oleObj spid="_x0000_s266243" name="Equation" r:id="rId5" imgW="2565400" imgH="596900" progId="Equation.3">
              <p:embed/>
            </p:oleObj>
          </a:graphicData>
        </a:graphic>
      </p:graphicFrame>
      <p:graphicFrame>
        <p:nvGraphicFramePr>
          <p:cNvPr id="306204" name="Object 28"/>
          <p:cNvGraphicFramePr>
            <a:graphicFrameLocks noChangeAspect="1"/>
          </p:cNvGraphicFramePr>
          <p:nvPr/>
        </p:nvGraphicFramePr>
        <p:xfrm>
          <a:off x="7581900" y="4749800"/>
          <a:ext cx="419100" cy="342900"/>
        </p:xfrm>
        <a:graphic>
          <a:graphicData uri="http://schemas.openxmlformats.org/presentationml/2006/ole">
            <p:oleObj spid="_x0000_s266244" name="Equation" r:id="rId6" imgW="419040" imgH="342720" progId="Equation.3">
              <p:embed/>
            </p:oleObj>
          </a:graphicData>
        </a:graphic>
      </p:graphicFrame>
      <p:graphicFrame>
        <p:nvGraphicFramePr>
          <p:cNvPr id="306205" name="Object 29"/>
          <p:cNvGraphicFramePr>
            <a:graphicFrameLocks noChangeAspect="1"/>
          </p:cNvGraphicFramePr>
          <p:nvPr/>
        </p:nvGraphicFramePr>
        <p:xfrm>
          <a:off x="7581900" y="3898900"/>
          <a:ext cx="419100" cy="342900"/>
        </p:xfrm>
        <a:graphic>
          <a:graphicData uri="http://schemas.openxmlformats.org/presentationml/2006/ole">
            <p:oleObj spid="_x0000_s266245" name="Equation" r:id="rId7" imgW="419040" imgH="342720" progId="Equation.3">
              <p:embed/>
            </p:oleObj>
          </a:graphicData>
        </a:graphic>
      </p:graphicFrame>
      <p:graphicFrame>
        <p:nvGraphicFramePr>
          <p:cNvPr id="306206" name="Object 30"/>
          <p:cNvGraphicFramePr>
            <a:graphicFrameLocks noChangeAspect="1"/>
          </p:cNvGraphicFramePr>
          <p:nvPr/>
        </p:nvGraphicFramePr>
        <p:xfrm>
          <a:off x="4876800" y="3886200"/>
          <a:ext cx="876300" cy="431800"/>
        </p:xfrm>
        <a:graphic>
          <a:graphicData uri="http://schemas.openxmlformats.org/presentationml/2006/ole">
            <p:oleObj spid="_x0000_s266246" name="Equation" r:id="rId8" imgW="876240" imgH="431640" progId="Equation.3">
              <p:embed/>
            </p:oleObj>
          </a:graphicData>
        </a:graphic>
      </p:graphicFrame>
      <p:sp>
        <p:nvSpPr>
          <p:cNvPr id="306207" name="Line 31"/>
          <p:cNvSpPr>
            <a:spLocks noChangeShapeType="1"/>
          </p:cNvSpPr>
          <p:nvPr/>
        </p:nvSpPr>
        <p:spPr bwMode="auto">
          <a:xfrm>
            <a:off x="228600" y="5334000"/>
            <a:ext cx="845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6208" name="Text Box 32"/>
          <p:cNvSpPr txBox="1">
            <a:spLocks noChangeArrowheads="1"/>
          </p:cNvSpPr>
          <p:nvPr/>
        </p:nvSpPr>
        <p:spPr bwMode="auto">
          <a:xfrm>
            <a:off x="280988" y="5580063"/>
            <a:ext cx="354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B</a:t>
            </a:r>
          </a:p>
        </p:txBody>
      </p:sp>
      <p:sp>
        <p:nvSpPr>
          <p:cNvPr id="306209" name="Rectangle 33"/>
          <p:cNvSpPr>
            <a:spLocks noChangeArrowheads="1"/>
          </p:cNvSpPr>
          <p:nvPr/>
        </p:nvSpPr>
        <p:spPr bwMode="auto">
          <a:xfrm>
            <a:off x="2025650" y="5562600"/>
            <a:ext cx="603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10</a:t>
            </a:r>
            <a:r>
              <a:rPr lang="en-US" altLang="en-US" sz="2000" baseline="3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23</a:t>
            </a:r>
          </a:p>
        </p:txBody>
      </p:sp>
      <p:sp>
        <p:nvSpPr>
          <p:cNvPr id="306210" name="Rectangle 34"/>
          <p:cNvSpPr>
            <a:spLocks noChangeArrowheads="1"/>
          </p:cNvSpPr>
          <p:nvPr/>
        </p:nvSpPr>
        <p:spPr bwMode="auto">
          <a:xfrm>
            <a:off x="4953000" y="5562600"/>
            <a:ext cx="603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10</a:t>
            </a:r>
            <a:r>
              <a:rPr lang="en-US" altLang="en-US" sz="2000" baseline="3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33</a:t>
            </a:r>
          </a:p>
        </p:txBody>
      </p:sp>
      <p:sp>
        <p:nvSpPr>
          <p:cNvPr id="306211" name="Rectangle 35"/>
          <p:cNvSpPr>
            <a:spLocks noChangeArrowheads="1"/>
          </p:cNvSpPr>
          <p:nvPr/>
        </p:nvSpPr>
        <p:spPr bwMode="auto">
          <a:xfrm>
            <a:off x="7239000" y="55626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10</a:t>
            </a:r>
            <a:r>
              <a:rPr lang="en-US" altLang="en-US" sz="2400" b="1" baseline="3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10</a:t>
            </a:r>
          </a:p>
        </p:txBody>
      </p:sp>
      <p:sp>
        <p:nvSpPr>
          <p:cNvPr id="306212" name="Text Box 36"/>
          <p:cNvSpPr txBox="1">
            <a:spLocks noChangeArrowheads="1"/>
          </p:cNvSpPr>
          <p:nvPr/>
        </p:nvSpPr>
        <p:spPr bwMode="auto">
          <a:xfrm>
            <a:off x="508908" y="6121400"/>
            <a:ext cx="66736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N</a:t>
            </a:r>
            <a:r>
              <a:rPr lang="en-US" sz="2400" baseline="-25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lc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: number of electrons within a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coherence length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l</a:t>
            </a:r>
            <a:r>
              <a:rPr lang="en-US" sz="2400" i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c</a:t>
            </a:r>
            <a:endParaRPr lang="en-US" sz="2400" i="1" baseline="-25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sp>
        <p:nvSpPr>
          <p:cNvPr id="306214" name="Rectangle 38"/>
          <p:cNvSpPr>
            <a:spLocks noChangeArrowheads="1"/>
          </p:cNvSpPr>
          <p:nvPr/>
        </p:nvSpPr>
        <p:spPr bwMode="auto">
          <a:xfrm>
            <a:off x="7848600" y="5562600"/>
            <a:ext cx="102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to 10</a:t>
            </a:r>
            <a:r>
              <a:rPr lang="en-US" altLang="en-US" sz="2400" b="1" baseline="3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11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09800" y="1371600"/>
            <a:ext cx="50292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762000"/>
            <a:ext cx="7543800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04800" y="3352800"/>
            <a:ext cx="8434388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buFontTx/>
              <a:buChar char="•"/>
              <a:tabLst>
                <a:tab pos="460375" algn="l"/>
              </a:tabLst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	Photocathode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rf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gun	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400" baseline="-25000" dirty="0" err="1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x</a:t>
            </a:r>
            <a:r>
              <a:rPr lang="en-US" sz="2400" baseline="30000" dirty="0" err="1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~ 1 </a:t>
            </a:r>
            <a:r>
              <a:rPr lang="en-US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400" baseline="-25000" dirty="0" err="1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~ 100A </a:t>
            </a:r>
          </a:p>
          <a:p>
            <a:pPr algn="l" eaLnBrk="0" hangingPunct="0">
              <a:spcBef>
                <a:spcPct val="50000"/>
              </a:spcBef>
              <a:buFontTx/>
              <a:buChar char="•"/>
              <a:tabLst>
                <a:tab pos="460375" algn="l"/>
              </a:tabLst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  Bunch compression	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400" baseline="-25000" dirty="0" err="1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~ 2-5 kA, </a:t>
            </a:r>
            <a:r>
              <a:rPr lang="en-US" sz="2400" dirty="0" err="1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Dt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~ 1-100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fs</a:t>
            </a:r>
            <a:endParaRPr lang="en-US" sz="2400" u="sng" dirty="0">
              <a:solidFill>
                <a:schemeClr val="tx1"/>
              </a:solidFill>
              <a:latin typeface="Times New Roman" pitchFamily="18" charset="0"/>
              <a:sym typeface="Symbol" pitchFamily="18" charset="2"/>
            </a:endParaRPr>
          </a:p>
          <a:p>
            <a:pPr algn="l" eaLnBrk="0" hangingPunct="0">
              <a:spcBef>
                <a:spcPct val="50000"/>
              </a:spcBef>
              <a:buFontTx/>
              <a:buChar char="•"/>
              <a:tabLst>
                <a:tab pos="460375" algn="l"/>
              </a:tabLst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	Acceleration		3–20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GeV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,  </a:t>
            </a:r>
            <a:r>
              <a:rPr lang="en-US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l ~ </a:t>
            </a:r>
            <a:r>
              <a:rPr lang="en-US" sz="2400" dirty="0" err="1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l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u</a:t>
            </a:r>
            <a:r>
              <a:rPr lang="en-US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/(2g</a:t>
            </a:r>
            <a:r>
              <a:rPr lang="en-US" sz="2400" baseline="300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)</a:t>
            </a:r>
          </a:p>
          <a:p>
            <a:pPr algn="l" eaLnBrk="0" hangingPunct="0">
              <a:spcBef>
                <a:spcPct val="50000"/>
              </a:spcBef>
              <a:tabLst>
                <a:tab pos="460375" algn="l"/>
              </a:tabLst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		adiabatic damping       </a:t>
            </a:r>
            <a:r>
              <a:rPr lang="en-US" sz="2400" baseline="-250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x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~</a:t>
            </a:r>
            <a:r>
              <a:rPr lang="en-US" sz="2400" baseline="-250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400" baseline="-25000" dirty="0" err="1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x</a:t>
            </a:r>
            <a:r>
              <a:rPr lang="en-US" sz="2400" baseline="30000" dirty="0" err="1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/</a:t>
            </a:r>
            <a:r>
              <a:rPr lang="en-US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g ~ l/4p,   </a:t>
            </a:r>
            <a:r>
              <a:rPr lang="en-US" sz="2400" dirty="0" err="1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en-US" sz="2400" baseline="-25000" dirty="0" err="1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g</a:t>
            </a:r>
            <a:r>
              <a:rPr lang="en-US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/g &lt; r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~ 10</a:t>
            </a:r>
            <a:r>
              <a:rPr lang="en-US" sz="2400" baseline="300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-3</a:t>
            </a:r>
          </a:p>
          <a:p>
            <a:pPr algn="l" eaLnBrk="0" hangingPunct="0">
              <a:spcBef>
                <a:spcPct val="50000"/>
              </a:spcBef>
              <a:buFontTx/>
              <a:buChar char="•"/>
              <a:tabLst>
                <a:tab pos="460375" algn="l"/>
              </a:tabLst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Undulator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 100-m long, segmented, a few </a:t>
            </a:r>
            <a:r>
              <a:rPr lang="en-US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m tolerance</a:t>
            </a:r>
          </a:p>
          <a:p>
            <a:pPr algn="l" eaLnBrk="0" hangingPunct="0">
              <a:spcBef>
                <a:spcPct val="50000"/>
              </a:spcBef>
              <a:tabLst>
                <a:tab pos="460375" algn="l"/>
              </a:tabLst>
            </a:pP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Projects undertaken at US, Germany, Japan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, Korea, Swiss, Italy…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5305" name="Freeform 9"/>
          <p:cNvSpPr>
            <a:spLocks/>
          </p:cNvSpPr>
          <p:nvPr/>
        </p:nvSpPr>
        <p:spPr bwMode="auto">
          <a:xfrm>
            <a:off x="4621213" y="1795463"/>
            <a:ext cx="609600" cy="217487"/>
          </a:xfrm>
          <a:custGeom>
            <a:avLst/>
            <a:gdLst/>
            <a:ahLst/>
            <a:cxnLst>
              <a:cxn ang="0">
                <a:pos x="0" y="137"/>
              </a:cxn>
              <a:cxn ang="0">
                <a:pos x="64" y="99"/>
              </a:cxn>
              <a:cxn ang="0">
                <a:pos x="96" y="73"/>
              </a:cxn>
              <a:cxn ang="0">
                <a:pos x="121" y="41"/>
              </a:cxn>
              <a:cxn ang="0">
                <a:pos x="158" y="9"/>
              </a:cxn>
              <a:cxn ang="0">
                <a:pos x="185" y="5"/>
              </a:cxn>
              <a:cxn ang="0">
                <a:pos x="223" y="41"/>
              </a:cxn>
              <a:cxn ang="0">
                <a:pos x="234" y="67"/>
              </a:cxn>
              <a:cxn ang="0">
                <a:pos x="265" y="102"/>
              </a:cxn>
              <a:cxn ang="0">
                <a:pos x="298" y="124"/>
              </a:cxn>
              <a:cxn ang="0">
                <a:pos x="333" y="125"/>
              </a:cxn>
              <a:cxn ang="0">
                <a:pos x="342" y="122"/>
              </a:cxn>
            </a:cxnLst>
            <a:rect l="0" t="0" r="r" b="b"/>
            <a:pathLst>
              <a:path w="342" h="137">
                <a:moveTo>
                  <a:pt x="0" y="137"/>
                </a:moveTo>
                <a:cubicBezTo>
                  <a:pt x="11" y="131"/>
                  <a:pt x="48" y="110"/>
                  <a:pt x="64" y="99"/>
                </a:cubicBezTo>
                <a:cubicBezTo>
                  <a:pt x="80" y="88"/>
                  <a:pt x="87" y="83"/>
                  <a:pt x="96" y="73"/>
                </a:cubicBezTo>
                <a:cubicBezTo>
                  <a:pt x="105" y="63"/>
                  <a:pt x="111" y="52"/>
                  <a:pt x="121" y="41"/>
                </a:cubicBezTo>
                <a:cubicBezTo>
                  <a:pt x="131" y="30"/>
                  <a:pt x="147" y="15"/>
                  <a:pt x="158" y="9"/>
                </a:cubicBezTo>
                <a:cubicBezTo>
                  <a:pt x="169" y="3"/>
                  <a:pt x="174" y="0"/>
                  <a:pt x="185" y="5"/>
                </a:cubicBezTo>
                <a:cubicBezTo>
                  <a:pt x="195" y="10"/>
                  <a:pt x="215" y="31"/>
                  <a:pt x="223" y="41"/>
                </a:cubicBezTo>
                <a:cubicBezTo>
                  <a:pt x="232" y="51"/>
                  <a:pt x="227" y="57"/>
                  <a:pt x="234" y="67"/>
                </a:cubicBezTo>
                <a:cubicBezTo>
                  <a:pt x="240" y="76"/>
                  <a:pt x="254" y="93"/>
                  <a:pt x="265" y="102"/>
                </a:cubicBezTo>
                <a:cubicBezTo>
                  <a:pt x="276" y="111"/>
                  <a:pt x="287" y="120"/>
                  <a:pt x="298" y="124"/>
                </a:cubicBezTo>
                <a:cubicBezTo>
                  <a:pt x="309" y="128"/>
                  <a:pt x="326" y="125"/>
                  <a:pt x="333" y="125"/>
                </a:cubicBezTo>
                <a:cubicBezTo>
                  <a:pt x="340" y="125"/>
                  <a:pt x="340" y="123"/>
                  <a:pt x="342" y="122"/>
                </a:cubicBezTo>
              </a:path>
            </a:pathLst>
          </a:custGeom>
          <a:noFill/>
          <a:ln w="1905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6" name="Freeform 10"/>
          <p:cNvSpPr>
            <a:spLocks/>
          </p:cNvSpPr>
          <p:nvPr/>
        </p:nvSpPr>
        <p:spPr bwMode="auto">
          <a:xfrm>
            <a:off x="3168650" y="1795463"/>
            <a:ext cx="609600" cy="217487"/>
          </a:xfrm>
          <a:custGeom>
            <a:avLst/>
            <a:gdLst/>
            <a:ahLst/>
            <a:cxnLst>
              <a:cxn ang="0">
                <a:pos x="0" y="137"/>
              </a:cxn>
              <a:cxn ang="0">
                <a:pos x="64" y="99"/>
              </a:cxn>
              <a:cxn ang="0">
                <a:pos x="96" y="73"/>
              </a:cxn>
              <a:cxn ang="0">
                <a:pos x="121" y="41"/>
              </a:cxn>
              <a:cxn ang="0">
                <a:pos x="158" y="9"/>
              </a:cxn>
              <a:cxn ang="0">
                <a:pos x="185" y="5"/>
              </a:cxn>
              <a:cxn ang="0">
                <a:pos x="223" y="41"/>
              </a:cxn>
              <a:cxn ang="0">
                <a:pos x="234" y="67"/>
              </a:cxn>
              <a:cxn ang="0">
                <a:pos x="265" y="102"/>
              </a:cxn>
              <a:cxn ang="0">
                <a:pos x="298" y="124"/>
              </a:cxn>
              <a:cxn ang="0">
                <a:pos x="333" y="125"/>
              </a:cxn>
              <a:cxn ang="0">
                <a:pos x="342" y="122"/>
              </a:cxn>
            </a:cxnLst>
            <a:rect l="0" t="0" r="r" b="b"/>
            <a:pathLst>
              <a:path w="342" h="137">
                <a:moveTo>
                  <a:pt x="0" y="137"/>
                </a:moveTo>
                <a:cubicBezTo>
                  <a:pt x="11" y="131"/>
                  <a:pt x="48" y="110"/>
                  <a:pt x="64" y="99"/>
                </a:cubicBezTo>
                <a:cubicBezTo>
                  <a:pt x="80" y="88"/>
                  <a:pt x="87" y="83"/>
                  <a:pt x="96" y="73"/>
                </a:cubicBezTo>
                <a:cubicBezTo>
                  <a:pt x="105" y="63"/>
                  <a:pt x="111" y="52"/>
                  <a:pt x="121" y="41"/>
                </a:cubicBezTo>
                <a:cubicBezTo>
                  <a:pt x="131" y="30"/>
                  <a:pt x="147" y="15"/>
                  <a:pt x="158" y="9"/>
                </a:cubicBezTo>
                <a:cubicBezTo>
                  <a:pt x="169" y="3"/>
                  <a:pt x="174" y="0"/>
                  <a:pt x="185" y="5"/>
                </a:cubicBezTo>
                <a:cubicBezTo>
                  <a:pt x="195" y="10"/>
                  <a:pt x="215" y="31"/>
                  <a:pt x="223" y="41"/>
                </a:cubicBezTo>
                <a:cubicBezTo>
                  <a:pt x="232" y="51"/>
                  <a:pt x="227" y="57"/>
                  <a:pt x="234" y="67"/>
                </a:cubicBezTo>
                <a:cubicBezTo>
                  <a:pt x="240" y="76"/>
                  <a:pt x="254" y="93"/>
                  <a:pt x="265" y="102"/>
                </a:cubicBezTo>
                <a:cubicBezTo>
                  <a:pt x="276" y="111"/>
                  <a:pt x="287" y="120"/>
                  <a:pt x="298" y="124"/>
                </a:cubicBezTo>
                <a:cubicBezTo>
                  <a:pt x="309" y="128"/>
                  <a:pt x="326" y="125"/>
                  <a:pt x="333" y="125"/>
                </a:cubicBezTo>
                <a:cubicBezTo>
                  <a:pt x="340" y="125"/>
                  <a:pt x="340" y="123"/>
                  <a:pt x="342" y="122"/>
                </a:cubicBezTo>
              </a:path>
            </a:pathLst>
          </a:custGeom>
          <a:noFill/>
          <a:ln w="1905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2295525" y="1836738"/>
            <a:ext cx="914400" cy="304800"/>
          </a:xfrm>
          <a:prstGeom prst="rect">
            <a:avLst/>
          </a:prstGeom>
          <a:solidFill>
            <a:srgbClr val="FFFF66"/>
          </a:solidFill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3743325" y="1836738"/>
            <a:ext cx="914400" cy="304800"/>
          </a:xfrm>
          <a:prstGeom prst="rect">
            <a:avLst/>
          </a:prstGeom>
          <a:solidFill>
            <a:srgbClr val="FFFF66"/>
          </a:solidFill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5191125" y="1836738"/>
            <a:ext cx="914400" cy="304800"/>
          </a:xfrm>
          <a:prstGeom prst="rect">
            <a:avLst/>
          </a:prstGeom>
          <a:solidFill>
            <a:srgbClr val="FFFF66"/>
          </a:solidFill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0" name="Rectangle 14" descr="Light vertical"/>
          <p:cNvSpPr>
            <a:spLocks noChangeArrowheads="1"/>
          </p:cNvSpPr>
          <p:nvPr/>
        </p:nvSpPr>
        <p:spPr bwMode="auto">
          <a:xfrm>
            <a:off x="6638925" y="1836738"/>
            <a:ext cx="914400" cy="304800"/>
          </a:xfrm>
          <a:prstGeom prst="rect">
            <a:avLst/>
          </a:prstGeom>
          <a:pattFill prst="ltVert">
            <a:fgClr>
              <a:srgbClr val="FFFF66"/>
            </a:fgClr>
            <a:bgClr>
              <a:schemeClr val="accent1"/>
            </a:bgClr>
          </a:pattFill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908175" y="1652588"/>
            <a:ext cx="241300" cy="228600"/>
            <a:chOff x="856" y="816"/>
            <a:chExt cx="152" cy="144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856" y="816"/>
              <a:ext cx="149" cy="144"/>
              <a:chOff x="856" y="816"/>
              <a:chExt cx="149" cy="144"/>
            </a:xfrm>
          </p:grpSpPr>
          <p:sp>
            <p:nvSpPr>
              <p:cNvPr id="55313" name="Rectangle 17"/>
              <p:cNvSpPr>
                <a:spLocks noChangeArrowheads="1"/>
              </p:cNvSpPr>
              <p:nvPr/>
            </p:nvSpPr>
            <p:spPr bwMode="auto">
              <a:xfrm>
                <a:off x="856" y="816"/>
                <a:ext cx="144" cy="14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4" name="Line 18"/>
              <p:cNvSpPr>
                <a:spLocks noChangeShapeType="1"/>
              </p:cNvSpPr>
              <p:nvPr/>
            </p:nvSpPr>
            <p:spPr bwMode="auto">
              <a:xfrm>
                <a:off x="861" y="816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315" name="Line 19"/>
            <p:cNvSpPr>
              <a:spLocks noChangeShapeType="1"/>
            </p:cNvSpPr>
            <p:nvPr/>
          </p:nvSpPr>
          <p:spPr bwMode="auto">
            <a:xfrm rot="-5088334">
              <a:off x="864" y="816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908175" y="2136775"/>
            <a:ext cx="241300" cy="228600"/>
            <a:chOff x="856" y="816"/>
            <a:chExt cx="152" cy="144"/>
          </a:xfrm>
        </p:grpSpPr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856" y="816"/>
              <a:ext cx="149" cy="144"/>
              <a:chOff x="856" y="816"/>
              <a:chExt cx="149" cy="144"/>
            </a:xfrm>
          </p:grpSpPr>
          <p:sp>
            <p:nvSpPr>
              <p:cNvPr id="55318" name="Rectangle 22"/>
              <p:cNvSpPr>
                <a:spLocks noChangeArrowheads="1"/>
              </p:cNvSpPr>
              <p:nvPr/>
            </p:nvSpPr>
            <p:spPr bwMode="auto">
              <a:xfrm>
                <a:off x="856" y="816"/>
                <a:ext cx="144" cy="14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9" name="Line 23"/>
              <p:cNvSpPr>
                <a:spLocks noChangeShapeType="1"/>
              </p:cNvSpPr>
              <p:nvPr/>
            </p:nvSpPr>
            <p:spPr bwMode="auto">
              <a:xfrm>
                <a:off x="861" y="816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320" name="Line 24"/>
            <p:cNvSpPr>
              <a:spLocks noChangeShapeType="1"/>
            </p:cNvSpPr>
            <p:nvPr/>
          </p:nvSpPr>
          <p:spPr bwMode="auto">
            <a:xfrm rot="-5088334">
              <a:off x="864" y="816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21" name="Line 25"/>
          <p:cNvSpPr>
            <a:spLocks noChangeShapeType="1"/>
          </p:cNvSpPr>
          <p:nvPr/>
        </p:nvSpPr>
        <p:spPr bwMode="auto">
          <a:xfrm>
            <a:off x="6107113" y="1993900"/>
            <a:ext cx="528637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22" name="Line 26"/>
          <p:cNvSpPr>
            <a:spLocks noChangeShapeType="1"/>
          </p:cNvSpPr>
          <p:nvPr/>
        </p:nvSpPr>
        <p:spPr bwMode="auto">
          <a:xfrm>
            <a:off x="1757363" y="1993900"/>
            <a:ext cx="538162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23" name="Rectangle 27"/>
          <p:cNvSpPr>
            <a:spLocks noChangeArrowheads="1"/>
          </p:cNvSpPr>
          <p:nvPr/>
        </p:nvSpPr>
        <p:spPr bwMode="auto">
          <a:xfrm>
            <a:off x="1076325" y="1760538"/>
            <a:ext cx="685800" cy="4572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24" name="Arc 28"/>
          <p:cNvSpPr>
            <a:spLocks/>
          </p:cNvSpPr>
          <p:nvPr/>
        </p:nvSpPr>
        <p:spPr bwMode="auto">
          <a:xfrm>
            <a:off x="7561263" y="1981200"/>
            <a:ext cx="365125" cy="1301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7562850" y="1881188"/>
            <a:ext cx="463550" cy="98425"/>
            <a:chOff x="2912" y="1651"/>
            <a:chExt cx="292" cy="62"/>
          </a:xfrm>
        </p:grpSpPr>
        <p:sp>
          <p:nvSpPr>
            <p:cNvPr id="55326" name="Freeform 30"/>
            <p:cNvSpPr>
              <a:spLocks/>
            </p:cNvSpPr>
            <p:nvPr/>
          </p:nvSpPr>
          <p:spPr bwMode="auto">
            <a:xfrm>
              <a:off x="2912" y="1651"/>
              <a:ext cx="102" cy="62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8" y="57"/>
                </a:cxn>
                <a:cxn ang="0">
                  <a:pos x="32" y="28"/>
                </a:cxn>
                <a:cxn ang="0">
                  <a:pos x="51" y="0"/>
                </a:cxn>
                <a:cxn ang="0">
                  <a:pos x="70" y="28"/>
                </a:cxn>
                <a:cxn ang="0">
                  <a:pos x="91" y="52"/>
                </a:cxn>
                <a:cxn ang="0">
                  <a:pos x="102" y="58"/>
                </a:cxn>
              </a:cxnLst>
              <a:rect l="0" t="0" r="r" b="b"/>
              <a:pathLst>
                <a:path w="102" h="62">
                  <a:moveTo>
                    <a:pt x="0" y="58"/>
                  </a:moveTo>
                  <a:cubicBezTo>
                    <a:pt x="2" y="58"/>
                    <a:pt x="3" y="62"/>
                    <a:pt x="8" y="57"/>
                  </a:cubicBezTo>
                  <a:cubicBezTo>
                    <a:pt x="13" y="52"/>
                    <a:pt x="25" y="37"/>
                    <a:pt x="32" y="28"/>
                  </a:cubicBezTo>
                  <a:cubicBezTo>
                    <a:pt x="39" y="19"/>
                    <a:pt x="45" y="0"/>
                    <a:pt x="51" y="0"/>
                  </a:cubicBezTo>
                  <a:cubicBezTo>
                    <a:pt x="57" y="0"/>
                    <a:pt x="63" y="19"/>
                    <a:pt x="70" y="28"/>
                  </a:cubicBezTo>
                  <a:cubicBezTo>
                    <a:pt x="77" y="37"/>
                    <a:pt x="86" y="47"/>
                    <a:pt x="91" y="52"/>
                  </a:cubicBezTo>
                  <a:cubicBezTo>
                    <a:pt x="96" y="57"/>
                    <a:pt x="100" y="57"/>
                    <a:pt x="102" y="58"/>
                  </a:cubicBezTo>
                </a:path>
              </a:pathLst>
            </a:custGeom>
            <a:noFill/>
            <a:ln w="19050" cmpd="sng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27" name="Freeform 31"/>
            <p:cNvSpPr>
              <a:spLocks/>
            </p:cNvSpPr>
            <p:nvPr/>
          </p:nvSpPr>
          <p:spPr bwMode="auto">
            <a:xfrm>
              <a:off x="3014" y="1651"/>
              <a:ext cx="132" cy="62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8" y="57"/>
                </a:cxn>
                <a:cxn ang="0">
                  <a:pos x="32" y="28"/>
                </a:cxn>
                <a:cxn ang="0">
                  <a:pos x="51" y="0"/>
                </a:cxn>
                <a:cxn ang="0">
                  <a:pos x="70" y="28"/>
                </a:cxn>
                <a:cxn ang="0">
                  <a:pos x="91" y="52"/>
                </a:cxn>
                <a:cxn ang="0">
                  <a:pos x="132" y="39"/>
                </a:cxn>
              </a:cxnLst>
              <a:rect l="0" t="0" r="r" b="b"/>
              <a:pathLst>
                <a:path w="132" h="62">
                  <a:moveTo>
                    <a:pt x="0" y="58"/>
                  </a:moveTo>
                  <a:cubicBezTo>
                    <a:pt x="2" y="58"/>
                    <a:pt x="3" y="62"/>
                    <a:pt x="8" y="57"/>
                  </a:cubicBezTo>
                  <a:cubicBezTo>
                    <a:pt x="13" y="52"/>
                    <a:pt x="25" y="37"/>
                    <a:pt x="32" y="28"/>
                  </a:cubicBezTo>
                  <a:cubicBezTo>
                    <a:pt x="39" y="19"/>
                    <a:pt x="45" y="0"/>
                    <a:pt x="51" y="0"/>
                  </a:cubicBezTo>
                  <a:cubicBezTo>
                    <a:pt x="57" y="0"/>
                    <a:pt x="63" y="19"/>
                    <a:pt x="70" y="28"/>
                  </a:cubicBezTo>
                  <a:cubicBezTo>
                    <a:pt x="77" y="37"/>
                    <a:pt x="81" y="50"/>
                    <a:pt x="91" y="52"/>
                  </a:cubicBezTo>
                  <a:cubicBezTo>
                    <a:pt x="101" y="54"/>
                    <a:pt x="124" y="42"/>
                    <a:pt x="132" y="39"/>
                  </a:cubicBezTo>
                </a:path>
              </a:pathLst>
            </a:custGeom>
            <a:noFill/>
            <a:ln w="19050" cmpd="sng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28" name="Line 32"/>
            <p:cNvSpPr>
              <a:spLocks noChangeShapeType="1"/>
            </p:cNvSpPr>
            <p:nvPr/>
          </p:nvSpPr>
          <p:spPr bwMode="auto">
            <a:xfrm flipV="1">
              <a:off x="3179" y="1677"/>
              <a:ext cx="25" cy="4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3"/>
          <p:cNvGrpSpPr>
            <a:grpSpLocks/>
          </p:cNvGrpSpPr>
          <p:nvPr/>
        </p:nvGrpSpPr>
        <p:grpSpPr bwMode="auto">
          <a:xfrm rot="8088629">
            <a:off x="1031875" y="1739900"/>
            <a:ext cx="563563" cy="61913"/>
            <a:chOff x="24" y="691"/>
            <a:chExt cx="502" cy="65"/>
          </a:xfrm>
        </p:grpSpPr>
        <p:sp>
          <p:nvSpPr>
            <p:cNvPr id="55330" name="Freeform 34"/>
            <p:cNvSpPr>
              <a:spLocks/>
            </p:cNvSpPr>
            <p:nvPr/>
          </p:nvSpPr>
          <p:spPr bwMode="auto">
            <a:xfrm>
              <a:off x="234" y="694"/>
              <a:ext cx="102" cy="62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8" y="57"/>
                </a:cxn>
                <a:cxn ang="0">
                  <a:pos x="32" y="28"/>
                </a:cxn>
                <a:cxn ang="0">
                  <a:pos x="51" y="0"/>
                </a:cxn>
                <a:cxn ang="0">
                  <a:pos x="70" y="28"/>
                </a:cxn>
                <a:cxn ang="0">
                  <a:pos x="91" y="52"/>
                </a:cxn>
                <a:cxn ang="0">
                  <a:pos x="102" y="58"/>
                </a:cxn>
              </a:cxnLst>
              <a:rect l="0" t="0" r="r" b="b"/>
              <a:pathLst>
                <a:path w="102" h="62">
                  <a:moveTo>
                    <a:pt x="0" y="58"/>
                  </a:moveTo>
                  <a:cubicBezTo>
                    <a:pt x="2" y="58"/>
                    <a:pt x="3" y="62"/>
                    <a:pt x="8" y="57"/>
                  </a:cubicBezTo>
                  <a:cubicBezTo>
                    <a:pt x="13" y="52"/>
                    <a:pt x="25" y="37"/>
                    <a:pt x="32" y="28"/>
                  </a:cubicBezTo>
                  <a:cubicBezTo>
                    <a:pt x="39" y="19"/>
                    <a:pt x="45" y="0"/>
                    <a:pt x="51" y="0"/>
                  </a:cubicBezTo>
                  <a:cubicBezTo>
                    <a:pt x="57" y="0"/>
                    <a:pt x="63" y="19"/>
                    <a:pt x="70" y="28"/>
                  </a:cubicBezTo>
                  <a:cubicBezTo>
                    <a:pt x="77" y="37"/>
                    <a:pt x="86" y="47"/>
                    <a:pt x="91" y="52"/>
                  </a:cubicBezTo>
                  <a:cubicBezTo>
                    <a:pt x="96" y="57"/>
                    <a:pt x="100" y="57"/>
                    <a:pt x="102" y="58"/>
                  </a:cubicBezTo>
                </a:path>
              </a:pathLst>
            </a:custGeom>
            <a:noFill/>
            <a:ln w="19050" cmpd="sng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31" name="Freeform 35"/>
            <p:cNvSpPr>
              <a:spLocks/>
            </p:cNvSpPr>
            <p:nvPr/>
          </p:nvSpPr>
          <p:spPr bwMode="auto">
            <a:xfrm>
              <a:off x="336" y="694"/>
              <a:ext cx="132" cy="62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8" y="57"/>
                </a:cxn>
                <a:cxn ang="0">
                  <a:pos x="32" y="28"/>
                </a:cxn>
                <a:cxn ang="0">
                  <a:pos x="51" y="0"/>
                </a:cxn>
                <a:cxn ang="0">
                  <a:pos x="70" y="28"/>
                </a:cxn>
                <a:cxn ang="0">
                  <a:pos x="91" y="52"/>
                </a:cxn>
                <a:cxn ang="0">
                  <a:pos x="132" y="39"/>
                </a:cxn>
              </a:cxnLst>
              <a:rect l="0" t="0" r="r" b="b"/>
              <a:pathLst>
                <a:path w="132" h="62">
                  <a:moveTo>
                    <a:pt x="0" y="58"/>
                  </a:moveTo>
                  <a:cubicBezTo>
                    <a:pt x="2" y="58"/>
                    <a:pt x="3" y="62"/>
                    <a:pt x="8" y="57"/>
                  </a:cubicBezTo>
                  <a:cubicBezTo>
                    <a:pt x="13" y="52"/>
                    <a:pt x="25" y="37"/>
                    <a:pt x="32" y="28"/>
                  </a:cubicBezTo>
                  <a:cubicBezTo>
                    <a:pt x="39" y="19"/>
                    <a:pt x="45" y="0"/>
                    <a:pt x="51" y="0"/>
                  </a:cubicBezTo>
                  <a:cubicBezTo>
                    <a:pt x="57" y="0"/>
                    <a:pt x="63" y="19"/>
                    <a:pt x="70" y="28"/>
                  </a:cubicBezTo>
                  <a:cubicBezTo>
                    <a:pt x="77" y="37"/>
                    <a:pt x="81" y="50"/>
                    <a:pt x="91" y="52"/>
                  </a:cubicBezTo>
                  <a:cubicBezTo>
                    <a:pt x="101" y="54"/>
                    <a:pt x="124" y="42"/>
                    <a:pt x="132" y="39"/>
                  </a:cubicBezTo>
                </a:path>
              </a:pathLst>
            </a:custGeom>
            <a:noFill/>
            <a:ln w="19050" cmpd="sng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32" name="Line 36"/>
            <p:cNvSpPr>
              <a:spLocks noChangeShapeType="1"/>
            </p:cNvSpPr>
            <p:nvPr/>
          </p:nvSpPr>
          <p:spPr bwMode="auto">
            <a:xfrm flipV="1">
              <a:off x="501" y="720"/>
              <a:ext cx="25" cy="4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33" name="Freeform 37"/>
            <p:cNvSpPr>
              <a:spLocks/>
            </p:cNvSpPr>
            <p:nvPr/>
          </p:nvSpPr>
          <p:spPr bwMode="auto">
            <a:xfrm>
              <a:off x="128" y="694"/>
              <a:ext cx="102" cy="62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8" y="57"/>
                </a:cxn>
                <a:cxn ang="0">
                  <a:pos x="32" y="28"/>
                </a:cxn>
                <a:cxn ang="0">
                  <a:pos x="51" y="0"/>
                </a:cxn>
                <a:cxn ang="0">
                  <a:pos x="70" y="28"/>
                </a:cxn>
                <a:cxn ang="0">
                  <a:pos x="91" y="52"/>
                </a:cxn>
                <a:cxn ang="0">
                  <a:pos x="102" y="58"/>
                </a:cxn>
              </a:cxnLst>
              <a:rect l="0" t="0" r="r" b="b"/>
              <a:pathLst>
                <a:path w="102" h="62">
                  <a:moveTo>
                    <a:pt x="0" y="58"/>
                  </a:moveTo>
                  <a:cubicBezTo>
                    <a:pt x="2" y="58"/>
                    <a:pt x="3" y="62"/>
                    <a:pt x="8" y="57"/>
                  </a:cubicBezTo>
                  <a:cubicBezTo>
                    <a:pt x="13" y="52"/>
                    <a:pt x="25" y="37"/>
                    <a:pt x="32" y="28"/>
                  </a:cubicBezTo>
                  <a:cubicBezTo>
                    <a:pt x="39" y="19"/>
                    <a:pt x="45" y="0"/>
                    <a:pt x="51" y="0"/>
                  </a:cubicBezTo>
                  <a:cubicBezTo>
                    <a:pt x="57" y="0"/>
                    <a:pt x="63" y="19"/>
                    <a:pt x="70" y="28"/>
                  </a:cubicBezTo>
                  <a:cubicBezTo>
                    <a:pt x="77" y="37"/>
                    <a:pt x="86" y="47"/>
                    <a:pt x="91" y="52"/>
                  </a:cubicBezTo>
                  <a:cubicBezTo>
                    <a:pt x="96" y="57"/>
                    <a:pt x="100" y="57"/>
                    <a:pt x="102" y="58"/>
                  </a:cubicBezTo>
                </a:path>
              </a:pathLst>
            </a:custGeom>
            <a:noFill/>
            <a:ln w="19050" cmpd="sng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34" name="Freeform 38"/>
            <p:cNvSpPr>
              <a:spLocks/>
            </p:cNvSpPr>
            <p:nvPr/>
          </p:nvSpPr>
          <p:spPr bwMode="auto">
            <a:xfrm>
              <a:off x="24" y="691"/>
              <a:ext cx="102" cy="62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8" y="57"/>
                </a:cxn>
                <a:cxn ang="0">
                  <a:pos x="32" y="28"/>
                </a:cxn>
                <a:cxn ang="0">
                  <a:pos x="51" y="0"/>
                </a:cxn>
                <a:cxn ang="0">
                  <a:pos x="70" y="28"/>
                </a:cxn>
                <a:cxn ang="0">
                  <a:pos x="91" y="52"/>
                </a:cxn>
                <a:cxn ang="0">
                  <a:pos x="102" y="58"/>
                </a:cxn>
              </a:cxnLst>
              <a:rect l="0" t="0" r="r" b="b"/>
              <a:pathLst>
                <a:path w="102" h="62">
                  <a:moveTo>
                    <a:pt x="0" y="58"/>
                  </a:moveTo>
                  <a:cubicBezTo>
                    <a:pt x="2" y="58"/>
                    <a:pt x="3" y="62"/>
                    <a:pt x="8" y="57"/>
                  </a:cubicBezTo>
                  <a:cubicBezTo>
                    <a:pt x="13" y="52"/>
                    <a:pt x="25" y="37"/>
                    <a:pt x="32" y="28"/>
                  </a:cubicBezTo>
                  <a:cubicBezTo>
                    <a:pt x="39" y="19"/>
                    <a:pt x="45" y="0"/>
                    <a:pt x="51" y="0"/>
                  </a:cubicBezTo>
                  <a:cubicBezTo>
                    <a:pt x="57" y="0"/>
                    <a:pt x="63" y="19"/>
                    <a:pt x="70" y="28"/>
                  </a:cubicBezTo>
                  <a:cubicBezTo>
                    <a:pt x="77" y="37"/>
                    <a:pt x="86" y="47"/>
                    <a:pt x="91" y="52"/>
                  </a:cubicBezTo>
                  <a:cubicBezTo>
                    <a:pt x="96" y="57"/>
                    <a:pt x="100" y="57"/>
                    <a:pt x="102" y="58"/>
                  </a:cubicBezTo>
                </a:path>
              </a:pathLst>
            </a:custGeom>
            <a:noFill/>
            <a:ln w="19050" cmpd="sng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35" name="Oval 39" descr="5%"/>
          <p:cNvSpPr>
            <a:spLocks noChangeArrowheads="1"/>
          </p:cNvSpPr>
          <p:nvPr/>
        </p:nvSpPr>
        <p:spPr bwMode="auto">
          <a:xfrm>
            <a:off x="1284288" y="1968500"/>
            <a:ext cx="168275" cy="88900"/>
          </a:xfrm>
          <a:prstGeom prst="ellipse">
            <a:avLst/>
          </a:prstGeom>
          <a:pattFill prst="pct5">
            <a:fgClr>
              <a:srgbClr val="FF3300"/>
            </a:fgClr>
            <a:bgClr>
              <a:schemeClr val="accent1"/>
            </a:bgClr>
          </a:pattFill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36" name="Text Box 40"/>
          <p:cNvSpPr txBox="1">
            <a:spLocks noChangeArrowheads="1"/>
          </p:cNvSpPr>
          <p:nvPr/>
        </p:nvSpPr>
        <p:spPr bwMode="auto">
          <a:xfrm>
            <a:off x="1619250" y="892175"/>
            <a:ext cx="939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emittance</a:t>
            </a:r>
          </a:p>
        </p:txBody>
      </p:sp>
      <p:sp>
        <p:nvSpPr>
          <p:cNvPr id="55337" name="Text Box 41"/>
          <p:cNvSpPr txBox="1">
            <a:spLocks noChangeArrowheads="1"/>
          </p:cNvSpPr>
          <p:nvPr/>
        </p:nvSpPr>
        <p:spPr bwMode="auto">
          <a:xfrm>
            <a:off x="1627188" y="1052513"/>
            <a:ext cx="1355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corrector</a:t>
            </a:r>
          </a:p>
        </p:txBody>
      </p:sp>
      <p:sp>
        <p:nvSpPr>
          <p:cNvPr id="55338" name="Line 42"/>
          <p:cNvSpPr>
            <a:spLocks noChangeShapeType="1"/>
          </p:cNvSpPr>
          <p:nvPr/>
        </p:nvSpPr>
        <p:spPr bwMode="auto">
          <a:xfrm>
            <a:off x="2011363" y="1344613"/>
            <a:ext cx="0" cy="258762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39" name="Text Box 43"/>
          <p:cNvSpPr txBox="1">
            <a:spLocks noChangeArrowheads="1"/>
          </p:cNvSpPr>
          <p:nvPr/>
        </p:nvSpPr>
        <p:spPr bwMode="auto">
          <a:xfrm>
            <a:off x="781050" y="2466975"/>
            <a:ext cx="1489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rf photocathode</a:t>
            </a:r>
          </a:p>
        </p:txBody>
      </p:sp>
      <p:sp>
        <p:nvSpPr>
          <p:cNvPr id="55340" name="Text Box 44"/>
          <p:cNvSpPr txBox="1">
            <a:spLocks noChangeArrowheads="1"/>
          </p:cNvSpPr>
          <p:nvPr/>
        </p:nvSpPr>
        <p:spPr bwMode="auto">
          <a:xfrm>
            <a:off x="782638" y="2667000"/>
            <a:ext cx="460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gun</a:t>
            </a:r>
          </a:p>
        </p:txBody>
      </p:sp>
      <p:sp>
        <p:nvSpPr>
          <p:cNvPr id="55341" name="Line 45"/>
          <p:cNvSpPr>
            <a:spLocks noChangeShapeType="1"/>
          </p:cNvSpPr>
          <p:nvPr/>
        </p:nvSpPr>
        <p:spPr bwMode="auto">
          <a:xfrm>
            <a:off x="1325563" y="2243138"/>
            <a:ext cx="0" cy="29527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42" name="Text Box 46"/>
          <p:cNvSpPr txBox="1">
            <a:spLocks noChangeArrowheads="1"/>
          </p:cNvSpPr>
          <p:nvPr/>
        </p:nvSpPr>
        <p:spPr bwMode="auto">
          <a:xfrm>
            <a:off x="2468563" y="2228850"/>
            <a:ext cx="665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Linac</a:t>
            </a:r>
          </a:p>
        </p:txBody>
      </p:sp>
      <p:sp>
        <p:nvSpPr>
          <p:cNvPr id="55343" name="Line 47"/>
          <p:cNvSpPr>
            <a:spLocks noChangeShapeType="1"/>
          </p:cNvSpPr>
          <p:nvPr/>
        </p:nvSpPr>
        <p:spPr bwMode="auto">
          <a:xfrm>
            <a:off x="2746375" y="2176463"/>
            <a:ext cx="0" cy="1333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44" name="Text Box 48"/>
          <p:cNvSpPr txBox="1">
            <a:spLocks noChangeArrowheads="1"/>
          </p:cNvSpPr>
          <p:nvPr/>
        </p:nvSpPr>
        <p:spPr bwMode="auto">
          <a:xfrm>
            <a:off x="3911600" y="2238375"/>
            <a:ext cx="665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Linac</a:t>
            </a:r>
          </a:p>
        </p:txBody>
      </p:sp>
      <p:sp>
        <p:nvSpPr>
          <p:cNvPr id="55345" name="Line 49"/>
          <p:cNvSpPr>
            <a:spLocks noChangeShapeType="1"/>
          </p:cNvSpPr>
          <p:nvPr/>
        </p:nvSpPr>
        <p:spPr bwMode="auto">
          <a:xfrm>
            <a:off x="4189413" y="2185988"/>
            <a:ext cx="0" cy="1333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46" name="Text Box 50"/>
          <p:cNvSpPr txBox="1">
            <a:spLocks noChangeArrowheads="1"/>
          </p:cNvSpPr>
          <p:nvPr/>
        </p:nvSpPr>
        <p:spPr bwMode="auto">
          <a:xfrm>
            <a:off x="5378450" y="2239963"/>
            <a:ext cx="665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Linac</a:t>
            </a:r>
          </a:p>
        </p:txBody>
      </p:sp>
      <p:sp>
        <p:nvSpPr>
          <p:cNvPr id="55347" name="Line 51"/>
          <p:cNvSpPr>
            <a:spLocks noChangeShapeType="1"/>
          </p:cNvSpPr>
          <p:nvPr/>
        </p:nvSpPr>
        <p:spPr bwMode="auto">
          <a:xfrm>
            <a:off x="5656263" y="2187575"/>
            <a:ext cx="0" cy="1333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48" name="Text Box 52"/>
          <p:cNvSpPr txBox="1">
            <a:spLocks noChangeArrowheads="1"/>
          </p:cNvSpPr>
          <p:nvPr/>
        </p:nvSpPr>
        <p:spPr bwMode="auto">
          <a:xfrm>
            <a:off x="3489325" y="2651125"/>
            <a:ext cx="1525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Pulse compressors</a:t>
            </a:r>
          </a:p>
        </p:txBody>
      </p:sp>
      <p:sp>
        <p:nvSpPr>
          <p:cNvPr id="55349" name="Line 53"/>
          <p:cNvSpPr>
            <a:spLocks noChangeShapeType="1"/>
          </p:cNvSpPr>
          <p:nvPr/>
        </p:nvSpPr>
        <p:spPr bwMode="auto">
          <a:xfrm flipH="1" flipV="1">
            <a:off x="3468688" y="1979613"/>
            <a:ext cx="219075" cy="6445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50" name="Line 54"/>
          <p:cNvSpPr>
            <a:spLocks noChangeShapeType="1"/>
          </p:cNvSpPr>
          <p:nvPr/>
        </p:nvSpPr>
        <p:spPr bwMode="auto">
          <a:xfrm rot="1688858" flipH="1" flipV="1">
            <a:off x="4743450" y="1995488"/>
            <a:ext cx="219075" cy="6445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51" name="Line 55"/>
          <p:cNvSpPr>
            <a:spLocks noChangeShapeType="1"/>
          </p:cNvSpPr>
          <p:nvPr/>
        </p:nvSpPr>
        <p:spPr bwMode="auto">
          <a:xfrm>
            <a:off x="7089775" y="2182813"/>
            <a:ext cx="0" cy="1333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52" name="Text Box 56"/>
          <p:cNvSpPr txBox="1">
            <a:spLocks noChangeArrowheads="1"/>
          </p:cNvSpPr>
          <p:nvPr/>
        </p:nvSpPr>
        <p:spPr bwMode="auto">
          <a:xfrm>
            <a:off x="6638925" y="2259013"/>
            <a:ext cx="1384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SASE Undulator</a:t>
            </a:r>
          </a:p>
        </p:txBody>
      </p:sp>
      <p:sp>
        <p:nvSpPr>
          <p:cNvPr id="55353" name="Line 57"/>
          <p:cNvSpPr>
            <a:spLocks noChangeShapeType="1"/>
          </p:cNvSpPr>
          <p:nvPr/>
        </p:nvSpPr>
        <p:spPr bwMode="auto">
          <a:xfrm>
            <a:off x="1079500" y="2024063"/>
            <a:ext cx="168275" cy="63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" name="Rectangle 2"/>
          <p:cNvSpPr>
            <a:spLocks noChangeArrowheads="1"/>
          </p:cNvSpPr>
          <p:nvPr/>
        </p:nvSpPr>
        <p:spPr bwMode="auto">
          <a:xfrm>
            <a:off x="252453" y="39469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XFEL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 pitchFamily="18" charset="2"/>
              </a:rPr>
              <a:t>accelerator system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Symbol" pitchFamily="18" charset="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ndering03B"/>
          <p:cNvPicPr>
            <a:picLocks noChangeArrowheads="1"/>
          </p:cNvPicPr>
          <p:nvPr/>
        </p:nvPicPr>
        <p:blipFill>
          <a:blip r:embed="rId3" cstate="print"/>
          <a:srcRect l="1054" t="667" r="923" b="6207"/>
          <a:stretch>
            <a:fillRect/>
          </a:stretch>
        </p:blipFill>
        <p:spPr bwMode="auto">
          <a:xfrm>
            <a:off x="3175" y="7938"/>
            <a:ext cx="9140825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42018" y="84138"/>
            <a:ext cx="82282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inac 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oherent 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ight </a:t>
            </a:r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ource (</a:t>
            </a:r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LCLS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) 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at </a:t>
            </a:r>
            <a:r>
              <a:rPr lang="en-US" sz="3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SLAC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921375" y="1341438"/>
            <a:ext cx="2098675" cy="1373187"/>
            <a:chOff x="3730" y="845"/>
            <a:chExt cx="1322" cy="865"/>
          </a:xfrm>
        </p:grpSpPr>
        <p:sp>
          <p:nvSpPr>
            <p:cNvPr id="8230" name="Line 5"/>
            <p:cNvSpPr>
              <a:spLocks noChangeShapeType="1"/>
            </p:cNvSpPr>
            <p:nvPr/>
          </p:nvSpPr>
          <p:spPr bwMode="auto">
            <a:xfrm>
              <a:off x="4386" y="1313"/>
              <a:ext cx="0" cy="397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stealth" w="lg" len="lg"/>
            </a:ln>
          </p:spPr>
          <p:txBody>
            <a:bodyPr anchor="ctr">
              <a:spAutoFit/>
            </a:bodyPr>
            <a:lstStyle/>
            <a:p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74758" name="Text Box 6"/>
            <p:cNvSpPr txBox="1">
              <a:spLocks noChangeArrowheads="1"/>
            </p:cNvSpPr>
            <p:nvPr/>
          </p:nvSpPr>
          <p:spPr bwMode="auto">
            <a:xfrm>
              <a:off x="3730" y="845"/>
              <a:ext cx="1322" cy="5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 b="1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Injector (35</a:t>
              </a:r>
              <a:r>
                <a:rPr lang="en-US" sz="2400" b="1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º</a:t>
              </a:r>
              <a:r>
                <a:rPr lang="en-US" sz="2400" b="1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 algn="ctr" eaLnBrk="0" hangingPunct="0">
                <a:defRPr/>
              </a:pPr>
              <a:r>
                <a:rPr lang="en-US" sz="2400" b="1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at 2-km point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417763" y="2205038"/>
            <a:ext cx="3773487" cy="1049337"/>
            <a:chOff x="1523" y="1389"/>
            <a:chExt cx="2377" cy="661"/>
          </a:xfrm>
        </p:grpSpPr>
        <p:sp>
          <p:nvSpPr>
            <p:cNvPr id="8228" name="Line 8"/>
            <p:cNvSpPr>
              <a:spLocks noChangeShapeType="1"/>
            </p:cNvSpPr>
            <p:nvPr/>
          </p:nvSpPr>
          <p:spPr bwMode="auto">
            <a:xfrm>
              <a:off x="3254" y="1858"/>
              <a:ext cx="444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 anchor="ctr">
              <a:spAutoFit/>
            </a:bodyPr>
            <a:lstStyle/>
            <a:p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74761" name="Text Box 9"/>
            <p:cNvSpPr txBox="1">
              <a:spLocks noChangeArrowheads="1"/>
            </p:cNvSpPr>
            <p:nvPr/>
          </p:nvSpPr>
          <p:spPr bwMode="auto">
            <a:xfrm>
              <a:off x="1523" y="1389"/>
              <a:ext cx="2377" cy="5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Existing 1/3 Linac (1 km)</a:t>
              </a:r>
            </a:p>
            <a:p>
              <a:pPr eaLnBrk="0" hangingPunct="0">
                <a:defRPr/>
              </a:pPr>
              <a:r>
                <a:rPr lang="en-US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(with modifications)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833688" y="4986338"/>
            <a:ext cx="4568825" cy="457200"/>
            <a:chOff x="1785" y="3141"/>
            <a:chExt cx="2878" cy="288"/>
          </a:xfrm>
        </p:grpSpPr>
        <p:sp>
          <p:nvSpPr>
            <p:cNvPr id="74763" name="Text Box 11"/>
            <p:cNvSpPr txBox="1">
              <a:spLocks noChangeArrowheads="1"/>
            </p:cNvSpPr>
            <p:nvPr/>
          </p:nvSpPr>
          <p:spPr bwMode="auto">
            <a:xfrm>
              <a:off x="2412" y="3141"/>
              <a:ext cx="2251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400" b="1">
                  <a:solidFill>
                    <a:srgbClr val="00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Near Experiment Hall</a:t>
              </a:r>
            </a:p>
          </p:txBody>
        </p:sp>
        <p:sp>
          <p:nvSpPr>
            <p:cNvPr id="8227" name="Line 12"/>
            <p:cNvSpPr>
              <a:spLocks noChangeShapeType="1"/>
            </p:cNvSpPr>
            <p:nvPr/>
          </p:nvSpPr>
          <p:spPr bwMode="auto">
            <a:xfrm flipH="1" flipV="1">
              <a:off x="1785" y="3302"/>
              <a:ext cx="635" cy="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 type="stealth" w="lg" len="lg"/>
            </a:ln>
          </p:spPr>
          <p:txBody>
            <a:bodyPr anchor="ctr">
              <a:spAutoFit/>
            </a:bodyPr>
            <a:lstStyle/>
            <a:p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160463" y="5978529"/>
            <a:ext cx="2886075" cy="830263"/>
            <a:chOff x="731" y="3766"/>
            <a:chExt cx="1818" cy="523"/>
          </a:xfrm>
        </p:grpSpPr>
        <p:sp>
          <p:nvSpPr>
            <p:cNvPr id="74766" name="Text Box 14"/>
            <p:cNvSpPr txBox="1">
              <a:spLocks noChangeArrowheads="1"/>
            </p:cNvSpPr>
            <p:nvPr/>
          </p:nvSpPr>
          <p:spPr bwMode="auto">
            <a:xfrm>
              <a:off x="1021" y="3766"/>
              <a:ext cx="1528" cy="5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Far Experiment</a:t>
              </a:r>
            </a:p>
            <a:p>
              <a:pPr eaLnBrk="0" hangingPunct="0">
                <a:defRPr/>
              </a:pPr>
              <a:r>
                <a:rPr lang="en-US" sz="2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Hall</a:t>
              </a:r>
            </a:p>
          </p:txBody>
        </p:sp>
        <p:sp>
          <p:nvSpPr>
            <p:cNvPr id="8225" name="Line 15"/>
            <p:cNvSpPr>
              <a:spLocks noChangeShapeType="1"/>
            </p:cNvSpPr>
            <p:nvPr/>
          </p:nvSpPr>
          <p:spPr bwMode="auto">
            <a:xfrm flipH="1">
              <a:off x="731" y="3929"/>
              <a:ext cx="335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stealth" w="lg" len="lg"/>
            </a:ln>
          </p:spPr>
          <p:txBody>
            <a:bodyPr anchor="ctr">
              <a:spAutoFit/>
            </a:bodyPr>
            <a:lstStyle/>
            <a:p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</p:grpSp>
      <p:sp>
        <p:nvSpPr>
          <p:cNvPr id="74768" name="Line 16"/>
          <p:cNvSpPr>
            <a:spLocks noChangeShapeType="1"/>
          </p:cNvSpPr>
          <p:nvPr/>
        </p:nvSpPr>
        <p:spPr bwMode="auto">
          <a:xfrm flipH="1">
            <a:off x="6780213" y="2782888"/>
            <a:ext cx="315912" cy="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sm" len="sm"/>
          </a:ln>
        </p:spPr>
        <p:txBody>
          <a:bodyPr anchor="ctr">
            <a:spAutoFit/>
          </a:bodyPr>
          <a:lstStyle/>
          <a:p>
            <a:endParaRPr lang="en-US" sz="24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3446463" y="4521200"/>
            <a:ext cx="3213100" cy="457200"/>
            <a:chOff x="2171" y="2848"/>
            <a:chExt cx="2024" cy="288"/>
          </a:xfrm>
        </p:grpSpPr>
        <p:sp>
          <p:nvSpPr>
            <p:cNvPr id="74770" name="Text Box 18"/>
            <p:cNvSpPr txBox="1">
              <a:spLocks noChangeArrowheads="1"/>
            </p:cNvSpPr>
            <p:nvPr/>
          </p:nvSpPr>
          <p:spPr bwMode="auto">
            <a:xfrm>
              <a:off x="2447" y="2848"/>
              <a:ext cx="174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Undulator (130 m)</a:t>
              </a:r>
            </a:p>
          </p:txBody>
        </p:sp>
        <p:sp>
          <p:nvSpPr>
            <p:cNvPr id="8223" name="Line 19"/>
            <p:cNvSpPr>
              <a:spLocks noChangeShapeType="1"/>
            </p:cNvSpPr>
            <p:nvPr/>
          </p:nvSpPr>
          <p:spPr bwMode="auto">
            <a:xfrm flipH="1" flipV="1">
              <a:off x="2171" y="2983"/>
              <a:ext cx="301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stealth" w="lg" len="lg"/>
            </a:ln>
          </p:spPr>
          <p:txBody>
            <a:bodyPr anchor="ctr">
              <a:spAutoFit/>
            </a:bodyPr>
            <a:lstStyle/>
            <a:p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</p:grpSp>
      <p:sp>
        <p:nvSpPr>
          <p:cNvPr id="74772" name="Line 20"/>
          <p:cNvSpPr>
            <a:spLocks noChangeShapeType="1"/>
          </p:cNvSpPr>
          <p:nvPr/>
        </p:nvSpPr>
        <p:spPr bwMode="auto">
          <a:xfrm flipH="1">
            <a:off x="2671763" y="4462463"/>
            <a:ext cx="1066800" cy="66833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 sz="24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74773" name="Line 21"/>
          <p:cNvSpPr>
            <a:spLocks noChangeShapeType="1"/>
          </p:cNvSpPr>
          <p:nvPr/>
        </p:nvSpPr>
        <p:spPr bwMode="auto">
          <a:xfrm flipH="1">
            <a:off x="3670300" y="3687763"/>
            <a:ext cx="1503363" cy="80962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 sz="24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74774" name="Text Box 22"/>
          <p:cNvSpPr txBox="1">
            <a:spLocks noChangeArrowheads="1"/>
          </p:cNvSpPr>
          <p:nvPr/>
        </p:nvSpPr>
        <p:spPr bwMode="auto">
          <a:xfrm>
            <a:off x="411163" y="625475"/>
            <a:ext cx="82756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X-FEL based on last 1-km of existing 3-km linac</a:t>
            </a:r>
          </a:p>
        </p:txBody>
      </p:sp>
      <p:sp>
        <p:nvSpPr>
          <p:cNvPr id="74775" name="Line 23"/>
          <p:cNvSpPr>
            <a:spLocks noChangeShapeType="1"/>
          </p:cNvSpPr>
          <p:nvPr/>
        </p:nvSpPr>
        <p:spPr bwMode="auto">
          <a:xfrm flipH="1">
            <a:off x="5003800" y="2778125"/>
            <a:ext cx="1800225" cy="10001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 sz="24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561975" y="5081588"/>
            <a:ext cx="2333625" cy="1244600"/>
            <a:chOff x="354" y="3201"/>
            <a:chExt cx="1470" cy="784"/>
          </a:xfrm>
        </p:grpSpPr>
        <p:sp>
          <p:nvSpPr>
            <p:cNvPr id="8216" name="AutoShape 25"/>
            <p:cNvSpPr>
              <a:spLocks noChangeArrowheads="1"/>
            </p:cNvSpPr>
            <p:nvPr/>
          </p:nvSpPr>
          <p:spPr bwMode="auto">
            <a:xfrm rot="720688">
              <a:off x="354" y="3857"/>
              <a:ext cx="380" cy="127"/>
            </a:xfrm>
            <a:prstGeom prst="parallelogram">
              <a:avLst>
                <a:gd name="adj" fmla="val 122483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8217" name="Line 26"/>
            <p:cNvSpPr>
              <a:spLocks noChangeShapeType="1"/>
            </p:cNvSpPr>
            <p:nvPr/>
          </p:nvSpPr>
          <p:spPr bwMode="auto">
            <a:xfrm flipH="1">
              <a:off x="490" y="3224"/>
              <a:ext cx="1208" cy="76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8218" name="Line 27"/>
            <p:cNvSpPr>
              <a:spLocks noChangeShapeType="1"/>
            </p:cNvSpPr>
            <p:nvPr/>
          </p:nvSpPr>
          <p:spPr bwMode="auto">
            <a:xfrm flipH="1">
              <a:off x="629" y="3275"/>
              <a:ext cx="962" cy="602"/>
            </a:xfrm>
            <a:prstGeom prst="line">
              <a:avLst/>
            </a:prstGeom>
            <a:noFill/>
            <a:ln w="76200">
              <a:solidFill>
                <a:srgbClr val="00CC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8219" name="Oval 28"/>
            <p:cNvSpPr>
              <a:spLocks noChangeArrowheads="1"/>
            </p:cNvSpPr>
            <p:nvPr/>
          </p:nvSpPr>
          <p:spPr bwMode="auto">
            <a:xfrm>
              <a:off x="479" y="3857"/>
              <a:ext cx="128" cy="127"/>
            </a:xfrm>
            <a:prstGeom prst="ellipse">
              <a:avLst/>
            </a:prstGeom>
            <a:solidFill>
              <a:srgbClr val="0000FF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8220" name="AutoShape 29"/>
            <p:cNvSpPr>
              <a:spLocks noChangeArrowheads="1"/>
            </p:cNvSpPr>
            <p:nvPr/>
          </p:nvSpPr>
          <p:spPr bwMode="auto">
            <a:xfrm rot="720688">
              <a:off x="1444" y="3201"/>
              <a:ext cx="380" cy="125"/>
            </a:xfrm>
            <a:prstGeom prst="parallelogram">
              <a:avLst>
                <a:gd name="adj" fmla="val 124443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8221" name="Oval 30"/>
            <p:cNvSpPr>
              <a:spLocks noChangeArrowheads="1"/>
            </p:cNvSpPr>
            <p:nvPr/>
          </p:nvSpPr>
          <p:spPr bwMode="auto">
            <a:xfrm>
              <a:off x="1571" y="3201"/>
              <a:ext cx="127" cy="125"/>
            </a:xfrm>
            <a:prstGeom prst="ellipse">
              <a:avLst/>
            </a:prstGeom>
            <a:solidFill>
              <a:srgbClr val="00FFFF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107950" y="3197225"/>
            <a:ext cx="4468813" cy="741363"/>
            <a:chOff x="68" y="2014"/>
            <a:chExt cx="2815" cy="467"/>
          </a:xfrm>
        </p:grpSpPr>
        <p:sp>
          <p:nvSpPr>
            <p:cNvPr id="8214" name="Line 32"/>
            <p:cNvSpPr>
              <a:spLocks noChangeShapeType="1"/>
            </p:cNvSpPr>
            <p:nvPr/>
          </p:nvSpPr>
          <p:spPr bwMode="auto">
            <a:xfrm>
              <a:off x="2438" y="2290"/>
              <a:ext cx="445" cy="19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stealth" w="lg" len="lg"/>
            </a:ln>
          </p:spPr>
          <p:txBody>
            <a:bodyPr anchor="ctr">
              <a:spAutoFit/>
            </a:bodyPr>
            <a:lstStyle/>
            <a:p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74785" name="Text Box 33"/>
            <p:cNvSpPr txBox="1">
              <a:spLocks noChangeArrowheads="1"/>
            </p:cNvSpPr>
            <p:nvPr/>
          </p:nvSpPr>
          <p:spPr bwMode="auto">
            <a:xfrm>
              <a:off x="68" y="2014"/>
              <a:ext cx="2741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b="1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New </a:t>
              </a:r>
              <a:r>
                <a:rPr lang="en-US" sz="2800" b="1" i="1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e</a:t>
              </a:r>
              <a:r>
                <a:rPr lang="en-US" sz="2800" b="1" baseline="3000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-</a:t>
              </a:r>
              <a:r>
                <a:rPr lang="en-US" sz="2400" b="1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Transfer Line (340 m)</a:t>
              </a:r>
            </a:p>
          </p:txBody>
        </p:sp>
      </p:grpSp>
      <p:sp>
        <p:nvSpPr>
          <p:cNvPr id="74786" name="Rectangle 34"/>
          <p:cNvSpPr>
            <a:spLocks noChangeArrowheads="1"/>
          </p:cNvSpPr>
          <p:nvPr/>
        </p:nvSpPr>
        <p:spPr bwMode="auto">
          <a:xfrm>
            <a:off x="76200" y="1143000"/>
            <a:ext cx="228620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1.5-15 Å</a:t>
            </a:r>
          </a:p>
          <a:p>
            <a:pPr>
              <a:defRPr/>
            </a:pPr>
            <a:r>
              <a:rPr lang="en-US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(14-4.3 GeV)</a:t>
            </a:r>
          </a:p>
        </p:txBody>
      </p: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179388" y="4149725"/>
            <a:ext cx="2016125" cy="1511300"/>
            <a:chOff x="113" y="2614"/>
            <a:chExt cx="1270" cy="952"/>
          </a:xfrm>
        </p:grpSpPr>
        <p:sp>
          <p:nvSpPr>
            <p:cNvPr id="74788" name="Text Box 36"/>
            <p:cNvSpPr txBox="1">
              <a:spLocks noChangeArrowheads="1"/>
            </p:cNvSpPr>
            <p:nvPr/>
          </p:nvSpPr>
          <p:spPr bwMode="auto">
            <a:xfrm>
              <a:off x="113" y="2614"/>
              <a:ext cx="1270" cy="75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X-ray Transport Line (200 m)</a:t>
              </a:r>
            </a:p>
          </p:txBody>
        </p:sp>
        <p:sp>
          <p:nvSpPr>
            <p:cNvPr id="8213" name="Line 37"/>
            <p:cNvSpPr>
              <a:spLocks noChangeShapeType="1"/>
            </p:cNvSpPr>
            <p:nvPr/>
          </p:nvSpPr>
          <p:spPr bwMode="auto">
            <a:xfrm>
              <a:off x="567" y="3339"/>
              <a:ext cx="408" cy="227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stealth" w="lg" len="lg"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</p:grpSp>
      <p:pic>
        <p:nvPicPr>
          <p:cNvPr id="74792" name="Picture 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1175" y="6296025"/>
            <a:ext cx="3476625" cy="485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2994025" y="1031875"/>
            <a:ext cx="390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Arial Narrow" pitchFamily="34" charset="0"/>
              </a:rPr>
              <a:t>Proposed by C. Pellegrini in </a:t>
            </a:r>
            <a:r>
              <a:rPr lang="en-US" sz="2400" b="1" dirty="0">
                <a:solidFill>
                  <a:schemeClr val="bg1"/>
                </a:solidFill>
                <a:latin typeface="Arial Narrow" pitchFamily="34" charset="0"/>
              </a:rPr>
              <a:t>1992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4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4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4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8" grpId="0" animBg="1"/>
      <p:bldP spid="74772" grpId="0" animBg="1"/>
      <p:bldP spid="74773" grpId="0" animBg="1"/>
      <p:bldP spid="7477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10" y="663840"/>
            <a:ext cx="4502001" cy="341804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693095" y="-27450"/>
            <a:ext cx="788090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LCLS: world’s first hard x-ray FEL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Picture 10" descr="Pictur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7932" y="625435"/>
            <a:ext cx="4576068" cy="3456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32235" y="4043480"/>
            <a:ext cx="88349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lnSpc>
                <a:spcPct val="150000"/>
              </a:lnSpc>
              <a:buBlip>
                <a:blip r:embed="rId4"/>
              </a:buBlip>
            </a:pPr>
            <a:r>
              <a:rPr lang="en-US" sz="2400" dirty="0" smtClean="0"/>
              <a:t>SASE wavelength range: </a:t>
            </a:r>
            <a:r>
              <a:rPr lang="en-US" sz="2400" b="1" dirty="0" smtClean="0"/>
              <a:t>30</a:t>
            </a:r>
            <a:r>
              <a:rPr lang="en-US" sz="2400" b="1" dirty="0" smtClean="0"/>
              <a:t> </a:t>
            </a:r>
            <a:r>
              <a:rPr lang="en-US" sz="2400" b="1" dirty="0" smtClean="0"/>
              <a:t>– 1.2 </a:t>
            </a:r>
            <a:r>
              <a:rPr lang="en-US" sz="2400" dirty="0" smtClean="0"/>
              <a:t>Å</a:t>
            </a:r>
          </a:p>
          <a:p>
            <a:pPr marL="344488" indent="-344488">
              <a:lnSpc>
                <a:spcPct val="150000"/>
              </a:lnSpc>
              <a:buBlip>
                <a:blip r:embed="rId4"/>
              </a:buBlip>
            </a:pPr>
            <a:r>
              <a:rPr lang="en-US" sz="2400" dirty="0" smtClean="0"/>
              <a:t>Photon energy range: </a:t>
            </a:r>
            <a:r>
              <a:rPr lang="en-US" sz="2400" b="1" dirty="0" smtClean="0"/>
              <a:t>0.4 - </a:t>
            </a:r>
            <a:r>
              <a:rPr lang="en-US" sz="2400" b="1" dirty="0" smtClean="0"/>
              <a:t>10 </a:t>
            </a:r>
            <a:r>
              <a:rPr lang="en-US" sz="2400" dirty="0" err="1" smtClean="0"/>
              <a:t>keV</a:t>
            </a:r>
            <a:endParaRPr lang="en-US" sz="2400" dirty="0" smtClean="0"/>
          </a:p>
          <a:p>
            <a:pPr marL="344488" indent="-344488">
              <a:lnSpc>
                <a:spcPct val="150000"/>
              </a:lnSpc>
              <a:buBlip>
                <a:blip r:embed="rId4"/>
              </a:buBlip>
            </a:pPr>
            <a:r>
              <a:rPr lang="en-US" sz="2400" dirty="0" smtClean="0"/>
              <a:t>Pulse length FWHM </a:t>
            </a:r>
            <a:r>
              <a:rPr lang="en-US" sz="2400" b="1" dirty="0" smtClean="0"/>
              <a:t>5 </a:t>
            </a:r>
            <a:r>
              <a:rPr lang="en-US" sz="2400" b="1" dirty="0" smtClean="0"/>
              <a:t>– 100 </a:t>
            </a:r>
            <a:r>
              <a:rPr lang="en-US" sz="2400" dirty="0" err="1" smtClean="0"/>
              <a:t>fs</a:t>
            </a:r>
            <a:r>
              <a:rPr lang="en-US" sz="2400" b="1" dirty="0" smtClean="0"/>
              <a:t> (5- 500 </a:t>
            </a:r>
            <a:r>
              <a:rPr lang="en-US" sz="2400" dirty="0" err="1" smtClean="0"/>
              <a:t>fs</a:t>
            </a:r>
            <a:r>
              <a:rPr lang="en-US" sz="2400" dirty="0" smtClean="0"/>
              <a:t> </a:t>
            </a:r>
            <a:r>
              <a:rPr lang="en-US" sz="2400" dirty="0" smtClean="0"/>
              <a:t>for </a:t>
            </a:r>
            <a:r>
              <a:rPr lang="en-US" sz="2400" dirty="0" smtClean="0"/>
              <a:t>SXR </a:t>
            </a:r>
            <a:r>
              <a:rPr lang="en-US" sz="2400" dirty="0" smtClean="0"/>
              <a:t>only)</a:t>
            </a:r>
          </a:p>
          <a:p>
            <a:pPr marL="344488" indent="-344488">
              <a:lnSpc>
                <a:spcPct val="150000"/>
              </a:lnSpc>
              <a:buBlip>
                <a:blip r:embed="rId4"/>
              </a:buBlip>
            </a:pPr>
            <a:r>
              <a:rPr lang="en-US" sz="2400" dirty="0" smtClean="0"/>
              <a:t>Pulse energy up to </a:t>
            </a:r>
            <a:r>
              <a:rPr lang="en-US" sz="2400" b="1" dirty="0" smtClean="0"/>
              <a:t>4 </a:t>
            </a:r>
            <a:r>
              <a:rPr lang="en-US" sz="2400" dirty="0" err="1" smtClean="0"/>
              <a:t>mJ</a:t>
            </a:r>
            <a:endParaRPr lang="en-US" sz="2400" dirty="0" smtClean="0"/>
          </a:p>
          <a:p>
            <a:pPr marL="344488" indent="-344488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 smtClean="0"/>
              <a:t>~95</a:t>
            </a:r>
            <a:r>
              <a:rPr lang="en-US" sz="2400" dirty="0" smtClean="0"/>
              <a:t>% accelerator availability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2125" y="262249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1.5 Å</a:t>
            </a:r>
            <a:endParaRPr lang="en-US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1"/>
          <p:cNvSpPr txBox="1">
            <a:spLocks/>
          </p:cNvSpPr>
          <p:nvPr/>
        </p:nvSpPr>
        <p:spPr>
          <a:xfrm>
            <a:off x="424260" y="0"/>
            <a:ext cx="8229600" cy="62543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1" kern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Smaller charge, shorter x-rays</a:t>
            </a:r>
            <a:endParaRPr lang="en-US" sz="3600" b="1" kern="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pic>
        <p:nvPicPr>
          <p:cNvPr id="21" name="Picture 47" descr="GasDet_BC2Ipk_20"/>
          <p:cNvPicPr>
            <a:picLocks noChangeAspect="1" noChangeArrowheads="1"/>
          </p:cNvPicPr>
          <p:nvPr/>
        </p:nvPicPr>
        <p:blipFill>
          <a:blip r:embed="rId2" cstate="print"/>
          <a:srcRect l="1726" t="7071" r="7272" b="-438"/>
          <a:stretch>
            <a:fillRect/>
          </a:stretch>
        </p:blipFill>
        <p:spPr bwMode="auto">
          <a:xfrm>
            <a:off x="769905" y="2545685"/>
            <a:ext cx="4267200" cy="34322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 Box 42"/>
          <p:cNvSpPr txBox="1">
            <a:spLocks noChangeArrowheads="1"/>
          </p:cNvSpPr>
          <p:nvPr/>
        </p:nvSpPr>
        <p:spPr bwMode="auto">
          <a:xfrm>
            <a:off x="3957520" y="3429000"/>
            <a:ext cx="13057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0216AE"/>
                </a:solidFill>
              </a:rPr>
              <a:t>FEL signal</a:t>
            </a:r>
          </a:p>
        </p:txBody>
      </p:sp>
      <p:sp>
        <p:nvSpPr>
          <p:cNvPr id="31" name="Text Box 48"/>
          <p:cNvSpPr txBox="1">
            <a:spLocks noChangeArrowheads="1"/>
          </p:cNvSpPr>
          <p:nvPr/>
        </p:nvSpPr>
        <p:spPr bwMode="auto">
          <a:xfrm>
            <a:off x="2958990" y="2545685"/>
            <a:ext cx="11079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006600"/>
                </a:solidFill>
              </a:rPr>
              <a:t>BL signal</a:t>
            </a:r>
          </a:p>
        </p:txBody>
      </p:sp>
      <p:sp>
        <p:nvSpPr>
          <p:cNvPr id="39" name="Rectangle 158"/>
          <p:cNvSpPr>
            <a:spLocks noChangeArrowheads="1"/>
          </p:cNvSpPr>
          <p:nvPr/>
        </p:nvSpPr>
        <p:spPr bwMode="auto">
          <a:xfrm>
            <a:off x="0" y="642897"/>
            <a:ext cx="9144000" cy="182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" name="Rectangle 14"/>
          <p:cNvSpPr>
            <a:spLocks noChangeArrowheads="1"/>
          </p:cNvSpPr>
          <p:nvPr/>
        </p:nvSpPr>
        <p:spPr bwMode="auto">
          <a:xfrm rot="960000">
            <a:off x="8780463" y="1757322"/>
            <a:ext cx="182562" cy="269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Rectangle 15"/>
          <p:cNvSpPr>
            <a:spLocks noChangeArrowheads="1"/>
          </p:cNvSpPr>
          <p:nvPr/>
        </p:nvSpPr>
        <p:spPr bwMode="auto">
          <a:xfrm>
            <a:off x="7462838" y="1723985"/>
            <a:ext cx="1325562" cy="301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 rot="960000">
            <a:off x="7140575" y="1677947"/>
            <a:ext cx="182563" cy="269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Rectangle 17"/>
          <p:cNvSpPr>
            <a:spLocks noChangeArrowheads="1"/>
          </p:cNvSpPr>
          <p:nvPr/>
        </p:nvSpPr>
        <p:spPr bwMode="auto">
          <a:xfrm rot="480000">
            <a:off x="7026275" y="1638260"/>
            <a:ext cx="109538" cy="26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Rectangle 18"/>
          <p:cNvSpPr>
            <a:spLocks noChangeArrowheads="1"/>
          </p:cNvSpPr>
          <p:nvPr/>
        </p:nvSpPr>
        <p:spPr bwMode="auto">
          <a:xfrm>
            <a:off x="76200" y="1616035"/>
            <a:ext cx="1096963" cy="301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66275"/>
                  <a:invGamma/>
                </a:schemeClr>
              </a:gs>
            </a:gsLst>
            <a:lin ang="5400000" scaled="1"/>
          </a:gradFill>
          <a:ln w="9525">
            <a:solidFill>
              <a:srgbClr val="5F5F5F"/>
            </a:solidFill>
            <a:prstDash val="lg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Rectangle 19"/>
          <p:cNvSpPr>
            <a:spLocks noChangeArrowheads="1"/>
          </p:cNvSpPr>
          <p:nvPr/>
        </p:nvSpPr>
        <p:spPr bwMode="auto">
          <a:xfrm rot="18000000">
            <a:off x="233363" y="1127085"/>
            <a:ext cx="182562" cy="301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Rectangle 20"/>
          <p:cNvSpPr>
            <a:spLocks noChangeArrowheads="1"/>
          </p:cNvSpPr>
          <p:nvPr/>
        </p:nvSpPr>
        <p:spPr bwMode="auto">
          <a:xfrm rot="2100000">
            <a:off x="544513" y="1511260"/>
            <a:ext cx="917575" cy="285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Rectangle 21"/>
          <p:cNvSpPr>
            <a:spLocks noChangeArrowheads="1"/>
          </p:cNvSpPr>
          <p:nvPr/>
        </p:nvSpPr>
        <p:spPr bwMode="auto">
          <a:xfrm>
            <a:off x="4510088" y="1630322"/>
            <a:ext cx="306387" cy="301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Rectangle 22"/>
          <p:cNvSpPr>
            <a:spLocks noChangeArrowheads="1"/>
          </p:cNvSpPr>
          <p:nvPr/>
        </p:nvSpPr>
        <p:spPr bwMode="auto">
          <a:xfrm>
            <a:off x="4638675" y="1630322"/>
            <a:ext cx="306388" cy="301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Rectangle 23"/>
          <p:cNvSpPr>
            <a:spLocks noChangeArrowheads="1"/>
          </p:cNvSpPr>
          <p:nvPr/>
        </p:nvSpPr>
        <p:spPr bwMode="auto">
          <a:xfrm>
            <a:off x="6105525" y="1630322"/>
            <a:ext cx="914400" cy="301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Rectangle 24"/>
          <p:cNvSpPr>
            <a:spLocks noChangeArrowheads="1"/>
          </p:cNvSpPr>
          <p:nvPr/>
        </p:nvSpPr>
        <p:spPr bwMode="auto">
          <a:xfrm>
            <a:off x="1651000" y="1630322"/>
            <a:ext cx="306388" cy="301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Rectangle 25"/>
          <p:cNvSpPr>
            <a:spLocks noChangeArrowheads="1"/>
          </p:cNvSpPr>
          <p:nvPr/>
        </p:nvSpPr>
        <p:spPr bwMode="auto">
          <a:xfrm>
            <a:off x="2357438" y="1636672"/>
            <a:ext cx="503237" cy="301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2" name="Rectangle 26"/>
          <p:cNvSpPr>
            <a:spLocks noChangeArrowheads="1"/>
          </p:cNvSpPr>
          <p:nvPr/>
        </p:nvSpPr>
        <p:spPr bwMode="auto">
          <a:xfrm rot="19476898" flipH="1">
            <a:off x="6316663" y="1498560"/>
            <a:ext cx="320675" cy="26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Rectangle 27"/>
          <p:cNvSpPr>
            <a:spLocks noChangeArrowheads="1"/>
          </p:cNvSpPr>
          <p:nvPr/>
        </p:nvSpPr>
        <p:spPr bwMode="auto">
          <a:xfrm>
            <a:off x="3433763" y="1639847"/>
            <a:ext cx="306387" cy="301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Rectangle 28"/>
          <p:cNvSpPr>
            <a:spLocks noChangeArrowheads="1"/>
          </p:cNvSpPr>
          <p:nvPr/>
        </p:nvSpPr>
        <p:spPr bwMode="auto">
          <a:xfrm>
            <a:off x="3208338" y="1592222"/>
            <a:ext cx="457200" cy="117475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5" name="Rectangle 29"/>
          <p:cNvSpPr>
            <a:spLocks noChangeArrowheads="1"/>
          </p:cNvSpPr>
          <p:nvPr/>
        </p:nvSpPr>
        <p:spPr bwMode="auto">
          <a:xfrm>
            <a:off x="4718050" y="1568410"/>
            <a:ext cx="174625" cy="155575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CC00"/>
              </a:solidFill>
            </a:endParaRPr>
          </a:p>
        </p:txBody>
      </p:sp>
      <p:sp>
        <p:nvSpPr>
          <p:cNvPr id="57" name="Text Box 31"/>
          <p:cNvSpPr txBox="1">
            <a:spLocks noChangeArrowheads="1"/>
          </p:cNvSpPr>
          <p:nvPr/>
        </p:nvSpPr>
        <p:spPr bwMode="auto">
          <a:xfrm>
            <a:off x="6129338" y="1876385"/>
            <a:ext cx="588962" cy="312737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BSY</a:t>
            </a:r>
            <a:endParaRPr lang="en-US" sz="160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" name="Text Box 32"/>
          <p:cNvSpPr txBox="1">
            <a:spLocks noChangeArrowheads="1"/>
          </p:cNvSpPr>
          <p:nvPr/>
        </p:nvSpPr>
        <p:spPr bwMode="auto">
          <a:xfrm>
            <a:off x="4405530" y="1876385"/>
            <a:ext cx="828240" cy="31393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TCAV3</a:t>
            </a:r>
            <a:endParaRPr lang="en-US" sz="16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6508750" y="1184235"/>
            <a:ext cx="114300" cy="412750"/>
            <a:chOff x="5628" y="3264"/>
            <a:chExt cx="84" cy="336"/>
          </a:xfrm>
        </p:grpSpPr>
        <p:sp>
          <p:nvSpPr>
            <p:cNvPr id="60" name="AutoShape 34"/>
            <p:cNvSpPr>
              <a:spLocks noChangeArrowheads="1"/>
            </p:cNvSpPr>
            <p:nvPr/>
          </p:nvSpPr>
          <p:spPr bwMode="auto">
            <a:xfrm rot="5400000">
              <a:off x="5502" y="3390"/>
              <a:ext cx="336" cy="84"/>
            </a:xfrm>
            <a:prstGeom prst="parallelogram">
              <a:avLst>
                <a:gd name="adj" fmla="val 100000"/>
              </a:avLst>
            </a:prstGeom>
            <a:solidFill>
              <a:srgbClr val="0000FF"/>
            </a:solidFill>
            <a:ln w="12700" algn="ctr">
              <a:solidFill>
                <a:schemeClr val="tx1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Oval 35"/>
            <p:cNvSpPr>
              <a:spLocks noChangeArrowheads="1"/>
            </p:cNvSpPr>
            <p:nvPr/>
          </p:nvSpPr>
          <p:spPr bwMode="auto">
            <a:xfrm>
              <a:off x="5652" y="3340"/>
              <a:ext cx="35" cy="192"/>
            </a:xfrm>
            <a:prstGeom prst="ellipse">
              <a:avLst/>
            </a:prstGeom>
            <a:solidFill>
              <a:srgbClr val="FFFF00"/>
            </a:solidFill>
            <a:ln w="19050" algn="ctr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Oval 36"/>
            <p:cNvSpPr>
              <a:spLocks noChangeArrowheads="1"/>
            </p:cNvSpPr>
            <p:nvPr/>
          </p:nvSpPr>
          <p:spPr bwMode="auto">
            <a:xfrm>
              <a:off x="5659" y="3388"/>
              <a:ext cx="17" cy="92"/>
            </a:xfrm>
            <a:prstGeom prst="ellipse">
              <a:avLst/>
            </a:prstGeom>
            <a:solidFill>
              <a:srgbClr val="FF0000"/>
            </a:solidFill>
            <a:ln w="19050" algn="ctr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3" name="Rectangle 37"/>
          <p:cNvSpPr>
            <a:spLocks noChangeArrowheads="1"/>
          </p:cNvSpPr>
          <p:nvPr/>
        </p:nvSpPr>
        <p:spPr bwMode="auto">
          <a:xfrm>
            <a:off x="6243638" y="1557297"/>
            <a:ext cx="128587" cy="176213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4" name="Text Box 38"/>
          <p:cNvSpPr txBox="1">
            <a:spLocks noChangeArrowheads="1"/>
          </p:cNvSpPr>
          <p:nvPr/>
        </p:nvSpPr>
        <p:spPr bwMode="auto">
          <a:xfrm>
            <a:off x="1863132" y="1876385"/>
            <a:ext cx="582211" cy="31393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BC1</a:t>
            </a:r>
            <a:endParaRPr lang="en-US" sz="16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" name="Text Box 39"/>
          <p:cNvSpPr txBox="1">
            <a:spLocks noChangeArrowheads="1"/>
          </p:cNvSpPr>
          <p:nvPr/>
        </p:nvSpPr>
        <p:spPr bwMode="auto">
          <a:xfrm>
            <a:off x="1312863" y="1296947"/>
            <a:ext cx="544512" cy="336550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L1S</a:t>
            </a:r>
          </a:p>
        </p:txBody>
      </p:sp>
      <p:sp>
        <p:nvSpPr>
          <p:cNvPr id="66" name="Text Box 40"/>
          <p:cNvSpPr txBox="1">
            <a:spLocks noChangeArrowheads="1"/>
          </p:cNvSpPr>
          <p:nvPr/>
        </p:nvSpPr>
        <p:spPr bwMode="auto">
          <a:xfrm>
            <a:off x="2322513" y="809585"/>
            <a:ext cx="827087" cy="533400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 wires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 OTR</a:t>
            </a:r>
          </a:p>
        </p:txBody>
      </p:sp>
      <p:sp>
        <p:nvSpPr>
          <p:cNvPr id="67" name="Rectangle 41"/>
          <p:cNvSpPr>
            <a:spLocks noChangeArrowheads="1"/>
          </p:cNvSpPr>
          <p:nvPr/>
        </p:nvSpPr>
        <p:spPr bwMode="auto">
          <a:xfrm>
            <a:off x="1830388" y="1590635"/>
            <a:ext cx="84137" cy="115887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Text Box 42"/>
          <p:cNvSpPr txBox="1">
            <a:spLocks noChangeArrowheads="1"/>
          </p:cNvSpPr>
          <p:nvPr/>
        </p:nvSpPr>
        <p:spPr bwMode="auto">
          <a:xfrm>
            <a:off x="1600200" y="712747"/>
            <a:ext cx="544513" cy="336550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L1X</a:t>
            </a:r>
          </a:p>
        </p:txBody>
      </p:sp>
      <p:sp>
        <p:nvSpPr>
          <p:cNvPr id="69" name="Line 43"/>
          <p:cNvSpPr>
            <a:spLocks noChangeShapeType="1"/>
          </p:cNvSpPr>
          <p:nvPr/>
        </p:nvSpPr>
        <p:spPr bwMode="auto">
          <a:xfrm>
            <a:off x="1871663" y="1009610"/>
            <a:ext cx="3175" cy="544512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arrow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Text Box 44"/>
          <p:cNvSpPr txBox="1">
            <a:spLocks noChangeArrowheads="1"/>
          </p:cNvSpPr>
          <p:nvPr/>
        </p:nvSpPr>
        <p:spPr bwMode="auto">
          <a:xfrm>
            <a:off x="5014913" y="838160"/>
            <a:ext cx="1008062" cy="581025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 wire</a:t>
            </a:r>
          </a:p>
          <a:p>
            <a:pPr algn="ctr"/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scanners</a:t>
            </a:r>
          </a:p>
        </p:txBody>
      </p:sp>
      <p:sp>
        <p:nvSpPr>
          <p:cNvPr id="71" name="AutoShape 45"/>
          <p:cNvSpPr>
            <a:spLocks/>
          </p:cNvSpPr>
          <p:nvPr/>
        </p:nvSpPr>
        <p:spPr bwMode="auto">
          <a:xfrm rot="16200000">
            <a:off x="5453857" y="1300916"/>
            <a:ext cx="141287" cy="365125"/>
          </a:xfrm>
          <a:prstGeom prst="rightBrace">
            <a:avLst>
              <a:gd name="adj1" fmla="val 21536"/>
              <a:gd name="adj2" fmla="val 50000"/>
            </a:avLst>
          </a:prstGeom>
          <a:noFill/>
          <a:ln w="127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" name="Text Box 46"/>
          <p:cNvSpPr txBox="1">
            <a:spLocks noChangeArrowheads="1"/>
          </p:cNvSpPr>
          <p:nvPr/>
        </p:nvSpPr>
        <p:spPr bwMode="auto">
          <a:xfrm>
            <a:off x="2754313" y="1701760"/>
            <a:ext cx="893762" cy="287337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L2-linac</a:t>
            </a:r>
            <a:endParaRPr lang="en-US" sz="1600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3" name="Text Box 47"/>
          <p:cNvSpPr txBox="1">
            <a:spLocks noChangeArrowheads="1"/>
          </p:cNvSpPr>
          <p:nvPr/>
        </p:nvSpPr>
        <p:spPr bwMode="auto">
          <a:xfrm>
            <a:off x="5162550" y="1701760"/>
            <a:ext cx="893763" cy="287337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L3-linac</a:t>
            </a:r>
            <a:endParaRPr lang="en-US" sz="1600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" name="Rectangle 48"/>
          <p:cNvSpPr>
            <a:spLocks noChangeArrowheads="1"/>
          </p:cNvSpPr>
          <p:nvPr/>
        </p:nvSpPr>
        <p:spPr bwMode="auto">
          <a:xfrm>
            <a:off x="4183063" y="1639847"/>
            <a:ext cx="304800" cy="301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5" name="Rectangle 49"/>
          <p:cNvSpPr>
            <a:spLocks noChangeArrowheads="1"/>
          </p:cNvSpPr>
          <p:nvPr/>
        </p:nvSpPr>
        <p:spPr bwMode="auto">
          <a:xfrm>
            <a:off x="4335463" y="1592222"/>
            <a:ext cx="365125" cy="117475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6" name="Oval 50"/>
          <p:cNvSpPr>
            <a:spLocks noChangeAspect="1" noChangeArrowheads="1"/>
          </p:cNvSpPr>
          <p:nvPr/>
        </p:nvSpPr>
        <p:spPr bwMode="auto">
          <a:xfrm>
            <a:off x="2519363" y="1620797"/>
            <a:ext cx="57150" cy="55563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7" name="Rectangle 51"/>
          <p:cNvSpPr>
            <a:spLocks noChangeArrowheads="1"/>
          </p:cNvSpPr>
          <p:nvPr/>
        </p:nvSpPr>
        <p:spPr bwMode="auto">
          <a:xfrm>
            <a:off x="2116138" y="1603335"/>
            <a:ext cx="87312" cy="301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" name="Rectangle 52"/>
          <p:cNvSpPr>
            <a:spLocks noChangeArrowheads="1"/>
          </p:cNvSpPr>
          <p:nvPr/>
        </p:nvSpPr>
        <p:spPr bwMode="auto">
          <a:xfrm rot="480000">
            <a:off x="2200275" y="1612860"/>
            <a:ext cx="144463" cy="26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" name="Rectangle 53"/>
          <p:cNvSpPr>
            <a:spLocks noChangeArrowheads="1"/>
          </p:cNvSpPr>
          <p:nvPr/>
        </p:nvSpPr>
        <p:spPr bwMode="auto">
          <a:xfrm rot="21120000" flipH="1">
            <a:off x="1976438" y="1612860"/>
            <a:ext cx="139700" cy="26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0" name="Rectangle 54"/>
          <p:cNvSpPr>
            <a:spLocks noChangeArrowheads="1"/>
          </p:cNvSpPr>
          <p:nvPr/>
        </p:nvSpPr>
        <p:spPr bwMode="auto">
          <a:xfrm>
            <a:off x="1949450" y="1576347"/>
            <a:ext cx="49213" cy="174625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2" name="Rectangle 55"/>
          <p:cNvSpPr>
            <a:spLocks noChangeArrowheads="1"/>
          </p:cNvSpPr>
          <p:nvPr/>
        </p:nvSpPr>
        <p:spPr bwMode="auto">
          <a:xfrm>
            <a:off x="2085975" y="1531897"/>
            <a:ext cx="47625" cy="174625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3" name="Rectangle 56"/>
          <p:cNvSpPr>
            <a:spLocks noChangeArrowheads="1"/>
          </p:cNvSpPr>
          <p:nvPr/>
        </p:nvSpPr>
        <p:spPr bwMode="auto">
          <a:xfrm>
            <a:off x="2179638" y="1531897"/>
            <a:ext cx="47625" cy="174625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4" name="Rectangle 57"/>
          <p:cNvSpPr>
            <a:spLocks noChangeArrowheads="1"/>
          </p:cNvSpPr>
          <p:nvPr/>
        </p:nvSpPr>
        <p:spPr bwMode="auto">
          <a:xfrm>
            <a:off x="2319338" y="1576347"/>
            <a:ext cx="47625" cy="174625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" name="Rectangle 58"/>
          <p:cNvSpPr>
            <a:spLocks noChangeArrowheads="1"/>
          </p:cNvSpPr>
          <p:nvPr/>
        </p:nvSpPr>
        <p:spPr bwMode="auto">
          <a:xfrm>
            <a:off x="3924300" y="1571585"/>
            <a:ext cx="82550" cy="301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6" name="Rectangle 59"/>
          <p:cNvSpPr>
            <a:spLocks noChangeArrowheads="1"/>
          </p:cNvSpPr>
          <p:nvPr/>
        </p:nvSpPr>
        <p:spPr bwMode="auto">
          <a:xfrm rot="480000">
            <a:off x="4029075" y="1603335"/>
            <a:ext cx="136525" cy="26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" name="Rectangle 60"/>
          <p:cNvSpPr>
            <a:spLocks noChangeArrowheads="1"/>
          </p:cNvSpPr>
          <p:nvPr/>
        </p:nvSpPr>
        <p:spPr bwMode="auto">
          <a:xfrm rot="21120000" flipH="1">
            <a:off x="3771900" y="1603335"/>
            <a:ext cx="134938" cy="26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" name="Rectangle 61"/>
          <p:cNvSpPr>
            <a:spLocks noChangeArrowheads="1"/>
          </p:cNvSpPr>
          <p:nvPr/>
        </p:nvSpPr>
        <p:spPr bwMode="auto">
          <a:xfrm>
            <a:off x="3717925" y="1566822"/>
            <a:ext cx="57150" cy="174625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9" name="Rectangle 62"/>
          <p:cNvSpPr>
            <a:spLocks noChangeArrowheads="1"/>
          </p:cNvSpPr>
          <p:nvPr/>
        </p:nvSpPr>
        <p:spPr bwMode="auto">
          <a:xfrm>
            <a:off x="3886200" y="1504910"/>
            <a:ext cx="57150" cy="174625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0" name="Rectangle 63"/>
          <p:cNvSpPr>
            <a:spLocks noChangeArrowheads="1"/>
          </p:cNvSpPr>
          <p:nvPr/>
        </p:nvSpPr>
        <p:spPr bwMode="auto">
          <a:xfrm>
            <a:off x="3987800" y="1504910"/>
            <a:ext cx="58738" cy="174625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1" name="Rectangle 64"/>
          <p:cNvSpPr>
            <a:spLocks noChangeArrowheads="1"/>
          </p:cNvSpPr>
          <p:nvPr/>
        </p:nvSpPr>
        <p:spPr bwMode="auto">
          <a:xfrm>
            <a:off x="4152900" y="1566822"/>
            <a:ext cx="57150" cy="174625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" name="Rectangle 65"/>
          <p:cNvSpPr>
            <a:spLocks noChangeArrowheads="1"/>
          </p:cNvSpPr>
          <p:nvPr/>
        </p:nvSpPr>
        <p:spPr bwMode="auto">
          <a:xfrm>
            <a:off x="1233488" y="1627147"/>
            <a:ext cx="306387" cy="301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3" name="Rectangle 66"/>
          <p:cNvSpPr>
            <a:spLocks noChangeArrowheads="1"/>
          </p:cNvSpPr>
          <p:nvPr/>
        </p:nvSpPr>
        <p:spPr bwMode="auto">
          <a:xfrm>
            <a:off x="1343025" y="1590635"/>
            <a:ext cx="457200" cy="115887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" name="Rectangle 67"/>
          <p:cNvSpPr>
            <a:spLocks noChangeArrowheads="1"/>
          </p:cNvSpPr>
          <p:nvPr/>
        </p:nvSpPr>
        <p:spPr bwMode="auto">
          <a:xfrm rot="2100000">
            <a:off x="223838" y="1282660"/>
            <a:ext cx="917575" cy="285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5" name="Rectangle 68"/>
          <p:cNvSpPr>
            <a:spLocks noChangeArrowheads="1"/>
          </p:cNvSpPr>
          <p:nvPr/>
        </p:nvSpPr>
        <p:spPr bwMode="auto">
          <a:xfrm rot="1020000">
            <a:off x="1074738" y="1590635"/>
            <a:ext cx="150812" cy="301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6" name="Rectangle 69"/>
          <p:cNvSpPr>
            <a:spLocks noChangeArrowheads="1"/>
          </p:cNvSpPr>
          <p:nvPr/>
        </p:nvSpPr>
        <p:spPr bwMode="auto">
          <a:xfrm rot="540000">
            <a:off x="1200150" y="1546185"/>
            <a:ext cx="66675" cy="174625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" name="Rectangle 70"/>
          <p:cNvSpPr>
            <a:spLocks noChangeArrowheads="1"/>
          </p:cNvSpPr>
          <p:nvPr/>
        </p:nvSpPr>
        <p:spPr bwMode="auto">
          <a:xfrm rot="1560000">
            <a:off x="1054100" y="1500147"/>
            <a:ext cx="68263" cy="176213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8" name="Rectangle 71"/>
          <p:cNvSpPr>
            <a:spLocks noChangeArrowheads="1"/>
          </p:cNvSpPr>
          <p:nvPr/>
        </p:nvSpPr>
        <p:spPr bwMode="auto">
          <a:xfrm rot="2100000">
            <a:off x="392113" y="1117560"/>
            <a:ext cx="239712" cy="112712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9" name="Rectangle 72"/>
          <p:cNvSpPr>
            <a:spLocks noChangeArrowheads="1"/>
          </p:cNvSpPr>
          <p:nvPr/>
        </p:nvSpPr>
        <p:spPr bwMode="auto">
          <a:xfrm rot="2100000">
            <a:off x="206375" y="944522"/>
            <a:ext cx="103188" cy="115888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" name="Text Box 73"/>
          <p:cNvSpPr txBox="1">
            <a:spLocks noChangeArrowheads="1"/>
          </p:cNvSpPr>
          <p:nvPr/>
        </p:nvSpPr>
        <p:spPr bwMode="auto">
          <a:xfrm>
            <a:off x="821840" y="1876385"/>
            <a:ext cx="559769" cy="31393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DL1</a:t>
            </a:r>
            <a:endParaRPr lang="en-US" sz="16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1" name="Line 74"/>
          <p:cNvSpPr>
            <a:spLocks noChangeShapeType="1"/>
          </p:cNvSpPr>
          <p:nvPr/>
        </p:nvSpPr>
        <p:spPr bwMode="auto">
          <a:xfrm>
            <a:off x="2474913" y="1342985"/>
            <a:ext cx="76200" cy="242887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arrow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" name="Text Box 75"/>
          <p:cNvSpPr txBox="1">
            <a:spLocks noChangeArrowheads="1"/>
          </p:cNvSpPr>
          <p:nvPr/>
        </p:nvSpPr>
        <p:spPr bwMode="auto">
          <a:xfrm>
            <a:off x="422275" y="841335"/>
            <a:ext cx="409575" cy="336550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L0</a:t>
            </a:r>
          </a:p>
        </p:txBody>
      </p:sp>
      <p:sp>
        <p:nvSpPr>
          <p:cNvPr id="103" name="Text Box 76"/>
          <p:cNvSpPr txBox="1">
            <a:spLocks noChangeArrowheads="1"/>
          </p:cNvSpPr>
          <p:nvPr/>
        </p:nvSpPr>
        <p:spPr bwMode="auto">
          <a:xfrm>
            <a:off x="-31750" y="625435"/>
            <a:ext cx="522288" cy="336550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gun</a:t>
            </a:r>
          </a:p>
        </p:txBody>
      </p:sp>
      <p:sp>
        <p:nvSpPr>
          <p:cNvPr id="104" name="Oval 77"/>
          <p:cNvSpPr>
            <a:spLocks noChangeAspect="1" noChangeArrowheads="1"/>
          </p:cNvSpPr>
          <p:nvPr/>
        </p:nvSpPr>
        <p:spPr bwMode="auto">
          <a:xfrm>
            <a:off x="1128713" y="1581110"/>
            <a:ext cx="55562" cy="5556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5" name="Oval 78"/>
          <p:cNvSpPr>
            <a:spLocks noChangeAspect="1" noChangeArrowheads="1"/>
          </p:cNvSpPr>
          <p:nvPr/>
        </p:nvSpPr>
        <p:spPr bwMode="auto">
          <a:xfrm>
            <a:off x="4273550" y="1622385"/>
            <a:ext cx="55563" cy="5556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6" name="Rectangle 79"/>
          <p:cNvSpPr>
            <a:spLocks noChangeArrowheads="1"/>
          </p:cNvSpPr>
          <p:nvPr/>
        </p:nvSpPr>
        <p:spPr bwMode="auto">
          <a:xfrm>
            <a:off x="2751138" y="1590635"/>
            <a:ext cx="457200" cy="117475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7" name="Rectangle 80"/>
          <p:cNvSpPr>
            <a:spLocks noChangeArrowheads="1"/>
          </p:cNvSpPr>
          <p:nvPr/>
        </p:nvSpPr>
        <p:spPr bwMode="auto">
          <a:xfrm rot="2100000">
            <a:off x="787400" y="1322347"/>
            <a:ext cx="92075" cy="155575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CC00"/>
              </a:solidFill>
            </a:endParaRPr>
          </a:p>
        </p:txBody>
      </p:sp>
      <p:sp>
        <p:nvSpPr>
          <p:cNvPr id="108" name="Text Box 81"/>
          <p:cNvSpPr txBox="1">
            <a:spLocks noChangeArrowheads="1"/>
          </p:cNvSpPr>
          <p:nvPr/>
        </p:nvSpPr>
        <p:spPr bwMode="auto">
          <a:xfrm>
            <a:off x="669925" y="733385"/>
            <a:ext cx="836613" cy="312737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TCAV0</a:t>
            </a:r>
          </a:p>
        </p:txBody>
      </p:sp>
      <p:sp>
        <p:nvSpPr>
          <p:cNvPr id="109" name="Line 82"/>
          <p:cNvSpPr>
            <a:spLocks noChangeShapeType="1"/>
          </p:cNvSpPr>
          <p:nvPr/>
        </p:nvSpPr>
        <p:spPr bwMode="auto">
          <a:xfrm>
            <a:off x="949325" y="1009610"/>
            <a:ext cx="1588" cy="354012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arrow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0" name="Text Box 83"/>
          <p:cNvSpPr txBox="1">
            <a:spLocks noChangeArrowheads="1"/>
          </p:cNvSpPr>
          <p:nvPr/>
        </p:nvSpPr>
        <p:spPr bwMode="auto">
          <a:xfrm>
            <a:off x="6154738" y="733385"/>
            <a:ext cx="793750" cy="482600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old</a:t>
            </a:r>
          </a:p>
          <a:p>
            <a:pPr algn="ctr">
              <a:lnSpc>
                <a:spcPct val="80000"/>
              </a:lnSpc>
            </a:pP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screen</a:t>
            </a:r>
          </a:p>
        </p:txBody>
      </p:sp>
      <p:sp>
        <p:nvSpPr>
          <p:cNvPr id="111" name="Line 84"/>
          <p:cNvSpPr>
            <a:spLocks noChangeShapeType="1"/>
          </p:cNvSpPr>
          <p:nvPr/>
        </p:nvSpPr>
        <p:spPr bwMode="auto">
          <a:xfrm flipH="1">
            <a:off x="2162175" y="1342985"/>
            <a:ext cx="312738" cy="12382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arrow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2" name="Rectangle 85"/>
          <p:cNvSpPr>
            <a:spLocks noChangeArrowheads="1"/>
          </p:cNvSpPr>
          <p:nvPr/>
        </p:nvSpPr>
        <p:spPr bwMode="auto">
          <a:xfrm>
            <a:off x="3895725" y="977860"/>
            <a:ext cx="782638" cy="336550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 OTR</a:t>
            </a:r>
          </a:p>
        </p:txBody>
      </p:sp>
      <p:sp>
        <p:nvSpPr>
          <p:cNvPr id="113" name="Line 86"/>
          <p:cNvSpPr>
            <a:spLocks noChangeShapeType="1"/>
          </p:cNvSpPr>
          <p:nvPr/>
        </p:nvSpPr>
        <p:spPr bwMode="auto">
          <a:xfrm>
            <a:off x="4289425" y="1285835"/>
            <a:ext cx="174625" cy="25717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arrow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" name="Rectangle 87"/>
          <p:cNvSpPr>
            <a:spLocks noChangeArrowheads="1"/>
          </p:cNvSpPr>
          <p:nvPr/>
        </p:nvSpPr>
        <p:spPr bwMode="auto">
          <a:xfrm>
            <a:off x="4913313" y="1587460"/>
            <a:ext cx="457200" cy="117475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5" name="Rectangle 88"/>
          <p:cNvSpPr>
            <a:spLocks noChangeArrowheads="1"/>
          </p:cNvSpPr>
          <p:nvPr/>
        </p:nvSpPr>
        <p:spPr bwMode="auto">
          <a:xfrm>
            <a:off x="5197475" y="1585872"/>
            <a:ext cx="625475" cy="117475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6" name="Rectangle 89"/>
          <p:cNvSpPr>
            <a:spLocks noChangeArrowheads="1"/>
          </p:cNvSpPr>
          <p:nvPr/>
        </p:nvSpPr>
        <p:spPr bwMode="auto">
          <a:xfrm>
            <a:off x="5815013" y="1585872"/>
            <a:ext cx="365125" cy="117475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7" name="Oval 90"/>
          <p:cNvSpPr>
            <a:spLocks noChangeAspect="1" noChangeArrowheads="1"/>
          </p:cNvSpPr>
          <p:nvPr/>
        </p:nvSpPr>
        <p:spPr bwMode="auto">
          <a:xfrm>
            <a:off x="4427538" y="1622385"/>
            <a:ext cx="55562" cy="5556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8" name="Text Box 91"/>
          <p:cNvSpPr txBox="1">
            <a:spLocks noChangeArrowheads="1"/>
          </p:cNvSpPr>
          <p:nvPr/>
        </p:nvSpPr>
        <p:spPr bwMode="auto">
          <a:xfrm>
            <a:off x="2246313" y="1660485"/>
            <a:ext cx="430212" cy="336550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s</a:t>
            </a:r>
            <a:r>
              <a:rPr lang="en-US" sz="1600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z</a:t>
            </a:r>
            <a:r>
              <a:rPr lang="en-US" sz="1600" baseline="-25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119" name="Text Box 92"/>
          <p:cNvSpPr txBox="1">
            <a:spLocks noChangeArrowheads="1"/>
          </p:cNvSpPr>
          <p:nvPr/>
        </p:nvSpPr>
        <p:spPr bwMode="auto">
          <a:xfrm>
            <a:off x="4084638" y="1660485"/>
            <a:ext cx="430212" cy="336550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s</a:t>
            </a:r>
            <a:r>
              <a:rPr lang="en-US" sz="1600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z</a:t>
            </a:r>
            <a:r>
              <a:rPr lang="en-US" sz="1600" baseline="-25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120" name="Rectangle 93"/>
          <p:cNvSpPr>
            <a:spLocks noChangeArrowheads="1"/>
          </p:cNvSpPr>
          <p:nvPr/>
        </p:nvSpPr>
        <p:spPr bwMode="auto">
          <a:xfrm>
            <a:off x="1389063" y="1800185"/>
            <a:ext cx="182562" cy="301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1" name="Rectangle 94"/>
          <p:cNvSpPr>
            <a:spLocks noChangeArrowheads="1"/>
          </p:cNvSpPr>
          <p:nvPr/>
        </p:nvSpPr>
        <p:spPr bwMode="auto">
          <a:xfrm>
            <a:off x="1370013" y="1739860"/>
            <a:ext cx="88900" cy="136525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2" name="Rectangle 95"/>
          <p:cNvSpPr>
            <a:spLocks noChangeArrowheads="1"/>
          </p:cNvSpPr>
          <p:nvPr/>
        </p:nvSpPr>
        <p:spPr bwMode="auto">
          <a:xfrm rot="20700000">
            <a:off x="341313" y="1035010"/>
            <a:ext cx="55562" cy="92075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3" name="Oval 96"/>
          <p:cNvSpPr>
            <a:spLocks noChangeAspect="1" noChangeArrowheads="1"/>
          </p:cNvSpPr>
          <p:nvPr/>
        </p:nvSpPr>
        <p:spPr bwMode="auto">
          <a:xfrm>
            <a:off x="1538288" y="1785897"/>
            <a:ext cx="55562" cy="55563"/>
          </a:xfrm>
          <a:prstGeom prst="ellipse">
            <a:avLst/>
          </a:prstGeom>
          <a:solidFill>
            <a:srgbClr val="33CC33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4" name="Oval 97"/>
          <p:cNvSpPr>
            <a:spLocks noChangeAspect="1" noChangeArrowheads="1"/>
          </p:cNvSpPr>
          <p:nvPr/>
        </p:nvSpPr>
        <p:spPr bwMode="auto">
          <a:xfrm>
            <a:off x="255588" y="1181060"/>
            <a:ext cx="55562" cy="55562"/>
          </a:xfrm>
          <a:prstGeom prst="ellipse">
            <a:avLst/>
          </a:prstGeom>
          <a:solidFill>
            <a:srgbClr val="33CC33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5" name="Oval 98"/>
          <p:cNvSpPr>
            <a:spLocks noChangeAspect="1" noChangeArrowheads="1"/>
          </p:cNvSpPr>
          <p:nvPr/>
        </p:nvSpPr>
        <p:spPr bwMode="auto">
          <a:xfrm>
            <a:off x="1270000" y="1708110"/>
            <a:ext cx="55563" cy="55562"/>
          </a:xfrm>
          <a:prstGeom prst="ellipse">
            <a:avLst/>
          </a:prstGeom>
          <a:solidFill>
            <a:srgbClr val="33CC33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6" name="Oval 99"/>
          <p:cNvSpPr>
            <a:spLocks noChangeAspect="1" noChangeArrowheads="1"/>
          </p:cNvSpPr>
          <p:nvPr/>
        </p:nvSpPr>
        <p:spPr bwMode="auto">
          <a:xfrm>
            <a:off x="928688" y="1462047"/>
            <a:ext cx="55562" cy="55563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7" name="Oval 100"/>
          <p:cNvSpPr>
            <a:spLocks noChangeAspect="1" noChangeArrowheads="1"/>
          </p:cNvSpPr>
          <p:nvPr/>
        </p:nvSpPr>
        <p:spPr bwMode="auto">
          <a:xfrm>
            <a:off x="276225" y="998497"/>
            <a:ext cx="55563" cy="55563"/>
          </a:xfrm>
          <a:prstGeom prst="ellipse">
            <a:avLst/>
          </a:prstGeom>
          <a:solidFill>
            <a:srgbClr val="33CC33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8" name="Oval 101"/>
          <p:cNvSpPr>
            <a:spLocks noChangeAspect="1" noChangeArrowheads="1"/>
          </p:cNvSpPr>
          <p:nvPr/>
        </p:nvSpPr>
        <p:spPr bwMode="auto">
          <a:xfrm>
            <a:off x="366713" y="1068347"/>
            <a:ext cx="55562" cy="55563"/>
          </a:xfrm>
          <a:prstGeom prst="ellipse">
            <a:avLst/>
          </a:prstGeom>
          <a:solidFill>
            <a:srgbClr val="33CC33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9" name="Oval 102"/>
          <p:cNvSpPr>
            <a:spLocks noChangeAspect="1" noChangeArrowheads="1"/>
          </p:cNvSpPr>
          <p:nvPr/>
        </p:nvSpPr>
        <p:spPr bwMode="auto">
          <a:xfrm>
            <a:off x="5321300" y="1616035"/>
            <a:ext cx="55563" cy="5556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0" name="Oval 103"/>
          <p:cNvSpPr>
            <a:spLocks noChangeAspect="1" noChangeArrowheads="1"/>
          </p:cNvSpPr>
          <p:nvPr/>
        </p:nvSpPr>
        <p:spPr bwMode="auto">
          <a:xfrm>
            <a:off x="5435600" y="1616035"/>
            <a:ext cx="55563" cy="5556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1" name="Oval 104"/>
          <p:cNvSpPr>
            <a:spLocks noChangeAspect="1" noChangeArrowheads="1"/>
          </p:cNvSpPr>
          <p:nvPr/>
        </p:nvSpPr>
        <p:spPr bwMode="auto">
          <a:xfrm>
            <a:off x="5549900" y="1616035"/>
            <a:ext cx="55563" cy="5556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2" name="Oval 105"/>
          <p:cNvSpPr>
            <a:spLocks noChangeAspect="1" noChangeArrowheads="1"/>
          </p:cNvSpPr>
          <p:nvPr/>
        </p:nvSpPr>
        <p:spPr bwMode="auto">
          <a:xfrm>
            <a:off x="5668963" y="1614447"/>
            <a:ext cx="55562" cy="5556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3" name="Text Box 106"/>
          <p:cNvSpPr txBox="1">
            <a:spLocks noChangeArrowheads="1"/>
          </p:cNvSpPr>
          <p:nvPr/>
        </p:nvSpPr>
        <p:spPr bwMode="auto">
          <a:xfrm>
            <a:off x="-28575" y="1647785"/>
            <a:ext cx="827088" cy="533400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 wires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 OTR</a:t>
            </a:r>
          </a:p>
        </p:txBody>
      </p:sp>
      <p:sp>
        <p:nvSpPr>
          <p:cNvPr id="134" name="Line 107"/>
          <p:cNvSpPr>
            <a:spLocks noChangeShapeType="1"/>
          </p:cNvSpPr>
          <p:nvPr/>
        </p:nvSpPr>
        <p:spPr bwMode="auto">
          <a:xfrm flipV="1">
            <a:off x="744538" y="1519197"/>
            <a:ext cx="187325" cy="280988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arrow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5" name="Line 108"/>
          <p:cNvSpPr>
            <a:spLocks noChangeShapeType="1"/>
          </p:cNvSpPr>
          <p:nvPr/>
        </p:nvSpPr>
        <p:spPr bwMode="auto">
          <a:xfrm flipH="1">
            <a:off x="4289425" y="1285835"/>
            <a:ext cx="1588" cy="3048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arrow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6" name="Line 109"/>
          <p:cNvSpPr>
            <a:spLocks noChangeShapeType="1"/>
          </p:cNvSpPr>
          <p:nvPr/>
        </p:nvSpPr>
        <p:spPr bwMode="auto">
          <a:xfrm flipH="1">
            <a:off x="3908425" y="1285835"/>
            <a:ext cx="381000" cy="1524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arrow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7" name="Rectangle 110"/>
          <p:cNvSpPr>
            <a:spLocks noChangeArrowheads="1"/>
          </p:cNvSpPr>
          <p:nvPr/>
        </p:nvSpPr>
        <p:spPr bwMode="auto">
          <a:xfrm>
            <a:off x="2679700" y="1617622"/>
            <a:ext cx="55563" cy="635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8" name="Line 111"/>
          <p:cNvSpPr>
            <a:spLocks noChangeShapeType="1"/>
          </p:cNvSpPr>
          <p:nvPr/>
        </p:nvSpPr>
        <p:spPr bwMode="auto">
          <a:xfrm flipV="1">
            <a:off x="2700338" y="1719222"/>
            <a:ext cx="3175" cy="252413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arrow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9" name="Text Box 112"/>
          <p:cNvSpPr txBox="1">
            <a:spLocks noChangeArrowheads="1"/>
          </p:cNvSpPr>
          <p:nvPr/>
        </p:nvSpPr>
        <p:spPr bwMode="auto">
          <a:xfrm>
            <a:off x="2551113" y="1893847"/>
            <a:ext cx="862012" cy="312738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stopper</a:t>
            </a:r>
          </a:p>
        </p:txBody>
      </p:sp>
      <p:sp>
        <p:nvSpPr>
          <p:cNvPr id="140" name="Rectangle 113"/>
          <p:cNvSpPr>
            <a:spLocks noChangeAspect="1" noChangeArrowheads="1"/>
          </p:cNvSpPr>
          <p:nvPr/>
        </p:nvSpPr>
        <p:spPr bwMode="auto">
          <a:xfrm rot="2100000">
            <a:off x="633413" y="1235035"/>
            <a:ext cx="26987" cy="68262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1" name="Rectangle 114"/>
          <p:cNvSpPr>
            <a:spLocks noChangeAspect="1" noChangeArrowheads="1"/>
          </p:cNvSpPr>
          <p:nvPr/>
        </p:nvSpPr>
        <p:spPr bwMode="auto">
          <a:xfrm rot="2100000">
            <a:off x="674688" y="1249322"/>
            <a:ext cx="26987" cy="68263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2" name="Rectangle 115"/>
          <p:cNvSpPr>
            <a:spLocks noChangeAspect="1" noChangeArrowheads="1"/>
          </p:cNvSpPr>
          <p:nvPr/>
        </p:nvSpPr>
        <p:spPr bwMode="auto">
          <a:xfrm rot="2100000">
            <a:off x="720725" y="1287422"/>
            <a:ext cx="26988" cy="68263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" name="Rectangle 116"/>
          <p:cNvSpPr>
            <a:spLocks noChangeAspect="1" noChangeArrowheads="1"/>
          </p:cNvSpPr>
          <p:nvPr/>
        </p:nvSpPr>
        <p:spPr bwMode="auto">
          <a:xfrm rot="2100000">
            <a:off x="749300" y="1317585"/>
            <a:ext cx="26988" cy="68262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4" name="Line 117"/>
          <p:cNvSpPr>
            <a:spLocks noChangeShapeType="1"/>
          </p:cNvSpPr>
          <p:nvPr/>
        </p:nvSpPr>
        <p:spPr bwMode="auto">
          <a:xfrm flipV="1">
            <a:off x="601663" y="1336635"/>
            <a:ext cx="88900" cy="13335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arrow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5" name="Text Box 118"/>
          <p:cNvSpPr txBox="1">
            <a:spLocks noChangeArrowheads="1"/>
          </p:cNvSpPr>
          <p:nvPr/>
        </p:nvSpPr>
        <p:spPr bwMode="auto">
          <a:xfrm>
            <a:off x="-76200" y="1298535"/>
            <a:ext cx="760413" cy="312737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heater</a:t>
            </a:r>
          </a:p>
        </p:txBody>
      </p:sp>
      <p:sp>
        <p:nvSpPr>
          <p:cNvPr id="146" name="Oval 119"/>
          <p:cNvSpPr>
            <a:spLocks noChangeAspect="1" noChangeArrowheads="1"/>
          </p:cNvSpPr>
          <p:nvPr/>
        </p:nvSpPr>
        <p:spPr bwMode="auto">
          <a:xfrm>
            <a:off x="2132013" y="1584285"/>
            <a:ext cx="57150" cy="5556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7" name="Oval 120"/>
          <p:cNvSpPr>
            <a:spLocks noChangeAspect="1" noChangeArrowheads="1"/>
          </p:cNvSpPr>
          <p:nvPr/>
        </p:nvSpPr>
        <p:spPr bwMode="auto">
          <a:xfrm>
            <a:off x="3940175" y="1565235"/>
            <a:ext cx="55563" cy="5556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8" name="Rectangle 121"/>
          <p:cNvSpPr>
            <a:spLocks noChangeArrowheads="1"/>
          </p:cNvSpPr>
          <p:nvPr/>
        </p:nvSpPr>
        <p:spPr bwMode="auto">
          <a:xfrm>
            <a:off x="6996113" y="1552535"/>
            <a:ext cx="57150" cy="174625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9" name="Rectangle 122"/>
          <p:cNvSpPr>
            <a:spLocks noChangeArrowheads="1"/>
          </p:cNvSpPr>
          <p:nvPr/>
        </p:nvSpPr>
        <p:spPr bwMode="auto">
          <a:xfrm rot="16200000">
            <a:off x="6445250" y="1543010"/>
            <a:ext cx="731838" cy="201612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0" anchor="ctr"/>
          <a:lstStyle/>
          <a:p>
            <a:pPr algn="ctr"/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wall</a:t>
            </a:r>
          </a:p>
        </p:txBody>
      </p:sp>
      <p:sp>
        <p:nvSpPr>
          <p:cNvPr id="150" name="Line 123"/>
          <p:cNvSpPr>
            <a:spLocks noChangeShapeType="1"/>
          </p:cNvSpPr>
          <p:nvPr/>
        </p:nvSpPr>
        <p:spPr bwMode="auto">
          <a:xfrm flipV="1">
            <a:off x="2422525" y="1654135"/>
            <a:ext cx="1588" cy="13652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arrow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1" name="Line 124"/>
          <p:cNvSpPr>
            <a:spLocks noChangeShapeType="1"/>
          </p:cNvSpPr>
          <p:nvPr/>
        </p:nvSpPr>
        <p:spPr bwMode="auto">
          <a:xfrm flipV="1">
            <a:off x="4257675" y="1657310"/>
            <a:ext cx="1588" cy="13652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arrow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2" name="Rectangle 125"/>
          <p:cNvSpPr>
            <a:spLocks noChangeArrowheads="1"/>
          </p:cNvSpPr>
          <p:nvPr/>
        </p:nvSpPr>
        <p:spPr bwMode="auto">
          <a:xfrm>
            <a:off x="7112000" y="1574760"/>
            <a:ext cx="57150" cy="174625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3" name="Rectangle 126"/>
          <p:cNvSpPr>
            <a:spLocks noChangeArrowheads="1"/>
          </p:cNvSpPr>
          <p:nvPr/>
        </p:nvSpPr>
        <p:spPr bwMode="auto">
          <a:xfrm rot="480000">
            <a:off x="7331075" y="1717635"/>
            <a:ext cx="109538" cy="26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2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4" name="Rectangle 127"/>
          <p:cNvSpPr>
            <a:spLocks noChangeArrowheads="1"/>
          </p:cNvSpPr>
          <p:nvPr/>
        </p:nvSpPr>
        <p:spPr bwMode="auto">
          <a:xfrm>
            <a:off x="7307263" y="1631910"/>
            <a:ext cx="57150" cy="174625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5" name="Rectangle 128"/>
          <p:cNvSpPr>
            <a:spLocks noChangeArrowheads="1"/>
          </p:cNvSpPr>
          <p:nvPr/>
        </p:nvSpPr>
        <p:spPr bwMode="auto">
          <a:xfrm>
            <a:off x="7423150" y="1654135"/>
            <a:ext cx="57150" cy="174625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6" name="Text Box 129"/>
          <p:cNvSpPr txBox="1">
            <a:spLocks noChangeArrowheads="1"/>
          </p:cNvSpPr>
          <p:nvPr/>
        </p:nvSpPr>
        <p:spPr bwMode="auto">
          <a:xfrm>
            <a:off x="6947209" y="1876385"/>
            <a:ext cx="559769" cy="31393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DL2</a:t>
            </a:r>
            <a:endParaRPr lang="en-US" sz="16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7" name="Line 130"/>
          <p:cNvSpPr>
            <a:spLocks noChangeShapeType="1"/>
          </p:cNvSpPr>
          <p:nvPr/>
        </p:nvSpPr>
        <p:spPr bwMode="auto">
          <a:xfrm flipV="1">
            <a:off x="4803775" y="1733510"/>
            <a:ext cx="3175" cy="182562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arrow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8" name="Rectangle 131"/>
          <p:cNvSpPr>
            <a:spLocks noChangeArrowheads="1"/>
          </p:cNvSpPr>
          <p:nvPr/>
        </p:nvSpPr>
        <p:spPr bwMode="auto">
          <a:xfrm>
            <a:off x="8037513" y="1676360"/>
            <a:ext cx="609600" cy="117475"/>
          </a:xfrm>
          <a:prstGeom prst="rect">
            <a:avLst/>
          </a:prstGeom>
          <a:gradFill rotWithShape="1">
            <a:gsLst>
              <a:gs pos="0">
                <a:srgbClr val="DBB7FF"/>
              </a:gs>
              <a:gs pos="100000">
                <a:srgbClr val="DBB7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" name="Text Box 132"/>
          <p:cNvSpPr txBox="1">
            <a:spLocks noChangeArrowheads="1"/>
          </p:cNvSpPr>
          <p:nvPr/>
        </p:nvSpPr>
        <p:spPr bwMode="auto">
          <a:xfrm>
            <a:off x="7837488" y="1876385"/>
            <a:ext cx="1030287" cy="312737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undulator</a:t>
            </a:r>
          </a:p>
        </p:txBody>
      </p:sp>
      <p:sp>
        <p:nvSpPr>
          <p:cNvPr id="160" name="Rectangle 133"/>
          <p:cNvSpPr>
            <a:spLocks noChangeArrowheads="1"/>
          </p:cNvSpPr>
          <p:nvPr/>
        </p:nvSpPr>
        <p:spPr bwMode="auto">
          <a:xfrm>
            <a:off x="8751888" y="1652547"/>
            <a:ext cx="57150" cy="174625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009999"/>
              </a:solidFill>
            </a:endParaRPr>
          </a:p>
        </p:txBody>
      </p:sp>
      <p:sp>
        <p:nvSpPr>
          <p:cNvPr id="161" name="Rectangle 134"/>
          <p:cNvSpPr>
            <a:spLocks noChangeArrowheads="1"/>
          </p:cNvSpPr>
          <p:nvPr/>
        </p:nvSpPr>
        <p:spPr bwMode="auto">
          <a:xfrm rot="960000">
            <a:off x="8951913" y="1766847"/>
            <a:ext cx="76200" cy="762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996633"/>
              </a:solidFill>
            </a:endParaRPr>
          </a:p>
        </p:txBody>
      </p:sp>
      <p:sp>
        <p:nvSpPr>
          <p:cNvPr id="162" name="Oval 135"/>
          <p:cNvSpPr>
            <a:spLocks noChangeAspect="1" noChangeArrowheads="1"/>
          </p:cNvSpPr>
          <p:nvPr/>
        </p:nvSpPr>
        <p:spPr bwMode="auto">
          <a:xfrm>
            <a:off x="7580313" y="1711285"/>
            <a:ext cx="55562" cy="5556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3" name="Oval 136"/>
          <p:cNvSpPr>
            <a:spLocks noChangeAspect="1" noChangeArrowheads="1"/>
          </p:cNvSpPr>
          <p:nvPr/>
        </p:nvSpPr>
        <p:spPr bwMode="auto">
          <a:xfrm>
            <a:off x="7699375" y="1711285"/>
            <a:ext cx="55563" cy="5556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4" name="Oval 137"/>
          <p:cNvSpPr>
            <a:spLocks noChangeAspect="1" noChangeArrowheads="1"/>
          </p:cNvSpPr>
          <p:nvPr/>
        </p:nvSpPr>
        <p:spPr bwMode="auto">
          <a:xfrm>
            <a:off x="7820025" y="1711285"/>
            <a:ext cx="55563" cy="5556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5" name="Oval 138"/>
          <p:cNvSpPr>
            <a:spLocks noChangeAspect="1" noChangeArrowheads="1"/>
          </p:cNvSpPr>
          <p:nvPr/>
        </p:nvSpPr>
        <p:spPr bwMode="auto">
          <a:xfrm>
            <a:off x="7939088" y="1709697"/>
            <a:ext cx="55562" cy="5556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6" name="Text Box 139"/>
          <p:cNvSpPr txBox="1">
            <a:spLocks noChangeArrowheads="1"/>
          </p:cNvSpPr>
          <p:nvPr/>
        </p:nvSpPr>
        <p:spPr bwMode="auto">
          <a:xfrm>
            <a:off x="7059613" y="657185"/>
            <a:ext cx="1423987" cy="75406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 wire</a:t>
            </a:r>
          </a:p>
          <a:p>
            <a:pPr algn="ctr"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scanners +</a:t>
            </a:r>
          </a:p>
          <a:p>
            <a:pPr algn="ctr"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 collimators</a:t>
            </a:r>
          </a:p>
        </p:txBody>
      </p:sp>
      <p:sp>
        <p:nvSpPr>
          <p:cNvPr id="167" name="AutoShape 140"/>
          <p:cNvSpPr>
            <a:spLocks/>
          </p:cNvSpPr>
          <p:nvPr/>
        </p:nvSpPr>
        <p:spPr bwMode="auto">
          <a:xfrm rot="16200000">
            <a:off x="7696994" y="1246941"/>
            <a:ext cx="141288" cy="381000"/>
          </a:xfrm>
          <a:prstGeom prst="rightBrace">
            <a:avLst>
              <a:gd name="adj1" fmla="val 22472"/>
              <a:gd name="adj2" fmla="val 50000"/>
            </a:avLst>
          </a:prstGeom>
          <a:noFill/>
          <a:ln w="127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8" name="Oval 141"/>
          <p:cNvSpPr>
            <a:spLocks noChangeAspect="1" noChangeArrowheads="1"/>
          </p:cNvSpPr>
          <p:nvPr/>
        </p:nvSpPr>
        <p:spPr bwMode="auto">
          <a:xfrm>
            <a:off x="7362825" y="1704935"/>
            <a:ext cx="55563" cy="5556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9" name="Oval 142"/>
          <p:cNvSpPr>
            <a:spLocks noChangeAspect="1" noChangeArrowheads="1"/>
          </p:cNvSpPr>
          <p:nvPr/>
        </p:nvSpPr>
        <p:spPr bwMode="auto">
          <a:xfrm>
            <a:off x="7759700" y="1711285"/>
            <a:ext cx="55563" cy="5556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0" name="Oval 143"/>
          <p:cNvSpPr>
            <a:spLocks noChangeAspect="1" noChangeArrowheads="1"/>
          </p:cNvSpPr>
          <p:nvPr/>
        </p:nvSpPr>
        <p:spPr bwMode="auto">
          <a:xfrm>
            <a:off x="8890000" y="1755735"/>
            <a:ext cx="55563" cy="5556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1" name="Rectangle 144"/>
          <p:cNvSpPr>
            <a:spLocks noChangeArrowheads="1"/>
          </p:cNvSpPr>
          <p:nvPr/>
        </p:nvSpPr>
        <p:spPr bwMode="auto">
          <a:xfrm>
            <a:off x="7070725" y="1495385"/>
            <a:ext cx="26988" cy="92075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2" name="Rectangle 145"/>
          <p:cNvSpPr>
            <a:spLocks noChangeArrowheads="1"/>
          </p:cNvSpPr>
          <p:nvPr/>
        </p:nvSpPr>
        <p:spPr bwMode="auto">
          <a:xfrm>
            <a:off x="7072313" y="1723985"/>
            <a:ext cx="26987" cy="92075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3" name="Rectangle 146"/>
          <p:cNvSpPr>
            <a:spLocks noChangeArrowheads="1"/>
          </p:cNvSpPr>
          <p:nvPr/>
        </p:nvSpPr>
        <p:spPr bwMode="auto">
          <a:xfrm>
            <a:off x="7380288" y="1571585"/>
            <a:ext cx="26987" cy="92075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4" name="Rectangle 147"/>
          <p:cNvSpPr>
            <a:spLocks noChangeArrowheads="1"/>
          </p:cNvSpPr>
          <p:nvPr/>
        </p:nvSpPr>
        <p:spPr bwMode="auto">
          <a:xfrm>
            <a:off x="7381875" y="1800185"/>
            <a:ext cx="26988" cy="92075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5" name="Rectangle 148"/>
          <p:cNvSpPr>
            <a:spLocks noChangeArrowheads="1"/>
          </p:cNvSpPr>
          <p:nvPr/>
        </p:nvSpPr>
        <p:spPr bwMode="auto">
          <a:xfrm>
            <a:off x="7932738" y="1571585"/>
            <a:ext cx="26987" cy="92075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6" name="Rectangle 149"/>
          <p:cNvSpPr>
            <a:spLocks noChangeArrowheads="1"/>
          </p:cNvSpPr>
          <p:nvPr/>
        </p:nvSpPr>
        <p:spPr bwMode="auto">
          <a:xfrm>
            <a:off x="7934325" y="1800185"/>
            <a:ext cx="26988" cy="92075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7" name="Rectangle 150"/>
          <p:cNvSpPr>
            <a:spLocks noChangeArrowheads="1"/>
          </p:cNvSpPr>
          <p:nvPr/>
        </p:nvSpPr>
        <p:spPr bwMode="auto">
          <a:xfrm>
            <a:off x="7818438" y="1571585"/>
            <a:ext cx="26987" cy="92075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8" name="Rectangle 151"/>
          <p:cNvSpPr>
            <a:spLocks noChangeArrowheads="1"/>
          </p:cNvSpPr>
          <p:nvPr/>
        </p:nvSpPr>
        <p:spPr bwMode="auto">
          <a:xfrm>
            <a:off x="7820025" y="1800185"/>
            <a:ext cx="26988" cy="92075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9" name="Rectangle 152"/>
          <p:cNvSpPr>
            <a:spLocks noChangeArrowheads="1"/>
          </p:cNvSpPr>
          <p:nvPr/>
        </p:nvSpPr>
        <p:spPr bwMode="auto">
          <a:xfrm>
            <a:off x="7694613" y="1571585"/>
            <a:ext cx="26987" cy="92075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0" name="Rectangle 153"/>
          <p:cNvSpPr>
            <a:spLocks noChangeArrowheads="1"/>
          </p:cNvSpPr>
          <p:nvPr/>
        </p:nvSpPr>
        <p:spPr bwMode="auto">
          <a:xfrm>
            <a:off x="7696200" y="1800185"/>
            <a:ext cx="26988" cy="92075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1" name="Rectangle 154"/>
          <p:cNvSpPr>
            <a:spLocks noChangeArrowheads="1"/>
          </p:cNvSpPr>
          <p:nvPr/>
        </p:nvSpPr>
        <p:spPr bwMode="auto">
          <a:xfrm>
            <a:off x="7580313" y="1571585"/>
            <a:ext cx="26987" cy="92075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2" name="Rectangle 155"/>
          <p:cNvSpPr>
            <a:spLocks noChangeArrowheads="1"/>
          </p:cNvSpPr>
          <p:nvPr/>
        </p:nvSpPr>
        <p:spPr bwMode="auto">
          <a:xfrm>
            <a:off x="7581900" y="1800185"/>
            <a:ext cx="26988" cy="92075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" name="Rectangle 156"/>
          <p:cNvSpPr>
            <a:spLocks noChangeArrowheads="1"/>
          </p:cNvSpPr>
          <p:nvPr/>
        </p:nvSpPr>
        <p:spPr bwMode="auto">
          <a:xfrm>
            <a:off x="8470900" y="1103272"/>
            <a:ext cx="692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vert.</a:t>
            </a:r>
          </a:p>
          <a:p>
            <a:r>
              <a:rPr 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dump</a:t>
            </a:r>
          </a:p>
        </p:txBody>
      </p:sp>
      <p:sp>
        <p:nvSpPr>
          <p:cNvPr id="184" name="AutoShape 157"/>
          <p:cNvSpPr>
            <a:spLocks noChangeArrowheads="1"/>
          </p:cNvSpPr>
          <p:nvPr/>
        </p:nvSpPr>
        <p:spPr bwMode="auto">
          <a:xfrm rot="960000">
            <a:off x="7199313" y="1647785"/>
            <a:ext cx="76200" cy="76200"/>
          </a:xfrm>
          <a:prstGeom prst="triangle">
            <a:avLst>
              <a:gd name="adj" fmla="val 50000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33CC33"/>
              </a:solidFill>
            </a:endParaRPr>
          </a:p>
        </p:txBody>
      </p:sp>
      <p:cxnSp>
        <p:nvCxnSpPr>
          <p:cNvPr id="188" name="Straight Arrow Connector 187"/>
          <p:cNvCxnSpPr/>
          <p:nvPr/>
        </p:nvCxnSpPr>
        <p:spPr>
          <a:xfrm flipV="1">
            <a:off x="3227825" y="1892800"/>
            <a:ext cx="1190555" cy="10753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/>
          <p:nvPr/>
        </p:nvCxnSpPr>
        <p:spPr>
          <a:xfrm flipV="1">
            <a:off x="4303165" y="1738343"/>
            <a:ext cx="4685410" cy="1268202"/>
          </a:xfrm>
          <a:prstGeom prst="straightConnector1">
            <a:avLst/>
          </a:prstGeom>
          <a:ln>
            <a:solidFill>
              <a:srgbClr val="0F06BA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5" name="Text Box 42"/>
          <p:cNvSpPr txBox="1">
            <a:spLocks noChangeArrowheads="1"/>
          </p:cNvSpPr>
          <p:nvPr/>
        </p:nvSpPr>
        <p:spPr bwMode="auto">
          <a:xfrm>
            <a:off x="1269169" y="5209878"/>
            <a:ext cx="36484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pC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photon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energy @ 840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92" name="Text Box 20"/>
          <p:cNvSpPr txBox="1">
            <a:spLocks noChangeArrowheads="1"/>
          </p:cNvSpPr>
          <p:nvPr/>
        </p:nvSpPr>
        <p:spPr bwMode="auto">
          <a:xfrm>
            <a:off x="3581400" y="6324600"/>
            <a:ext cx="2925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</a:rPr>
              <a:t>*  Y</a:t>
            </a:r>
            <a:r>
              <a:rPr lang="en-US" b="1" i="1" dirty="0">
                <a:solidFill>
                  <a:srgbClr val="000000"/>
                </a:solidFill>
              </a:rPr>
              <a:t>. Ding et. al, PRL </a:t>
            </a:r>
            <a:r>
              <a:rPr lang="en-US" b="1" i="1" dirty="0" smtClean="0">
                <a:solidFill>
                  <a:srgbClr val="000000"/>
                </a:solidFill>
              </a:rPr>
              <a:t>2009</a:t>
            </a:r>
            <a:endParaRPr lang="en-US" b="1" i="1" dirty="0" smtClean="0">
              <a:solidFill>
                <a:srgbClr val="000000"/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5184675" y="3148245"/>
            <a:ext cx="384230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Low charge mode developed by J. Frisch </a:t>
            </a:r>
            <a:r>
              <a:rPr lang="en-US" sz="2000" i="1" kern="0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et al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Simulations* suggest a few </a:t>
            </a:r>
            <a:r>
              <a:rPr lang="en-US" sz="2000" kern="0" dirty="0" err="1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fs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 electron and x-ray pulse duration.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A 3-pC bunch is capable of generating </a:t>
            </a:r>
            <a:r>
              <a:rPr lang="en-US" sz="2000" kern="0" dirty="0" err="1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attosecond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FEL,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but diagnostics is very challenging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lang="en-US" sz="2000" kern="0" dirty="0" smtClean="0">
              <a:solidFill>
                <a:srgbClr val="000000"/>
              </a:solidFill>
              <a:latin typeface="Arial"/>
              <a:sym typeface="Wingdings" pitchFamily="2" charset="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C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425" y="663840"/>
            <a:ext cx="4264760" cy="2564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458590" y="740650"/>
            <a:ext cx="50310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US" sz="2000" dirty="0" smtClean="0">
                <a:solidFill>
                  <a:prstClr val="black"/>
                </a:solidFill>
              </a:rPr>
              <a:t>SASE Wavelength range: </a:t>
            </a:r>
            <a:r>
              <a:rPr lang="en-US" sz="2000" b="1" dirty="0" smtClean="0">
                <a:solidFill>
                  <a:prstClr val="black"/>
                </a:solidFill>
              </a:rPr>
              <a:t>3 – 0.6 </a:t>
            </a:r>
            <a:r>
              <a:rPr lang="en-US" sz="2000" dirty="0" smtClean="0">
                <a:solidFill>
                  <a:prstClr val="black"/>
                </a:solidFill>
              </a:rPr>
              <a:t>Å</a:t>
            </a:r>
          </a:p>
          <a:p>
            <a:pPr marL="344488" indent="-344488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US" sz="2000" dirty="0" smtClean="0">
                <a:solidFill>
                  <a:prstClr val="black"/>
                </a:solidFill>
              </a:rPr>
              <a:t>Photon energy range: </a:t>
            </a:r>
            <a:r>
              <a:rPr lang="en-US" sz="2000" b="1" dirty="0" smtClean="0">
                <a:solidFill>
                  <a:prstClr val="black"/>
                </a:solidFill>
              </a:rPr>
              <a:t>4 - 20 </a:t>
            </a:r>
            <a:r>
              <a:rPr lang="en-US" sz="2000" dirty="0" err="1" smtClean="0">
                <a:solidFill>
                  <a:prstClr val="black"/>
                </a:solidFill>
              </a:rPr>
              <a:t>keV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344488" indent="-344488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US" sz="2000" dirty="0" smtClean="0">
                <a:solidFill>
                  <a:prstClr val="black"/>
                </a:solidFill>
              </a:rPr>
              <a:t>Pulse length (</a:t>
            </a:r>
            <a:r>
              <a:rPr lang="en-US" sz="2000" b="1" dirty="0" smtClean="0">
                <a:solidFill>
                  <a:prstClr val="black"/>
                </a:solidFill>
              </a:rPr>
              <a:t>10 </a:t>
            </a:r>
            <a:r>
              <a:rPr lang="en-US" sz="2000" dirty="0" smtClean="0">
                <a:solidFill>
                  <a:prstClr val="black"/>
                </a:solidFill>
              </a:rPr>
              <a:t>fs FWHM)</a:t>
            </a:r>
          </a:p>
          <a:p>
            <a:pPr marL="344488" indent="-344488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US" sz="2000" dirty="0" smtClean="0">
                <a:solidFill>
                  <a:prstClr val="black"/>
                </a:solidFill>
              </a:rPr>
              <a:t>Pulse energy up to </a:t>
            </a:r>
            <a:r>
              <a:rPr lang="en-US" sz="2000" b="1" dirty="0" smtClean="0">
                <a:solidFill>
                  <a:prstClr val="black"/>
                </a:solidFill>
              </a:rPr>
              <a:t>1 </a:t>
            </a:r>
            <a:r>
              <a:rPr lang="en-US" sz="2000" dirty="0" err="1" smtClean="0">
                <a:solidFill>
                  <a:prstClr val="black"/>
                </a:solidFill>
              </a:rPr>
              <a:t>mJ</a:t>
            </a:r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230" y="779055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6BB00"/>
                </a:solidFill>
              </a:rPr>
              <a:t>Spring-8 SACLA</a:t>
            </a:r>
          </a:p>
          <a:p>
            <a:r>
              <a:rPr lang="en-US" b="1" i="1" dirty="0" smtClean="0">
                <a:solidFill>
                  <a:prstClr val="white"/>
                </a:solidFill>
              </a:rPr>
              <a:t>2011</a:t>
            </a:r>
            <a:endParaRPr lang="en-US" b="1" i="1" dirty="0">
              <a:solidFill>
                <a:prstClr val="whit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693095" y="-27450"/>
            <a:ext cx="788090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3600" b="1" kern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More to come</a:t>
            </a:r>
            <a:endParaRPr lang="en-US" sz="3600" b="1" kern="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10" y="3582620"/>
            <a:ext cx="2766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8000"/>
                </a:solidFill>
              </a:rPr>
              <a:t>more to come:</a:t>
            </a:r>
          </a:p>
          <a:p>
            <a:r>
              <a:rPr lang="en-US" sz="2400" b="1" i="1" dirty="0" smtClean="0">
                <a:solidFill>
                  <a:srgbClr val="008000"/>
                </a:solidFill>
              </a:rPr>
              <a:t>PAL-XFEL (2015)</a:t>
            </a:r>
          </a:p>
          <a:p>
            <a:r>
              <a:rPr lang="en-US" sz="2400" b="1" i="1" dirty="0" err="1" smtClean="0">
                <a:solidFill>
                  <a:srgbClr val="008000"/>
                </a:solidFill>
              </a:rPr>
              <a:t>SwissFEL</a:t>
            </a:r>
            <a:r>
              <a:rPr lang="en-US" sz="2400" b="1" i="1" dirty="0" smtClean="0">
                <a:solidFill>
                  <a:srgbClr val="008000"/>
                </a:solidFill>
              </a:rPr>
              <a:t> (2016)</a:t>
            </a:r>
          </a:p>
          <a:p>
            <a:r>
              <a:rPr lang="en-US" sz="2400" b="1" i="1" dirty="0" smtClean="0">
                <a:solidFill>
                  <a:srgbClr val="008000"/>
                </a:solidFill>
              </a:rPr>
              <a:t>LCLS-II (2018)</a:t>
            </a:r>
          </a:p>
          <a:p>
            <a:r>
              <a:rPr lang="en-US" sz="2400" b="1" i="1" dirty="0" smtClean="0">
                <a:solidFill>
                  <a:srgbClr val="008000"/>
                </a:solidFill>
              </a:rPr>
              <a:t>…</a:t>
            </a:r>
            <a:endParaRPr lang="en-US" sz="2400" b="1" i="1" dirty="0">
              <a:solidFill>
                <a:srgbClr val="008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2997394" y="3083354"/>
            <a:ext cx="6074291" cy="3698445"/>
            <a:chOff x="4495800" y="3733800"/>
            <a:chExt cx="4575886" cy="3048000"/>
          </a:xfrm>
        </p:grpSpPr>
        <p:pic>
          <p:nvPicPr>
            <p:cNvPr id="15" name="Picture 14" descr="XFE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5800" y="3733800"/>
              <a:ext cx="4575886" cy="3048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4953001" y="5701383"/>
              <a:ext cx="2639420" cy="380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solidFill>
                    <a:srgbClr val="FF3300"/>
                  </a:solidFill>
                </a:rPr>
                <a:t>European XFEL ~ 2015</a:t>
              </a:r>
              <a:endParaRPr lang="en-US" sz="2400" b="1" i="1" dirty="0">
                <a:solidFill>
                  <a:srgbClr val="FF3300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 l="1668" r="3415"/>
          <a:stretch>
            <a:fillRect/>
          </a:stretch>
        </p:blipFill>
        <p:spPr bwMode="auto">
          <a:xfrm>
            <a:off x="2997395" y="817460"/>
            <a:ext cx="6108201" cy="3149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770" y="-26988"/>
            <a:ext cx="7880350" cy="762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Also for soft x-ray FELs</a:t>
            </a:r>
            <a:endParaRPr lang="en-US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4" descr="FEL-Hall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60" y="702770"/>
            <a:ext cx="2892425" cy="3263900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09573" y="971080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FLASH @ DESY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Operates down to  4 nm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18419" b="39113"/>
          <a:stretch/>
        </p:blipFill>
        <p:spPr bwMode="auto">
          <a:xfrm>
            <a:off x="0" y="4120290"/>
            <a:ext cx="9144000" cy="27651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0210" y="6232565"/>
            <a:ext cx="5412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Next-Generation Light Source (NGLS), LBL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0955"/>
            <a:ext cx="8610600" cy="762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comes next for XFELs?</a:t>
            </a:r>
            <a:endParaRPr lang="en-US" sz="3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3830" y="4005075"/>
            <a:ext cx="8610600" cy="960125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90000"/>
              </a:lnSpc>
              <a:buBlip>
                <a:blip r:embed="rId3"/>
              </a:buBlip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Precise control x-ray properties similar to optical lasers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Blip>
                <a:blip r:embed="rId3"/>
              </a:buBlip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Compact coherent sources</a:t>
            </a: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228600" y="625435"/>
            <a:ext cx="87630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</a:rPr>
              <a:t>SASE temporal coherence can be drastically improved by seeding (self or external seeding)</a:t>
            </a:r>
          </a:p>
        </p:txBody>
      </p:sp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310" y="1370005"/>
            <a:ext cx="3438525" cy="3057525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1951310" y="1765293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Arial" pitchFamily="34" charset="0"/>
              </a:rPr>
              <a:t>SASE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389335" y="1700205"/>
            <a:ext cx="2692400" cy="2133600"/>
            <a:chOff x="824" y="1458"/>
            <a:chExt cx="1696" cy="1344"/>
          </a:xfrm>
        </p:grpSpPr>
        <p:pic>
          <p:nvPicPr>
            <p:cNvPr id="66571" name="Picture 11" descr="gaussia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4" y="1458"/>
              <a:ext cx="1696" cy="1344"/>
            </a:xfrm>
            <a:prstGeom prst="rect">
              <a:avLst/>
            </a:prstGeom>
            <a:noFill/>
          </p:spPr>
        </p:pic>
        <p:sp>
          <p:nvSpPr>
            <p:cNvPr id="66572" name="Text Box 12"/>
            <p:cNvSpPr txBox="1">
              <a:spLocks noChangeArrowheads="1"/>
            </p:cNvSpPr>
            <p:nvPr/>
          </p:nvSpPr>
          <p:spPr bwMode="auto">
            <a:xfrm>
              <a:off x="1380" y="2136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FF3300"/>
                  </a:solidFill>
                  <a:latin typeface="Arial" pitchFamily="34" charset="0"/>
                </a:rPr>
                <a:t>seeded</a:t>
              </a:r>
            </a:p>
          </p:txBody>
        </p:sp>
      </p:grpSp>
      <p:pic>
        <p:nvPicPr>
          <p:cNvPr id="10" name="Picture 9" descr="frequency_com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94455" y="2084825"/>
            <a:ext cx="3456450" cy="2342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86" name="Picture 2" descr="PM_09_09_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755254" y="4303146"/>
            <a:ext cx="2008587" cy="3003495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6656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 cstate="print"/>
          <a:srcRect l="21326" t="12311" r="12033" b="6981"/>
          <a:stretch>
            <a:fillRect/>
          </a:stretch>
        </p:blipFill>
        <p:spPr bwMode="auto">
          <a:xfrm>
            <a:off x="0" y="2667000"/>
            <a:ext cx="2712203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533400" y="0"/>
            <a:ext cx="7845425" cy="609600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Harmonic generation for seeding</a:t>
            </a:r>
            <a:endParaRPr lang="en-US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1831975" y="914400"/>
          <a:ext cx="4876800" cy="1676400"/>
        </p:xfrm>
        <a:graphic>
          <a:graphicData uri="http://schemas.openxmlformats.org/presentationml/2006/ole">
            <p:oleObj spid="_x0000_s510977" name="Visio" r:id="rId5" imgW="19653123" imgH="5927598" progId="">
              <p:embed/>
            </p:oleObj>
          </a:graphicData>
        </a:graphic>
      </p:graphicFrame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7175" y="914400"/>
            <a:ext cx="4095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75" y="801688"/>
            <a:ext cx="4286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Line 6"/>
          <p:cNvSpPr>
            <a:spLocks noChangeShapeType="1"/>
          </p:cNvSpPr>
          <p:nvPr/>
        </p:nvSpPr>
        <p:spPr bwMode="auto">
          <a:xfrm>
            <a:off x="1831975" y="1143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7"/>
          <p:cNvSpPr>
            <a:spLocks noChangeShapeType="1"/>
          </p:cNvSpPr>
          <p:nvPr/>
        </p:nvSpPr>
        <p:spPr bwMode="auto">
          <a:xfrm flipH="1">
            <a:off x="6480175" y="1066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762375" y="1905000"/>
            <a:ext cx="2438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FF"/>
              </a:buClr>
            </a:pPr>
            <a:r>
              <a:rPr lang="en-US" altLang="zh-CN" sz="1400">
                <a:ea typeface="SimSun" pitchFamily="2" charset="-122"/>
              </a:rPr>
              <a:t>chicane</a:t>
            </a:r>
          </a:p>
        </p:txBody>
      </p:sp>
      <p:graphicFrame>
        <p:nvGraphicFramePr>
          <p:cNvPr id="34" name="Object 22"/>
          <p:cNvGraphicFramePr>
            <a:graphicFrameLocks noChangeAspect="1"/>
          </p:cNvGraphicFramePr>
          <p:nvPr/>
        </p:nvGraphicFramePr>
        <p:xfrm>
          <a:off x="914400" y="5334000"/>
          <a:ext cx="6589713" cy="1600200"/>
        </p:xfrm>
        <a:graphic>
          <a:graphicData uri="http://schemas.openxmlformats.org/presentationml/2006/ole">
            <p:oleObj spid="_x0000_s510978" name="Visio" r:id="rId8" imgW="19117818" imgH="5747766" progId="">
              <p:embed/>
            </p:oleObj>
          </a:graphicData>
        </a:graphic>
      </p:graphicFrame>
      <p:pic>
        <p:nvPicPr>
          <p:cNvPr id="35" name="Picture 2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33600" y="5676900"/>
            <a:ext cx="192088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24388" y="5683250"/>
            <a:ext cx="1905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9000" y="5675313"/>
            <a:ext cx="16764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7"/>
          <p:cNvSpPr>
            <a:spLocks noChangeArrowheads="1"/>
          </p:cNvSpPr>
          <p:nvPr/>
        </p:nvSpPr>
        <p:spPr bwMode="auto">
          <a:xfrm>
            <a:off x="914400" y="5386388"/>
            <a:ext cx="685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seed laser 1</a:t>
            </a:r>
          </a:p>
        </p:txBody>
      </p:sp>
      <p:sp>
        <p:nvSpPr>
          <p:cNvPr id="39" name="Rectangle 58"/>
          <p:cNvSpPr>
            <a:spLocks noChangeArrowheads="1"/>
          </p:cNvSpPr>
          <p:nvPr/>
        </p:nvSpPr>
        <p:spPr bwMode="auto">
          <a:xfrm>
            <a:off x="3444875" y="5365750"/>
            <a:ext cx="669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seed</a:t>
            </a:r>
          </a:p>
          <a:p>
            <a:r>
              <a:rPr lang="en-US" sz="1200" b="1"/>
              <a:t>laser 2</a:t>
            </a: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2895600" y="4956175"/>
            <a:ext cx="2173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FF"/>
              </a:buClr>
            </a:pPr>
            <a:r>
              <a:rPr lang="en-US" altLang="zh-CN" sz="1400" b="1" i="1" dirty="0">
                <a:ea typeface="SimSun" pitchFamily="2" charset="-122"/>
                <a:cs typeface="Arial" charset="0"/>
              </a:rPr>
              <a:t>G. Stupakov, PRL, 2009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152400" y="495300"/>
            <a:ext cx="617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00FF"/>
              </a:buClr>
            </a:pPr>
            <a:r>
              <a:rPr lang="en-US" altLang="zh-CN" sz="2400" b="1" dirty="0" smtClean="0">
                <a:solidFill>
                  <a:srgbClr val="FF0000"/>
                </a:solidFill>
                <a:ea typeface="SimSun" pitchFamily="2" charset="-122"/>
                <a:cs typeface="Arial" charset="0"/>
              </a:rPr>
              <a:t>High Gain Harmonic Generation (HGHG)</a:t>
            </a:r>
            <a:endParaRPr lang="en-US" altLang="zh-CN" sz="2400" b="1" dirty="0">
              <a:solidFill>
                <a:srgbClr val="FF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6858000" y="533400"/>
            <a:ext cx="2173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FF"/>
              </a:buClr>
            </a:pPr>
            <a:r>
              <a:rPr lang="en-US" altLang="zh-CN" sz="1400" b="1" i="1" dirty="0" smtClean="0">
                <a:ea typeface="SimSun" pitchFamily="2" charset="-122"/>
                <a:cs typeface="Arial" charset="0"/>
              </a:rPr>
              <a:t>L.-H. Yu, PRA, 1991</a:t>
            </a:r>
            <a:endParaRPr lang="en-US" altLang="zh-CN" sz="1400" b="1" i="1" dirty="0">
              <a:ea typeface="SimSun" pitchFamily="2" charset="-122"/>
              <a:cs typeface="Arial" charset="0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98424" y="4879975"/>
            <a:ext cx="4854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00FF"/>
              </a:buClr>
            </a:pPr>
            <a:r>
              <a:rPr lang="en-US" altLang="zh-CN" sz="2400" b="1" dirty="0" smtClean="0">
                <a:solidFill>
                  <a:srgbClr val="FF0000"/>
                </a:solidFill>
                <a:ea typeface="SimSun" pitchFamily="2" charset="-122"/>
                <a:cs typeface="Arial" charset="0"/>
              </a:rPr>
              <a:t>Echo Enabled HG</a:t>
            </a:r>
            <a:endParaRPr lang="en-US" altLang="zh-CN" sz="2400" b="1" dirty="0">
              <a:solidFill>
                <a:srgbClr val="FF0000"/>
              </a:solidFill>
              <a:ea typeface="SimSun" pitchFamily="2" charset="-122"/>
              <a:cs typeface="Arial" charset="0"/>
            </a:endParaRPr>
          </a:p>
        </p:txBody>
      </p:sp>
      <p:pic>
        <p:nvPicPr>
          <p:cNvPr id="510979" name="Picture 3"/>
          <p:cNvPicPr>
            <a:picLocks noChangeAspect="1" noChangeArrowheads="1"/>
          </p:cNvPicPr>
          <p:nvPr/>
        </p:nvPicPr>
        <p:blipFill>
          <a:blip r:embed="rId12" cstate="print"/>
          <a:srcRect l="5352" r="4507" b="38630"/>
          <a:stretch>
            <a:fillRect/>
          </a:stretch>
        </p:blipFill>
        <p:spPr bwMode="auto">
          <a:xfrm>
            <a:off x="2895600" y="2667000"/>
            <a:ext cx="30480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0980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72200" y="1752600"/>
            <a:ext cx="292690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6629400" y="3974068"/>
            <a:ext cx="201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FERMI FEL,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2800" y="2819400"/>
            <a:ext cx="1113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BNL 2003</a:t>
            </a:r>
            <a:endParaRPr lang="en-US" sz="1600" b="1" dirty="0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/>
      <p:bldP spid="38" grpId="0"/>
      <p:bldP spid="39" grpId="0"/>
      <p:bldP spid="40" grpId="0"/>
      <p:bldP spid="41" grpId="0"/>
      <p:bldP spid="42" grpId="0"/>
      <p:bldP spid="43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 sz="3600" b="1" i="1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12" name="AutoShape 7"/>
          <p:cNvSpPr>
            <a:spLocks noChangeArrowheads="1"/>
          </p:cNvSpPr>
          <p:nvPr/>
        </p:nvSpPr>
        <p:spPr bwMode="auto">
          <a:xfrm rot="10800000">
            <a:off x="2382916" y="3113220"/>
            <a:ext cx="457200" cy="228600"/>
          </a:xfrm>
          <a:prstGeom prst="flowChartManualOperation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13" name="AutoShape 8"/>
          <p:cNvSpPr>
            <a:spLocks noChangeArrowheads="1"/>
          </p:cNvSpPr>
          <p:nvPr/>
        </p:nvSpPr>
        <p:spPr bwMode="auto">
          <a:xfrm rot="10800000">
            <a:off x="5958240" y="3113220"/>
            <a:ext cx="457200" cy="228600"/>
          </a:xfrm>
          <a:prstGeom prst="flowChartManualOperation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14" name="AutoShape 9"/>
          <p:cNvSpPr>
            <a:spLocks noChangeArrowheads="1"/>
          </p:cNvSpPr>
          <p:nvPr/>
        </p:nvSpPr>
        <p:spPr bwMode="auto">
          <a:xfrm>
            <a:off x="3733800" y="2427420"/>
            <a:ext cx="457200" cy="228600"/>
          </a:xfrm>
          <a:prstGeom prst="flowChartManualOperation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15" name="AutoShape 10"/>
          <p:cNvSpPr>
            <a:spLocks noChangeArrowheads="1"/>
          </p:cNvSpPr>
          <p:nvPr/>
        </p:nvSpPr>
        <p:spPr bwMode="auto">
          <a:xfrm>
            <a:off x="4495800" y="2427420"/>
            <a:ext cx="457200" cy="228600"/>
          </a:xfrm>
          <a:prstGeom prst="flowChartManualOperation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16" name="Line 11"/>
          <p:cNvSpPr>
            <a:spLocks noChangeShapeType="1"/>
          </p:cNvSpPr>
          <p:nvPr/>
        </p:nvSpPr>
        <p:spPr bwMode="auto">
          <a:xfrm>
            <a:off x="59120" y="3283326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17" name="Line 12"/>
          <p:cNvSpPr>
            <a:spLocks noChangeShapeType="1"/>
          </p:cNvSpPr>
          <p:nvPr/>
        </p:nvSpPr>
        <p:spPr bwMode="auto">
          <a:xfrm flipV="1">
            <a:off x="2819400" y="2579820"/>
            <a:ext cx="9906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18" name="Line 13"/>
          <p:cNvSpPr>
            <a:spLocks noChangeShapeType="1"/>
          </p:cNvSpPr>
          <p:nvPr/>
        </p:nvSpPr>
        <p:spPr bwMode="auto">
          <a:xfrm>
            <a:off x="4114800" y="2579820"/>
            <a:ext cx="4381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19" name="Line 14"/>
          <p:cNvSpPr>
            <a:spLocks noChangeShapeType="1"/>
          </p:cNvSpPr>
          <p:nvPr/>
        </p:nvSpPr>
        <p:spPr bwMode="auto">
          <a:xfrm rot="5400000" flipV="1">
            <a:off x="5116512" y="2362333"/>
            <a:ext cx="663575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20" name="Line 15"/>
          <p:cNvSpPr>
            <a:spLocks noChangeShapeType="1"/>
          </p:cNvSpPr>
          <p:nvPr/>
        </p:nvSpPr>
        <p:spPr bwMode="auto">
          <a:xfrm>
            <a:off x="3581400" y="3113220"/>
            <a:ext cx="533400" cy="228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21" name="Line 16"/>
          <p:cNvSpPr>
            <a:spLocks noChangeShapeType="1"/>
          </p:cNvSpPr>
          <p:nvPr/>
        </p:nvSpPr>
        <p:spPr bwMode="auto">
          <a:xfrm rot="5400000">
            <a:off x="5029200" y="2960820"/>
            <a:ext cx="228600" cy="5334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22" name="Line 17"/>
          <p:cNvSpPr>
            <a:spLocks noChangeShapeType="1"/>
          </p:cNvSpPr>
          <p:nvPr/>
        </p:nvSpPr>
        <p:spPr bwMode="auto">
          <a:xfrm>
            <a:off x="2819400" y="326562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23" name="Line 18"/>
          <p:cNvSpPr>
            <a:spLocks noChangeShapeType="1"/>
          </p:cNvSpPr>
          <p:nvPr/>
        </p:nvSpPr>
        <p:spPr bwMode="auto">
          <a:xfrm>
            <a:off x="3810000" y="3265620"/>
            <a:ext cx="685190" cy="509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24" name="Line 19"/>
          <p:cNvSpPr>
            <a:spLocks noChangeShapeType="1"/>
          </p:cNvSpPr>
          <p:nvPr/>
        </p:nvSpPr>
        <p:spPr bwMode="auto">
          <a:xfrm rot="-5400000">
            <a:off x="4583882" y="3176928"/>
            <a:ext cx="509025" cy="68641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25" name="Line 20"/>
          <p:cNvSpPr>
            <a:spLocks noChangeShapeType="1"/>
          </p:cNvSpPr>
          <p:nvPr/>
        </p:nvSpPr>
        <p:spPr bwMode="auto">
          <a:xfrm>
            <a:off x="5105400" y="326562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26" name="AutoShape 21"/>
          <p:cNvSpPr>
            <a:spLocks noChangeArrowheads="1"/>
          </p:cNvSpPr>
          <p:nvPr/>
        </p:nvSpPr>
        <p:spPr bwMode="auto">
          <a:xfrm>
            <a:off x="4038600" y="377464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27" name="AutoShape 22"/>
          <p:cNvSpPr>
            <a:spLocks noChangeArrowheads="1"/>
          </p:cNvSpPr>
          <p:nvPr/>
        </p:nvSpPr>
        <p:spPr bwMode="auto">
          <a:xfrm>
            <a:off x="4114800" y="377464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28" name="AutoShape 23"/>
          <p:cNvSpPr>
            <a:spLocks noChangeArrowheads="1"/>
          </p:cNvSpPr>
          <p:nvPr/>
        </p:nvSpPr>
        <p:spPr bwMode="auto">
          <a:xfrm>
            <a:off x="4191000" y="377464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29" name="AutoShape 24"/>
          <p:cNvSpPr>
            <a:spLocks noChangeArrowheads="1"/>
          </p:cNvSpPr>
          <p:nvPr/>
        </p:nvSpPr>
        <p:spPr bwMode="auto">
          <a:xfrm>
            <a:off x="4267200" y="377464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30" name="AutoShape 25"/>
          <p:cNvSpPr>
            <a:spLocks noChangeArrowheads="1"/>
          </p:cNvSpPr>
          <p:nvPr/>
        </p:nvSpPr>
        <p:spPr bwMode="auto">
          <a:xfrm>
            <a:off x="4343400" y="377464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31" name="AutoShape 26"/>
          <p:cNvSpPr>
            <a:spLocks noChangeArrowheads="1"/>
          </p:cNvSpPr>
          <p:nvPr/>
        </p:nvSpPr>
        <p:spPr bwMode="auto">
          <a:xfrm>
            <a:off x="4419600" y="377464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32" name="AutoShape 27"/>
          <p:cNvSpPr>
            <a:spLocks noChangeArrowheads="1"/>
          </p:cNvSpPr>
          <p:nvPr/>
        </p:nvSpPr>
        <p:spPr bwMode="auto">
          <a:xfrm>
            <a:off x="4495800" y="377464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33" name="AutoShape 28"/>
          <p:cNvSpPr>
            <a:spLocks noChangeArrowheads="1"/>
          </p:cNvSpPr>
          <p:nvPr/>
        </p:nvSpPr>
        <p:spPr bwMode="auto">
          <a:xfrm>
            <a:off x="4572000" y="377464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34" name="AutoShape 29"/>
          <p:cNvSpPr>
            <a:spLocks noChangeArrowheads="1"/>
          </p:cNvSpPr>
          <p:nvPr/>
        </p:nvSpPr>
        <p:spPr bwMode="auto">
          <a:xfrm>
            <a:off x="4648200" y="377464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35" name="AutoShape 30"/>
          <p:cNvSpPr>
            <a:spLocks noChangeArrowheads="1"/>
          </p:cNvSpPr>
          <p:nvPr/>
        </p:nvSpPr>
        <p:spPr bwMode="auto">
          <a:xfrm>
            <a:off x="4724400" y="377464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36" name="AutoShape 31"/>
          <p:cNvSpPr>
            <a:spLocks noChangeArrowheads="1"/>
          </p:cNvSpPr>
          <p:nvPr/>
        </p:nvSpPr>
        <p:spPr bwMode="auto">
          <a:xfrm>
            <a:off x="4800600" y="377464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37" name="AutoShape 32"/>
          <p:cNvSpPr>
            <a:spLocks noChangeArrowheads="1"/>
          </p:cNvSpPr>
          <p:nvPr/>
        </p:nvSpPr>
        <p:spPr bwMode="auto">
          <a:xfrm>
            <a:off x="4876800" y="377464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38" name="Rectangle 33"/>
          <p:cNvSpPr>
            <a:spLocks noChangeArrowheads="1"/>
          </p:cNvSpPr>
          <p:nvPr/>
        </p:nvSpPr>
        <p:spPr bwMode="auto">
          <a:xfrm>
            <a:off x="4038600" y="3850845"/>
            <a:ext cx="914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39" name="Line 34"/>
          <p:cNvSpPr>
            <a:spLocks noChangeShapeType="1"/>
          </p:cNvSpPr>
          <p:nvPr/>
        </p:nvSpPr>
        <p:spPr bwMode="auto">
          <a:xfrm>
            <a:off x="6400800" y="326562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40" name="Line 35"/>
          <p:cNvSpPr>
            <a:spLocks noChangeShapeType="1"/>
          </p:cNvSpPr>
          <p:nvPr/>
        </p:nvSpPr>
        <p:spPr bwMode="auto">
          <a:xfrm>
            <a:off x="5562600" y="3037020"/>
            <a:ext cx="1588" cy="1524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41" name="Line 36"/>
          <p:cNvSpPr>
            <a:spLocks noChangeShapeType="1"/>
          </p:cNvSpPr>
          <p:nvPr/>
        </p:nvSpPr>
        <p:spPr bwMode="auto">
          <a:xfrm>
            <a:off x="5562600" y="3341820"/>
            <a:ext cx="1588" cy="1524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000" smtClean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1542" name="Text Box 37"/>
          <p:cNvSpPr txBox="1">
            <a:spLocks noChangeArrowheads="1"/>
          </p:cNvSpPr>
          <p:nvPr/>
        </p:nvSpPr>
        <p:spPr bwMode="auto">
          <a:xfrm>
            <a:off x="3886200" y="204642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</a:rPr>
              <a:t>chicane</a:t>
            </a:r>
          </a:p>
        </p:txBody>
      </p:sp>
      <p:sp>
        <p:nvSpPr>
          <p:cNvPr id="21545" name="Text Box 40"/>
          <p:cNvSpPr txBox="1">
            <a:spLocks noChangeArrowheads="1"/>
          </p:cNvSpPr>
          <p:nvPr/>
        </p:nvSpPr>
        <p:spPr bwMode="auto">
          <a:xfrm>
            <a:off x="533400" y="2503620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</a:rPr>
              <a:t>1</a:t>
            </a:r>
            <a:r>
              <a:rPr lang="en-US" baseline="30000" smtClean="0">
                <a:solidFill>
                  <a:srgbClr val="000000"/>
                </a:solidFill>
              </a:rPr>
              <a:t>st</a:t>
            </a:r>
            <a:r>
              <a:rPr lang="en-US" smtClean="0">
                <a:solidFill>
                  <a:srgbClr val="000000"/>
                </a:solidFill>
              </a:rPr>
              <a:t> undulator</a:t>
            </a:r>
          </a:p>
        </p:txBody>
      </p:sp>
      <p:sp>
        <p:nvSpPr>
          <p:cNvPr id="21546" name="Text Box 41"/>
          <p:cNvSpPr txBox="1">
            <a:spLocks noChangeArrowheads="1"/>
          </p:cNvSpPr>
          <p:nvPr/>
        </p:nvSpPr>
        <p:spPr bwMode="auto">
          <a:xfrm>
            <a:off x="6629400" y="250362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</a:rPr>
              <a:t>2</a:t>
            </a:r>
            <a:r>
              <a:rPr lang="en-US" baseline="30000" smtClean="0">
                <a:solidFill>
                  <a:srgbClr val="000000"/>
                </a:solidFill>
              </a:rPr>
              <a:t>nd</a:t>
            </a:r>
            <a:r>
              <a:rPr lang="en-US" smtClean="0">
                <a:solidFill>
                  <a:srgbClr val="000000"/>
                </a:solidFill>
              </a:rPr>
              <a:t>  undulator</a:t>
            </a:r>
          </a:p>
        </p:txBody>
      </p:sp>
      <p:sp>
        <p:nvSpPr>
          <p:cNvPr id="21547" name="Text Box 42"/>
          <p:cNvSpPr txBox="1">
            <a:spLocks noChangeArrowheads="1"/>
          </p:cNvSpPr>
          <p:nvPr/>
        </p:nvSpPr>
        <p:spPr bwMode="auto">
          <a:xfrm>
            <a:off x="609600" y="366090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</a:rPr>
              <a:t>SASE FEL</a:t>
            </a:r>
          </a:p>
        </p:txBody>
      </p:sp>
      <p:sp>
        <p:nvSpPr>
          <p:cNvPr id="21548" name="Text Box 43"/>
          <p:cNvSpPr txBox="1">
            <a:spLocks noChangeArrowheads="1"/>
          </p:cNvSpPr>
          <p:nvPr/>
        </p:nvSpPr>
        <p:spPr bwMode="auto">
          <a:xfrm>
            <a:off x="4038600" y="3927045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</a:rPr>
              <a:t>grating</a:t>
            </a:r>
          </a:p>
        </p:txBody>
      </p:sp>
      <p:sp>
        <p:nvSpPr>
          <p:cNvPr id="21549" name="Text Box 44"/>
          <p:cNvSpPr txBox="1">
            <a:spLocks noChangeArrowheads="1"/>
          </p:cNvSpPr>
          <p:nvPr/>
        </p:nvSpPr>
        <p:spPr bwMode="auto">
          <a:xfrm>
            <a:off x="6781800" y="3660908"/>
            <a:ext cx="160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</a:rPr>
              <a:t>Seeded FEL</a:t>
            </a:r>
          </a:p>
        </p:txBody>
      </p:sp>
      <p:sp>
        <p:nvSpPr>
          <p:cNvPr id="21550" name="Text Box 45"/>
          <p:cNvSpPr txBox="1">
            <a:spLocks noChangeArrowheads="1"/>
          </p:cNvSpPr>
          <p:nvPr/>
        </p:nvSpPr>
        <p:spPr bwMode="auto">
          <a:xfrm>
            <a:off x="4038600" y="2732220"/>
            <a:ext cx="99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</a:rPr>
              <a:t>grazing mirrors</a:t>
            </a:r>
          </a:p>
        </p:txBody>
      </p:sp>
      <p:sp>
        <p:nvSpPr>
          <p:cNvPr id="21551" name="Text Box 46"/>
          <p:cNvSpPr txBox="1">
            <a:spLocks noChangeArrowheads="1"/>
          </p:cNvSpPr>
          <p:nvPr/>
        </p:nvSpPr>
        <p:spPr bwMode="auto">
          <a:xfrm>
            <a:off x="5334000" y="343230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</a:rPr>
              <a:t>slit</a:t>
            </a:r>
          </a:p>
        </p:txBody>
      </p:sp>
      <p:sp>
        <p:nvSpPr>
          <p:cNvPr id="736307" name="Rectangle 51"/>
          <p:cNvSpPr>
            <a:spLocks noChangeArrowheads="1"/>
          </p:cNvSpPr>
          <p:nvPr/>
        </p:nvSpPr>
        <p:spPr bwMode="auto">
          <a:xfrm>
            <a:off x="1576410" y="100277"/>
            <a:ext cx="5776913" cy="563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Self-Seeding</a:t>
            </a:r>
            <a:r>
              <a:rPr lang="en-US" sz="3200" b="1" baseline="30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1,2</a:t>
            </a:r>
            <a:endParaRPr lang="en-US" sz="3200" b="1" baseline="300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629" name="Rectangle 52"/>
          <p:cNvSpPr>
            <a:spLocks noChangeArrowheads="1"/>
          </p:cNvSpPr>
          <p:nvPr/>
        </p:nvSpPr>
        <p:spPr bwMode="auto">
          <a:xfrm>
            <a:off x="-75005" y="587030"/>
            <a:ext cx="8834954" cy="157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>
              <a:spcBef>
                <a:spcPct val="20000"/>
              </a:spcBef>
              <a:buClr>
                <a:srgbClr val="333399"/>
              </a:buClr>
              <a:buSzPct val="80000"/>
              <a:buFont typeface="Wingdings" pitchFamily="2" charset="2"/>
              <a:buBlip>
                <a:blip r:embed="rId2"/>
              </a:buBlip>
            </a:pPr>
            <a:r>
              <a:rPr lang="en-US" sz="2000" dirty="0" smtClean="0">
                <a:solidFill>
                  <a:srgbClr val="000000"/>
                </a:solidFill>
              </a:rPr>
              <a:t>First </a:t>
            </a:r>
            <a:r>
              <a:rPr lang="en-US" sz="2000" dirty="0" err="1" smtClean="0">
                <a:solidFill>
                  <a:srgbClr val="000000"/>
                </a:solidFill>
              </a:rPr>
              <a:t>undulator</a:t>
            </a:r>
            <a:r>
              <a:rPr lang="en-US" sz="2000" dirty="0" smtClean="0">
                <a:solidFill>
                  <a:srgbClr val="000000"/>
                </a:solidFill>
              </a:rPr>
              <a:t> generates SASE</a:t>
            </a:r>
          </a:p>
          <a:p>
            <a:pPr marL="800100" lvl="1" indent="-342900">
              <a:spcBef>
                <a:spcPct val="20000"/>
              </a:spcBef>
              <a:buClr>
                <a:srgbClr val="333399"/>
              </a:buClr>
              <a:buSzPct val="80000"/>
              <a:buFont typeface="Wingdings" pitchFamily="2" charset="2"/>
              <a:buBlip>
                <a:blip r:embed="rId2"/>
              </a:buBlip>
            </a:pPr>
            <a:r>
              <a:rPr lang="en-US" sz="2000" dirty="0" smtClean="0">
                <a:solidFill>
                  <a:srgbClr val="000000"/>
                </a:solidFill>
              </a:rPr>
              <a:t>X-ray </a:t>
            </a:r>
            <a:r>
              <a:rPr lang="en-US" sz="2000" dirty="0" err="1" smtClean="0">
                <a:solidFill>
                  <a:srgbClr val="000000"/>
                </a:solidFill>
              </a:rPr>
              <a:t>monochromator</a:t>
            </a:r>
            <a:r>
              <a:rPr lang="en-US" sz="2000" dirty="0" smtClean="0">
                <a:solidFill>
                  <a:srgbClr val="000000"/>
                </a:solidFill>
              </a:rPr>
              <a:t> filters SASE and generates seed</a:t>
            </a:r>
          </a:p>
          <a:p>
            <a:pPr marL="800100" lvl="1" indent="-342900">
              <a:spcBef>
                <a:spcPct val="20000"/>
              </a:spcBef>
              <a:buClr>
                <a:srgbClr val="333399"/>
              </a:buClr>
              <a:buSzPct val="80000"/>
              <a:buFontTx/>
              <a:buBlip>
                <a:blip r:embed="rId2"/>
              </a:buBlip>
            </a:pPr>
            <a:r>
              <a:rPr lang="en-US" sz="2000" dirty="0" smtClean="0">
                <a:solidFill>
                  <a:srgbClr val="000000"/>
                </a:solidFill>
              </a:rPr>
              <a:t>Chicane delays electrons and washes out SASE </a:t>
            </a:r>
            <a:r>
              <a:rPr lang="en-US" sz="2000" dirty="0" err="1" smtClean="0">
                <a:solidFill>
                  <a:srgbClr val="000000"/>
                </a:solidFill>
              </a:rPr>
              <a:t>microbunching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</a:p>
          <a:p>
            <a:pPr marL="800100" lvl="1" indent="-342900">
              <a:spcBef>
                <a:spcPct val="20000"/>
              </a:spcBef>
              <a:buClr>
                <a:srgbClr val="333399"/>
              </a:buClr>
              <a:buSzPct val="80000"/>
              <a:buFont typeface="Wingdings" pitchFamily="2" charset="2"/>
              <a:buBlip>
                <a:blip r:embed="rId2"/>
              </a:buBlip>
            </a:pPr>
            <a:r>
              <a:rPr lang="en-US" sz="2000" dirty="0" smtClean="0">
                <a:solidFill>
                  <a:srgbClr val="000000"/>
                </a:solidFill>
              </a:rPr>
              <a:t>Second </a:t>
            </a:r>
            <a:r>
              <a:rPr lang="en-US" sz="2000" dirty="0" err="1" smtClean="0">
                <a:solidFill>
                  <a:srgbClr val="000000"/>
                </a:solidFill>
              </a:rPr>
              <a:t>undulator</a:t>
            </a:r>
            <a:r>
              <a:rPr lang="en-US" sz="2000" dirty="0" smtClean="0">
                <a:solidFill>
                  <a:srgbClr val="000000"/>
                </a:solidFill>
              </a:rPr>
              <a:t> amplifies seed to saturation</a:t>
            </a:r>
          </a:p>
        </p:txBody>
      </p:sp>
      <p:sp>
        <p:nvSpPr>
          <p:cNvPr id="56" name="Rectangle 55"/>
          <p:cNvSpPr/>
          <p:nvPr/>
        </p:nvSpPr>
        <p:spPr>
          <a:xfrm>
            <a:off x="-113410" y="4427530"/>
            <a:ext cx="86228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Clr>
                <a:srgbClr val="333399"/>
              </a:buClr>
              <a:buSzPct val="80000"/>
              <a:buFont typeface="Wingdings" pitchFamily="2" charset="2"/>
              <a:buBlip>
                <a:blip r:embed="rId2"/>
              </a:buBlip>
            </a:pPr>
            <a:r>
              <a:rPr lang="en-US" sz="2000" dirty="0" smtClean="0">
                <a:solidFill>
                  <a:srgbClr val="FF0000"/>
                </a:solidFill>
              </a:rPr>
              <a:t>Long x-ray path delay (~10 </a:t>
            </a:r>
            <a:r>
              <a:rPr lang="en-US" sz="2000" dirty="0" err="1" smtClean="0">
                <a:solidFill>
                  <a:srgbClr val="FF0000"/>
                </a:solidFill>
              </a:rPr>
              <a:t>ps</a:t>
            </a:r>
            <a:r>
              <a:rPr lang="en-US" sz="2000" dirty="0" smtClean="0">
                <a:solidFill>
                  <a:srgbClr val="FF0000"/>
                </a:solidFill>
              </a:rPr>
              <a:t>) requires large chicane that take space and may degrade beam quality</a:t>
            </a:r>
          </a:p>
          <a:p>
            <a:pPr marL="800100" lvl="1" indent="-342900">
              <a:spcBef>
                <a:spcPct val="20000"/>
              </a:spcBef>
              <a:buClr>
                <a:srgbClr val="333399"/>
              </a:buClr>
              <a:buSzPct val="80000"/>
              <a:buFont typeface="Wingdings" pitchFamily="2" charset="2"/>
              <a:buBlip>
                <a:blip r:embed="rId2"/>
              </a:buBlip>
            </a:pPr>
            <a:r>
              <a:rPr lang="en-US" sz="2000" dirty="0" smtClean="0">
                <a:solidFill>
                  <a:srgbClr val="FF0000"/>
                </a:solidFill>
              </a:rPr>
              <a:t>Reduce chicane size by using two bunches</a:t>
            </a:r>
            <a:r>
              <a:rPr lang="en-US" sz="2000" baseline="30000" dirty="0" smtClean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 or single-crystal wake monochromator</a:t>
            </a:r>
            <a:r>
              <a:rPr lang="en-US" sz="2000" baseline="30000" dirty="0" smtClean="0">
                <a:solidFill>
                  <a:srgbClr val="FF0000"/>
                </a:solidFill>
              </a:rPr>
              <a:t>4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179553" y="5780782"/>
            <a:ext cx="57529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rgbClr val="000000"/>
                </a:solidFill>
              </a:rPr>
              <a:t>1. J. </a:t>
            </a:r>
            <a:r>
              <a:rPr lang="en-US" sz="1600" b="1" i="1" dirty="0" err="1" smtClean="0">
                <a:solidFill>
                  <a:srgbClr val="000000"/>
                </a:solidFill>
              </a:rPr>
              <a:t>Feldhaus</a:t>
            </a:r>
            <a:r>
              <a:rPr lang="en-US" sz="1600" b="1" i="1" dirty="0" smtClean="0">
                <a:solidFill>
                  <a:srgbClr val="000000"/>
                </a:solidFill>
              </a:rPr>
              <a:t> et al., NIMA, 1997.</a:t>
            </a:r>
          </a:p>
          <a:p>
            <a:r>
              <a:rPr lang="en-US" sz="1600" b="1" i="1" dirty="0" smtClean="0">
                <a:solidFill>
                  <a:srgbClr val="000000"/>
                </a:solidFill>
              </a:rPr>
              <a:t>2. E. Saldin et al., NIMA, 2001.</a:t>
            </a:r>
          </a:p>
          <a:p>
            <a:r>
              <a:rPr lang="en-US" sz="1600" b="1" i="1" dirty="0" smtClean="0">
                <a:solidFill>
                  <a:srgbClr val="000000"/>
                </a:solidFill>
              </a:rPr>
              <a:t>3. Y. Ding, Z. Huang, R. Ruth, PRSTAB, 2010.</a:t>
            </a:r>
          </a:p>
          <a:p>
            <a:r>
              <a:rPr lang="en-US" sz="1600" b="1" i="1" dirty="0" smtClean="0">
                <a:solidFill>
                  <a:srgbClr val="000000"/>
                </a:solidFill>
              </a:rPr>
              <a:t>4. G. Geloni, G. Kocharyan, E. Saldin, DESY 10-133, 2010.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pic>
        <p:nvPicPr>
          <p:cNvPr id="51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650" y="3010815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650" y="3331491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1450" y="3010815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1450" y="3333077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2385" y="2991523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2385" y="3312199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9185" y="2991523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9185" y="3313785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 t="13333" b="14444"/>
          <a:stretch>
            <a:fillRect/>
          </a:stretch>
        </p:blipFill>
        <p:spPr bwMode="auto">
          <a:xfrm>
            <a:off x="152400" y="780300"/>
            <a:ext cx="8875059" cy="4953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2400" y="76200"/>
            <a:ext cx="89916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 Narrow" pitchFamily="34" charset="0"/>
              </a:rPr>
              <a:t>Bright light sources from relativistic electrons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28600" y="5867400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 Narrow" pitchFamily="34" charset="0"/>
              </a:rPr>
              <a:t>Electrons emit with random phase </a:t>
            </a:r>
            <a:r>
              <a:rPr lang="en-US" sz="2400" b="1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 radiation intensity </a:t>
            </a:r>
            <a:r>
              <a:rPr lang="en-US" sz="2400" b="1" dirty="0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</a:t>
            </a:r>
            <a:r>
              <a:rPr lang="en-US" sz="2400" b="1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N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(</a:t>
            </a:r>
            <a:r>
              <a:rPr lang="en-US" sz="2400" b="1" i="1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g</a:t>
            </a:r>
            <a:r>
              <a:rPr lang="en-US" sz="2400" b="1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 is Lorentz factor, </a:t>
            </a:r>
            <a:r>
              <a:rPr lang="en-US" sz="2400" b="1" i="1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N</a:t>
            </a:r>
            <a:r>
              <a:rPr lang="en-US" sz="2400" b="1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 is number of electrons ~10</a:t>
            </a:r>
            <a:r>
              <a:rPr lang="en-US" sz="2400" b="1" baseline="30000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9</a:t>
            </a:r>
            <a:r>
              <a:rPr lang="en-US" sz="2400" b="1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) </a:t>
            </a:r>
            <a:endParaRPr lang="en-US" sz="24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199815"/>
            <a:ext cx="33970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F06BA"/>
                </a:solidFill>
              </a:rPr>
              <a:t>Synchrotron radiation</a:t>
            </a:r>
            <a:endParaRPr lang="en-US" sz="2400" b="1" dirty="0">
              <a:solidFill>
                <a:srgbClr val="0F06B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3199815"/>
            <a:ext cx="302037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F06BA"/>
                </a:solidFill>
              </a:rPr>
              <a:t>Undulator</a:t>
            </a:r>
            <a:r>
              <a:rPr lang="en-US" sz="2400" b="1" dirty="0" smtClean="0">
                <a:solidFill>
                  <a:srgbClr val="0F06BA"/>
                </a:solidFill>
              </a:rPr>
              <a:t> radiation</a:t>
            </a:r>
            <a:endParaRPr lang="en-US" sz="2400" b="1" dirty="0">
              <a:solidFill>
                <a:srgbClr val="0F06BA"/>
              </a:solidFill>
            </a:endParaRPr>
          </a:p>
        </p:txBody>
      </p:sp>
      <p:pic>
        <p:nvPicPr>
          <p:cNvPr id="7" name="Picture 9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 l="-3232" r="-3434"/>
          <a:stretch>
            <a:fillRect/>
          </a:stretch>
        </p:blipFill>
        <p:spPr bwMode="auto">
          <a:xfrm>
            <a:off x="5638800" y="3733215"/>
            <a:ext cx="3124200" cy="7633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762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Hard x-ray self-seeding @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LCLS</a:t>
            </a:r>
            <a:endParaRPr lang="en-US" sz="3600" b="1" i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5" y="838200"/>
            <a:ext cx="8844275" cy="2865744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2074" y="3355123"/>
            <a:ext cx="3028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FF0000"/>
                </a:solidFill>
                <a:latin typeface="Calibri" pitchFamily="34" charset="0"/>
              </a:rPr>
              <a:t>Geloni, Kocharyan, Saldin (</a:t>
            </a:r>
            <a:r>
              <a:rPr lang="en-US" sz="1600" b="1" i="1" kern="0" dirty="0" smtClean="0">
                <a:solidFill>
                  <a:srgbClr val="FF0000"/>
                </a:solidFill>
                <a:latin typeface="Calibri" pitchFamily="34" charset="0"/>
              </a:rPr>
              <a:t>DESY</a:t>
            </a:r>
            <a:r>
              <a:rPr lang="en-US" sz="1600" b="1" kern="0" dirty="0" smtClean="0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en-US" sz="1600" b="1" kern="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986" y="887745"/>
            <a:ext cx="8755832" cy="23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418385" y="940855"/>
            <a:ext cx="782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 GW</a:t>
            </a:r>
            <a:endParaRPr lang="en-US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7406" y="948269"/>
            <a:ext cx="1094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25 GW</a:t>
            </a:r>
            <a:endParaRPr lang="en-US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142611" y="1830699"/>
            <a:ext cx="291861" cy="2304"/>
          </a:xfrm>
          <a:prstGeom prst="straightConnector1">
            <a:avLst/>
          </a:prstGeom>
          <a:ln w="38100">
            <a:solidFill>
              <a:srgbClr val="FF00FF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27"/>
          <p:cNvGrpSpPr/>
          <p:nvPr/>
        </p:nvGrpSpPr>
        <p:grpSpPr>
          <a:xfrm>
            <a:off x="152400" y="3886200"/>
            <a:ext cx="3456550" cy="2767297"/>
            <a:chOff x="152400" y="4068909"/>
            <a:chExt cx="3456550" cy="2508388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4068909"/>
              <a:ext cx="3456550" cy="2508388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657370" y="4099212"/>
              <a:ext cx="1502108" cy="734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 smtClean="0">
                  <a:solidFill>
                    <a:srgbClr val="0000FF"/>
                  </a:solidFill>
                  <a:latin typeface="Calibri" pitchFamily="34" charset="0"/>
                </a:rPr>
                <a:t>FEL spectrum after diamond crystal</a:t>
              </a:r>
              <a:endParaRPr lang="en-US" b="1" kern="0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grpSp>
        <p:nvGrpSpPr>
          <p:cNvPr id="23" name="Group 28"/>
          <p:cNvGrpSpPr/>
          <p:nvPr/>
        </p:nvGrpSpPr>
        <p:grpSpPr>
          <a:xfrm>
            <a:off x="3727090" y="3886199"/>
            <a:ext cx="3606912" cy="2771057"/>
            <a:chOff x="5384688" y="4038601"/>
            <a:chExt cx="3606912" cy="254637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23857" y="4055881"/>
              <a:ext cx="3566841" cy="252909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5384688" y="4077287"/>
              <a:ext cx="2085688" cy="467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 smtClean="0">
                  <a:solidFill>
                    <a:srgbClr val="0000FF"/>
                  </a:solidFill>
                  <a:latin typeface="Calibri" pitchFamily="34" charset="0"/>
                </a:rPr>
                <a:t>Power dist. after diamond crystal</a:t>
              </a:r>
              <a:endParaRPr lang="en-US" b="1" kern="0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06668" y="4703401"/>
              <a:ext cx="179029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FF0000"/>
                  </a:solidFill>
                  <a:latin typeface="Calibri" pitchFamily="34" charset="0"/>
                </a:rPr>
                <a:t>Monochromatic seed power</a:t>
              </a:r>
              <a:endParaRPr lang="en-US" sz="1600" b="1" kern="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58312" y="4038601"/>
              <a:ext cx="11332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Wide-band power</a:t>
              </a:r>
              <a:endParaRPr lang="en-US" sz="1600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5400000">
              <a:off x="7827530" y="4663727"/>
              <a:ext cx="537087" cy="429670"/>
            </a:xfrm>
            <a:prstGeom prst="straightConnector1">
              <a:avLst/>
            </a:prstGeom>
            <a:noFill/>
            <a:ln w="19050" cap="flat" cmpd="sng" algn="ctr">
              <a:solidFill>
                <a:srgbClr val="00FF00"/>
              </a:solidFill>
              <a:prstDash val="soli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6714823" y="6223765"/>
              <a:ext cx="1218603" cy="311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FF00FF"/>
                  </a:solidFill>
                  <a:latin typeface="Calibri" pitchFamily="34" charset="0"/>
                </a:rPr>
                <a:t>6 </a:t>
              </a:r>
              <a:r>
                <a:rPr lang="en-US" sz="1600" b="1" kern="0" dirty="0" smtClean="0">
                  <a:solidFill>
                    <a:srgbClr val="FF00FF"/>
                  </a:solidFill>
                  <a:latin typeface="Symbol" pitchFamily="18" charset="2"/>
                </a:rPr>
                <a:t>m</a:t>
              </a:r>
              <a:r>
                <a:rPr lang="en-US" sz="1600" b="1" kern="0" dirty="0" smtClean="0">
                  <a:solidFill>
                    <a:srgbClr val="FF00FF"/>
                  </a:solidFill>
                  <a:latin typeface="Calibri" pitchFamily="34" charset="0"/>
                </a:rPr>
                <a:t>m </a:t>
              </a:r>
              <a:r>
                <a:rPr lang="en-US" sz="1600" b="1" kern="0" dirty="0" smtClean="0">
                  <a:solidFill>
                    <a:srgbClr val="FF00FF"/>
                  </a:solidFill>
                  <a:latin typeface="Calibri" pitchFamily="34" charset="0"/>
                  <a:sym typeface="Symbol"/>
                </a:rPr>
                <a:t></a:t>
              </a:r>
              <a:r>
                <a:rPr lang="en-US" sz="1600" b="1" kern="0" dirty="0" smtClean="0">
                  <a:solidFill>
                    <a:srgbClr val="FF00FF"/>
                  </a:solidFill>
                  <a:latin typeface="Calibri" pitchFamily="34" charset="0"/>
                </a:rPr>
                <a:t> 20 </a:t>
              </a:r>
              <a:r>
                <a:rPr lang="en-US" sz="1600" b="1" kern="0" dirty="0" err="1" smtClean="0">
                  <a:solidFill>
                    <a:srgbClr val="FF00FF"/>
                  </a:solidFill>
                  <a:latin typeface="Calibri" pitchFamily="34" charset="0"/>
                </a:rPr>
                <a:t>fs</a:t>
              </a:r>
              <a:endParaRPr lang="en-US" sz="1600" b="1" kern="0" baseline="30000" dirty="0">
                <a:solidFill>
                  <a:srgbClr val="FF00FF"/>
                </a:solidFill>
                <a:latin typeface="Calibri" pitchFamily="34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6786103" y="6195245"/>
              <a:ext cx="1074174" cy="1865"/>
            </a:xfrm>
            <a:prstGeom prst="straightConnector1">
              <a:avLst/>
            </a:prstGeom>
            <a:noFill/>
            <a:ln w="28575" cap="flat" cmpd="sng" algn="ctr">
              <a:solidFill>
                <a:srgbClr val="FF00FF"/>
              </a:solidFill>
              <a:prstDash val="solid"/>
              <a:headEnd type="arrow" w="med" len="med"/>
              <a:tailEnd type="arrow" w="med" len="med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>
            <a:xfrm rot="16200000" flipV="1">
              <a:off x="5781745" y="5952735"/>
              <a:ext cx="537088" cy="5"/>
            </a:xfrm>
            <a:prstGeom prst="straightConnector1">
              <a:avLst/>
            </a:prstGeom>
            <a:noFill/>
            <a:ln w="28575" cap="flat" cmpd="sng" algn="ctr">
              <a:solidFill>
                <a:srgbClr val="FF00FF"/>
              </a:solidFill>
              <a:prstDash val="solid"/>
              <a:headEnd type="arrow" w="med" len="med"/>
              <a:tailEnd type="arrow" w="med" len="med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5414789" y="5790133"/>
              <a:ext cx="823290" cy="397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FF00FF"/>
                  </a:solidFill>
                  <a:latin typeface="Calibri" pitchFamily="34" charset="0"/>
                </a:rPr>
                <a:t>5 MW</a:t>
              </a:r>
              <a:endParaRPr lang="en-US" sz="1600" b="1" kern="0" baseline="30000" dirty="0">
                <a:solidFill>
                  <a:srgbClr val="FF00FF"/>
                </a:solidFill>
                <a:latin typeface="Calibri" pitchFamily="34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16200000" flipH="1">
              <a:off x="6387251" y="5244251"/>
              <a:ext cx="408097" cy="228601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</p:grpSp>
      <p:sp>
        <p:nvSpPr>
          <p:cNvPr id="25" name="TextBox 24"/>
          <p:cNvSpPr txBox="1"/>
          <p:nvPr/>
        </p:nvSpPr>
        <p:spPr>
          <a:xfrm>
            <a:off x="7411358" y="4005075"/>
            <a:ext cx="18460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Calibri" pitchFamily="34" charset="0"/>
              </a:rPr>
              <a:t>Self-seeding of 1-</a:t>
            </a:r>
            <a:r>
              <a:rPr lang="en-US" sz="2000" kern="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000" kern="0" dirty="0" smtClean="0">
                <a:solidFill>
                  <a:srgbClr val="FF0000"/>
                </a:solidFill>
                <a:latin typeface="Calibri" pitchFamily="34" charset="0"/>
              </a:rPr>
              <a:t>m </a:t>
            </a:r>
            <a:r>
              <a:rPr lang="en-US" sz="2000" i="1" kern="0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e</a:t>
            </a:r>
            <a:r>
              <a:rPr lang="en-US" sz="2000" kern="0" baseline="30000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sz="2000" kern="0" dirty="0" smtClean="0">
                <a:solidFill>
                  <a:srgbClr val="FF0000"/>
                </a:solidFill>
                <a:latin typeface="Calibri" pitchFamily="34" charset="0"/>
              </a:rPr>
              <a:t> pulse at 1.5 Å yields </a:t>
            </a:r>
            <a:r>
              <a:rPr lang="en-US" sz="2000" b="1" kern="0" dirty="0" smtClean="0">
                <a:solidFill>
                  <a:srgbClr val="FF0000"/>
                </a:solidFill>
                <a:latin typeface="Calibri" pitchFamily="34" charset="0"/>
              </a:rPr>
              <a:t>10</a:t>
            </a:r>
            <a:r>
              <a:rPr lang="en-US" sz="2000" b="1" kern="0" baseline="30000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sz="2000" b="1" kern="0" baseline="30000" dirty="0" smtClean="0">
                <a:solidFill>
                  <a:srgbClr val="FF0000"/>
                </a:solidFill>
                <a:latin typeface="Calibri" pitchFamily="34" charset="0"/>
              </a:rPr>
              <a:t>4</a:t>
            </a:r>
            <a:r>
              <a:rPr lang="en-US" sz="2000" b="1" kern="0" dirty="0" smtClean="0">
                <a:solidFill>
                  <a:srgbClr val="FF0000"/>
                </a:solidFill>
                <a:latin typeface="Calibri" pitchFamily="34" charset="0"/>
              </a:rPr>
              <a:t> BW </a:t>
            </a:r>
            <a:r>
              <a:rPr lang="en-US" sz="2000" kern="0" dirty="0" smtClean="0">
                <a:solidFill>
                  <a:srgbClr val="FF0000"/>
                </a:solidFill>
                <a:latin typeface="Calibri" pitchFamily="34" charset="0"/>
              </a:rPr>
              <a:t>with low charge mode</a:t>
            </a:r>
          </a:p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35280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EDFD48-C15B-46F5-8121-891C4832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90800" y="5257800"/>
            <a:ext cx="914400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rgbClr val="FF0000"/>
                </a:solidFill>
                <a:latin typeface="Calibri" pitchFamily="34" charset="0"/>
              </a:rPr>
              <a:t>10</a:t>
            </a:r>
            <a:r>
              <a:rPr lang="en-US" sz="2400" b="1" kern="0" baseline="30000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sz="2400" b="1" kern="0" baseline="30000" dirty="0" smtClean="0">
                <a:solidFill>
                  <a:srgbClr val="FF0000"/>
                </a:solidFill>
                <a:latin typeface="Calibri" pitchFamily="34" charset="0"/>
              </a:rPr>
              <a:t>5</a:t>
            </a:r>
            <a:endParaRPr lang="en-US" sz="2400" b="1" kern="0" baseline="30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82700" y="2743200"/>
            <a:ext cx="201168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43000" y="263519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900" dirty="0" smtClean="0">
                <a:solidFill>
                  <a:prstClr val="black"/>
                </a:solidFill>
                <a:latin typeface="Calibri"/>
              </a:rPr>
              <a:t>15</a:t>
            </a:r>
            <a:endParaRPr lang="en-US" sz="1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00472" y="2736910"/>
            <a:ext cx="201168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73472" y="262890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900" dirty="0" smtClean="0">
                <a:solidFill>
                  <a:prstClr val="black"/>
                </a:solidFill>
                <a:latin typeface="Calibri"/>
              </a:rPr>
              <a:t>51</a:t>
            </a:r>
            <a:endParaRPr lang="en-US" sz="1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457700" y="2736910"/>
            <a:ext cx="201168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18000" y="262890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900" dirty="0" smtClean="0">
                <a:solidFill>
                  <a:prstClr val="black"/>
                </a:solidFill>
                <a:latin typeface="Calibri"/>
              </a:rPr>
              <a:t>16</a:t>
            </a:r>
            <a:endParaRPr lang="en-US" sz="1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664472" y="2974489"/>
            <a:ext cx="201168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24772" y="2866479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900" dirty="0" smtClean="0">
                <a:solidFill>
                  <a:prstClr val="black"/>
                </a:solidFill>
                <a:latin typeface="Calibri"/>
              </a:rPr>
              <a:t>17</a:t>
            </a:r>
            <a:endParaRPr lang="en-US" sz="1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48400" y="2987189"/>
            <a:ext cx="201168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08700" y="2879179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900" dirty="0" smtClean="0">
                <a:solidFill>
                  <a:prstClr val="black"/>
                </a:solidFill>
                <a:latin typeface="Calibri"/>
              </a:rPr>
              <a:t>31</a:t>
            </a:r>
            <a:endParaRPr lang="en-US" sz="19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971800" y="1833003"/>
            <a:ext cx="1219200" cy="2281797"/>
          </a:xfrm>
          <a:prstGeom prst="straightConnector1">
            <a:avLst/>
          </a:prstGeom>
          <a:ln w="19050">
            <a:solidFill>
              <a:srgbClr val="F6BB00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191000" y="1833003"/>
            <a:ext cx="841860" cy="2095262"/>
          </a:xfrm>
          <a:prstGeom prst="straightConnector1">
            <a:avLst/>
          </a:prstGeom>
          <a:ln w="19050">
            <a:solidFill>
              <a:srgbClr val="F6BB00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550" y="663840"/>
            <a:ext cx="7303635" cy="548444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16251" y="4936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HXRSS at LCLS (replacing U16)</a:t>
            </a:r>
            <a:endParaRPr lang="en-US" sz="32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8535" y="1662370"/>
            <a:ext cx="3829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Bragg diagnostic with camera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5" y="3083355"/>
            <a:ext cx="1253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Chicane </a:t>
            </a:r>
          </a:p>
          <a:p>
            <a:r>
              <a:rPr lang="en-US" sz="2000" b="1" dirty="0" smtClean="0">
                <a:solidFill>
                  <a:srgbClr val="008000"/>
                </a:solidFill>
              </a:rPr>
              <a:t>magnet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6230" y="3813050"/>
            <a:ext cx="3191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Diamond mono chamber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72000" y="1969610"/>
            <a:ext cx="499265" cy="19202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840835" y="3313785"/>
            <a:ext cx="76810" cy="49926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85120" y="3313785"/>
            <a:ext cx="960125" cy="19202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279540"/>
            <a:ext cx="2133600" cy="365125"/>
          </a:xfrm>
        </p:spPr>
        <p:txBody>
          <a:bodyPr/>
          <a:lstStyle/>
          <a:p>
            <a:fld id="{99E0B0B5-D8B8-CD4B-8390-7CBBBB2B6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883650" y="3236975"/>
            <a:ext cx="6106395" cy="768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32125" y="3220915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X-rays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6" name="Picture 47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6677" y="6299795"/>
            <a:ext cx="1092678" cy="50884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425" y="6317047"/>
            <a:ext cx="1421923" cy="48695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8625" y="6317047"/>
            <a:ext cx="1752600" cy="48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148075" y="6308570"/>
            <a:ext cx="35730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rgbClr val="FF0000"/>
                </a:solidFill>
              </a:rPr>
              <a:t>J. Amann, P. Emma (LBL)</a:t>
            </a:r>
            <a:endParaRPr lang="en-US" sz="2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232" y="76200"/>
            <a:ext cx="5943600" cy="3291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TextBox 57"/>
          <p:cNvSpPr txBox="1"/>
          <p:nvPr/>
        </p:nvSpPr>
        <p:spPr>
          <a:xfrm>
            <a:off x="83595" y="86306"/>
            <a:ext cx="13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prstClr val="black"/>
                </a:solidFill>
              </a:rPr>
              <a:t>8.3 keV</a:t>
            </a:r>
          </a:p>
        </p:txBody>
      </p:sp>
      <p:grpSp>
        <p:nvGrpSpPr>
          <p:cNvPr id="2" name="Group 58"/>
          <p:cNvGrpSpPr/>
          <p:nvPr/>
        </p:nvGrpSpPr>
        <p:grpSpPr>
          <a:xfrm>
            <a:off x="2174632" y="838200"/>
            <a:ext cx="3962400" cy="523220"/>
            <a:chOff x="2209800" y="838200"/>
            <a:chExt cx="3962400" cy="523220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4648200" y="1113206"/>
              <a:ext cx="1524000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>
              <a:off x="2209800" y="1113206"/>
              <a:ext cx="1447800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643952" y="838200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 </a:t>
              </a:r>
              <a:r>
                <a:rPr lang="en-US" sz="2800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eV</a:t>
              </a:r>
              <a:endPara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2130655" y="304800"/>
            <a:ext cx="4100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SASE spectrum (diamond </a:t>
            </a:r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09600"/>
            <a:ext cx="962025" cy="13335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3"/>
          <p:cNvPicPr>
            <a:picLocks noChangeArrowheads="1"/>
          </p:cNvPicPr>
          <p:nvPr/>
        </p:nvPicPr>
        <p:blipFill>
          <a:blip r:embed="rId4" cstate="print"/>
          <a:srcRect r="1282"/>
          <a:stretch>
            <a:fillRect/>
          </a:stretch>
        </p:blipFill>
        <p:spPr bwMode="auto">
          <a:xfrm>
            <a:off x="1278345" y="3489960"/>
            <a:ext cx="5943600" cy="3291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TextBox 65"/>
          <p:cNvSpPr txBox="1"/>
          <p:nvPr/>
        </p:nvSpPr>
        <p:spPr>
          <a:xfrm>
            <a:off x="2152485" y="6040540"/>
            <a:ext cx="3911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 of 40-50 BW reduction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743533" y="3729335"/>
            <a:ext cx="1675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diamond </a:t>
            </a:r>
            <a:r>
              <a:rPr lang="en-US" sz="2400" b="1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endParaRPr lang="en-US" sz="2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075675" y="4197100"/>
            <a:ext cx="173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A well seeded pulse (not typical)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22021" y="1956547"/>
            <a:ext cx="809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SASE</a:t>
            </a:r>
            <a:endParaRPr lang="en-US" sz="24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69"/>
          <p:cNvGrpSpPr/>
          <p:nvPr/>
        </p:nvGrpSpPr>
        <p:grpSpPr>
          <a:xfrm>
            <a:off x="83595" y="4714160"/>
            <a:ext cx="1104791" cy="1839040"/>
            <a:chOff x="83595" y="4362450"/>
            <a:chExt cx="1104791" cy="1839040"/>
          </a:xfrm>
        </p:grpSpPr>
        <p:grpSp>
          <p:nvGrpSpPr>
            <p:cNvPr id="4" name="Group 28"/>
            <p:cNvGrpSpPr/>
            <p:nvPr/>
          </p:nvGrpSpPr>
          <p:grpSpPr>
            <a:xfrm>
              <a:off x="152400" y="4362450"/>
              <a:ext cx="962025" cy="1352550"/>
              <a:chOff x="257175" y="4362450"/>
              <a:chExt cx="962025" cy="1352550"/>
            </a:xfrm>
          </p:grpSpPr>
          <p:pic>
            <p:nvPicPr>
              <p:cNvPr id="73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57175" y="4362450"/>
                <a:ext cx="962025" cy="135255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4" name="Rectangle 73"/>
              <p:cNvSpPr/>
              <p:nvPr/>
            </p:nvSpPr>
            <p:spPr>
              <a:xfrm>
                <a:off x="259574" y="4907774"/>
                <a:ext cx="100584" cy="304800"/>
              </a:xfrm>
              <a:prstGeom prst="rect">
                <a:avLst/>
              </a:prstGeom>
              <a:solidFill>
                <a:srgbClr val="F3EF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83595" y="5739825"/>
              <a:ext cx="11047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i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seeded</a:t>
              </a:r>
              <a:endParaRPr lang="en-US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Group 74"/>
          <p:cNvGrpSpPr/>
          <p:nvPr/>
        </p:nvGrpSpPr>
        <p:grpSpPr>
          <a:xfrm>
            <a:off x="5410201" y="1163105"/>
            <a:ext cx="3657600" cy="3108960"/>
            <a:chOff x="5410201" y="1873625"/>
            <a:chExt cx="3657600" cy="3108960"/>
          </a:xfrm>
        </p:grpSpPr>
        <p:pic>
          <p:nvPicPr>
            <p:cNvPr id="76" name="Picture 75"/>
            <p:cNvPicPr/>
            <p:nvPr/>
          </p:nvPicPr>
          <p:blipFill rotWithShape="1">
            <a:blip r:embed="rId6" cstate="print"/>
            <a:srcRect l="-1419" t="-2116" r="-1152" b="-2474"/>
            <a:stretch/>
          </p:blipFill>
          <p:spPr>
            <a:xfrm>
              <a:off x="5410201" y="1873625"/>
              <a:ext cx="3657600" cy="3108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7816330" y="2048435"/>
              <a:ext cx="11430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77"/>
          <p:cNvGrpSpPr/>
          <p:nvPr/>
        </p:nvGrpSpPr>
        <p:grpSpPr>
          <a:xfrm>
            <a:off x="6499244" y="1575480"/>
            <a:ext cx="1989402" cy="2000310"/>
            <a:chOff x="6499244" y="2286000"/>
            <a:chExt cx="1989402" cy="2000310"/>
          </a:xfrm>
        </p:grpSpPr>
        <p:sp>
          <p:nvSpPr>
            <p:cNvPr id="79" name="TextBox 78"/>
            <p:cNvSpPr txBox="1"/>
            <p:nvPr/>
          </p:nvSpPr>
          <p:spPr>
            <a:xfrm>
              <a:off x="6499244" y="3886200"/>
              <a:ext cx="7057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SASE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0" name="TextBox 15"/>
            <p:cNvSpPr txBox="1"/>
            <p:nvPr/>
          </p:nvSpPr>
          <p:spPr>
            <a:xfrm>
              <a:off x="7516905" y="2286000"/>
              <a:ext cx="9717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Seeded</a:t>
              </a:r>
              <a:endPara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1"/>
          <p:cNvGrpSpPr/>
          <p:nvPr/>
        </p:nvGrpSpPr>
        <p:grpSpPr>
          <a:xfrm>
            <a:off x="7137700" y="2315085"/>
            <a:ext cx="1914779" cy="830997"/>
            <a:chOff x="7128735" y="3007675"/>
            <a:chExt cx="1914779" cy="830997"/>
          </a:xfrm>
        </p:grpSpPr>
        <p:sp>
          <p:nvSpPr>
            <p:cNvPr id="82" name="TextBox 81"/>
            <p:cNvSpPr txBox="1"/>
            <p:nvPr/>
          </p:nvSpPr>
          <p:spPr>
            <a:xfrm>
              <a:off x="7821705" y="3007675"/>
              <a:ext cx="12218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</a:rPr>
                <a:t>0.45 eV</a:t>
              </a:r>
            </a:p>
            <a:p>
              <a:r>
                <a:rPr lang="en-US" sz="2400" dirty="0" smtClean="0">
                  <a:solidFill>
                    <a:prstClr val="black"/>
                  </a:solidFill>
                </a:rPr>
                <a:t>(5</a:t>
              </a:r>
              <a:r>
                <a:rPr lang="en-US" sz="2400" dirty="0" smtClean="0">
                  <a:solidFill>
                    <a:prstClr val="black"/>
                  </a:solidFill>
                  <a:sym typeface="Symbol"/>
                </a:rPr>
                <a:t></a:t>
              </a:r>
              <a:r>
                <a:rPr lang="en-US" sz="2400" dirty="0" smtClean="0">
                  <a:solidFill>
                    <a:prstClr val="black"/>
                  </a:solidFill>
                </a:rPr>
                <a:t>10</a:t>
              </a:r>
              <a:r>
                <a:rPr lang="en-US" sz="2400" baseline="30000" dirty="0" smtClean="0">
                  <a:solidFill>
                    <a:prstClr val="black"/>
                  </a:solidFill>
                  <a:latin typeface="Symbol" pitchFamily="18" charset="2"/>
                </a:rPr>
                <a:t>-</a:t>
              </a:r>
              <a:r>
                <a:rPr lang="en-US" sz="2400" baseline="30000" dirty="0" smtClean="0">
                  <a:solidFill>
                    <a:prstClr val="black"/>
                  </a:solidFill>
                </a:rPr>
                <a:t>5</a:t>
              </a:r>
              <a:r>
                <a:rPr lang="en-US" sz="2400" dirty="0" smtClean="0">
                  <a:solidFill>
                    <a:prstClr val="black"/>
                  </a:solidFill>
                </a:rPr>
                <a:t>)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 flipH="1">
              <a:off x="7561730" y="3258670"/>
              <a:ext cx="2743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7128735" y="3258670"/>
              <a:ext cx="36576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44825" y="2895600"/>
            <a:ext cx="119241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nsert diamond &amp; turn on chicane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Down Arrow 85"/>
          <p:cNvSpPr/>
          <p:nvPr/>
        </p:nvSpPr>
        <p:spPr>
          <a:xfrm>
            <a:off x="533400" y="2382363"/>
            <a:ext cx="211549" cy="360837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Down Arrow 86"/>
          <p:cNvSpPr/>
          <p:nvPr/>
        </p:nvSpPr>
        <p:spPr>
          <a:xfrm>
            <a:off x="533400" y="4287363"/>
            <a:ext cx="211549" cy="360837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87"/>
          <p:cNvGrpSpPr/>
          <p:nvPr/>
        </p:nvGrpSpPr>
        <p:grpSpPr>
          <a:xfrm>
            <a:off x="4095950" y="5191780"/>
            <a:ext cx="2277812" cy="523220"/>
            <a:chOff x="4131118" y="5191780"/>
            <a:chExt cx="2277812" cy="523220"/>
          </a:xfrm>
        </p:grpSpPr>
        <p:grpSp>
          <p:nvGrpSpPr>
            <p:cNvPr id="9" name="Group 13"/>
            <p:cNvGrpSpPr/>
            <p:nvPr/>
          </p:nvGrpSpPr>
          <p:grpSpPr>
            <a:xfrm>
              <a:off x="4131118" y="5191780"/>
              <a:ext cx="2277812" cy="523220"/>
              <a:chOff x="4131118" y="5191780"/>
              <a:chExt cx="2277812" cy="523220"/>
            </a:xfrm>
          </p:grpSpPr>
          <p:sp>
            <p:nvSpPr>
              <p:cNvPr id="92" name="TextBox 91"/>
              <p:cNvSpPr txBox="1"/>
              <p:nvPr/>
            </p:nvSpPr>
            <p:spPr>
              <a:xfrm>
                <a:off x="5105368" y="5191780"/>
                <a:ext cx="13035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0.45 eV</a:t>
                </a:r>
                <a:endParaRPr lang="en-US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93" name="Straight Arrow Connector 92"/>
              <p:cNvCxnSpPr/>
              <p:nvPr/>
            </p:nvCxnSpPr>
            <p:spPr>
              <a:xfrm>
                <a:off x="4131118" y="5465433"/>
                <a:ext cx="457200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 flipH="1">
                <a:off x="4685524" y="5465433"/>
                <a:ext cx="457200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Straight Connector 89"/>
            <p:cNvCxnSpPr/>
            <p:nvPr/>
          </p:nvCxnSpPr>
          <p:spPr>
            <a:xfrm>
              <a:off x="4579353" y="5369860"/>
              <a:ext cx="0" cy="18288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4697505" y="5370755"/>
              <a:ext cx="0" cy="18288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Rectangle 94"/>
          <p:cNvSpPr/>
          <p:nvPr/>
        </p:nvSpPr>
        <p:spPr>
          <a:xfrm>
            <a:off x="3259016" y="2510135"/>
            <a:ext cx="1761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hicane </a:t>
            </a:r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792633" y="5715000"/>
            <a:ext cx="1608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hicane </a:t>
            </a:r>
            <a:r>
              <a:rPr lang="en-US" sz="2400" b="1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endParaRPr lang="en-US" sz="2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260350" y="5848515"/>
            <a:ext cx="2068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Submitted to Nature Photon., 2012 </a:t>
            </a:r>
            <a:endParaRPr lang="en-US" b="1" i="1" dirty="0">
              <a:solidFill>
                <a:srgbClr val="0000CC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60350" y="4312315"/>
            <a:ext cx="173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Fourier Transform limit is 5 </a:t>
            </a:r>
            <a:r>
              <a:rPr lang="en-US" sz="2000" b="1" dirty="0" err="1" smtClean="0">
                <a:solidFill>
                  <a:prstClr val="black"/>
                </a:solidFill>
              </a:rPr>
              <a:t>fs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0993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6" grpId="0"/>
      <p:bldP spid="67" grpId="0"/>
      <p:bldP spid="68" grpId="0"/>
      <p:bldP spid="85" grpId="0"/>
      <p:bldP spid="86" grpId="0" animBg="1"/>
      <p:bldP spid="87" grpId="0" animBg="1"/>
      <p:bldP spid="95" grpId="0"/>
      <p:bldP spid="96" grpId="0"/>
      <p:bldP spid="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/>
          <p:cNvSpPr txBox="1"/>
          <p:nvPr/>
        </p:nvSpPr>
        <p:spPr>
          <a:xfrm>
            <a:off x="1243026" y="87765"/>
            <a:ext cx="6631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Soft X-Ray Self-Seeding (SXRSS)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76200" y="1042380"/>
            <a:ext cx="914400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sz="2200" b="1" kern="0" dirty="0" smtClean="0">
                <a:solidFill>
                  <a:srgbClr val="008000"/>
                </a:solidFill>
                <a:latin typeface="Arial"/>
                <a:sym typeface="Wingdings" pitchFamily="2" charset="2"/>
              </a:rPr>
              <a:t>Compact grating </a:t>
            </a:r>
            <a:r>
              <a:rPr lang="en-US" sz="2200" b="1" kern="0" dirty="0" err="1" smtClean="0">
                <a:solidFill>
                  <a:srgbClr val="008000"/>
                </a:solidFill>
                <a:latin typeface="Arial"/>
                <a:sym typeface="Wingdings" pitchFamily="2" charset="2"/>
              </a:rPr>
              <a:t>monochromator</a:t>
            </a:r>
            <a:r>
              <a:rPr lang="en-US" sz="2200" b="1" kern="0" dirty="0" smtClean="0">
                <a:solidFill>
                  <a:srgbClr val="008000"/>
                </a:solidFill>
                <a:latin typeface="Arial"/>
                <a:sym typeface="Wingdings" pitchFamily="2" charset="2"/>
              </a:rPr>
              <a:t> and chicane that fit in one </a:t>
            </a:r>
            <a:r>
              <a:rPr lang="en-US" sz="2200" b="1" kern="0" dirty="0" err="1" smtClean="0">
                <a:solidFill>
                  <a:srgbClr val="008000"/>
                </a:solidFill>
                <a:latin typeface="Arial"/>
                <a:sym typeface="Wingdings" pitchFamily="2" charset="2"/>
              </a:rPr>
              <a:t>undulator</a:t>
            </a:r>
            <a:r>
              <a:rPr lang="en-US" sz="2200" b="1" kern="0" dirty="0" smtClean="0">
                <a:solidFill>
                  <a:srgbClr val="008000"/>
                </a:solidFill>
                <a:latin typeface="Arial"/>
                <a:sym typeface="Wingdings" pitchFamily="2" charset="2"/>
              </a:rPr>
              <a:t> section (4m)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3427145" y="4280464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216AE"/>
                </a:solidFill>
                <a:latin typeface="Symbol" pitchFamily="18" charset="2"/>
              </a:rPr>
              <a:t>D</a:t>
            </a:r>
            <a:r>
              <a:rPr lang="en-US" b="1" i="1" dirty="0" err="1" smtClean="0">
                <a:solidFill>
                  <a:srgbClr val="0216AE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baseline="-25000" dirty="0" err="1" smtClean="0">
                <a:solidFill>
                  <a:srgbClr val="0216AE"/>
                </a:solidFill>
                <a:latin typeface="Times New Roman" pitchFamily="18" charset="0"/>
                <a:cs typeface="Times New Roman" pitchFamily="18" charset="0"/>
              </a:rPr>
              <a:t>chicane</a:t>
            </a:r>
            <a:r>
              <a:rPr lang="en-US" b="1" dirty="0" smtClean="0">
                <a:solidFill>
                  <a:srgbClr val="0216AE"/>
                </a:solidFill>
                <a:latin typeface="Times New Roman" pitchFamily="18" charset="0"/>
                <a:cs typeface="Times New Roman" pitchFamily="18" charset="0"/>
              </a:rPr>
              <a:t> ~ 700 </a:t>
            </a:r>
            <a:r>
              <a:rPr lang="en-US" b="1" dirty="0" err="1" smtClean="0">
                <a:solidFill>
                  <a:srgbClr val="0216AE"/>
                </a:solidFill>
                <a:latin typeface="Times New Roman" pitchFamily="18" charset="0"/>
                <a:cs typeface="Times New Roman" pitchFamily="18" charset="0"/>
              </a:rPr>
              <a:t>fs</a:t>
            </a:r>
            <a:endParaRPr lang="en-US" b="1" dirty="0">
              <a:solidFill>
                <a:srgbClr val="0216A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TextBox 153"/>
          <p:cNvSpPr txBox="1">
            <a:spLocks noChangeArrowheads="1"/>
          </p:cNvSpPr>
          <p:nvPr/>
        </p:nvSpPr>
        <p:spPr bwMode="auto">
          <a:xfrm>
            <a:off x="1122845" y="4165249"/>
            <a:ext cx="21162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E"/>
            </a:pPr>
            <a:r>
              <a:rPr lang="en-US" b="1" dirty="0" smtClean="0">
                <a:solidFill>
                  <a:srgbClr val="0216AE"/>
                </a:solidFill>
                <a:latin typeface="Times New Roman" pitchFamily="18" charset="0"/>
                <a:cs typeface="Times New Roman" pitchFamily="18" charset="0"/>
              </a:rPr>
              <a:t>= 500 </a:t>
            </a:r>
            <a:r>
              <a:rPr lang="en-US" b="1" dirty="0">
                <a:solidFill>
                  <a:srgbClr val="0216AE"/>
                </a:solidFill>
                <a:latin typeface="Times New Roman" pitchFamily="18" charset="0"/>
                <a:cs typeface="Times New Roman" pitchFamily="18" charset="0"/>
              </a:rPr>
              <a:t>– 1000 </a:t>
            </a:r>
            <a:r>
              <a:rPr lang="en-US" b="1" dirty="0" err="1" smtClean="0">
                <a:solidFill>
                  <a:srgbClr val="0216AE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endParaRPr lang="en-US" b="1" dirty="0" smtClean="0">
              <a:solidFill>
                <a:srgbClr val="0216A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216AE"/>
                </a:solidFill>
                <a:latin typeface="Times New Roman" pitchFamily="18" charset="0"/>
                <a:cs typeface="Times New Roman" pitchFamily="18" charset="0"/>
              </a:rPr>
              <a:t>Bandwidth ~2×10</a:t>
            </a:r>
            <a:r>
              <a:rPr lang="en-US" b="1" baseline="30000" dirty="0" smtClean="0">
                <a:solidFill>
                  <a:srgbClr val="0216AE"/>
                </a:solidFill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en-US" b="1" dirty="0" smtClean="0">
                <a:solidFill>
                  <a:srgbClr val="0216A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solidFill>
                <a:srgbClr val="0216A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2667000" y="6096000"/>
            <a:ext cx="4198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srgbClr val="FF0000"/>
                </a:solidFill>
                <a:latin typeface="Arial"/>
              </a:rPr>
              <a:t>D. Cocco, Y. Feng, J. Hastings et al.,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/>
              </a:rPr>
              <a:t>in collaboration with 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NGLS (LBL)</a:t>
            </a:r>
            <a:endParaRPr lang="en-US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81000" y="5131620"/>
            <a:ext cx="7834620" cy="7681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301831" y="5118820"/>
            <a:ext cx="990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DELTA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920443" y="5463350"/>
            <a:ext cx="3840480" cy="320040"/>
          </a:xfrm>
          <a:prstGeom prst="rect">
            <a:avLst/>
          </a:prstGeom>
          <a:gradFill flip="none" rotWithShape="1">
            <a:gsLst>
              <a:gs pos="23000">
                <a:schemeClr val="accent3">
                  <a:lumMod val="85000"/>
                  <a:shade val="30000"/>
                  <a:satMod val="115000"/>
                </a:schemeClr>
              </a:gs>
              <a:gs pos="50000">
                <a:schemeClr val="accent3">
                  <a:lumMod val="85000"/>
                  <a:shade val="67500"/>
                  <a:satMod val="115000"/>
                </a:schemeClr>
              </a:gs>
              <a:gs pos="100000">
                <a:schemeClr val="accent3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3793403" y="5591532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333842" y="5157225"/>
            <a:ext cx="1005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HXRSS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737298" y="5464465"/>
            <a:ext cx="182880" cy="320040"/>
          </a:xfrm>
          <a:prstGeom prst="rect">
            <a:avLst/>
          </a:prstGeom>
          <a:gradFill>
            <a:gsLst>
              <a:gs pos="23000">
                <a:srgbClr val="7030A0"/>
              </a:gs>
              <a:gs pos="50000">
                <a:srgbClr val="B889DB"/>
              </a:gs>
              <a:gs pos="100000">
                <a:srgbClr val="E8D9F3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483936" y="5464465"/>
            <a:ext cx="3194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  U17-32 (add 5 more in future?)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20058" y="5464465"/>
            <a:ext cx="1280160" cy="320040"/>
          </a:xfrm>
          <a:prstGeom prst="rect">
            <a:avLst/>
          </a:prstGeom>
          <a:gradFill flip="none" rotWithShape="1">
            <a:gsLst>
              <a:gs pos="23000">
                <a:schemeClr val="accent3">
                  <a:lumMod val="85000"/>
                  <a:shade val="30000"/>
                  <a:satMod val="115000"/>
                </a:schemeClr>
              </a:gs>
              <a:gs pos="50000">
                <a:schemeClr val="accent3">
                  <a:lumMod val="85000"/>
                  <a:shade val="67500"/>
                  <a:satMod val="115000"/>
                </a:schemeClr>
              </a:gs>
              <a:gs pos="100000">
                <a:schemeClr val="accent3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91103" y="5466535"/>
            <a:ext cx="1180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U1-7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469566" y="5464465"/>
            <a:ext cx="1280160" cy="320040"/>
          </a:xfrm>
          <a:prstGeom prst="rect">
            <a:avLst/>
          </a:prstGeom>
          <a:gradFill flip="none" rotWithShape="1">
            <a:gsLst>
              <a:gs pos="23000">
                <a:schemeClr val="accent3">
                  <a:lumMod val="85000"/>
                  <a:shade val="30000"/>
                  <a:satMod val="115000"/>
                </a:schemeClr>
              </a:gs>
              <a:gs pos="50000">
                <a:schemeClr val="accent3">
                  <a:lumMod val="85000"/>
                  <a:shade val="67500"/>
                  <a:satMod val="115000"/>
                </a:schemeClr>
              </a:gs>
              <a:gs pos="100000">
                <a:schemeClr val="accent3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540611" y="5464465"/>
            <a:ext cx="1180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U9-15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348902" y="558029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55591" y="5157225"/>
            <a:ext cx="1005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SXRSS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559106" name="Picture 2" descr="Lawrence Berkeley National Laboratory masthead"/>
          <p:cNvPicPr>
            <a:picLocks noChangeAspect="1" noChangeArrowheads="1"/>
          </p:cNvPicPr>
          <p:nvPr/>
        </p:nvPicPr>
        <p:blipFill>
          <a:blip r:embed="rId3" cstate="print"/>
          <a:srcRect r="86667"/>
          <a:stretch>
            <a:fillRect/>
          </a:stretch>
        </p:blipFill>
        <p:spPr bwMode="auto">
          <a:xfrm>
            <a:off x="7772400" y="5943600"/>
            <a:ext cx="1284766" cy="863203"/>
          </a:xfrm>
          <a:prstGeom prst="rect">
            <a:avLst/>
          </a:prstGeom>
          <a:noFill/>
        </p:spPr>
      </p:pic>
      <p:cxnSp>
        <p:nvCxnSpPr>
          <p:cNvPr id="68" name="Straight Connector 67"/>
          <p:cNvCxnSpPr/>
          <p:nvPr/>
        </p:nvCxnSpPr>
        <p:spPr>
          <a:xfrm>
            <a:off x="838200" y="3025499"/>
            <a:ext cx="1447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913352" y="3041826"/>
            <a:ext cx="10114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2294626" y="2711561"/>
            <a:ext cx="4649634" cy="313426"/>
            <a:chOff x="2294626" y="2057400"/>
            <a:chExt cx="4649634" cy="161026"/>
          </a:xfrm>
        </p:grpSpPr>
        <p:cxnSp>
          <p:nvCxnSpPr>
            <p:cNvPr id="96" name="Straight Connector 95"/>
            <p:cNvCxnSpPr/>
            <p:nvPr/>
          </p:nvCxnSpPr>
          <p:spPr>
            <a:xfrm flipV="1">
              <a:off x="2294626" y="2057400"/>
              <a:ext cx="1697248" cy="161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021348" y="2057400"/>
              <a:ext cx="11887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 flipV="1">
              <a:off x="5247012" y="2057400"/>
              <a:ext cx="1697248" cy="161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Straight Connector 100"/>
          <p:cNvCxnSpPr/>
          <p:nvPr/>
        </p:nvCxnSpPr>
        <p:spPr>
          <a:xfrm>
            <a:off x="838200" y="3033613"/>
            <a:ext cx="70866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>
          <a:xfrm rot="10800000">
            <a:off x="3631722" y="2234196"/>
            <a:ext cx="731520" cy="569239"/>
            <a:chOff x="1627107" y="2133601"/>
            <a:chExt cx="1306286" cy="569239"/>
          </a:xfrm>
        </p:grpSpPr>
        <p:sp>
          <p:nvSpPr>
            <p:cNvPr id="104" name="Rounded Rectangle 103"/>
            <p:cNvSpPr/>
            <p:nvPr/>
          </p:nvSpPr>
          <p:spPr>
            <a:xfrm>
              <a:off x="1627107" y="2294626"/>
              <a:ext cx="1306286" cy="408214"/>
            </a:xfrm>
            <a:prstGeom prst="roundRect">
              <a:avLst/>
            </a:prstGeom>
            <a:solidFill>
              <a:srgbClr val="FFFFCC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 rot="10800000">
              <a:off x="1806521" y="2133601"/>
              <a:ext cx="944589" cy="457200"/>
            </a:xfrm>
            <a:prstGeom prst="rect">
              <a:avLst/>
            </a:prstGeom>
            <a:solidFill>
              <a:srgbClr val="00B0F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B2</a:t>
              </a:r>
            </a:p>
            <a:p>
              <a:pPr algn="ctr"/>
              <a:r>
                <a:rPr lang="en-US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-0.9°</a:t>
              </a:r>
              <a:endPara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 rot="10800000">
            <a:off x="4859548" y="2234196"/>
            <a:ext cx="731520" cy="569239"/>
            <a:chOff x="1637886" y="2133601"/>
            <a:chExt cx="1306286" cy="569239"/>
          </a:xfrm>
        </p:grpSpPr>
        <p:sp>
          <p:nvSpPr>
            <p:cNvPr id="107" name="Rounded Rectangle 106"/>
            <p:cNvSpPr/>
            <p:nvPr/>
          </p:nvSpPr>
          <p:spPr>
            <a:xfrm>
              <a:off x="1637886" y="2294626"/>
              <a:ext cx="1306286" cy="408214"/>
            </a:xfrm>
            <a:prstGeom prst="roundRect">
              <a:avLst/>
            </a:prstGeom>
            <a:solidFill>
              <a:srgbClr val="FFFFCC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 rot="10800000">
              <a:off x="1722815" y="2133601"/>
              <a:ext cx="1054479" cy="457200"/>
            </a:xfrm>
            <a:prstGeom prst="rect">
              <a:avLst/>
            </a:prstGeom>
            <a:solidFill>
              <a:srgbClr val="00B0F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B3</a:t>
              </a:r>
            </a:p>
            <a:p>
              <a:pPr algn="ctr"/>
              <a:r>
                <a:rPr lang="en-US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-0.9°</a:t>
              </a:r>
              <a:endPara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838200" y="3033081"/>
            <a:ext cx="2264018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3106948" y="3017445"/>
            <a:ext cx="247125" cy="494146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3357137" y="3511591"/>
            <a:ext cx="2679192" cy="3676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 rot="1800000">
            <a:off x="3046258" y="3000747"/>
            <a:ext cx="304800" cy="73152"/>
          </a:xfrm>
          <a:prstGeom prst="rect">
            <a:avLst/>
          </a:prstGeom>
          <a:solidFill>
            <a:srgbClr val="CCFF33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 flipH="1">
            <a:off x="6036302" y="3016361"/>
            <a:ext cx="242313" cy="492216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 rot="19800000" flipH="1">
            <a:off x="5891280" y="3517154"/>
            <a:ext cx="304800" cy="45720"/>
          </a:xfrm>
          <a:prstGeom prst="rect">
            <a:avLst/>
          </a:prstGeom>
          <a:solidFill>
            <a:srgbClr val="CC99F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>
            <a:off x="6252737" y="3042239"/>
            <a:ext cx="1672063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/>
          <p:cNvSpPr/>
          <p:nvPr/>
        </p:nvSpPr>
        <p:spPr>
          <a:xfrm rot="19800000" flipH="1">
            <a:off x="6050862" y="3026884"/>
            <a:ext cx="304800" cy="45720"/>
          </a:xfrm>
          <a:prstGeom prst="rect">
            <a:avLst/>
          </a:prstGeom>
          <a:solidFill>
            <a:srgbClr val="CC99F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Isosceles Triangle 116"/>
          <p:cNvSpPr/>
          <p:nvPr/>
        </p:nvSpPr>
        <p:spPr>
          <a:xfrm>
            <a:off x="5736336" y="3541135"/>
            <a:ext cx="73152" cy="182880"/>
          </a:xfrm>
          <a:prstGeom prst="triangl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Isosceles Triangle 117"/>
          <p:cNvSpPr/>
          <p:nvPr/>
        </p:nvSpPr>
        <p:spPr>
          <a:xfrm flipV="1">
            <a:off x="5736336" y="3307933"/>
            <a:ext cx="73152" cy="182880"/>
          </a:xfrm>
          <a:prstGeom prst="triangl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Group 118"/>
          <p:cNvGrpSpPr/>
          <p:nvPr/>
        </p:nvGrpSpPr>
        <p:grpSpPr>
          <a:xfrm rot="10800000">
            <a:off x="1924842" y="2522668"/>
            <a:ext cx="731520" cy="601532"/>
            <a:chOff x="1642510" y="2101308"/>
            <a:chExt cx="1306286" cy="601532"/>
          </a:xfrm>
        </p:grpSpPr>
        <p:sp>
          <p:nvSpPr>
            <p:cNvPr id="120" name="Rounded Rectangle 119"/>
            <p:cNvSpPr/>
            <p:nvPr/>
          </p:nvSpPr>
          <p:spPr>
            <a:xfrm>
              <a:off x="1642510" y="2294626"/>
              <a:ext cx="1306286" cy="408214"/>
            </a:xfrm>
            <a:prstGeom prst="roundRect">
              <a:avLst/>
            </a:prstGeom>
            <a:solidFill>
              <a:srgbClr val="FFFFCC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1" name="Rectangle 120"/>
            <p:cNvSpPr/>
            <p:nvPr/>
          </p:nvSpPr>
          <p:spPr>
            <a:xfrm rot="10800000">
              <a:off x="1759585" y="2101308"/>
              <a:ext cx="1019357" cy="457200"/>
            </a:xfrm>
            <a:prstGeom prst="rect">
              <a:avLst/>
            </a:prstGeom>
            <a:solidFill>
              <a:srgbClr val="00B0F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B1</a:t>
              </a:r>
            </a:p>
            <a:p>
              <a:pPr algn="ctr"/>
              <a:r>
                <a:rPr lang="en-US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+0.9°</a:t>
              </a:r>
              <a:endPara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 rot="10800000">
            <a:off x="6553200" y="2514504"/>
            <a:ext cx="731520" cy="569239"/>
            <a:chOff x="1622482" y="2133601"/>
            <a:chExt cx="1306286" cy="569239"/>
          </a:xfrm>
        </p:grpSpPr>
        <p:sp>
          <p:nvSpPr>
            <p:cNvPr id="123" name="Rounded Rectangle 122"/>
            <p:cNvSpPr/>
            <p:nvPr/>
          </p:nvSpPr>
          <p:spPr>
            <a:xfrm>
              <a:off x="1622482" y="2294626"/>
              <a:ext cx="1306286" cy="408214"/>
            </a:xfrm>
            <a:prstGeom prst="roundRect">
              <a:avLst/>
            </a:prstGeom>
            <a:solidFill>
              <a:srgbClr val="FFFFCC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 rot="10800000">
              <a:off x="1753620" y="2133601"/>
              <a:ext cx="1039077" cy="457200"/>
            </a:xfrm>
            <a:prstGeom prst="rect">
              <a:avLst/>
            </a:prstGeom>
            <a:solidFill>
              <a:srgbClr val="00B0F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B4</a:t>
              </a:r>
            </a:p>
            <a:p>
              <a:pPr algn="ctr"/>
              <a:r>
                <a:rPr lang="en-US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+0.9°</a:t>
              </a:r>
              <a:endPara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4673154" y="3720578"/>
            <a:ext cx="1266281" cy="248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400" b="1" dirty="0" smtClean="0"/>
              <a:t>Slit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2505974" y="2334656"/>
            <a:ext cx="1219200" cy="556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400" b="1" dirty="0" smtClean="0"/>
              <a:t>Grating</a:t>
            </a:r>
          </a:p>
          <a:p>
            <a:pPr algn="ctr">
              <a:lnSpc>
                <a:spcPts val="1200"/>
              </a:lnSpc>
            </a:pPr>
            <a:r>
              <a:rPr lang="en-US" sz="1200" dirty="0" smtClean="0"/>
              <a:t>(</a:t>
            </a:r>
            <a:r>
              <a:rPr lang="en-US" sz="1200" dirty="0" err="1" smtClean="0"/>
              <a:t>toroidal</a:t>
            </a:r>
            <a:endParaRPr lang="en-US" sz="1200" dirty="0"/>
          </a:p>
          <a:p>
            <a:pPr algn="ctr">
              <a:lnSpc>
                <a:spcPts val="1200"/>
              </a:lnSpc>
            </a:pPr>
            <a:r>
              <a:rPr lang="en-US" sz="1200" dirty="0" smtClean="0"/>
              <a:t>VLS)</a:t>
            </a:r>
            <a:endParaRPr lang="en-US" sz="1200" dirty="0"/>
          </a:p>
        </p:txBody>
      </p:sp>
      <p:sp>
        <p:nvSpPr>
          <p:cNvPr id="127" name="TextBox 126"/>
          <p:cNvSpPr txBox="1"/>
          <p:nvPr/>
        </p:nvSpPr>
        <p:spPr>
          <a:xfrm>
            <a:off x="5943600" y="2294068"/>
            <a:ext cx="990600" cy="556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400" b="1" dirty="0" smtClean="0"/>
              <a:t>M3</a:t>
            </a:r>
          </a:p>
          <a:p>
            <a:pPr>
              <a:lnSpc>
                <a:spcPts val="1200"/>
              </a:lnSpc>
            </a:pPr>
            <a:r>
              <a:rPr lang="en-US" sz="1200" dirty="0" smtClean="0"/>
              <a:t>( plane mirror)</a:t>
            </a:r>
            <a:endParaRPr lang="en-US" sz="1200" dirty="0"/>
          </a:p>
        </p:txBody>
      </p:sp>
      <p:sp>
        <p:nvSpPr>
          <p:cNvPr id="129" name="Oval 128"/>
          <p:cNvSpPr/>
          <p:nvPr/>
        </p:nvSpPr>
        <p:spPr>
          <a:xfrm>
            <a:off x="2988005" y="3316559"/>
            <a:ext cx="54864" cy="5486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>
            <a:off x="3017092" y="3347039"/>
            <a:ext cx="470856" cy="279578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/>
          <p:cNvSpPr/>
          <p:nvPr/>
        </p:nvSpPr>
        <p:spPr>
          <a:xfrm rot="1800000">
            <a:off x="3198869" y="3517154"/>
            <a:ext cx="304800" cy="45720"/>
          </a:xfrm>
          <a:prstGeom prst="rect">
            <a:avLst/>
          </a:prstGeom>
          <a:solidFill>
            <a:srgbClr val="FF99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7493478" y="2620052"/>
            <a:ext cx="152400" cy="831665"/>
          </a:xfrm>
          <a:prstGeom prst="ellips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997792" y="2616018"/>
            <a:ext cx="152400" cy="831665"/>
          </a:xfrm>
          <a:prstGeom prst="ellips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Arrow Connector 146"/>
          <p:cNvCxnSpPr/>
          <p:nvPr/>
        </p:nvCxnSpPr>
        <p:spPr>
          <a:xfrm rot="5400000" flipH="1">
            <a:off x="4530882" y="2602869"/>
            <a:ext cx="182880" cy="0"/>
          </a:xfrm>
          <a:prstGeom prst="straightConnector1">
            <a:avLst/>
          </a:prstGeom>
          <a:ln>
            <a:headEnd type="arrow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rot="16200000" flipH="1" flipV="1">
            <a:off x="4553742" y="3102366"/>
            <a:ext cx="137160" cy="0"/>
          </a:xfrm>
          <a:prstGeom prst="straightConnector1">
            <a:avLst/>
          </a:prstGeom>
          <a:ln>
            <a:headEnd type="arrow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4306438" y="2739362"/>
            <a:ext cx="623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18 mm</a:t>
            </a:r>
            <a:endParaRPr lang="en-US" sz="1200" dirty="0"/>
          </a:p>
        </p:txBody>
      </p:sp>
      <p:cxnSp>
        <p:nvCxnSpPr>
          <p:cNvPr id="173" name="Straight Connector 172"/>
          <p:cNvCxnSpPr/>
          <p:nvPr/>
        </p:nvCxnSpPr>
        <p:spPr>
          <a:xfrm>
            <a:off x="6248400" y="3352800"/>
            <a:ext cx="0" cy="152400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>
            <a:off x="3124199" y="4800600"/>
            <a:ext cx="1188720" cy="0"/>
          </a:xfrm>
          <a:prstGeom prst="straightConnector1">
            <a:avLst/>
          </a:prstGeom>
          <a:ln>
            <a:headEnd type="arrow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flipH="1">
            <a:off x="4930328" y="4800600"/>
            <a:ext cx="1318072" cy="0"/>
          </a:xfrm>
          <a:prstGeom prst="straightConnector1">
            <a:avLst/>
          </a:prstGeom>
          <a:ln>
            <a:headEnd type="arrow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 rot="5400000" flipH="1">
            <a:off x="4549140" y="3431624"/>
            <a:ext cx="137160" cy="0"/>
          </a:xfrm>
          <a:prstGeom prst="straightConnector1">
            <a:avLst/>
          </a:prstGeom>
          <a:ln>
            <a:headEnd type="arrow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4263814" y="3140432"/>
            <a:ext cx="738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3.85 mm</a:t>
            </a:r>
            <a:endParaRPr lang="en-US" sz="1200" dirty="0"/>
          </a:p>
        </p:txBody>
      </p:sp>
      <p:cxnSp>
        <p:nvCxnSpPr>
          <p:cNvPr id="179" name="Straight Connector 178"/>
          <p:cNvCxnSpPr/>
          <p:nvPr/>
        </p:nvCxnSpPr>
        <p:spPr>
          <a:xfrm>
            <a:off x="5772912" y="4114800"/>
            <a:ext cx="0" cy="53340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flipV="1">
            <a:off x="3132364" y="4541772"/>
            <a:ext cx="1005840" cy="374"/>
          </a:xfrm>
          <a:prstGeom prst="straightConnector1">
            <a:avLst/>
          </a:prstGeom>
          <a:ln>
            <a:headEnd type="arrow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 flipH="1">
            <a:off x="4666704" y="4539344"/>
            <a:ext cx="1106208" cy="0"/>
          </a:xfrm>
          <a:prstGeom prst="straightConnector1">
            <a:avLst/>
          </a:prstGeom>
          <a:ln>
            <a:headEnd type="arrow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2201174" y="3637606"/>
            <a:ext cx="1278148" cy="248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400" b="1" dirty="0" smtClean="0"/>
              <a:t>M1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273042" y="2057400"/>
            <a:ext cx="990600" cy="556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400" b="1" dirty="0" smtClean="0"/>
              <a:t>QU08</a:t>
            </a:r>
          </a:p>
          <a:p>
            <a:pPr>
              <a:lnSpc>
                <a:spcPts val="1200"/>
              </a:lnSpc>
            </a:pPr>
            <a:r>
              <a:rPr lang="en-US" sz="1200" dirty="0" smtClean="0"/>
              <a:t>(existing quad)</a:t>
            </a:r>
            <a:endParaRPr lang="en-US" sz="1200" dirty="0"/>
          </a:p>
        </p:txBody>
      </p:sp>
      <p:sp>
        <p:nvSpPr>
          <p:cNvPr id="185" name="TextBox 184"/>
          <p:cNvSpPr txBox="1"/>
          <p:nvPr/>
        </p:nvSpPr>
        <p:spPr>
          <a:xfrm>
            <a:off x="778790" y="2059942"/>
            <a:ext cx="990600" cy="556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400" b="1" dirty="0" smtClean="0"/>
              <a:t>QU07</a:t>
            </a:r>
          </a:p>
          <a:p>
            <a:pPr>
              <a:lnSpc>
                <a:spcPts val="1200"/>
              </a:lnSpc>
            </a:pPr>
            <a:r>
              <a:rPr lang="en-US" sz="1200" dirty="0" smtClean="0"/>
              <a:t>(existing quad)</a:t>
            </a:r>
            <a:endParaRPr lang="en-US" sz="1200" dirty="0"/>
          </a:p>
        </p:txBody>
      </p:sp>
      <p:sp>
        <p:nvSpPr>
          <p:cNvPr id="186" name="TextBox 185"/>
          <p:cNvSpPr txBox="1"/>
          <p:nvPr/>
        </p:nvSpPr>
        <p:spPr>
          <a:xfrm>
            <a:off x="5928168" y="3637606"/>
            <a:ext cx="1471858" cy="248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400" b="1" dirty="0" smtClean="0"/>
              <a:t>M2</a:t>
            </a:r>
          </a:p>
        </p:txBody>
      </p:sp>
      <p:sp>
        <p:nvSpPr>
          <p:cNvPr id="187" name="Right Arrow 186"/>
          <p:cNvSpPr/>
          <p:nvPr/>
        </p:nvSpPr>
        <p:spPr>
          <a:xfrm>
            <a:off x="1331023" y="3132268"/>
            <a:ext cx="484655" cy="24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TextBox 187"/>
          <p:cNvSpPr txBox="1"/>
          <p:nvPr/>
        </p:nvSpPr>
        <p:spPr>
          <a:xfrm>
            <a:off x="1219200" y="3314543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 smtClean="0"/>
              <a:t>beam direction</a:t>
            </a:r>
            <a:endParaRPr lang="en-US" sz="1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6200" y="855865"/>
            <a:ext cx="914400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FEL saturates due to significant E-loss</a:t>
            </a:r>
          </a:p>
        </p:txBody>
      </p:sp>
      <p:pic>
        <p:nvPicPr>
          <p:cNvPr id="4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2181383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2502059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2181383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2503645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122645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521107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2122645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2521107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2063907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2579845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2063907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2579845"/>
            <a:ext cx="10668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Rectangle 47"/>
          <p:cNvSpPr/>
          <p:nvPr/>
        </p:nvSpPr>
        <p:spPr>
          <a:xfrm>
            <a:off x="76200" y="2927460"/>
            <a:ext cx="883920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n-US" sz="2400" b="1" kern="0" dirty="0">
                <a:solidFill>
                  <a:srgbClr val="0F06BA"/>
                </a:solidFill>
                <a:latin typeface="Arial"/>
                <a:sym typeface="Wingdings" pitchFamily="2" charset="2"/>
              </a:rPr>
              <a:t>T</a:t>
            </a:r>
            <a:r>
              <a:rPr lang="en-US" sz="2400" b="1" kern="0" dirty="0" smtClean="0">
                <a:solidFill>
                  <a:srgbClr val="0F06BA"/>
                </a:solidFill>
                <a:latin typeface="Arial"/>
                <a:sym typeface="Wingdings" pitchFamily="2" charset="2"/>
              </a:rPr>
              <a:t>aper works much better for a seeded FEL than SASE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81000" y="126170"/>
            <a:ext cx="8382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Taper to enhance FEL efficiency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39"/>
          <a:stretch>
            <a:fillRect/>
          </a:stretch>
        </p:blipFill>
        <p:spPr bwMode="auto">
          <a:xfrm>
            <a:off x="769905" y="3262595"/>
            <a:ext cx="3432973" cy="323084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91290" y="65014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1600" b="1" i="1" dirty="0" smtClean="0">
                <a:solidFill>
                  <a:srgbClr val="FF0000"/>
                </a:solidFill>
                <a:cs typeface="ＭＳ Ｐゴシック" charset="0"/>
              </a:rPr>
              <a:t>T. </a:t>
            </a:r>
            <a:r>
              <a:rPr lang="en-US" sz="1600" b="1" i="1" dirty="0" err="1" smtClean="0">
                <a:solidFill>
                  <a:srgbClr val="FF0000"/>
                </a:solidFill>
                <a:cs typeface="ＭＳ Ｐゴシック" charset="0"/>
              </a:rPr>
              <a:t>Orzechowski</a:t>
            </a:r>
            <a:r>
              <a:rPr lang="en-US" sz="1600" b="1" i="1" dirty="0" smtClean="0">
                <a:solidFill>
                  <a:srgbClr val="FF0000"/>
                </a:solidFill>
                <a:cs typeface="ＭＳ Ｐゴシック" charset="0"/>
              </a:rPr>
              <a:t> et al. PRL (1986)</a:t>
            </a:r>
            <a:endParaRPr lang="en-US" sz="1600" b="1" i="1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6" name="Picture 5" descr="Fawley pwr_vs_z-LCLS-SASE-tap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514" b="6104"/>
          <a:stretch>
            <a:fillRect/>
          </a:stretch>
        </p:blipFill>
        <p:spPr bwMode="auto">
          <a:xfrm>
            <a:off x="4725620" y="3262595"/>
            <a:ext cx="3917310" cy="316684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685410" y="6500863"/>
            <a:ext cx="457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i="1" dirty="0" smtClean="0">
                <a:solidFill>
                  <a:srgbClr val="FF0000"/>
                </a:solidFill>
                <a:cs typeface="ＭＳ Ｐゴシック" charset="0"/>
              </a:rPr>
              <a:t>W. Fawley, Z. Huang et al. NIMA (2002)</a:t>
            </a:r>
            <a:endParaRPr lang="en-US" sz="1600" b="1" i="1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37270" y="4696365"/>
            <a:ext cx="2135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LLNL microwave FEL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501070" y="2430470"/>
            <a:ext cx="737376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462666" y="2353660"/>
            <a:ext cx="384050" cy="15362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874830" y="2353660"/>
            <a:ext cx="239602" cy="186573"/>
            <a:chOff x="1927" y="1117"/>
            <a:chExt cx="1448" cy="544"/>
          </a:xfrm>
          <a:effectLst/>
        </p:grpSpPr>
        <p:sp>
          <p:nvSpPr>
            <p:cNvPr id="70" name="Freeform 5"/>
            <p:cNvSpPr>
              <a:spLocks/>
            </p:cNvSpPr>
            <p:nvPr/>
          </p:nvSpPr>
          <p:spPr bwMode="auto">
            <a:xfrm>
              <a:off x="1927" y="1117"/>
              <a:ext cx="729" cy="272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363" y="0"/>
                </a:cxn>
                <a:cxn ang="0">
                  <a:pos x="726" y="726"/>
                </a:cxn>
              </a:cxnLst>
              <a:rect l="0" t="0" r="r" b="b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71" name="Freeform 6"/>
            <p:cNvSpPr>
              <a:spLocks/>
            </p:cNvSpPr>
            <p:nvPr/>
          </p:nvSpPr>
          <p:spPr bwMode="auto">
            <a:xfrm flipV="1">
              <a:off x="2656" y="1389"/>
              <a:ext cx="719" cy="272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363" y="0"/>
                </a:cxn>
                <a:cxn ang="0">
                  <a:pos x="726" y="726"/>
                </a:cxn>
              </a:cxnLst>
              <a:rect l="0" t="0" r="r" b="b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114929" y="2353660"/>
            <a:ext cx="240264" cy="186573"/>
            <a:chOff x="1927" y="1117"/>
            <a:chExt cx="1452" cy="544"/>
          </a:xfrm>
        </p:grpSpPr>
        <p:sp>
          <p:nvSpPr>
            <p:cNvPr id="68" name="Freeform 8"/>
            <p:cNvSpPr>
              <a:spLocks/>
            </p:cNvSpPr>
            <p:nvPr/>
          </p:nvSpPr>
          <p:spPr bwMode="auto">
            <a:xfrm>
              <a:off x="1924" y="1117"/>
              <a:ext cx="729" cy="272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363" y="0"/>
                </a:cxn>
                <a:cxn ang="0">
                  <a:pos x="726" y="726"/>
                </a:cxn>
              </a:cxnLst>
              <a:rect l="0" t="0" r="r" b="b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69" name="Freeform 9"/>
            <p:cNvSpPr>
              <a:spLocks/>
            </p:cNvSpPr>
            <p:nvPr/>
          </p:nvSpPr>
          <p:spPr bwMode="auto">
            <a:xfrm flipV="1">
              <a:off x="2653" y="1389"/>
              <a:ext cx="729" cy="272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363" y="0"/>
                </a:cxn>
                <a:cxn ang="0">
                  <a:pos x="726" y="726"/>
                </a:cxn>
              </a:cxnLst>
              <a:rect l="0" t="0" r="r" b="b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8354531" y="2356061"/>
            <a:ext cx="239437" cy="186573"/>
            <a:chOff x="1923" y="1124"/>
            <a:chExt cx="1447" cy="544"/>
          </a:xfrm>
        </p:grpSpPr>
        <p:sp>
          <p:nvSpPr>
            <p:cNvPr id="66" name="Freeform 11"/>
            <p:cNvSpPr>
              <a:spLocks/>
            </p:cNvSpPr>
            <p:nvPr/>
          </p:nvSpPr>
          <p:spPr bwMode="auto">
            <a:xfrm>
              <a:off x="1923" y="1124"/>
              <a:ext cx="729" cy="272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363" y="0"/>
                </a:cxn>
                <a:cxn ang="0">
                  <a:pos x="726" y="726"/>
                </a:cxn>
              </a:cxnLst>
              <a:rect l="0" t="0" r="r" b="b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67" name="Freeform 12"/>
            <p:cNvSpPr>
              <a:spLocks/>
            </p:cNvSpPr>
            <p:nvPr/>
          </p:nvSpPr>
          <p:spPr bwMode="auto">
            <a:xfrm flipV="1">
              <a:off x="2651" y="1396"/>
              <a:ext cx="719" cy="272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363" y="0"/>
                </a:cxn>
                <a:cxn ang="0">
                  <a:pos x="726" y="726"/>
                </a:cxn>
              </a:cxnLst>
              <a:rect l="0" t="0" r="r" b="b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7913235" y="196961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x-rays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8615" y="204642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e-beam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8615" y="1585560"/>
            <a:ext cx="883315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Tapered </a:t>
            </a:r>
            <a:r>
              <a:rPr lang="en-US" sz="2400" kern="0" dirty="0" err="1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undulator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 keeps FEL resonance and increase power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820068" y="3244066"/>
            <a:ext cx="938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400 GW</a:t>
            </a:r>
            <a:endParaRPr lang="en-US" sz="1600" b="1" dirty="0">
              <a:solidFill>
                <a:srgbClr val="00B0F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416910" y="3697835"/>
            <a:ext cx="1401346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F0"/>
                </a:solidFill>
              </a:rPr>
              <a:t>Taper seeded</a:t>
            </a:r>
          </a:p>
          <a:p>
            <a:r>
              <a:rPr lang="en-US" sz="1400" b="1" dirty="0" smtClean="0">
                <a:solidFill>
                  <a:srgbClr val="92D050"/>
                </a:solidFill>
              </a:rPr>
              <a:t>Taper SASE</a:t>
            </a:r>
          </a:p>
          <a:p>
            <a:r>
              <a:rPr lang="en-US" sz="1400" b="1" dirty="0" err="1" smtClean="0">
                <a:solidFill>
                  <a:srgbClr val="FF0000"/>
                </a:solidFill>
              </a:rPr>
              <a:t>Notaper</a:t>
            </a:r>
            <a:r>
              <a:rPr lang="en-US" sz="1400" b="1" dirty="0" smtClean="0">
                <a:solidFill>
                  <a:srgbClr val="FF0000"/>
                </a:solidFill>
              </a:rPr>
              <a:t> SASE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50" name="Picture 9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 l="-3232" r="-3434"/>
          <a:stretch>
            <a:fillRect/>
          </a:stretch>
        </p:blipFill>
        <p:spPr bwMode="auto">
          <a:xfrm>
            <a:off x="5839365" y="822260"/>
            <a:ext cx="3124200" cy="763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5" grpId="0"/>
      <p:bldP spid="28" grpId="0"/>
      <p:bldP spid="29" grpId="0"/>
      <p:bldP spid="60" grpId="0" animBg="1"/>
      <p:bldP spid="73" grpId="0"/>
      <p:bldP spid="74" grpId="0"/>
      <p:bldP spid="75" grpId="0"/>
      <p:bldP spid="51" grpId="0"/>
      <p:bldP spid="5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power106_32_SSwSASE.bmp"/>
          <p:cNvPicPr>
            <a:picLocks noChangeAspect="1"/>
          </p:cNvPicPr>
          <p:nvPr/>
        </p:nvPicPr>
        <p:blipFill>
          <a:blip r:embed="rId3" cstate="print"/>
          <a:srcRect l="2187" t="988" r="6851"/>
          <a:stretch>
            <a:fillRect/>
          </a:stretch>
        </p:blipFill>
        <p:spPr>
          <a:xfrm>
            <a:off x="152399" y="696755"/>
            <a:ext cx="6800711" cy="55707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 31"/>
          <p:cNvSpPr/>
          <p:nvPr/>
        </p:nvSpPr>
        <p:spPr>
          <a:xfrm>
            <a:off x="533400" y="1077755"/>
            <a:ext cx="4572000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687388" lvl="1" indent="-230188">
              <a:buFontTx/>
              <a:buBlip>
                <a:blip r:embed="rId4"/>
              </a:buBlip>
            </a:pPr>
            <a:r>
              <a:rPr lang="en-US" b="1" dirty="0" smtClean="0">
                <a:solidFill>
                  <a:prstClr val="black"/>
                </a:solidFill>
                <a:latin typeface="Arial"/>
                <a:sym typeface="Symbol"/>
              </a:rPr>
              <a:t>LCLS-II simulation</a:t>
            </a:r>
            <a:endParaRPr lang="en-US" b="1" dirty="0" smtClean="0">
              <a:solidFill>
                <a:prstClr val="black"/>
              </a:solidFill>
              <a:latin typeface="Arial"/>
            </a:endParaRPr>
          </a:p>
          <a:p>
            <a:pPr marL="687388" lvl="1" indent="-230188">
              <a:buFontTx/>
              <a:buBlip>
                <a:blip r:embed="rId4"/>
              </a:buBlip>
            </a:pPr>
            <a:r>
              <a:rPr lang="en-US" b="1" dirty="0" smtClean="0">
                <a:solidFill>
                  <a:prstClr val="black"/>
                </a:solidFill>
                <a:latin typeface="Arial"/>
              </a:rPr>
              <a:t>8.3 </a:t>
            </a:r>
            <a:r>
              <a:rPr lang="en-US" b="1" dirty="0" err="1">
                <a:solidFill>
                  <a:prstClr val="black"/>
                </a:solidFill>
                <a:latin typeface="Arial"/>
              </a:rPr>
              <a:t>keV</a:t>
            </a:r>
            <a:r>
              <a:rPr lang="en-US" b="1" dirty="0">
                <a:solidFill>
                  <a:prstClr val="black"/>
                </a:solidFill>
                <a:latin typeface="Arial"/>
              </a:rPr>
              <a:t> -- 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1.5 Å  </a:t>
            </a:r>
            <a:r>
              <a:rPr lang="en-US" b="1" dirty="0">
                <a:solidFill>
                  <a:prstClr val="black"/>
                </a:solidFill>
                <a:latin typeface="Arial"/>
              </a:rPr>
              <a:t>(13.64 </a:t>
            </a:r>
            <a:r>
              <a:rPr lang="en-US" b="1" dirty="0" err="1">
                <a:solidFill>
                  <a:prstClr val="black"/>
                </a:solidFill>
                <a:latin typeface="Arial"/>
              </a:rPr>
              <a:t>GeV</a:t>
            </a:r>
            <a:r>
              <a:rPr lang="en-US" b="1" dirty="0" smtClean="0">
                <a:solidFill>
                  <a:prstClr val="black"/>
                </a:solidFill>
                <a:latin typeface="Arial"/>
              </a:rPr>
              <a:t>)</a:t>
            </a:r>
          </a:p>
          <a:p>
            <a:pPr marL="687388" lvl="1" indent="-230188">
              <a:buFontTx/>
              <a:buBlip>
                <a:blip r:embed="rId4"/>
              </a:buBlip>
            </a:pPr>
            <a:r>
              <a:rPr lang="en-US" b="1" dirty="0" smtClean="0">
                <a:solidFill>
                  <a:prstClr val="black"/>
                </a:solidFill>
                <a:latin typeface="Arial"/>
              </a:rPr>
              <a:t>4 kA, 0.3 um </a:t>
            </a:r>
            <a:r>
              <a:rPr lang="en-US" b="1" dirty="0" err="1" smtClean="0">
                <a:solidFill>
                  <a:prstClr val="black"/>
                </a:solidFill>
                <a:latin typeface="Arial"/>
              </a:rPr>
              <a:t>emittance</a:t>
            </a:r>
            <a:endParaRPr lang="en-US" b="1" dirty="0">
              <a:solidFill>
                <a:prstClr val="black"/>
              </a:solidFill>
              <a:latin typeface="Arial"/>
            </a:endParaRPr>
          </a:p>
          <a:p>
            <a:pPr marL="687388" lvl="1" indent="-230188">
              <a:buFontTx/>
              <a:buBlip>
                <a:blip r:embed="rId4"/>
              </a:buBlip>
            </a:pPr>
            <a:r>
              <a:rPr lang="en-US" b="1" dirty="0" smtClean="0">
                <a:solidFill>
                  <a:prstClr val="black"/>
                </a:solidFill>
                <a:latin typeface="Arial"/>
              </a:rPr>
              <a:t>LCLS low charge parameters</a:t>
            </a:r>
            <a:endParaRPr lang="en-US" b="1" dirty="0">
              <a:solidFill>
                <a:prstClr val="black"/>
              </a:solidFill>
              <a:latin typeface="Arial"/>
            </a:endParaRPr>
          </a:p>
          <a:p>
            <a:pPr marL="687388" lvl="1" indent="-230188">
              <a:buFontTx/>
              <a:buBlip>
                <a:blip r:embed="rId4"/>
              </a:buBlip>
            </a:pPr>
            <a:r>
              <a:rPr lang="en-US" b="1" dirty="0">
                <a:solidFill>
                  <a:prstClr val="black"/>
                </a:solidFill>
                <a:latin typeface="Arial"/>
              </a:rPr>
              <a:t>Optimized tapering starts at 16 m </a:t>
            </a:r>
            <a:r>
              <a:rPr lang="en-US" b="1" dirty="0" smtClean="0">
                <a:solidFill>
                  <a:prstClr val="black"/>
                </a:solidFill>
                <a:latin typeface="Arial"/>
              </a:rPr>
              <a:t>with </a:t>
            </a:r>
            <a:r>
              <a:rPr lang="en-US" b="1" dirty="0" smtClean="0">
                <a:solidFill>
                  <a:srgbClr val="FFC000"/>
                </a:solidFill>
                <a:latin typeface="Arial"/>
              </a:rPr>
              <a:t>13 %</a:t>
            </a:r>
            <a:r>
              <a:rPr lang="en-US" b="1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b="1" i="1" dirty="0" smtClean="0">
                <a:solidFill>
                  <a:prstClr val="black"/>
                </a:solidFill>
                <a:latin typeface="Arial"/>
              </a:rPr>
              <a:t>K</a:t>
            </a:r>
            <a:r>
              <a:rPr lang="en-US" b="1" dirty="0" smtClean="0">
                <a:solidFill>
                  <a:prstClr val="black"/>
                </a:solidFill>
                <a:latin typeface="Arial"/>
              </a:rPr>
              <a:t> decreasing to </a:t>
            </a:r>
            <a:r>
              <a:rPr lang="en-US" b="1" dirty="0">
                <a:solidFill>
                  <a:prstClr val="black"/>
                </a:solidFill>
                <a:latin typeface="Arial"/>
              </a:rPr>
              <a:t>200 </a:t>
            </a:r>
            <a:r>
              <a:rPr lang="en-US" b="1" dirty="0" smtClean="0">
                <a:solidFill>
                  <a:prstClr val="black"/>
                </a:solidFill>
                <a:latin typeface="Arial"/>
              </a:rPr>
              <a:t>m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5638800" y="2449355"/>
            <a:ext cx="3200419" cy="2819373"/>
            <a:chOff x="5333981" y="2971800"/>
            <a:chExt cx="3200419" cy="2819373"/>
          </a:xfrm>
        </p:grpSpPr>
        <p:pic>
          <p:nvPicPr>
            <p:cNvPr id="33" name="Picture 32" descr="spectrum200m.bmp"/>
            <p:cNvPicPr>
              <a:picLocks noChangeAspect="1"/>
            </p:cNvPicPr>
            <p:nvPr/>
          </p:nvPicPr>
          <p:blipFill>
            <a:blip r:embed="rId5" cstate="print"/>
            <a:srcRect l="3324" t="1792" r="5495" b="1792"/>
            <a:stretch>
              <a:fillRect/>
            </a:stretch>
          </p:blipFill>
          <p:spPr>
            <a:xfrm>
              <a:off x="5333981" y="2971800"/>
              <a:ext cx="3200419" cy="2819373"/>
            </a:xfrm>
            <a:prstGeom prst="rect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34" name="TextBox 33"/>
            <p:cNvSpPr txBox="1"/>
            <p:nvPr/>
          </p:nvSpPr>
          <p:spPr>
            <a:xfrm>
              <a:off x="7197252" y="3429000"/>
              <a:ext cx="11847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  <a:latin typeface="Arial"/>
                </a:rPr>
                <a:t>1.0 x 10</a:t>
              </a:r>
              <a:r>
                <a:rPr lang="en-US" b="1" baseline="30000" dirty="0">
                  <a:solidFill>
                    <a:prstClr val="black"/>
                  </a:solidFill>
                  <a:latin typeface="Symbol" pitchFamily="18" charset="2"/>
                </a:rPr>
                <a:t>-</a:t>
              </a:r>
              <a:r>
                <a:rPr lang="en-US" b="1" baseline="30000" dirty="0">
                  <a:solidFill>
                    <a:prstClr val="black"/>
                  </a:solidFill>
                  <a:latin typeface="Arial"/>
                </a:rPr>
                <a:t>4</a:t>
              </a:r>
              <a:r>
                <a:rPr lang="en-US" b="1" dirty="0">
                  <a:solidFill>
                    <a:prstClr val="black"/>
                  </a:solidFill>
                  <a:latin typeface="Arial"/>
                </a:rPr>
                <a:t> </a:t>
              </a:r>
            </a:p>
            <a:p>
              <a:r>
                <a:rPr lang="en-US" b="1" dirty="0">
                  <a:solidFill>
                    <a:prstClr val="black"/>
                  </a:solidFill>
                  <a:latin typeface="Arial"/>
                </a:rPr>
                <a:t>FWHMBW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7153747" y="4419600"/>
              <a:ext cx="466253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lg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400800" y="4419600"/>
              <a:ext cx="4572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lg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153955" y="4784740"/>
            <a:ext cx="3124200" cy="369332"/>
          </a:xfrm>
          <a:prstGeom prst="rect">
            <a:avLst/>
          </a:prstGeom>
          <a:solidFill>
            <a:srgbClr val="CCFFCC"/>
          </a:solidFill>
          <a:ln w="25400">
            <a:solidFill>
              <a:srgbClr val="CCFF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/>
              </a:rPr>
              <a:t>After self-seeding crystal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961930" y="5245600"/>
            <a:ext cx="960125" cy="384050"/>
          </a:xfrm>
          <a:prstGeom prst="straightConnector1">
            <a:avLst/>
          </a:prstGeom>
          <a:ln w="25400">
            <a:solidFill>
              <a:srgbClr val="0000FF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029920" y="1318023"/>
            <a:ext cx="2075675" cy="646331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1.3 TW over 10 </a:t>
            </a:r>
            <a:r>
              <a:rPr lang="en-US" altLang="zh-CN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fs</a:t>
            </a:r>
            <a:r>
              <a:rPr lang="en-US" altLang="zh-CN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</a:p>
          <a:p>
            <a:r>
              <a:rPr lang="en-US" altLang="zh-CN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~10</a:t>
            </a:r>
            <a:r>
              <a:rPr lang="en-US" altLang="zh-CN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13</a:t>
            </a:r>
            <a:r>
              <a:rPr lang="en-US" altLang="zh-CN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photons</a:t>
            </a:r>
            <a:endParaRPr lang="en-US" altLang="zh-CN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7020" y="6339080"/>
            <a:ext cx="8988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kern="0" dirty="0" smtClean="0">
                <a:solidFill>
                  <a:srgbClr val="FF0000"/>
                </a:solidFill>
                <a:latin typeface="Arial"/>
              </a:rPr>
              <a:t>W. Fawley, J. Frisch, Z. Huang, Y. Jiao, H.-D. Nuhn, C. Pellegrini, S. Reiche, J. Wu, FEL2011 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93830" y="92035"/>
            <a:ext cx="8915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Self-seeding + Aggressive Taper 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 TW FEL</a:t>
            </a:r>
            <a:endParaRPr lang="en-US" sz="3200" b="1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22" y="38100"/>
            <a:ext cx="9148022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31390" y="971079"/>
            <a:ext cx="3112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C. Schroeder, FLS2012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342018" name="Picture 2" descr="Laser plasma accelerator, computer model"/>
          <p:cNvPicPr>
            <a:picLocks noChangeAspect="1" noChangeArrowheads="1"/>
          </p:cNvPicPr>
          <p:nvPr/>
        </p:nvPicPr>
        <p:blipFill>
          <a:blip r:embed="rId3" cstate="print"/>
          <a:srcRect l="5325" t="5865" r="4905" b="6164"/>
          <a:stretch>
            <a:fillRect/>
          </a:stretch>
        </p:blipFill>
        <p:spPr bwMode="auto">
          <a:xfrm>
            <a:off x="5685745" y="3928265"/>
            <a:ext cx="3418045" cy="1737989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155424" y="2507280"/>
            <a:ext cx="4416575" cy="4224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0578" y="5317936"/>
            <a:ext cx="3274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white"/>
                </a:solidFill>
              </a:rPr>
              <a:t>Laser </a:t>
            </a:r>
            <a:r>
              <a:rPr lang="en-US" sz="1600" b="1" dirty="0" err="1" smtClean="0">
                <a:solidFill>
                  <a:prstClr val="white"/>
                </a:solidFill>
              </a:rPr>
              <a:t>Plamsa</a:t>
            </a:r>
            <a:r>
              <a:rPr lang="en-US" sz="1600" b="1" dirty="0" smtClean="0">
                <a:solidFill>
                  <a:prstClr val="white"/>
                </a:solidFill>
              </a:rPr>
              <a:t> Accelerator (LPA)</a:t>
            </a:r>
            <a:endParaRPr lang="en-US" sz="16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87765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Transverse gradient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undulator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 (TGU)* </a:t>
            </a:r>
            <a:endParaRPr lang="en-US" sz="3600" b="1" i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663840"/>
            <a:ext cx="845456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FEL resonant condition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2084825"/>
            <a:ext cx="8454565" cy="481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By canting the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undulator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poles, generate a linear field gradient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8435" y="3605546"/>
            <a:ext cx="8454565" cy="481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Sort e-beam energy by dispersion </a:t>
            </a:r>
            <a:r>
              <a:rPr lang="en-US" sz="2400" i="1" dirty="0" smtClean="0">
                <a:solidFill>
                  <a:prstClr val="black"/>
                </a:solidFill>
                <a:latin typeface="Symbol" pitchFamily="18" charset="2"/>
              </a:rPr>
              <a:t>h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so that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5229896"/>
            <a:ext cx="8454565" cy="481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Resonance can be satisfied for all energies if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2055" y="4130420"/>
            <a:ext cx="1754126" cy="102680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24"/>
          <p:cNvGrpSpPr/>
          <p:nvPr/>
        </p:nvGrpSpPr>
        <p:grpSpPr>
          <a:xfrm>
            <a:off x="6858000" y="2943896"/>
            <a:ext cx="1752600" cy="1143000"/>
            <a:chOff x="7086600" y="3276600"/>
            <a:chExt cx="12954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ight Triangle 19"/>
            <p:cNvSpPr/>
            <p:nvPr/>
          </p:nvSpPr>
          <p:spPr>
            <a:xfrm flipV="1">
              <a:off x="7086600" y="3810000"/>
              <a:ext cx="1295400" cy="304800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flipV="1">
              <a:off x="7086600" y="3276600"/>
              <a:ext cx="1295400" cy="533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smtClean="0">
                  <a:solidFill>
                    <a:srgbClr val="FF0000"/>
                  </a:solidFill>
                </a:rPr>
                <a:t>N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5"/>
          <p:cNvGrpSpPr/>
          <p:nvPr/>
        </p:nvGrpSpPr>
        <p:grpSpPr>
          <a:xfrm>
            <a:off x="6858000" y="4620296"/>
            <a:ext cx="1752600" cy="1143000"/>
            <a:chOff x="7086600" y="4419600"/>
            <a:chExt cx="12954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ight Triangle 15"/>
            <p:cNvSpPr/>
            <p:nvPr/>
          </p:nvSpPr>
          <p:spPr>
            <a:xfrm>
              <a:off x="7086600" y="4419600"/>
              <a:ext cx="1295400" cy="304800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86600" y="4724400"/>
              <a:ext cx="1295400" cy="533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smtClean="0">
                  <a:solidFill>
                    <a:srgbClr val="FF0000"/>
                  </a:solidFill>
                </a:rPr>
                <a:t>S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7467600" y="4315496"/>
            <a:ext cx="609600" cy="152400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n>
                <a:solidFill>
                  <a:srgbClr val="00B05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14120" y="4315496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Symbol" pitchFamily="18" charset="2"/>
              </a:rPr>
              <a:t>g+</a:t>
            </a:r>
            <a:endParaRPr lang="en-US" b="1" dirty="0">
              <a:solidFill>
                <a:prstClr val="black"/>
              </a:solidFill>
              <a:latin typeface="Symbol" pitchFamily="18" charset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76120" y="4327164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Symbol" pitchFamily="18" charset="2"/>
              </a:rPr>
              <a:t>g-</a:t>
            </a:r>
            <a:endParaRPr lang="en-US" b="1" dirty="0">
              <a:solidFill>
                <a:prstClr val="black"/>
              </a:solidFill>
              <a:latin typeface="Symbol" pitchFamily="18" charset="2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772400" y="4391696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534400" y="431549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x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772400" y="4010696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772400" y="385829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71981" y="6373609"/>
            <a:ext cx="403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* T. Smith et al., J. Appl. Phys. 1979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4229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3220" y="1163105"/>
            <a:ext cx="3008899" cy="8833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29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2054" y="2584090"/>
            <a:ext cx="1920251" cy="1008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29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8435" y="5683940"/>
            <a:ext cx="2245870" cy="1086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291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8935" y="1393535"/>
            <a:ext cx="3181598" cy="4992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4" grpId="0" animBg="1"/>
      <p:bldP spid="27" grpId="0"/>
      <p:bldP spid="28" grpId="0"/>
      <p:bldP spid="30" grpId="0"/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54" y="663840"/>
            <a:ext cx="8487505" cy="4525963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sz="2400" dirty="0" smtClean="0"/>
              <a:t> 1GeV, 10kA, 10 </a:t>
            </a:r>
            <a:r>
              <a:rPr lang="en-US" sz="2400" dirty="0" err="1" smtClean="0"/>
              <a:t>MeV</a:t>
            </a:r>
            <a:r>
              <a:rPr lang="en-US" sz="2400" dirty="0" smtClean="0"/>
              <a:t> energy spread;</a:t>
            </a:r>
          </a:p>
          <a:p>
            <a:pPr>
              <a:buBlip>
                <a:blip r:embed="rId2"/>
              </a:buBlip>
            </a:pPr>
            <a:r>
              <a:rPr lang="en-US" sz="2400" dirty="0" smtClean="0"/>
              <a:t> 0.1um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; 5 </a:t>
            </a:r>
            <a:r>
              <a:rPr lang="en-US" sz="2400" dirty="0" err="1" smtClean="0"/>
              <a:t>fs</a:t>
            </a:r>
            <a:r>
              <a:rPr lang="en-US" sz="2400" dirty="0" smtClean="0"/>
              <a:t> (50 </a:t>
            </a:r>
            <a:r>
              <a:rPr lang="en-US" sz="2400" dirty="0" err="1" smtClean="0"/>
              <a:t>pC</a:t>
            </a:r>
            <a:r>
              <a:rPr lang="en-US" sz="2400" dirty="0" smtClean="0"/>
              <a:t>)</a:t>
            </a:r>
          </a:p>
          <a:p>
            <a:pPr>
              <a:buBlip>
                <a:blip r:embed="rId2"/>
              </a:buBlip>
              <a:defRPr/>
            </a:pPr>
            <a:r>
              <a:rPr lang="en-US" sz="2400" dirty="0" smtClean="0"/>
              <a:t> 5-m SC </a:t>
            </a:r>
            <a:r>
              <a:rPr lang="en-US" sz="2400" dirty="0" err="1" smtClean="0"/>
              <a:t>undulator</a:t>
            </a:r>
            <a:r>
              <a:rPr lang="en-US" sz="2400" dirty="0" smtClean="0"/>
              <a:t> </a:t>
            </a:r>
            <a:r>
              <a:rPr lang="en-US" sz="2400" i="1" dirty="0" err="1" smtClean="0">
                <a:latin typeface="Symbol" pitchFamily="18" charset="2"/>
              </a:rPr>
              <a:t>l</a:t>
            </a:r>
            <a:r>
              <a:rPr lang="en-US" sz="2400" i="1" baseline="-25000" dirty="0" err="1" smtClean="0"/>
              <a:t>u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= 1 cm, </a:t>
            </a:r>
            <a:r>
              <a:rPr lang="en-US" sz="2400" i="1" dirty="0" smtClean="0"/>
              <a:t>a</a:t>
            </a:r>
            <a:r>
              <a:rPr lang="en-US" sz="2400" i="1" baseline="-25000" dirty="0" smtClean="0"/>
              <a:t>u</a:t>
            </a:r>
            <a:r>
              <a:rPr lang="en-US" sz="2400" dirty="0" smtClean="0"/>
              <a:t> = 1.41 (G. </a:t>
            </a:r>
            <a:r>
              <a:rPr lang="en-US" sz="2400" dirty="0" err="1" smtClean="0"/>
              <a:t>Fuchert</a:t>
            </a:r>
            <a:r>
              <a:rPr lang="en-US" sz="2400" dirty="0" smtClean="0"/>
              <a:t>, NIMA 2012)</a:t>
            </a:r>
          </a:p>
          <a:p>
            <a:pPr>
              <a:buBlip>
                <a:blip r:embed="rId2"/>
              </a:buBlip>
              <a:defRPr/>
            </a:pPr>
            <a:r>
              <a:rPr lang="en-US" sz="2400" dirty="0" smtClean="0"/>
              <a:t>Radiation wavelength </a:t>
            </a:r>
            <a:r>
              <a:rPr lang="en-US" sz="2400" i="1" dirty="0" smtClean="0">
                <a:latin typeface="Symbol" pitchFamily="18" charset="2"/>
              </a:rPr>
              <a:t>l</a:t>
            </a:r>
            <a:r>
              <a:rPr lang="en-US" sz="2400" i="1" baseline="-25000" dirty="0" smtClean="0"/>
              <a:t>1 </a:t>
            </a:r>
            <a:r>
              <a:rPr lang="en-US" sz="2400" dirty="0" smtClean="0"/>
              <a:t>= 3.9 nm </a:t>
            </a:r>
          </a:p>
          <a:p>
            <a:pPr>
              <a:buBlip>
                <a:blip r:embed="rId2"/>
              </a:buBlip>
              <a:defRPr/>
            </a:pPr>
            <a:r>
              <a:rPr lang="en-US" sz="2400" dirty="0" smtClean="0"/>
              <a:t>For TGU, dispersion </a:t>
            </a:r>
            <a:r>
              <a:rPr lang="en-US" sz="2400" i="1" dirty="0" smtClean="0">
                <a:latin typeface="Symbol" pitchFamily="18" charset="2"/>
              </a:rPr>
              <a:t>h</a:t>
            </a:r>
            <a:r>
              <a:rPr lang="en-US" sz="2400" dirty="0" smtClean="0"/>
              <a:t> = 0.01 m, </a:t>
            </a:r>
            <a:r>
              <a:rPr lang="en-US" sz="2400" dirty="0" err="1" smtClean="0">
                <a:latin typeface="Symbol" pitchFamily="18" charset="2"/>
              </a:rPr>
              <a:t>s</a:t>
            </a:r>
            <a:r>
              <a:rPr lang="en-US" sz="2400" dirty="0" err="1" smtClean="0"/>
              <a:t>x</a:t>
            </a:r>
            <a:r>
              <a:rPr lang="en-US" sz="2400" dirty="0" smtClean="0"/>
              <a:t> = 100um, </a:t>
            </a:r>
            <a:r>
              <a:rPr lang="en-US" sz="2400" dirty="0" err="1" smtClean="0">
                <a:latin typeface="Symbol" pitchFamily="18" charset="2"/>
              </a:rPr>
              <a:t>s</a:t>
            </a:r>
            <a:r>
              <a:rPr lang="en-US" sz="2400" dirty="0" err="1" smtClean="0"/>
              <a:t>y</a:t>
            </a:r>
            <a:r>
              <a:rPr lang="en-US" sz="2400" dirty="0" smtClean="0"/>
              <a:t> = 15um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835" y="4936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Compact XFELs driven by LPA</a:t>
            </a:r>
            <a:endParaRPr lang="en-US" sz="3600" b="1" i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pic>
        <p:nvPicPr>
          <p:cNvPr id="8194" name="Picture 2" descr="http://t0.gstatic.com/images?q=tbn:ANd9GcSTW53M-lNdao0_mkctNFe3MgKzFV_fqbWKa1OpKZL-3lRXI7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819829"/>
            <a:ext cx="2276475" cy="2009776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467405"/>
            <a:ext cx="48006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Arrow Connector 10"/>
          <p:cNvCxnSpPr/>
          <p:nvPr/>
        </p:nvCxnSpPr>
        <p:spPr>
          <a:xfrm>
            <a:off x="5105400" y="4839005"/>
            <a:ext cx="1143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0835" y="2968140"/>
            <a:ext cx="845456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cFLASH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(compact FLASH)?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26340" y="6362498"/>
            <a:ext cx="6302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Z. Huang, Y. Ding, C. Schroeder, submitted to FEL2012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C1GeV_powerSpec_2.jpg"/>
          <p:cNvPicPr>
            <a:picLocks noChangeAspect="1"/>
          </p:cNvPicPr>
          <p:nvPr/>
        </p:nvPicPr>
        <p:blipFill>
          <a:blip r:embed="rId3" cstate="print"/>
          <a:srcRect t="4694" r="5117"/>
          <a:stretch>
            <a:fillRect/>
          </a:stretch>
        </p:blipFill>
        <p:spPr>
          <a:xfrm>
            <a:off x="4753040" y="533400"/>
            <a:ext cx="4086160" cy="29831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C:\D\work\topics\TGU\1GeV10MeV100um\gaincurve1GeV_k150vsK0_3p9nm.png"/>
          <p:cNvPicPr>
            <a:picLocks noChangeAspect="1" noChangeArrowheads="1"/>
          </p:cNvPicPr>
          <p:nvPr/>
        </p:nvPicPr>
        <p:blipFill>
          <a:blip r:embed="rId4" cstate="print"/>
          <a:srcRect l="8516" t="11922" r="10585" b="10585"/>
          <a:stretch>
            <a:fillRect/>
          </a:stretch>
        </p:blipFill>
        <p:spPr bwMode="auto">
          <a:xfrm>
            <a:off x="76200" y="587030"/>
            <a:ext cx="4343400" cy="2971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9360"/>
            <a:ext cx="8229600" cy="4873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Compact XFEL with TGU (3.9 nm)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62000" y="1159445"/>
            <a:ext cx="457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00384" y="942513"/>
            <a:ext cx="767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1 GW</a:t>
            </a:r>
            <a:endParaRPr lang="en-U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78077" y="1094913"/>
            <a:ext cx="634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TGU</a:t>
            </a:r>
            <a:endParaRPr lang="en-U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43775" y="2068765"/>
            <a:ext cx="967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F06BA"/>
                </a:solidFill>
                <a:latin typeface="Calibri"/>
              </a:rPr>
              <a:t>no TGU</a:t>
            </a:r>
            <a:endParaRPr lang="en-US" sz="2000" b="1" dirty="0">
              <a:solidFill>
                <a:srgbClr val="0F06BA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8795" y="3613296"/>
            <a:ext cx="8454565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lnSpc>
                <a:spcPts val="3200"/>
              </a:lnSpc>
              <a:buFontTx/>
              <a:buBlip>
                <a:blip r:embed="rId5"/>
              </a:buBlip>
            </a:pPr>
            <a:r>
              <a:rPr lang="en-US" sz="2400" dirty="0" smtClean="0">
                <a:solidFill>
                  <a:prstClr val="black"/>
                </a:solidFill>
              </a:rPr>
              <a:t>TGU is insensitive to energy jitters (energy jitters </a:t>
            </a:r>
            <a:r>
              <a:rPr lang="en-US" sz="2400" dirty="0" smtClean="0">
                <a:solidFill>
                  <a:prstClr val="black"/>
                </a:solidFill>
                <a:sym typeface="Wingdings" pitchFamily="2" charset="2"/>
              </a:rPr>
              <a:t> transverse position jitters), no change in </a:t>
            </a:r>
            <a:r>
              <a:rPr lang="en-US" sz="2400" dirty="0" smtClean="0">
                <a:solidFill>
                  <a:prstClr val="black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lang="en-US" sz="2400" baseline="-25000" dirty="0" smtClean="0">
                <a:solidFill>
                  <a:prstClr val="black"/>
                </a:solidFill>
                <a:sym typeface="Wingdings" pitchFamily="2" charset="2"/>
              </a:rPr>
              <a:t>1</a:t>
            </a:r>
            <a:r>
              <a:rPr lang="en-US" sz="2400" dirty="0" smtClean="0">
                <a:solidFill>
                  <a:prstClr val="black"/>
                </a:solidFill>
                <a:sym typeface="Wingdings" pitchFamily="2" charset="2"/>
              </a:rPr>
              <a:t>.</a:t>
            </a:r>
          </a:p>
          <a:p>
            <a:pPr marL="344488" indent="-344488">
              <a:lnSpc>
                <a:spcPts val="3200"/>
              </a:lnSpc>
              <a:buFontTx/>
              <a:buBlip>
                <a:blip r:embed="rId5"/>
              </a:buBlip>
            </a:pPr>
            <a:endParaRPr lang="en-US" sz="2400" dirty="0" smtClean="0">
              <a:solidFill>
                <a:prstClr val="black"/>
              </a:solidFill>
              <a:sym typeface="Wingdings" pitchFamily="2" charset="2"/>
            </a:endParaRPr>
          </a:p>
          <a:p>
            <a:pPr marL="344488" indent="-344488">
              <a:lnSpc>
                <a:spcPts val="3200"/>
              </a:lnSpc>
              <a:buFontTx/>
              <a:buBlip>
                <a:blip r:embed="rId5"/>
              </a:buBlip>
            </a:pPr>
            <a:r>
              <a:rPr lang="en-US" sz="2400" dirty="0" smtClean="0">
                <a:solidFill>
                  <a:prstClr val="black"/>
                </a:solidFill>
                <a:sym typeface="Wingdings" pitchFamily="2" charset="2"/>
              </a:rPr>
              <a:t>Good for laser plasma accelerators (currently at a few % energy jitters)</a:t>
            </a:r>
          </a:p>
          <a:p>
            <a:pPr marL="344488" indent="-344488">
              <a:lnSpc>
                <a:spcPts val="3200"/>
              </a:lnSpc>
              <a:buFontTx/>
              <a:buBlip>
                <a:blip r:embed="rId5"/>
              </a:buBlip>
            </a:pPr>
            <a:endParaRPr lang="en-US" sz="2400" dirty="0" smtClean="0">
              <a:solidFill>
                <a:prstClr val="black"/>
              </a:solidFill>
              <a:sym typeface="Wingdings" pitchFamily="2" charset="2"/>
            </a:endParaRPr>
          </a:p>
          <a:p>
            <a:pPr marL="344488" indent="-344488">
              <a:lnSpc>
                <a:spcPts val="3200"/>
              </a:lnSpc>
              <a:buFontTx/>
              <a:buBlip>
                <a:blip r:embed="rId5"/>
              </a:buBlip>
            </a:pPr>
            <a:r>
              <a:rPr lang="en-US" sz="2400" dirty="0" smtClean="0">
                <a:solidFill>
                  <a:prstClr val="black"/>
                </a:solidFill>
                <a:sym typeface="Wingdings" pitchFamily="2" charset="2"/>
              </a:rPr>
              <a:t>Good for a seeded FEL when wavelength is fixed</a:t>
            </a:r>
            <a:endParaRPr lang="en-US" sz="2400" dirty="0" smtClean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43800" y="685800"/>
            <a:ext cx="1066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0200" y="621268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Single-shot </a:t>
            </a:r>
            <a:r>
              <a:rPr lang="en-US" b="1" dirty="0" smtClean="0">
                <a:solidFill>
                  <a:prstClr val="black"/>
                </a:solidFill>
              </a:rPr>
              <a:t>spectrum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24600" y="1143000"/>
            <a:ext cx="634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TGU</a:t>
            </a:r>
            <a:endParaRPr lang="en-U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86400" y="2419290"/>
            <a:ext cx="1476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F06BA"/>
                </a:solidFill>
                <a:latin typeface="Calibri"/>
              </a:rPr>
              <a:t>no </a:t>
            </a:r>
            <a:r>
              <a:rPr lang="en-US" sz="2000" b="1" dirty="0" smtClean="0">
                <a:solidFill>
                  <a:srgbClr val="0F06BA"/>
                </a:solidFill>
                <a:latin typeface="Calibri"/>
              </a:rPr>
              <a:t>TGUx100</a:t>
            </a:r>
            <a:endParaRPr lang="en-US" sz="2000" b="1" dirty="0">
              <a:solidFill>
                <a:srgbClr val="0F06BA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609600"/>
            <a:ext cx="8610600" cy="5334000"/>
          </a:xfrm>
          <a:noFill/>
          <a:ln/>
        </p:spPr>
        <p:txBody>
          <a:bodyPr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Produced by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resonant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interaction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of a relativistic electron beam with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EM radiation in an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undulator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6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655638"/>
          </a:xfrm>
          <a:noFill/>
          <a:ln/>
        </p:spPr>
        <p:txBody>
          <a:bodyPr/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Free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Electron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Laser (FEL)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33"/>
          <p:cNvPicPr>
            <a:picLocks noChangeAspect="1" noChangeArrowheads="1"/>
          </p:cNvPicPr>
          <p:nvPr/>
        </p:nvPicPr>
        <p:blipFill>
          <a:blip r:embed="rId3" cstate="print"/>
          <a:srcRect t="6096" b="2465"/>
          <a:stretch>
            <a:fillRect/>
          </a:stretch>
        </p:blipFill>
        <p:spPr bwMode="auto">
          <a:xfrm>
            <a:off x="762000" y="3505200"/>
            <a:ext cx="7391400" cy="228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152400" y="1524000"/>
            <a:ext cx="8928100" cy="1800225"/>
            <a:chOff x="107950" y="517524"/>
            <a:chExt cx="8928100" cy="1800225"/>
          </a:xfrm>
        </p:grpSpPr>
        <p:pic>
          <p:nvPicPr>
            <p:cNvPr id="7" name="Picture 14" descr="sase"/>
            <p:cNvPicPr>
              <a:picLocks noChangeAspect="1" noChangeArrowheads="1"/>
            </p:cNvPicPr>
            <p:nvPr/>
          </p:nvPicPr>
          <p:blipFill>
            <a:blip r:embed="rId4" cstate="print"/>
            <a:srcRect l="-487" t="-3581" r="-810" b="54146"/>
            <a:stretch>
              <a:fillRect/>
            </a:stretch>
          </p:blipFill>
          <p:spPr bwMode="auto">
            <a:xfrm>
              <a:off x="107950" y="517524"/>
              <a:ext cx="8928100" cy="18002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131763" y="801469"/>
              <a:ext cx="1208088" cy="646331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electron beam</a:t>
              </a: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8040700" y="906449"/>
              <a:ext cx="958851" cy="646331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photon beam</a:t>
              </a: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6400800" y="1865245"/>
              <a:ext cx="2170112" cy="430887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200" b="1" i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2200" b="1" baseline="30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-</a:t>
              </a:r>
              <a:r>
                <a:rPr lang="en-US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beam </a:t>
              </a:r>
              <a:r>
                <a:rPr lang="en-US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dump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3563938" y="1806561"/>
              <a:ext cx="1366838" cy="396875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undulator</a:t>
              </a:r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>
              <a:off x="914400" y="1235103"/>
              <a:ext cx="381000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arrow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13" name="Line 20"/>
            <p:cNvSpPr>
              <a:spLocks noChangeShapeType="1"/>
            </p:cNvSpPr>
            <p:nvPr/>
          </p:nvSpPr>
          <p:spPr bwMode="auto">
            <a:xfrm>
              <a:off x="7316788" y="1230312"/>
              <a:ext cx="727075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arrow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>
            <a:off x="6477000" y="4495800"/>
            <a:ext cx="5334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53200" y="4572000"/>
            <a:ext cx="466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1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4800" y="5876937"/>
            <a:ext cx="807720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Radiation intensity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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N</a:t>
            </a:r>
            <a:r>
              <a:rPr lang="en-US" sz="24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endParaRPr lang="en-US" sz="2400" b="1" baseline="30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Tunable, Powerful, Coherent radiation sources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3200" y="6172200"/>
            <a:ext cx="4540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Thank you for your attention!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 Box 86"/>
          <p:cNvSpPr txBox="1">
            <a:spLocks noChangeArrowheads="1"/>
          </p:cNvSpPr>
          <p:nvPr/>
        </p:nvSpPr>
        <p:spPr bwMode="auto">
          <a:xfrm>
            <a:off x="228600" y="1066800"/>
            <a:ext cx="8610600" cy="1384995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Blip>
                <a:blip r:embed="rId2"/>
              </a:buBlip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Driven by development of accelerator science and technology, fourth-generation x-ray source based on FEL mechanism has become a reality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2895600"/>
            <a:ext cx="861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FFF00"/>
              </a:buClr>
              <a:buBlip>
                <a:blip r:embed="rId2"/>
              </a:buBlip>
            </a:pPr>
            <a:r>
              <a:rPr lang="en-US" sz="2800" b="1" dirty="0" smtClean="0">
                <a:latin typeface="Arial"/>
              </a:rPr>
              <a:t> LCLS is opening up a new world of </a:t>
            </a:r>
            <a:r>
              <a:rPr lang="en-US" sz="2800" b="1" dirty="0" err="1" smtClean="0">
                <a:latin typeface="Arial"/>
              </a:rPr>
              <a:t>ultrasmall</a:t>
            </a:r>
            <a:r>
              <a:rPr lang="en-US" sz="2800" b="1" dirty="0" smtClean="0">
                <a:latin typeface="Arial"/>
              </a:rPr>
              <a:t> and ultrafast.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4253805"/>
            <a:ext cx="876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FFF00"/>
              </a:buClr>
              <a:buBlip>
                <a:blip r:embed="rId2"/>
              </a:buBlip>
            </a:pPr>
            <a:r>
              <a:rPr lang="en-US" sz="2800" b="1" dirty="0" smtClean="0">
                <a:latin typeface="Arial"/>
              </a:rPr>
              <a:t> The high demands from the x-ray community will drive continuous growth of such sources and </a:t>
            </a:r>
            <a:r>
              <a:rPr lang="en-US" sz="2800" b="1" dirty="0" smtClean="0">
                <a:latin typeface="Arial"/>
              </a:rPr>
              <a:t>innovative R&amp;Ds</a:t>
            </a:r>
            <a:r>
              <a:rPr lang="en-US" sz="2800" b="1" dirty="0" smtClean="0">
                <a:latin typeface="Arial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304800" y="228600"/>
            <a:ext cx="861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Quiz 1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228600" y="1066800"/>
            <a:ext cx="8915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Tx/>
              <a:buBlip>
                <a:blip r:embed="rId3"/>
              </a:buBlip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 experimenter places a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monochromator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with 1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eV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bandwidth centered at 10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keV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photon energy after the LCLS beam. If the SASE pulse length is estimated to be 10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fs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fwhm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What is the expected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rms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intensity fluctuation for the filtered radiation?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60836" name="Picture 4" descr="C:\Documents and Settings\zrh\Local Settings\Temporary Internet Files\Content.IE5\87FHLO4E\MP900402266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505200"/>
            <a:ext cx="2085688" cy="313159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304800" y="228600"/>
            <a:ext cx="861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Quiz 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152400" y="1066800"/>
            <a:ext cx="9144000" cy="319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Tx/>
              <a:buBlip>
                <a:blip r:embed="rId3"/>
              </a:buBlip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How many 10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keV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photons per pulse for 2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mJ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hard x-ray FEL?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120000"/>
              </a:lnSpc>
              <a:buFontTx/>
              <a:buBlip>
                <a:blip r:embed="rId3"/>
              </a:buBlip>
            </a:pP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120000"/>
              </a:lnSpc>
              <a:buFontTx/>
              <a:buBlip>
                <a:blip r:embed="rId3"/>
              </a:buBlip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Assuming SASE has 100% transverse coherence, the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fwhm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pulse duration is 50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fs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What is the number of photons per mode (the degeneracy parameter)? </a:t>
            </a:r>
          </a:p>
          <a:p>
            <a:pPr>
              <a:lnSpc>
                <a:spcPct val="120000"/>
              </a:lnSpc>
              <a:buFontTx/>
              <a:buBlip>
                <a:blip r:embed="rId3"/>
              </a:buBlip>
            </a:pP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120000"/>
              </a:lnSpc>
              <a:buFontTx/>
              <a:buBlip>
                <a:blip r:embed="rId3"/>
              </a:buBlip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In this context, discuss what is the benefit of seeding?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048000" y="0"/>
            <a:ext cx="36156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Three FEL modes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609599"/>
            <a:ext cx="6553200" cy="61773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5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 l="60833" t="22866"/>
          <a:stretch>
            <a:fillRect/>
          </a:stretch>
        </p:blipFill>
        <p:spPr bwMode="auto">
          <a:xfrm>
            <a:off x="654690" y="753894"/>
            <a:ext cx="4703164" cy="61041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2190" y="76200"/>
            <a:ext cx="8991600" cy="914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Light Source Brightness (Brilliance)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0101" t="44363" r="50934" b="37934"/>
          <a:stretch>
            <a:fillRect/>
          </a:stretch>
        </p:blipFill>
        <p:spPr bwMode="auto">
          <a:xfrm>
            <a:off x="5973490" y="3962400"/>
            <a:ext cx="2362200" cy="9514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8384" t="29189" r="45000" b="55637"/>
          <a:stretch>
            <a:fillRect/>
          </a:stretch>
        </p:blipFill>
        <p:spPr bwMode="auto">
          <a:xfrm>
            <a:off x="5973490" y="2737710"/>
            <a:ext cx="2362200" cy="8875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5833" t="8957" r="40000" b="70811"/>
          <a:stretch>
            <a:fillRect/>
          </a:stretch>
        </p:blipFill>
        <p:spPr bwMode="auto">
          <a:xfrm>
            <a:off x="5973490" y="779055"/>
            <a:ext cx="2362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>
            <a:off x="3200400" y="4343400"/>
            <a:ext cx="26670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505200" y="3198812"/>
            <a:ext cx="23622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14800" y="1371600"/>
            <a:ext cx="17526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Down Arrow 20"/>
          <p:cNvSpPr/>
          <p:nvPr/>
        </p:nvSpPr>
        <p:spPr>
          <a:xfrm flipV="1">
            <a:off x="3124200" y="1295400"/>
            <a:ext cx="381000" cy="1752600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5400" y="1524000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10 orders of</a:t>
            </a:r>
          </a:p>
          <a:p>
            <a:r>
              <a:rPr lang="en-US" sz="2400" b="1" dirty="0" smtClean="0">
                <a:solidFill>
                  <a:srgbClr val="008000"/>
                </a:solidFill>
              </a:rPr>
              <a:t>magnitude!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17412" name="Picture 4" descr="http://www.crtsite.com/image/early%20x-ray%20tu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1025" y="5502870"/>
            <a:ext cx="2411475" cy="69129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Arrow Connector 13"/>
          <p:cNvCxnSpPr/>
          <p:nvPr/>
        </p:nvCxnSpPr>
        <p:spPr>
          <a:xfrm>
            <a:off x="2749910" y="5885332"/>
            <a:ext cx="316626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advTm="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0"/>
            <a:ext cx="9144000" cy="2295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0772" name="Line 4"/>
          <p:cNvSpPr>
            <a:spLocks noChangeShapeType="1"/>
          </p:cNvSpPr>
          <p:nvPr/>
        </p:nvSpPr>
        <p:spPr bwMode="auto">
          <a:xfrm>
            <a:off x="2438400" y="3124200"/>
            <a:ext cx="20574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3184525" y="3048000"/>
            <a:ext cx="474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l</a:t>
            </a:r>
            <a:r>
              <a:rPr lang="en-US" sz="2400" b="1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</a:t>
            </a:r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381000" y="3581400"/>
            <a:ext cx="8382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forward direction radiation</a:t>
            </a:r>
          </a:p>
          <a:p>
            <a:pPr>
              <a:buFont typeface="Wingdings" pitchFamily="2" charset="2"/>
              <a:buNone/>
            </a:pPr>
            <a:r>
              <a: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(and harmonics)</a:t>
            </a:r>
          </a:p>
          <a:p>
            <a:pPr>
              <a:buFont typeface="Wingdings" pitchFamily="2" charset="2"/>
              <a:buNone/>
            </a:pPr>
            <a:r>
              <a: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  undulator parameter </a:t>
            </a:r>
            <a:r>
              <a:rPr lang="en-US" sz="24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 = 0.94 B</a:t>
            </a:r>
            <a:r>
              <a: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[Tesla] </a:t>
            </a:r>
            <a:r>
              <a:rPr lang="en-US" sz="24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l</a:t>
            </a:r>
            <a:r>
              <a:rPr lang="en-US" sz="2400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</a:t>
            </a:r>
            <a:r>
              <a: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[cm]</a:t>
            </a:r>
          </a:p>
        </p:txBody>
      </p:sp>
      <p:pic>
        <p:nvPicPr>
          <p:cNvPr id="160775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352800"/>
            <a:ext cx="3581400" cy="85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0776" name="Rectangle 8"/>
          <p:cNvSpPr>
            <a:spLocks noChangeArrowheads="1"/>
          </p:cNvSpPr>
          <p:nvPr/>
        </p:nvSpPr>
        <p:spPr bwMode="auto">
          <a:xfrm>
            <a:off x="381000" y="5959475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Can energy be exchanged between electrons and co-propagating radiation pulse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0777" name="Line 9"/>
          <p:cNvSpPr>
            <a:spLocks noChangeShapeType="1"/>
          </p:cNvSpPr>
          <p:nvPr/>
        </p:nvSpPr>
        <p:spPr bwMode="auto">
          <a:xfrm>
            <a:off x="7848600" y="2286000"/>
            <a:ext cx="3810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0778" name="Text Box 10"/>
          <p:cNvSpPr txBox="1">
            <a:spLocks noChangeArrowheads="1"/>
          </p:cNvSpPr>
          <p:nvPr/>
        </p:nvSpPr>
        <p:spPr bwMode="auto">
          <a:xfrm>
            <a:off x="7842250" y="2286000"/>
            <a:ext cx="46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l</a:t>
            </a:r>
            <a:r>
              <a:rPr lang="en-US" sz="2400" b="1" i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160779" name="Rectangle 11"/>
          <p:cNvSpPr>
            <a:spLocks noChangeArrowheads="1"/>
          </p:cNvSpPr>
          <p:nvPr/>
        </p:nvSpPr>
        <p:spPr bwMode="auto">
          <a:xfrm>
            <a:off x="381000" y="4968875"/>
            <a:ext cx="72939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LCLS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undulator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 3.5, </a:t>
            </a:r>
            <a:r>
              <a:rPr 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l</a:t>
            </a:r>
            <a:r>
              <a:rPr lang="en-US" sz="2400" i="1" baseline="-25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= 3 cm, e-beam energy </a:t>
            </a:r>
          </a:p>
          <a:p>
            <a:pPr>
              <a:buFont typeface="Wingdings" pitchFamily="2" charset="2"/>
              <a:buNone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from 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GeV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to 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15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GeV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to cover </a:t>
            </a: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</a:t>
            </a:r>
            <a:r>
              <a:rPr lang="en-US" sz="2400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=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30 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Å 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 1.2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Å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12190" y="76200"/>
            <a:ext cx="8991600" cy="914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Undulator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Radiation</a:t>
            </a:r>
          </a:p>
        </p:txBody>
      </p:sp>
    </p:spTree>
  </p:cSld>
  <p:clrMapOvr>
    <a:masterClrMapping/>
  </p:clrMapOvr>
  <p:transition advTm="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0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0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  <p:bldP spid="160773" grpId="0"/>
      <p:bldP spid="160774" grpId="0"/>
      <p:bldP spid="160776" grpId="0" build="allAtOnce"/>
      <p:bldP spid="160777" grpId="0" animBg="1"/>
      <p:bldP spid="160778" grpId="0"/>
      <p:bldP spid="1607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228600" y="2114776"/>
            <a:ext cx="8461147" cy="2087562"/>
          </a:xfrm>
          <a:prstGeom prst="rect">
            <a:avLst/>
          </a:prstGeom>
          <a:solidFill>
            <a:srgbClr val="BDBD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400" b="1" dirty="0">
              <a:solidFill>
                <a:srgbClr val="C0504D"/>
              </a:solidFill>
            </a:endParaRPr>
          </a:p>
        </p:txBody>
      </p:sp>
      <p:sp>
        <p:nvSpPr>
          <p:cNvPr id="5123" name="Line 23"/>
          <p:cNvSpPr>
            <a:spLocks noChangeShapeType="1"/>
          </p:cNvSpPr>
          <p:nvPr/>
        </p:nvSpPr>
        <p:spPr bwMode="auto">
          <a:xfrm flipV="1">
            <a:off x="838200" y="2476726"/>
            <a:ext cx="4534" cy="13332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anchor="ctr"/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124" name="Line 24"/>
          <p:cNvSpPr>
            <a:spLocks noChangeShapeType="1"/>
          </p:cNvSpPr>
          <p:nvPr/>
        </p:nvSpPr>
        <p:spPr bwMode="auto">
          <a:xfrm rot="5400000" flipV="1">
            <a:off x="4659086" y="-469674"/>
            <a:ext cx="0" cy="7620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anchor="ctr"/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93209" name="Text Box 25"/>
          <p:cNvSpPr txBox="1">
            <a:spLocks noChangeArrowheads="1"/>
          </p:cNvSpPr>
          <p:nvPr/>
        </p:nvSpPr>
        <p:spPr bwMode="auto">
          <a:xfrm>
            <a:off x="8416242" y="3062513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z</a:t>
            </a:r>
          </a:p>
        </p:txBody>
      </p:sp>
      <p:sp>
        <p:nvSpPr>
          <p:cNvPr id="93210" name="Text Box 26"/>
          <p:cNvSpPr txBox="1">
            <a:spLocks noChangeArrowheads="1"/>
          </p:cNvSpPr>
          <p:nvPr/>
        </p:nvSpPr>
        <p:spPr bwMode="auto">
          <a:xfrm>
            <a:off x="696684" y="2030638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x</a:t>
            </a:r>
          </a:p>
        </p:txBody>
      </p:sp>
      <p:sp>
        <p:nvSpPr>
          <p:cNvPr id="93212" name="Rectangle 28"/>
          <p:cNvSpPr>
            <a:spLocks noChangeArrowheads="1"/>
          </p:cNvSpPr>
          <p:nvPr/>
        </p:nvSpPr>
        <p:spPr bwMode="auto">
          <a:xfrm>
            <a:off x="76200" y="4259943"/>
            <a:ext cx="871378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1313" indent="-341313">
              <a:lnSpc>
                <a:spcPct val="90000"/>
              </a:lnSpc>
              <a:buFontTx/>
              <a:buBlip>
                <a:blip r:embed="rId4"/>
              </a:buBlip>
            </a:pPr>
            <a:r>
              <a:rPr lang="en-US" sz="2400" dirty="0"/>
              <a:t>Due to sustained interaction, some electrons lose energy, while others gain </a:t>
            </a:r>
            <a:r>
              <a:rPr lang="en-US" sz="2400" dirty="0">
                <a:sym typeface="Wingdings" pitchFamily="2" charset="2"/>
              </a:rPr>
              <a:t> energy modulation at </a:t>
            </a:r>
            <a:r>
              <a:rPr lang="en-US" sz="2400" i="1" dirty="0">
                <a:latin typeface="Symbol" pitchFamily="18" charset="2"/>
                <a:sym typeface="Symbol" pitchFamily="18" charset="2"/>
              </a:rPr>
              <a:t></a:t>
            </a:r>
            <a:r>
              <a:rPr lang="en-US" sz="2400" baseline="-25000" dirty="0">
                <a:latin typeface="Times New Roman" pitchFamily="18" charset="0"/>
                <a:sym typeface="Wingdings" pitchFamily="2" charset="2"/>
              </a:rPr>
              <a:t>1</a:t>
            </a:r>
            <a:endParaRPr lang="en-US" sz="2400" dirty="0">
              <a:latin typeface="Times New Roman" pitchFamily="18" charset="0"/>
              <a:sym typeface="Wingdings" pitchFamily="2" charset="2"/>
            </a:endParaRPr>
          </a:p>
          <a:p>
            <a:pPr marL="341313" indent="-341313">
              <a:lnSpc>
                <a:spcPct val="90000"/>
              </a:lnSpc>
              <a:buFontTx/>
              <a:buBlip>
                <a:blip r:embed="rId4"/>
              </a:buBlip>
            </a:pPr>
            <a:endParaRPr lang="en-US" sz="1600" b="1" dirty="0">
              <a:sym typeface="Wingdings" pitchFamily="2" charset="2"/>
            </a:endParaRPr>
          </a:p>
          <a:p>
            <a:pPr marL="341313" indent="-341313">
              <a:lnSpc>
                <a:spcPct val="90000"/>
              </a:lnSpc>
              <a:buFontTx/>
              <a:buBlip>
                <a:blip r:embed="rId4"/>
              </a:buBlip>
            </a:pPr>
            <a:r>
              <a:rPr lang="en-US" sz="2800" i="1" dirty="0" smtClean="0">
                <a:latin typeface="Times New Roman" pitchFamily="18" charset="0"/>
              </a:rPr>
              <a:t>e</a:t>
            </a:r>
            <a:r>
              <a:rPr lang="en-US" sz="2800" baseline="30000" dirty="0" smtClean="0">
                <a:latin typeface="Symbol" pitchFamily="18" charset="2"/>
              </a:rPr>
              <a:t>-</a:t>
            </a:r>
            <a:r>
              <a:rPr lang="en-US" sz="2400" dirty="0" smtClean="0"/>
              <a:t> losing </a:t>
            </a:r>
            <a:r>
              <a:rPr lang="en-US" sz="2400" dirty="0"/>
              <a:t>energy slow down, and </a:t>
            </a:r>
            <a:r>
              <a:rPr lang="en-US" sz="2800" i="1" dirty="0">
                <a:latin typeface="Times New Roman" pitchFamily="18" charset="0"/>
              </a:rPr>
              <a:t>e</a:t>
            </a:r>
            <a:r>
              <a:rPr lang="en-US" sz="2800" baseline="30000" dirty="0">
                <a:latin typeface="Symbol" pitchFamily="18" charset="2"/>
              </a:rPr>
              <a:t>-</a:t>
            </a:r>
            <a:r>
              <a:rPr lang="en-US" sz="2400" dirty="0"/>
              <a:t> gaining energy catch up </a:t>
            </a:r>
            <a:r>
              <a:rPr lang="en-US" sz="2400" dirty="0">
                <a:sym typeface="Wingdings" pitchFamily="2" charset="2"/>
              </a:rPr>
              <a:t> density modulation at </a:t>
            </a:r>
            <a:r>
              <a:rPr lang="en-US" sz="2400" i="1" dirty="0">
                <a:sym typeface="Symbol" pitchFamily="18" charset="2"/>
              </a:rPr>
              <a:t></a:t>
            </a:r>
            <a:r>
              <a:rPr lang="en-US" sz="2400" baseline="-25000" dirty="0">
                <a:latin typeface="Times New Roman" pitchFamily="18" charset="0"/>
                <a:sym typeface="Wingdings" pitchFamily="2" charset="2"/>
              </a:rPr>
              <a:t>1</a:t>
            </a:r>
            <a:r>
              <a:rPr lang="en-US" sz="2400" dirty="0">
                <a:sym typeface="Wingdings" pitchFamily="2" charset="2"/>
              </a:rPr>
              <a:t> (</a:t>
            </a:r>
            <a:r>
              <a:rPr lang="en-US" sz="2400" dirty="0" err="1">
                <a:sym typeface="Wingdings" pitchFamily="2" charset="2"/>
              </a:rPr>
              <a:t>microbunching</a:t>
            </a:r>
            <a:r>
              <a:rPr lang="en-US" sz="2400" dirty="0">
                <a:sym typeface="Wingdings" pitchFamily="2" charset="2"/>
              </a:rPr>
              <a:t>)</a:t>
            </a:r>
          </a:p>
          <a:p>
            <a:pPr marL="341313" indent="-341313">
              <a:lnSpc>
                <a:spcPct val="90000"/>
              </a:lnSpc>
            </a:pPr>
            <a:endParaRPr lang="en-US" sz="1600" b="1" dirty="0">
              <a:sym typeface="Wingdings" pitchFamily="2" charset="2"/>
            </a:endParaRPr>
          </a:p>
          <a:p>
            <a:pPr marL="341313" indent="-341313">
              <a:lnSpc>
                <a:spcPct val="90000"/>
              </a:lnSpc>
              <a:buFontTx/>
              <a:buBlip>
                <a:blip r:embed="rId4"/>
              </a:buBlip>
            </a:pPr>
            <a:r>
              <a:rPr lang="en-US" sz="2400" dirty="0" err="1">
                <a:sym typeface="Wingdings" pitchFamily="2" charset="2"/>
              </a:rPr>
              <a:t>Microbunched</a:t>
            </a:r>
            <a:r>
              <a:rPr lang="en-US" sz="2400" dirty="0">
                <a:sym typeface="Wingdings" pitchFamily="2" charset="2"/>
              </a:rPr>
              <a:t> beam radiates coherently at </a:t>
            </a:r>
            <a:r>
              <a:rPr lang="en-US" sz="2400" b="1" i="1" dirty="0">
                <a:sym typeface="Symbol" pitchFamily="18" charset="2"/>
              </a:rPr>
              <a:t></a:t>
            </a:r>
            <a:r>
              <a:rPr lang="en-US" sz="2400" b="1" baseline="-25000" dirty="0">
                <a:latin typeface="Times New Roman" pitchFamily="18" charset="0"/>
                <a:sym typeface="Wingdings" pitchFamily="2" charset="2"/>
              </a:rPr>
              <a:t>1</a:t>
            </a:r>
            <a:r>
              <a:rPr lang="en-US" sz="2400" dirty="0">
                <a:sym typeface="Wingdings" pitchFamily="2" charset="2"/>
              </a:rPr>
              <a:t>, enhancing the process  </a:t>
            </a:r>
            <a:r>
              <a:rPr lang="en-US" sz="2400" b="1" dirty="0">
                <a:sym typeface="Wingdings" pitchFamily="2" charset="2"/>
              </a:rPr>
              <a:t>exponential growth of radiation power</a:t>
            </a:r>
          </a:p>
        </p:txBody>
      </p:sp>
      <p:sp>
        <p:nvSpPr>
          <p:cNvPr id="5129" name="Line 37"/>
          <p:cNvSpPr>
            <a:spLocks noChangeShapeType="1"/>
          </p:cNvSpPr>
          <p:nvPr/>
        </p:nvSpPr>
        <p:spPr bwMode="auto">
          <a:xfrm>
            <a:off x="3235097" y="2660876"/>
            <a:ext cx="0" cy="677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130" name="Line 38"/>
          <p:cNvSpPr>
            <a:spLocks noChangeShapeType="1"/>
          </p:cNvSpPr>
          <p:nvPr/>
        </p:nvSpPr>
        <p:spPr bwMode="auto">
          <a:xfrm>
            <a:off x="5554434" y="2660876"/>
            <a:ext cx="0" cy="677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131" name="Line 39"/>
          <p:cNvSpPr>
            <a:spLocks noChangeShapeType="1"/>
          </p:cNvSpPr>
          <p:nvPr/>
        </p:nvSpPr>
        <p:spPr bwMode="auto">
          <a:xfrm rot="5400000" flipV="1">
            <a:off x="5099616" y="2301307"/>
            <a:ext cx="0" cy="8969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anchor="ctr"/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132" name="Line 40"/>
          <p:cNvSpPr>
            <a:spLocks noChangeShapeType="1"/>
          </p:cNvSpPr>
          <p:nvPr/>
        </p:nvSpPr>
        <p:spPr bwMode="auto">
          <a:xfrm rot="-5400000" flipH="1" flipV="1">
            <a:off x="3689916" y="2291782"/>
            <a:ext cx="0" cy="9159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anchor="ctr"/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93225" name="Text Box 41"/>
          <p:cNvSpPr txBox="1">
            <a:spLocks noChangeArrowheads="1"/>
          </p:cNvSpPr>
          <p:nvPr/>
        </p:nvSpPr>
        <p:spPr bwMode="auto">
          <a:xfrm>
            <a:off x="4187597" y="2505301"/>
            <a:ext cx="46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sz="2400" i="1" baseline="-25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</a:t>
            </a:r>
            <a:endParaRPr lang="en-US" sz="2400" i="1" baseline="-25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2" name="Group 92"/>
          <p:cNvGrpSpPr>
            <a:grpSpLocks/>
          </p:cNvGrpSpPr>
          <p:nvPr/>
        </p:nvGrpSpPr>
        <p:grpSpPr bwMode="auto">
          <a:xfrm>
            <a:off x="941159" y="2981551"/>
            <a:ext cx="6913563" cy="776287"/>
            <a:chOff x="538" y="1799"/>
            <a:chExt cx="4355" cy="4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538" y="1799"/>
              <a:ext cx="4355" cy="454"/>
              <a:chOff x="612" y="1026"/>
              <a:chExt cx="4355" cy="544"/>
            </a:xfrm>
          </p:grpSpPr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>
                <a:off x="612" y="1026"/>
                <a:ext cx="1452" cy="544"/>
                <a:chOff x="1927" y="1117"/>
                <a:chExt cx="1452" cy="544"/>
              </a:xfrm>
            </p:grpSpPr>
            <p:sp>
              <p:nvSpPr>
                <p:cNvPr id="93199" name="Freeform 15"/>
                <p:cNvSpPr>
                  <a:spLocks/>
                </p:cNvSpPr>
                <p:nvPr/>
              </p:nvSpPr>
              <p:spPr bwMode="auto">
                <a:xfrm>
                  <a:off x="1927" y="1117"/>
                  <a:ext cx="726" cy="272"/>
                </a:xfrm>
                <a:custGeom>
                  <a:avLst/>
                  <a:gdLst/>
                  <a:ahLst/>
                  <a:cxnLst>
                    <a:cxn ang="0">
                      <a:pos x="0" y="726"/>
                    </a:cxn>
                    <a:cxn ang="0">
                      <a:pos x="363" y="0"/>
                    </a:cxn>
                    <a:cxn ang="0">
                      <a:pos x="726" y="726"/>
                    </a:cxn>
                  </a:cxnLst>
                  <a:rect l="0" t="0" r="r" b="b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93200" name="Freeform 16"/>
                <p:cNvSpPr>
                  <a:spLocks/>
                </p:cNvSpPr>
                <p:nvPr/>
              </p:nvSpPr>
              <p:spPr bwMode="auto">
                <a:xfrm flipV="1">
                  <a:off x="2653" y="1389"/>
                  <a:ext cx="726" cy="272"/>
                </a:xfrm>
                <a:custGeom>
                  <a:avLst/>
                  <a:gdLst/>
                  <a:ahLst/>
                  <a:cxnLst>
                    <a:cxn ang="0">
                      <a:pos x="0" y="726"/>
                    </a:cxn>
                    <a:cxn ang="0">
                      <a:pos x="363" y="0"/>
                    </a:cxn>
                    <a:cxn ang="0">
                      <a:pos x="726" y="726"/>
                    </a:cxn>
                  </a:cxnLst>
                  <a:rect l="0" t="0" r="r" b="b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2063" y="1026"/>
                <a:ext cx="1452" cy="544"/>
                <a:chOff x="1927" y="1117"/>
                <a:chExt cx="1452" cy="544"/>
              </a:xfrm>
            </p:grpSpPr>
            <p:sp>
              <p:nvSpPr>
                <p:cNvPr id="93202" name="Freeform 18"/>
                <p:cNvSpPr>
                  <a:spLocks/>
                </p:cNvSpPr>
                <p:nvPr/>
              </p:nvSpPr>
              <p:spPr bwMode="auto">
                <a:xfrm>
                  <a:off x="1927" y="1117"/>
                  <a:ext cx="726" cy="272"/>
                </a:xfrm>
                <a:custGeom>
                  <a:avLst/>
                  <a:gdLst/>
                  <a:ahLst/>
                  <a:cxnLst>
                    <a:cxn ang="0">
                      <a:pos x="0" y="726"/>
                    </a:cxn>
                    <a:cxn ang="0">
                      <a:pos x="363" y="0"/>
                    </a:cxn>
                    <a:cxn ang="0">
                      <a:pos x="726" y="726"/>
                    </a:cxn>
                  </a:cxnLst>
                  <a:rect l="0" t="0" r="r" b="b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93203" name="Freeform 19"/>
                <p:cNvSpPr>
                  <a:spLocks/>
                </p:cNvSpPr>
                <p:nvPr/>
              </p:nvSpPr>
              <p:spPr bwMode="auto">
                <a:xfrm flipV="1">
                  <a:off x="2653" y="1389"/>
                  <a:ext cx="726" cy="272"/>
                </a:xfrm>
                <a:custGeom>
                  <a:avLst/>
                  <a:gdLst/>
                  <a:ahLst/>
                  <a:cxnLst>
                    <a:cxn ang="0">
                      <a:pos x="0" y="726"/>
                    </a:cxn>
                    <a:cxn ang="0">
                      <a:pos x="363" y="0"/>
                    </a:cxn>
                    <a:cxn ang="0">
                      <a:pos x="726" y="726"/>
                    </a:cxn>
                  </a:cxnLst>
                  <a:rect l="0" t="0" r="r" b="b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6" name="Group 20"/>
              <p:cNvGrpSpPr>
                <a:grpSpLocks/>
              </p:cNvGrpSpPr>
              <p:nvPr/>
            </p:nvGrpSpPr>
            <p:grpSpPr bwMode="auto">
              <a:xfrm>
                <a:off x="3515" y="1026"/>
                <a:ext cx="1452" cy="544"/>
                <a:chOff x="1927" y="1117"/>
                <a:chExt cx="1452" cy="544"/>
              </a:xfrm>
            </p:grpSpPr>
            <p:sp>
              <p:nvSpPr>
                <p:cNvPr id="93205" name="Freeform 21"/>
                <p:cNvSpPr>
                  <a:spLocks/>
                </p:cNvSpPr>
                <p:nvPr/>
              </p:nvSpPr>
              <p:spPr bwMode="auto">
                <a:xfrm>
                  <a:off x="1927" y="1117"/>
                  <a:ext cx="726" cy="272"/>
                </a:xfrm>
                <a:custGeom>
                  <a:avLst/>
                  <a:gdLst/>
                  <a:ahLst/>
                  <a:cxnLst>
                    <a:cxn ang="0">
                      <a:pos x="0" y="726"/>
                    </a:cxn>
                    <a:cxn ang="0">
                      <a:pos x="363" y="0"/>
                    </a:cxn>
                    <a:cxn ang="0">
                      <a:pos x="726" y="726"/>
                    </a:cxn>
                  </a:cxnLst>
                  <a:rect l="0" t="0" r="r" b="b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93206" name="Freeform 22"/>
                <p:cNvSpPr>
                  <a:spLocks/>
                </p:cNvSpPr>
                <p:nvPr/>
              </p:nvSpPr>
              <p:spPr bwMode="auto">
                <a:xfrm flipV="1">
                  <a:off x="2653" y="1389"/>
                  <a:ext cx="726" cy="272"/>
                </a:xfrm>
                <a:custGeom>
                  <a:avLst/>
                  <a:gdLst/>
                  <a:ahLst/>
                  <a:cxnLst>
                    <a:cxn ang="0">
                      <a:pos x="0" y="726"/>
                    </a:cxn>
                    <a:cxn ang="0">
                      <a:pos x="363" y="0"/>
                    </a:cxn>
                    <a:cxn ang="0">
                      <a:pos x="726" y="726"/>
                    </a:cxn>
                  </a:cxnLst>
                  <a:rect l="0" t="0" r="r" b="b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</p:grpSp>
        </p:grpSp>
        <p:sp>
          <p:nvSpPr>
            <p:cNvPr id="93226" name="Text Box 42"/>
            <p:cNvSpPr txBox="1">
              <a:spLocks noChangeArrowheads="1"/>
            </p:cNvSpPr>
            <p:nvPr/>
          </p:nvSpPr>
          <p:spPr bwMode="auto">
            <a:xfrm>
              <a:off x="1469" y="1961"/>
              <a:ext cx="29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e</a:t>
              </a:r>
              <a:r>
                <a:rPr lang="en-US" sz="2800" b="1" i="1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-</a:t>
              </a:r>
            </a:p>
          </p:txBody>
        </p:sp>
      </p:grp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7666489" y="3048001"/>
            <a:ext cx="719138" cy="580120"/>
            <a:chOff x="612" y="1026"/>
            <a:chExt cx="4346" cy="551"/>
          </a:xfrm>
        </p:grpSpPr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612" y="1026"/>
              <a:ext cx="1448" cy="544"/>
              <a:chOff x="1927" y="1117"/>
              <a:chExt cx="1448" cy="544"/>
            </a:xfrm>
          </p:grpSpPr>
          <p:sp>
            <p:nvSpPr>
              <p:cNvPr id="93189" name="Freeform 5"/>
              <p:cNvSpPr>
                <a:spLocks/>
              </p:cNvSpPr>
              <p:nvPr/>
            </p:nvSpPr>
            <p:spPr bwMode="auto">
              <a:xfrm>
                <a:off x="1927" y="1117"/>
                <a:ext cx="729" cy="272"/>
              </a:xfrm>
              <a:custGeom>
                <a:avLst/>
                <a:gdLst/>
                <a:ahLst/>
                <a:cxnLst>
                  <a:cxn ang="0">
                    <a:pos x="0" y="726"/>
                  </a:cxn>
                  <a:cxn ang="0">
                    <a:pos x="363" y="0"/>
                  </a:cxn>
                  <a:cxn ang="0">
                    <a:pos x="726" y="726"/>
                  </a:cxn>
                </a:cxnLst>
                <a:rect l="0" t="0" r="r" b="b"/>
                <a:pathLst>
                  <a:path w="726" h="726">
                    <a:moveTo>
                      <a:pt x="0" y="726"/>
                    </a:moveTo>
                    <a:cubicBezTo>
                      <a:pt x="121" y="363"/>
                      <a:pt x="242" y="0"/>
                      <a:pt x="363" y="0"/>
                    </a:cubicBezTo>
                    <a:cubicBezTo>
                      <a:pt x="484" y="0"/>
                      <a:pt x="605" y="363"/>
                      <a:pt x="726" y="726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3190" name="Freeform 6"/>
              <p:cNvSpPr>
                <a:spLocks/>
              </p:cNvSpPr>
              <p:nvPr/>
            </p:nvSpPr>
            <p:spPr bwMode="auto">
              <a:xfrm flipV="1">
                <a:off x="2656" y="1389"/>
                <a:ext cx="719" cy="272"/>
              </a:xfrm>
              <a:custGeom>
                <a:avLst/>
                <a:gdLst/>
                <a:ahLst/>
                <a:cxnLst>
                  <a:cxn ang="0">
                    <a:pos x="0" y="726"/>
                  </a:cxn>
                  <a:cxn ang="0">
                    <a:pos x="363" y="0"/>
                  </a:cxn>
                  <a:cxn ang="0">
                    <a:pos x="726" y="726"/>
                  </a:cxn>
                </a:cxnLst>
                <a:rect l="0" t="0" r="r" b="b"/>
                <a:pathLst>
                  <a:path w="726" h="726">
                    <a:moveTo>
                      <a:pt x="0" y="726"/>
                    </a:moveTo>
                    <a:cubicBezTo>
                      <a:pt x="121" y="363"/>
                      <a:pt x="242" y="0"/>
                      <a:pt x="363" y="0"/>
                    </a:cubicBezTo>
                    <a:cubicBezTo>
                      <a:pt x="484" y="0"/>
                      <a:pt x="605" y="363"/>
                      <a:pt x="726" y="726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063" y="1026"/>
              <a:ext cx="1452" cy="544"/>
              <a:chOff x="1927" y="1117"/>
              <a:chExt cx="1452" cy="544"/>
            </a:xfrm>
          </p:grpSpPr>
          <p:sp>
            <p:nvSpPr>
              <p:cNvPr id="93192" name="Freeform 8"/>
              <p:cNvSpPr>
                <a:spLocks/>
              </p:cNvSpPr>
              <p:nvPr/>
            </p:nvSpPr>
            <p:spPr bwMode="auto">
              <a:xfrm>
                <a:off x="1924" y="1117"/>
                <a:ext cx="729" cy="272"/>
              </a:xfrm>
              <a:custGeom>
                <a:avLst/>
                <a:gdLst/>
                <a:ahLst/>
                <a:cxnLst>
                  <a:cxn ang="0">
                    <a:pos x="0" y="726"/>
                  </a:cxn>
                  <a:cxn ang="0">
                    <a:pos x="363" y="0"/>
                  </a:cxn>
                  <a:cxn ang="0">
                    <a:pos x="726" y="726"/>
                  </a:cxn>
                </a:cxnLst>
                <a:rect l="0" t="0" r="r" b="b"/>
                <a:pathLst>
                  <a:path w="726" h="726">
                    <a:moveTo>
                      <a:pt x="0" y="726"/>
                    </a:moveTo>
                    <a:cubicBezTo>
                      <a:pt x="121" y="363"/>
                      <a:pt x="242" y="0"/>
                      <a:pt x="363" y="0"/>
                    </a:cubicBezTo>
                    <a:cubicBezTo>
                      <a:pt x="484" y="0"/>
                      <a:pt x="605" y="363"/>
                      <a:pt x="726" y="726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3193" name="Freeform 9"/>
              <p:cNvSpPr>
                <a:spLocks/>
              </p:cNvSpPr>
              <p:nvPr/>
            </p:nvSpPr>
            <p:spPr bwMode="auto">
              <a:xfrm flipV="1">
                <a:off x="2653" y="1389"/>
                <a:ext cx="729" cy="272"/>
              </a:xfrm>
              <a:custGeom>
                <a:avLst/>
                <a:gdLst/>
                <a:ahLst/>
                <a:cxnLst>
                  <a:cxn ang="0">
                    <a:pos x="0" y="726"/>
                  </a:cxn>
                  <a:cxn ang="0">
                    <a:pos x="363" y="0"/>
                  </a:cxn>
                  <a:cxn ang="0">
                    <a:pos x="726" y="726"/>
                  </a:cxn>
                </a:cxnLst>
                <a:rect l="0" t="0" r="r" b="b"/>
                <a:pathLst>
                  <a:path w="726" h="726">
                    <a:moveTo>
                      <a:pt x="0" y="726"/>
                    </a:moveTo>
                    <a:cubicBezTo>
                      <a:pt x="121" y="363"/>
                      <a:pt x="242" y="0"/>
                      <a:pt x="363" y="0"/>
                    </a:cubicBezTo>
                    <a:cubicBezTo>
                      <a:pt x="484" y="0"/>
                      <a:pt x="605" y="363"/>
                      <a:pt x="726" y="726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3511" y="1033"/>
              <a:ext cx="1447" cy="544"/>
              <a:chOff x="1923" y="1124"/>
              <a:chExt cx="1447" cy="544"/>
            </a:xfrm>
          </p:grpSpPr>
          <p:sp>
            <p:nvSpPr>
              <p:cNvPr id="93195" name="Freeform 11"/>
              <p:cNvSpPr>
                <a:spLocks/>
              </p:cNvSpPr>
              <p:nvPr/>
            </p:nvSpPr>
            <p:spPr bwMode="auto">
              <a:xfrm>
                <a:off x="1923" y="1124"/>
                <a:ext cx="729" cy="272"/>
              </a:xfrm>
              <a:custGeom>
                <a:avLst/>
                <a:gdLst/>
                <a:ahLst/>
                <a:cxnLst>
                  <a:cxn ang="0">
                    <a:pos x="0" y="726"/>
                  </a:cxn>
                  <a:cxn ang="0">
                    <a:pos x="363" y="0"/>
                  </a:cxn>
                  <a:cxn ang="0">
                    <a:pos x="726" y="726"/>
                  </a:cxn>
                </a:cxnLst>
                <a:rect l="0" t="0" r="r" b="b"/>
                <a:pathLst>
                  <a:path w="726" h="726">
                    <a:moveTo>
                      <a:pt x="0" y="726"/>
                    </a:moveTo>
                    <a:cubicBezTo>
                      <a:pt x="121" y="363"/>
                      <a:pt x="242" y="0"/>
                      <a:pt x="363" y="0"/>
                    </a:cubicBezTo>
                    <a:cubicBezTo>
                      <a:pt x="484" y="0"/>
                      <a:pt x="605" y="363"/>
                      <a:pt x="726" y="726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3196" name="Freeform 12"/>
              <p:cNvSpPr>
                <a:spLocks/>
              </p:cNvSpPr>
              <p:nvPr/>
            </p:nvSpPr>
            <p:spPr bwMode="auto">
              <a:xfrm flipV="1">
                <a:off x="2651" y="1396"/>
                <a:ext cx="719" cy="272"/>
              </a:xfrm>
              <a:custGeom>
                <a:avLst/>
                <a:gdLst/>
                <a:ahLst/>
                <a:cxnLst>
                  <a:cxn ang="0">
                    <a:pos x="0" y="726"/>
                  </a:cxn>
                  <a:cxn ang="0">
                    <a:pos x="363" y="0"/>
                  </a:cxn>
                  <a:cxn ang="0">
                    <a:pos x="726" y="726"/>
                  </a:cxn>
                </a:cxnLst>
                <a:rect l="0" t="0" r="r" b="b"/>
                <a:pathLst>
                  <a:path w="726" h="726">
                    <a:moveTo>
                      <a:pt x="0" y="726"/>
                    </a:moveTo>
                    <a:cubicBezTo>
                      <a:pt x="121" y="363"/>
                      <a:pt x="242" y="0"/>
                      <a:pt x="363" y="0"/>
                    </a:cubicBezTo>
                    <a:cubicBezTo>
                      <a:pt x="484" y="0"/>
                      <a:pt x="605" y="363"/>
                      <a:pt x="726" y="726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</p:grpSp>
      <p:grpSp>
        <p:nvGrpSpPr>
          <p:cNvPr id="11" name="Group 162"/>
          <p:cNvGrpSpPr/>
          <p:nvPr/>
        </p:nvGrpSpPr>
        <p:grpSpPr>
          <a:xfrm>
            <a:off x="7176405" y="2699658"/>
            <a:ext cx="1891395" cy="496888"/>
            <a:chOff x="7089321" y="2699658"/>
            <a:chExt cx="1891395" cy="496888"/>
          </a:xfrm>
        </p:grpSpPr>
        <p:sp>
          <p:nvSpPr>
            <p:cNvPr id="5205" name="Line 32"/>
            <p:cNvSpPr>
              <a:spLocks noChangeShapeType="1"/>
            </p:cNvSpPr>
            <p:nvPr/>
          </p:nvSpPr>
          <p:spPr bwMode="auto">
            <a:xfrm>
              <a:off x="7641771" y="2885396"/>
              <a:ext cx="0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5206" name="Line 33"/>
            <p:cNvSpPr>
              <a:spLocks noChangeShapeType="1"/>
            </p:cNvSpPr>
            <p:nvPr/>
          </p:nvSpPr>
          <p:spPr bwMode="auto">
            <a:xfrm>
              <a:off x="7881484" y="2885396"/>
              <a:ext cx="0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5207" name="Line 34"/>
            <p:cNvSpPr>
              <a:spLocks noChangeShapeType="1"/>
            </p:cNvSpPr>
            <p:nvPr/>
          </p:nvSpPr>
          <p:spPr bwMode="auto">
            <a:xfrm rot="5400000" flipV="1">
              <a:off x="7507741" y="2844121"/>
              <a:ext cx="0" cy="258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5208" name="Line 35"/>
            <p:cNvSpPr>
              <a:spLocks noChangeShapeType="1"/>
            </p:cNvSpPr>
            <p:nvPr/>
          </p:nvSpPr>
          <p:spPr bwMode="auto">
            <a:xfrm rot="16200000" flipH="1" flipV="1">
              <a:off x="8021184" y="2831421"/>
              <a:ext cx="0" cy="2841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93220" name="Text Box 36"/>
            <p:cNvSpPr txBox="1">
              <a:spLocks noChangeArrowheads="1"/>
            </p:cNvSpPr>
            <p:nvPr/>
          </p:nvSpPr>
          <p:spPr bwMode="auto">
            <a:xfrm>
              <a:off x="7089321" y="2739346"/>
              <a:ext cx="4524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l</a:t>
              </a:r>
              <a:r>
                <a:rPr lang="en-US" sz="2400" baseline="-25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93227" name="Text Box 43"/>
            <p:cNvSpPr txBox="1">
              <a:spLocks noChangeArrowheads="1"/>
            </p:cNvSpPr>
            <p:nvPr/>
          </p:nvSpPr>
          <p:spPr bwMode="auto">
            <a:xfrm>
              <a:off x="8102828" y="2699658"/>
              <a:ext cx="8778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x-ray</a:t>
              </a:r>
              <a:endParaRPr lang="en-US" sz="2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7372539" y="4700813"/>
            <a:ext cx="1439862" cy="377825"/>
            <a:chOff x="4422" y="2612"/>
            <a:chExt cx="907" cy="1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" name="Group 47"/>
            <p:cNvGrpSpPr>
              <a:grpSpLocks/>
            </p:cNvGrpSpPr>
            <p:nvPr/>
          </p:nvGrpSpPr>
          <p:grpSpPr bwMode="auto">
            <a:xfrm>
              <a:off x="4422" y="2612"/>
              <a:ext cx="454" cy="182"/>
              <a:chOff x="612" y="1026"/>
              <a:chExt cx="4355" cy="544"/>
            </a:xfrm>
          </p:grpSpPr>
          <p:grpSp>
            <p:nvGrpSpPr>
              <p:cNvPr id="14" name="Group 48"/>
              <p:cNvGrpSpPr>
                <a:grpSpLocks/>
              </p:cNvGrpSpPr>
              <p:nvPr/>
            </p:nvGrpSpPr>
            <p:grpSpPr bwMode="auto">
              <a:xfrm>
                <a:off x="612" y="1026"/>
                <a:ext cx="1452" cy="544"/>
                <a:chOff x="1927" y="1117"/>
                <a:chExt cx="1452" cy="544"/>
              </a:xfrm>
            </p:grpSpPr>
            <p:sp>
              <p:nvSpPr>
                <p:cNvPr id="5202" name="Freeform 49"/>
                <p:cNvSpPr>
                  <a:spLocks/>
                </p:cNvSpPr>
                <p:nvPr/>
              </p:nvSpPr>
              <p:spPr bwMode="auto">
                <a:xfrm>
                  <a:off x="1927" y="1117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5203" name="Freeform 50"/>
                <p:cNvSpPr>
                  <a:spLocks/>
                </p:cNvSpPr>
                <p:nvPr/>
              </p:nvSpPr>
              <p:spPr bwMode="auto">
                <a:xfrm flipV="1">
                  <a:off x="2653" y="1389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15" name="Group 51"/>
              <p:cNvGrpSpPr>
                <a:grpSpLocks/>
              </p:cNvGrpSpPr>
              <p:nvPr/>
            </p:nvGrpSpPr>
            <p:grpSpPr bwMode="auto">
              <a:xfrm>
                <a:off x="2063" y="1026"/>
                <a:ext cx="1452" cy="544"/>
                <a:chOff x="1927" y="1117"/>
                <a:chExt cx="1452" cy="544"/>
              </a:xfrm>
            </p:grpSpPr>
            <p:sp>
              <p:nvSpPr>
                <p:cNvPr id="5200" name="Freeform 52"/>
                <p:cNvSpPr>
                  <a:spLocks/>
                </p:cNvSpPr>
                <p:nvPr/>
              </p:nvSpPr>
              <p:spPr bwMode="auto">
                <a:xfrm>
                  <a:off x="1927" y="1117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5201" name="Freeform 53"/>
                <p:cNvSpPr>
                  <a:spLocks/>
                </p:cNvSpPr>
                <p:nvPr/>
              </p:nvSpPr>
              <p:spPr bwMode="auto">
                <a:xfrm flipV="1">
                  <a:off x="2653" y="1389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16" name="Group 54"/>
              <p:cNvGrpSpPr>
                <a:grpSpLocks/>
              </p:cNvGrpSpPr>
              <p:nvPr/>
            </p:nvGrpSpPr>
            <p:grpSpPr bwMode="auto">
              <a:xfrm>
                <a:off x="3515" y="1026"/>
                <a:ext cx="1452" cy="544"/>
                <a:chOff x="1927" y="1117"/>
                <a:chExt cx="1452" cy="544"/>
              </a:xfrm>
            </p:grpSpPr>
            <p:sp>
              <p:nvSpPr>
                <p:cNvPr id="5198" name="Freeform 55"/>
                <p:cNvSpPr>
                  <a:spLocks/>
                </p:cNvSpPr>
                <p:nvPr/>
              </p:nvSpPr>
              <p:spPr bwMode="auto">
                <a:xfrm>
                  <a:off x="1927" y="1117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5199" name="Freeform 56"/>
                <p:cNvSpPr>
                  <a:spLocks/>
                </p:cNvSpPr>
                <p:nvPr/>
              </p:nvSpPr>
              <p:spPr bwMode="auto">
                <a:xfrm flipV="1">
                  <a:off x="2653" y="1389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</p:grpSp>
        </p:grpSp>
        <p:grpSp>
          <p:nvGrpSpPr>
            <p:cNvPr id="17" name="Group 57"/>
            <p:cNvGrpSpPr>
              <a:grpSpLocks/>
            </p:cNvGrpSpPr>
            <p:nvPr/>
          </p:nvGrpSpPr>
          <p:grpSpPr bwMode="auto">
            <a:xfrm>
              <a:off x="4875" y="2613"/>
              <a:ext cx="454" cy="182"/>
              <a:chOff x="612" y="1026"/>
              <a:chExt cx="4355" cy="544"/>
            </a:xfrm>
          </p:grpSpPr>
          <p:grpSp>
            <p:nvGrpSpPr>
              <p:cNvPr id="18" name="Group 58"/>
              <p:cNvGrpSpPr>
                <a:grpSpLocks/>
              </p:cNvGrpSpPr>
              <p:nvPr/>
            </p:nvGrpSpPr>
            <p:grpSpPr bwMode="auto">
              <a:xfrm>
                <a:off x="612" y="1026"/>
                <a:ext cx="1452" cy="544"/>
                <a:chOff x="1927" y="1117"/>
                <a:chExt cx="1452" cy="544"/>
              </a:xfrm>
            </p:grpSpPr>
            <p:sp>
              <p:nvSpPr>
                <p:cNvPr id="5193" name="Freeform 59"/>
                <p:cNvSpPr>
                  <a:spLocks/>
                </p:cNvSpPr>
                <p:nvPr/>
              </p:nvSpPr>
              <p:spPr bwMode="auto">
                <a:xfrm>
                  <a:off x="1927" y="1117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5194" name="Freeform 60"/>
                <p:cNvSpPr>
                  <a:spLocks/>
                </p:cNvSpPr>
                <p:nvPr/>
              </p:nvSpPr>
              <p:spPr bwMode="auto">
                <a:xfrm flipV="1">
                  <a:off x="2653" y="1389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19" name="Group 61"/>
              <p:cNvGrpSpPr>
                <a:grpSpLocks/>
              </p:cNvGrpSpPr>
              <p:nvPr/>
            </p:nvGrpSpPr>
            <p:grpSpPr bwMode="auto">
              <a:xfrm>
                <a:off x="2063" y="1026"/>
                <a:ext cx="1452" cy="544"/>
                <a:chOff x="1927" y="1117"/>
                <a:chExt cx="1452" cy="544"/>
              </a:xfrm>
            </p:grpSpPr>
            <p:sp>
              <p:nvSpPr>
                <p:cNvPr id="5191" name="Freeform 62"/>
                <p:cNvSpPr>
                  <a:spLocks/>
                </p:cNvSpPr>
                <p:nvPr/>
              </p:nvSpPr>
              <p:spPr bwMode="auto">
                <a:xfrm>
                  <a:off x="1927" y="1117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5192" name="Freeform 63"/>
                <p:cNvSpPr>
                  <a:spLocks/>
                </p:cNvSpPr>
                <p:nvPr/>
              </p:nvSpPr>
              <p:spPr bwMode="auto">
                <a:xfrm flipV="1">
                  <a:off x="2653" y="1389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20" name="Group 64"/>
              <p:cNvGrpSpPr>
                <a:grpSpLocks/>
              </p:cNvGrpSpPr>
              <p:nvPr/>
            </p:nvGrpSpPr>
            <p:grpSpPr bwMode="auto">
              <a:xfrm>
                <a:off x="3515" y="1026"/>
                <a:ext cx="1452" cy="544"/>
                <a:chOff x="1927" y="1117"/>
                <a:chExt cx="1452" cy="544"/>
              </a:xfrm>
            </p:grpSpPr>
            <p:sp>
              <p:nvSpPr>
                <p:cNvPr id="5189" name="Freeform 65"/>
                <p:cNvSpPr>
                  <a:spLocks/>
                </p:cNvSpPr>
                <p:nvPr/>
              </p:nvSpPr>
              <p:spPr bwMode="auto">
                <a:xfrm>
                  <a:off x="1927" y="1117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5190" name="Freeform 66"/>
                <p:cNvSpPr>
                  <a:spLocks/>
                </p:cNvSpPr>
                <p:nvPr/>
              </p:nvSpPr>
              <p:spPr bwMode="auto">
                <a:xfrm flipV="1">
                  <a:off x="2653" y="1389"/>
                  <a:ext cx="726" cy="272"/>
                </a:xfrm>
                <a:custGeom>
                  <a:avLst/>
                  <a:gdLst>
                    <a:gd name="T0" fmla="*/ 0 w 726"/>
                    <a:gd name="T1" fmla="*/ 0 h 726"/>
                    <a:gd name="T2" fmla="*/ 363 w 726"/>
                    <a:gd name="T3" fmla="*/ 0 h 726"/>
                    <a:gd name="T4" fmla="*/ 726 w 726"/>
                    <a:gd name="T5" fmla="*/ 0 h 726"/>
                    <a:gd name="T6" fmla="*/ 0 60000 65536"/>
                    <a:gd name="T7" fmla="*/ 0 60000 65536"/>
                    <a:gd name="T8" fmla="*/ 0 60000 65536"/>
                    <a:gd name="T9" fmla="*/ 0 w 726"/>
                    <a:gd name="T10" fmla="*/ 0 h 726"/>
                    <a:gd name="T11" fmla="*/ 726 w 726"/>
                    <a:gd name="T12" fmla="*/ 726 h 72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6" h="726">
                      <a:moveTo>
                        <a:pt x="0" y="726"/>
                      </a:moveTo>
                      <a:cubicBezTo>
                        <a:pt x="121" y="363"/>
                        <a:pt x="242" y="0"/>
                        <a:pt x="363" y="0"/>
                      </a:cubicBezTo>
                      <a:cubicBezTo>
                        <a:pt x="484" y="0"/>
                        <a:pt x="605" y="363"/>
                        <a:pt x="726" y="72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2400">
                    <a:solidFill>
                      <a:prstClr val="black"/>
                    </a:solidFill>
                    <a:latin typeface="Arial Narrow" pitchFamily="34" charset="0"/>
                  </a:endParaRPr>
                </a:p>
              </p:txBody>
            </p:sp>
          </p:grpSp>
        </p:grpSp>
      </p:grpSp>
      <p:grpSp>
        <p:nvGrpSpPr>
          <p:cNvPr id="21" name="Group 67"/>
          <p:cNvGrpSpPr>
            <a:grpSpLocks/>
          </p:cNvGrpSpPr>
          <p:nvPr/>
        </p:nvGrpSpPr>
        <p:grpSpPr bwMode="auto">
          <a:xfrm>
            <a:off x="7421289" y="5661703"/>
            <a:ext cx="1390651" cy="373062"/>
            <a:chOff x="4609" y="3228"/>
            <a:chExt cx="876" cy="2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" name="Group 68"/>
            <p:cNvGrpSpPr>
              <a:grpSpLocks/>
            </p:cNvGrpSpPr>
            <p:nvPr/>
          </p:nvGrpSpPr>
          <p:grpSpPr bwMode="auto">
            <a:xfrm>
              <a:off x="4609" y="3228"/>
              <a:ext cx="146" cy="202"/>
              <a:chOff x="657" y="1344"/>
              <a:chExt cx="1270" cy="1542"/>
            </a:xfrm>
          </p:grpSpPr>
          <p:sp>
            <p:nvSpPr>
              <p:cNvPr id="5182" name="Freeform 69"/>
              <p:cNvSpPr>
                <a:spLocks/>
              </p:cNvSpPr>
              <p:nvPr/>
            </p:nvSpPr>
            <p:spPr bwMode="auto">
              <a:xfrm>
                <a:off x="657" y="1344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183" name="Freeform 70"/>
              <p:cNvSpPr>
                <a:spLocks/>
              </p:cNvSpPr>
              <p:nvPr/>
            </p:nvSpPr>
            <p:spPr bwMode="auto">
              <a:xfrm flipH="1" flipV="1">
                <a:off x="1276" y="2115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23" name="Group 71"/>
            <p:cNvGrpSpPr>
              <a:grpSpLocks/>
            </p:cNvGrpSpPr>
            <p:nvPr/>
          </p:nvGrpSpPr>
          <p:grpSpPr bwMode="auto">
            <a:xfrm>
              <a:off x="4755" y="3228"/>
              <a:ext cx="146" cy="202"/>
              <a:chOff x="657" y="1344"/>
              <a:chExt cx="1270" cy="1542"/>
            </a:xfrm>
          </p:grpSpPr>
          <p:sp>
            <p:nvSpPr>
              <p:cNvPr id="5180" name="Freeform 72"/>
              <p:cNvSpPr>
                <a:spLocks/>
              </p:cNvSpPr>
              <p:nvPr/>
            </p:nvSpPr>
            <p:spPr bwMode="auto">
              <a:xfrm>
                <a:off x="657" y="1344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181" name="Freeform 73"/>
              <p:cNvSpPr>
                <a:spLocks/>
              </p:cNvSpPr>
              <p:nvPr/>
            </p:nvSpPr>
            <p:spPr bwMode="auto">
              <a:xfrm flipH="1" flipV="1">
                <a:off x="1276" y="2115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24" name="Group 74"/>
            <p:cNvGrpSpPr>
              <a:grpSpLocks/>
            </p:cNvGrpSpPr>
            <p:nvPr/>
          </p:nvGrpSpPr>
          <p:grpSpPr bwMode="auto">
            <a:xfrm>
              <a:off x="4901" y="3228"/>
              <a:ext cx="146" cy="202"/>
              <a:chOff x="657" y="1344"/>
              <a:chExt cx="1270" cy="1542"/>
            </a:xfrm>
          </p:grpSpPr>
          <p:sp>
            <p:nvSpPr>
              <p:cNvPr id="5178" name="Freeform 75"/>
              <p:cNvSpPr>
                <a:spLocks/>
              </p:cNvSpPr>
              <p:nvPr/>
            </p:nvSpPr>
            <p:spPr bwMode="auto">
              <a:xfrm>
                <a:off x="657" y="1344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179" name="Freeform 76"/>
              <p:cNvSpPr>
                <a:spLocks/>
              </p:cNvSpPr>
              <p:nvPr/>
            </p:nvSpPr>
            <p:spPr bwMode="auto">
              <a:xfrm flipH="1" flipV="1">
                <a:off x="1276" y="2115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25" name="Group 77"/>
            <p:cNvGrpSpPr>
              <a:grpSpLocks/>
            </p:cNvGrpSpPr>
            <p:nvPr/>
          </p:nvGrpSpPr>
          <p:grpSpPr bwMode="auto">
            <a:xfrm>
              <a:off x="5047" y="3228"/>
              <a:ext cx="146" cy="202"/>
              <a:chOff x="657" y="1344"/>
              <a:chExt cx="1270" cy="1542"/>
            </a:xfrm>
          </p:grpSpPr>
          <p:sp>
            <p:nvSpPr>
              <p:cNvPr id="5176" name="Freeform 78"/>
              <p:cNvSpPr>
                <a:spLocks/>
              </p:cNvSpPr>
              <p:nvPr/>
            </p:nvSpPr>
            <p:spPr bwMode="auto">
              <a:xfrm>
                <a:off x="657" y="1344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177" name="Freeform 79"/>
              <p:cNvSpPr>
                <a:spLocks/>
              </p:cNvSpPr>
              <p:nvPr/>
            </p:nvSpPr>
            <p:spPr bwMode="auto">
              <a:xfrm flipH="1" flipV="1">
                <a:off x="1276" y="2115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26" name="Group 80"/>
            <p:cNvGrpSpPr>
              <a:grpSpLocks/>
            </p:cNvGrpSpPr>
            <p:nvPr/>
          </p:nvGrpSpPr>
          <p:grpSpPr bwMode="auto">
            <a:xfrm>
              <a:off x="5193" y="3228"/>
              <a:ext cx="146" cy="202"/>
              <a:chOff x="657" y="1344"/>
              <a:chExt cx="1270" cy="1542"/>
            </a:xfrm>
          </p:grpSpPr>
          <p:sp>
            <p:nvSpPr>
              <p:cNvPr id="5174" name="Freeform 81"/>
              <p:cNvSpPr>
                <a:spLocks/>
              </p:cNvSpPr>
              <p:nvPr/>
            </p:nvSpPr>
            <p:spPr bwMode="auto">
              <a:xfrm>
                <a:off x="657" y="1344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175" name="Freeform 82"/>
              <p:cNvSpPr>
                <a:spLocks/>
              </p:cNvSpPr>
              <p:nvPr/>
            </p:nvSpPr>
            <p:spPr bwMode="auto">
              <a:xfrm flipH="1" flipV="1">
                <a:off x="1276" y="2115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27" name="Group 83"/>
            <p:cNvGrpSpPr>
              <a:grpSpLocks/>
            </p:cNvGrpSpPr>
            <p:nvPr/>
          </p:nvGrpSpPr>
          <p:grpSpPr bwMode="auto">
            <a:xfrm>
              <a:off x="5339" y="3228"/>
              <a:ext cx="146" cy="202"/>
              <a:chOff x="657" y="1344"/>
              <a:chExt cx="1274" cy="1542"/>
            </a:xfrm>
          </p:grpSpPr>
          <p:sp>
            <p:nvSpPr>
              <p:cNvPr id="5172" name="Freeform 84"/>
              <p:cNvSpPr>
                <a:spLocks/>
              </p:cNvSpPr>
              <p:nvPr/>
            </p:nvSpPr>
            <p:spPr bwMode="auto">
              <a:xfrm>
                <a:off x="657" y="1344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173" name="Freeform 85"/>
              <p:cNvSpPr>
                <a:spLocks/>
              </p:cNvSpPr>
              <p:nvPr/>
            </p:nvSpPr>
            <p:spPr bwMode="auto">
              <a:xfrm flipH="1" flipV="1">
                <a:off x="1280" y="2115"/>
                <a:ext cx="651" cy="771"/>
              </a:xfrm>
              <a:custGeom>
                <a:avLst/>
                <a:gdLst>
                  <a:gd name="T0" fmla="*/ 0 w 651"/>
                  <a:gd name="T1" fmla="*/ 771 h 771"/>
                  <a:gd name="T2" fmla="*/ 545 w 651"/>
                  <a:gd name="T3" fmla="*/ 0 h 771"/>
                  <a:gd name="T4" fmla="*/ 635 w 651"/>
                  <a:gd name="T5" fmla="*/ 771 h 771"/>
                  <a:gd name="T6" fmla="*/ 0 60000 65536"/>
                  <a:gd name="T7" fmla="*/ 0 60000 65536"/>
                  <a:gd name="T8" fmla="*/ 0 60000 65536"/>
                  <a:gd name="T9" fmla="*/ 0 w 651"/>
                  <a:gd name="T10" fmla="*/ 0 h 771"/>
                  <a:gd name="T11" fmla="*/ 651 w 651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1" h="771">
                    <a:moveTo>
                      <a:pt x="0" y="771"/>
                    </a:moveTo>
                    <a:cubicBezTo>
                      <a:pt x="219" y="385"/>
                      <a:pt x="439" y="0"/>
                      <a:pt x="545" y="0"/>
                    </a:cubicBezTo>
                    <a:cubicBezTo>
                      <a:pt x="651" y="0"/>
                      <a:pt x="643" y="385"/>
                      <a:pt x="635" y="771"/>
                    </a:cubicBezTo>
                  </a:path>
                </a:pathLst>
              </a:custGeom>
              <a:noFill/>
              <a:ln w="38100" cap="flat" cmpd="sng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5138" name="Rectangle 86"/>
          <p:cNvSpPr>
            <a:spLocks noChangeArrowheads="1"/>
          </p:cNvSpPr>
          <p:nvPr/>
        </p:nvSpPr>
        <p:spPr bwMode="auto">
          <a:xfrm>
            <a:off x="250825" y="1584551"/>
            <a:ext cx="8875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1313" indent="-341313">
              <a:buFontTx/>
              <a:buBlip>
                <a:blip r:embed="rId4"/>
              </a:buBlip>
            </a:pPr>
            <a:r>
              <a:rPr lang="en-US" sz="2400" dirty="0"/>
              <a:t>Electrons </a:t>
            </a:r>
            <a:r>
              <a:rPr lang="en-US" sz="2400" b="1" dirty="0"/>
              <a:t>slip</a:t>
            </a:r>
            <a:r>
              <a:rPr lang="en-US" sz="2400" dirty="0"/>
              <a:t> behind EM wave by </a:t>
            </a:r>
            <a:r>
              <a:rPr lang="en-US" sz="2400" b="1" i="1" dirty="0">
                <a:sym typeface="Symbol" pitchFamily="18" charset="2"/>
              </a:rPr>
              <a:t></a:t>
            </a:r>
            <a:r>
              <a:rPr lang="en-US" sz="2400" b="1" baseline="-25000" dirty="0">
                <a:latin typeface="Times New Roman" pitchFamily="18" charset="0"/>
              </a:rPr>
              <a:t>1</a:t>
            </a:r>
            <a:r>
              <a:rPr lang="en-US" sz="2400" dirty="0"/>
              <a:t> per undulator period (</a:t>
            </a:r>
            <a:r>
              <a:rPr lang="en-US" sz="2400" b="1" i="1" dirty="0">
                <a:sym typeface="Symbol" pitchFamily="18" charset="2"/>
              </a:rPr>
              <a:t></a:t>
            </a:r>
            <a:r>
              <a:rPr lang="en-US" sz="2400" i="1" baseline="-25000" dirty="0">
                <a:latin typeface="Times New Roman" pitchFamily="18" charset="0"/>
              </a:rPr>
              <a:t>u</a:t>
            </a:r>
            <a:r>
              <a:rPr lang="en-US" sz="2400" dirty="0"/>
              <a:t>)</a:t>
            </a:r>
          </a:p>
        </p:txBody>
      </p:sp>
      <p:pic>
        <p:nvPicPr>
          <p:cNvPr id="93273" name="Picture 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4300" y="115888"/>
            <a:ext cx="5040313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41" name="Rectangle 94"/>
          <p:cNvSpPr>
            <a:spLocks noChangeArrowheads="1"/>
          </p:cNvSpPr>
          <p:nvPr/>
        </p:nvSpPr>
        <p:spPr bwMode="auto">
          <a:xfrm>
            <a:off x="1191984" y="2113188"/>
            <a:ext cx="639763" cy="222250"/>
          </a:xfrm>
          <a:prstGeom prst="rect">
            <a:avLst/>
          </a:prstGeom>
          <a:solidFill>
            <a:srgbClr val="FF99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Arial Narrow" pitchFamily="34" charset="0"/>
              </a:rPr>
              <a:t>+</a:t>
            </a:r>
          </a:p>
        </p:txBody>
      </p:sp>
      <p:sp>
        <p:nvSpPr>
          <p:cNvPr id="5142" name="Rectangle 104"/>
          <p:cNvSpPr>
            <a:spLocks noChangeArrowheads="1"/>
          </p:cNvSpPr>
          <p:nvPr/>
        </p:nvSpPr>
        <p:spPr bwMode="auto">
          <a:xfrm>
            <a:off x="2342922" y="2113188"/>
            <a:ext cx="639762" cy="222250"/>
          </a:xfrm>
          <a:prstGeom prst="rect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5143" name="Rectangle 106"/>
          <p:cNvSpPr>
            <a:spLocks noChangeArrowheads="1"/>
          </p:cNvSpPr>
          <p:nvPr/>
        </p:nvSpPr>
        <p:spPr bwMode="auto">
          <a:xfrm>
            <a:off x="3492272" y="2113188"/>
            <a:ext cx="639762" cy="222250"/>
          </a:xfrm>
          <a:prstGeom prst="rect">
            <a:avLst/>
          </a:prstGeom>
          <a:solidFill>
            <a:srgbClr val="FF99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Arial Narrow" pitchFamily="34" charset="0"/>
              </a:rPr>
              <a:t>+</a:t>
            </a:r>
          </a:p>
        </p:txBody>
      </p:sp>
      <p:sp>
        <p:nvSpPr>
          <p:cNvPr id="5144" name="Rectangle 108"/>
          <p:cNvSpPr>
            <a:spLocks noChangeArrowheads="1"/>
          </p:cNvSpPr>
          <p:nvPr/>
        </p:nvSpPr>
        <p:spPr bwMode="auto">
          <a:xfrm>
            <a:off x="4641622" y="2113188"/>
            <a:ext cx="639762" cy="222250"/>
          </a:xfrm>
          <a:prstGeom prst="rect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5145" name="Rectangle 109"/>
          <p:cNvSpPr>
            <a:spLocks noChangeArrowheads="1"/>
          </p:cNvSpPr>
          <p:nvPr/>
        </p:nvSpPr>
        <p:spPr bwMode="auto">
          <a:xfrm>
            <a:off x="5790972" y="2113188"/>
            <a:ext cx="639762" cy="222250"/>
          </a:xfrm>
          <a:prstGeom prst="rect">
            <a:avLst/>
          </a:prstGeom>
          <a:solidFill>
            <a:srgbClr val="FF99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Arial Narrow" pitchFamily="34" charset="0"/>
              </a:rPr>
              <a:t>+</a:t>
            </a:r>
          </a:p>
        </p:txBody>
      </p:sp>
      <p:sp>
        <p:nvSpPr>
          <p:cNvPr id="5146" name="Rectangle 111"/>
          <p:cNvSpPr>
            <a:spLocks noChangeArrowheads="1"/>
          </p:cNvSpPr>
          <p:nvPr/>
        </p:nvSpPr>
        <p:spPr bwMode="auto">
          <a:xfrm>
            <a:off x="6940322" y="2113188"/>
            <a:ext cx="639762" cy="222250"/>
          </a:xfrm>
          <a:prstGeom prst="rect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5147" name="Rectangle 112"/>
          <p:cNvSpPr>
            <a:spLocks noChangeArrowheads="1"/>
          </p:cNvSpPr>
          <p:nvPr/>
        </p:nvSpPr>
        <p:spPr bwMode="auto">
          <a:xfrm>
            <a:off x="1185634" y="4011838"/>
            <a:ext cx="639763" cy="190500"/>
          </a:xfrm>
          <a:prstGeom prst="rect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5148" name="Rectangle 113"/>
          <p:cNvSpPr>
            <a:spLocks noChangeArrowheads="1"/>
          </p:cNvSpPr>
          <p:nvPr/>
        </p:nvSpPr>
        <p:spPr bwMode="auto">
          <a:xfrm>
            <a:off x="2336572" y="4011838"/>
            <a:ext cx="639762" cy="190500"/>
          </a:xfrm>
          <a:prstGeom prst="rect">
            <a:avLst/>
          </a:prstGeom>
          <a:solidFill>
            <a:srgbClr val="FF99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Arial Narrow" pitchFamily="34" charset="0"/>
              </a:rPr>
              <a:t>+</a:t>
            </a:r>
          </a:p>
        </p:txBody>
      </p:sp>
      <p:sp>
        <p:nvSpPr>
          <p:cNvPr id="5149" name="Rectangle 114"/>
          <p:cNvSpPr>
            <a:spLocks noChangeArrowheads="1"/>
          </p:cNvSpPr>
          <p:nvPr/>
        </p:nvSpPr>
        <p:spPr bwMode="auto">
          <a:xfrm>
            <a:off x="3485922" y="4011838"/>
            <a:ext cx="639762" cy="190500"/>
          </a:xfrm>
          <a:prstGeom prst="rect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5150" name="Rectangle 115"/>
          <p:cNvSpPr>
            <a:spLocks noChangeArrowheads="1"/>
          </p:cNvSpPr>
          <p:nvPr/>
        </p:nvSpPr>
        <p:spPr bwMode="auto">
          <a:xfrm>
            <a:off x="4635272" y="4011838"/>
            <a:ext cx="639762" cy="190500"/>
          </a:xfrm>
          <a:prstGeom prst="rect">
            <a:avLst/>
          </a:prstGeom>
          <a:solidFill>
            <a:srgbClr val="FF99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Arial Narrow" pitchFamily="34" charset="0"/>
              </a:rPr>
              <a:t>+</a:t>
            </a:r>
          </a:p>
        </p:txBody>
      </p:sp>
      <p:sp>
        <p:nvSpPr>
          <p:cNvPr id="5151" name="Rectangle 116"/>
          <p:cNvSpPr>
            <a:spLocks noChangeArrowheads="1"/>
          </p:cNvSpPr>
          <p:nvPr/>
        </p:nvSpPr>
        <p:spPr bwMode="auto">
          <a:xfrm>
            <a:off x="5784622" y="4011838"/>
            <a:ext cx="639762" cy="190500"/>
          </a:xfrm>
          <a:prstGeom prst="rect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5152" name="Rectangle 117"/>
          <p:cNvSpPr>
            <a:spLocks noChangeArrowheads="1"/>
          </p:cNvSpPr>
          <p:nvPr/>
        </p:nvSpPr>
        <p:spPr bwMode="auto">
          <a:xfrm>
            <a:off x="6933972" y="4011838"/>
            <a:ext cx="639762" cy="190500"/>
          </a:xfrm>
          <a:prstGeom prst="rect">
            <a:avLst/>
          </a:prstGeom>
          <a:solidFill>
            <a:srgbClr val="FF99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Arial Narrow" pitchFamily="34" charset="0"/>
              </a:rPr>
              <a:t>+</a:t>
            </a:r>
          </a:p>
        </p:txBody>
      </p:sp>
      <p:grpSp>
        <p:nvGrpSpPr>
          <p:cNvPr id="28" name="Group 125"/>
          <p:cNvGrpSpPr>
            <a:grpSpLocks/>
          </p:cNvGrpSpPr>
          <p:nvPr/>
        </p:nvGrpSpPr>
        <p:grpSpPr bwMode="auto">
          <a:xfrm>
            <a:off x="918934" y="2551338"/>
            <a:ext cx="1454150" cy="790575"/>
            <a:chOff x="524" y="1528"/>
            <a:chExt cx="916" cy="498"/>
          </a:xfrm>
          <a:effectLst/>
        </p:grpSpPr>
        <p:sp>
          <p:nvSpPr>
            <p:cNvPr id="5163" name="Line 29"/>
            <p:cNvSpPr>
              <a:spLocks noChangeShapeType="1"/>
            </p:cNvSpPr>
            <p:nvPr/>
          </p:nvSpPr>
          <p:spPr bwMode="auto">
            <a:xfrm flipV="1">
              <a:off x="524" y="1528"/>
              <a:ext cx="529" cy="4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5164" name="Arc 30"/>
            <p:cNvSpPr>
              <a:spLocks/>
            </p:cNvSpPr>
            <p:nvPr/>
          </p:nvSpPr>
          <p:spPr bwMode="auto">
            <a:xfrm>
              <a:off x="524" y="1604"/>
              <a:ext cx="620" cy="422"/>
            </a:xfrm>
            <a:custGeom>
              <a:avLst/>
              <a:gdLst>
                <a:gd name="T0" fmla="*/ 0 w 21600"/>
                <a:gd name="T1" fmla="*/ 0 h 14701"/>
                <a:gd name="T2" fmla="*/ 0 w 21600"/>
                <a:gd name="T3" fmla="*/ 0 h 14701"/>
                <a:gd name="T4" fmla="*/ 0 w 21600"/>
                <a:gd name="T5" fmla="*/ 0 h 14701"/>
                <a:gd name="T6" fmla="*/ 0 60000 65536"/>
                <a:gd name="T7" fmla="*/ 0 60000 65536"/>
                <a:gd name="T8" fmla="*/ 0 60000 65536"/>
                <a:gd name="T9" fmla="*/ 0 w 21600"/>
                <a:gd name="T10" fmla="*/ 0 h 14701"/>
                <a:gd name="T11" fmla="*/ 21600 w 21600"/>
                <a:gd name="T12" fmla="*/ 14701 h 147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4701" fill="none" extrusionOk="0">
                  <a:moveTo>
                    <a:pt x="15825" y="0"/>
                  </a:moveTo>
                  <a:cubicBezTo>
                    <a:pt x="19537" y="3995"/>
                    <a:pt x="21600" y="9247"/>
                    <a:pt x="21600" y="14701"/>
                  </a:cubicBezTo>
                </a:path>
                <a:path w="21600" h="14701" stroke="0" extrusionOk="0">
                  <a:moveTo>
                    <a:pt x="15825" y="0"/>
                  </a:moveTo>
                  <a:cubicBezTo>
                    <a:pt x="19537" y="3995"/>
                    <a:pt x="21600" y="9247"/>
                    <a:pt x="21600" y="14701"/>
                  </a:cubicBezTo>
                  <a:lnTo>
                    <a:pt x="0" y="14701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93215" name="Text Box 31"/>
            <p:cNvSpPr txBox="1">
              <a:spLocks noChangeArrowheads="1"/>
            </p:cNvSpPr>
            <p:nvPr/>
          </p:nvSpPr>
          <p:spPr bwMode="auto">
            <a:xfrm>
              <a:off x="1064" y="1536"/>
              <a:ext cx="3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K</a:t>
              </a:r>
              <a:r>
                <a:rPr lang="en-US" sz="24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/</a:t>
              </a:r>
              <a:r>
                <a:rPr lang="en-US" sz="2400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g</a:t>
              </a:r>
            </a:p>
          </p:txBody>
        </p:sp>
      </p:grpSp>
      <p:grpSp>
        <p:nvGrpSpPr>
          <p:cNvPr id="29" name="Group 158"/>
          <p:cNvGrpSpPr/>
          <p:nvPr/>
        </p:nvGrpSpPr>
        <p:grpSpPr>
          <a:xfrm>
            <a:off x="3892583" y="3445780"/>
            <a:ext cx="1042273" cy="535730"/>
            <a:chOff x="3805499" y="3445780"/>
            <a:chExt cx="1042273" cy="535730"/>
          </a:xfrm>
        </p:grpSpPr>
        <p:sp>
          <p:nvSpPr>
            <p:cNvPr id="5161" name="Line 45"/>
            <p:cNvSpPr>
              <a:spLocks noChangeShapeType="1"/>
            </p:cNvSpPr>
            <p:nvPr/>
          </p:nvSpPr>
          <p:spPr bwMode="auto">
            <a:xfrm flipV="1">
              <a:off x="4314826" y="3445780"/>
              <a:ext cx="0" cy="228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93228" name="Text Box 44"/>
            <p:cNvSpPr txBox="1">
              <a:spLocks noChangeArrowheads="1"/>
            </p:cNvSpPr>
            <p:nvPr/>
          </p:nvSpPr>
          <p:spPr bwMode="auto">
            <a:xfrm>
              <a:off x="3805499" y="3581400"/>
              <a:ext cx="10422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v</a:t>
              </a:r>
              <a:r>
                <a:rPr lang="en-US" sz="2000" i="1" baseline="-250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x</a:t>
              </a:r>
              <a:r>
                <a:rPr lang="en-US" sz="2000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E</a:t>
              </a:r>
              <a:r>
                <a:rPr lang="en-US" sz="2000" i="1" baseline="-250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x</a:t>
              </a:r>
              <a:r>
                <a:rPr lang="en-US" sz="2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&gt; 0</a:t>
              </a:r>
            </a:p>
          </p:txBody>
        </p:sp>
      </p:grpSp>
      <p:sp>
        <p:nvSpPr>
          <p:cNvPr id="5156" name="Rectangle 119"/>
          <p:cNvSpPr>
            <a:spLocks noChangeArrowheads="1"/>
          </p:cNvSpPr>
          <p:nvPr/>
        </p:nvSpPr>
        <p:spPr bwMode="auto">
          <a:xfrm>
            <a:off x="8083322" y="2113188"/>
            <a:ext cx="601662" cy="222250"/>
          </a:xfrm>
          <a:prstGeom prst="rect">
            <a:avLst/>
          </a:prstGeom>
          <a:solidFill>
            <a:srgbClr val="FF99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Arial Narrow" pitchFamily="34" charset="0"/>
              </a:rPr>
              <a:t>+</a:t>
            </a:r>
          </a:p>
        </p:txBody>
      </p:sp>
      <p:pic>
        <p:nvPicPr>
          <p:cNvPr id="93274" name="Picture 9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l="-3232" r="-3434"/>
          <a:stretch>
            <a:fillRect/>
          </a:stretch>
        </p:blipFill>
        <p:spPr bwMode="auto">
          <a:xfrm>
            <a:off x="6244654" y="2173513"/>
            <a:ext cx="2362200" cy="5771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58" name="Rectangle 120"/>
          <p:cNvSpPr>
            <a:spLocks noChangeArrowheads="1"/>
          </p:cNvSpPr>
          <p:nvPr/>
        </p:nvSpPr>
        <p:spPr bwMode="auto">
          <a:xfrm>
            <a:off x="8081734" y="4011838"/>
            <a:ext cx="601663" cy="190500"/>
          </a:xfrm>
          <a:prstGeom prst="rect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111" name="Rectangle 4"/>
          <p:cNvSpPr>
            <a:spLocks noChangeArrowheads="1"/>
          </p:cNvSpPr>
          <p:nvPr/>
        </p:nvSpPr>
        <p:spPr bwMode="auto">
          <a:xfrm>
            <a:off x="76200" y="42929"/>
            <a:ext cx="3810000" cy="139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Resonant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Interaction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Field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with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Electrons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4" name="Right Arrow 113"/>
          <p:cNvSpPr/>
          <p:nvPr/>
        </p:nvSpPr>
        <p:spPr>
          <a:xfrm>
            <a:off x="8763000" y="5627913"/>
            <a:ext cx="152400" cy="76200"/>
          </a:xfrm>
          <a:prstGeom prst="rightArrow">
            <a:avLst/>
          </a:prstGeom>
          <a:solidFill>
            <a:srgbClr val="00FF00"/>
          </a:solidFill>
          <a:ln>
            <a:solidFill>
              <a:srgbClr val="00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5" name="Right Arrow 114"/>
          <p:cNvSpPr/>
          <p:nvPr/>
        </p:nvSpPr>
        <p:spPr>
          <a:xfrm flipH="1">
            <a:off x="7315200" y="5940028"/>
            <a:ext cx="152400" cy="76200"/>
          </a:xfrm>
          <a:prstGeom prst="rightArrow">
            <a:avLst/>
          </a:prstGeom>
          <a:solidFill>
            <a:srgbClr val="00FF00"/>
          </a:solidFill>
          <a:ln>
            <a:solidFill>
              <a:srgbClr val="00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30" name="Group 130"/>
          <p:cNvGrpSpPr/>
          <p:nvPr/>
        </p:nvGrpSpPr>
        <p:grpSpPr>
          <a:xfrm>
            <a:off x="6934200" y="4640943"/>
            <a:ext cx="2161056" cy="498211"/>
            <a:chOff x="6934200" y="4640943"/>
            <a:chExt cx="2161056" cy="498211"/>
          </a:xfrm>
        </p:grpSpPr>
        <p:cxnSp>
          <p:nvCxnSpPr>
            <p:cNvPr id="118" name="Straight Connector 117"/>
            <p:cNvCxnSpPr/>
            <p:nvPr/>
          </p:nvCxnSpPr>
          <p:spPr>
            <a:xfrm rot="5400000">
              <a:off x="6960871" y="4884057"/>
              <a:ext cx="486228" cy="0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rot="10800000">
              <a:off x="7203985" y="5134427"/>
              <a:ext cx="1828800" cy="0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6934200" y="4745075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endPara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8852882" y="4800600"/>
              <a:ext cx="2423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131"/>
          <p:cNvGrpSpPr/>
          <p:nvPr/>
        </p:nvGrpSpPr>
        <p:grpSpPr>
          <a:xfrm>
            <a:off x="6934200" y="5594159"/>
            <a:ext cx="2161056" cy="498211"/>
            <a:chOff x="6934200" y="5550617"/>
            <a:chExt cx="2161056" cy="498211"/>
          </a:xfrm>
        </p:grpSpPr>
        <p:cxnSp>
          <p:nvCxnSpPr>
            <p:cNvPr id="124" name="Straight Connector 123"/>
            <p:cNvCxnSpPr/>
            <p:nvPr/>
          </p:nvCxnSpPr>
          <p:spPr>
            <a:xfrm rot="5400000">
              <a:off x="6960871" y="5793731"/>
              <a:ext cx="486228" cy="0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10800000">
              <a:off x="7203985" y="6044101"/>
              <a:ext cx="1828800" cy="0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6934200" y="5654749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endPara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852882" y="5710274"/>
              <a:ext cx="2423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53" name="Group 135"/>
          <p:cNvGrpSpPr/>
          <p:nvPr/>
        </p:nvGrpSpPr>
        <p:grpSpPr>
          <a:xfrm flipV="1">
            <a:off x="4216398" y="3229428"/>
            <a:ext cx="493485" cy="228600"/>
            <a:chOff x="4245429" y="3153228"/>
            <a:chExt cx="493485" cy="3693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3" name="Freeform 65"/>
            <p:cNvSpPr>
              <a:spLocks/>
            </p:cNvSpPr>
            <p:nvPr/>
          </p:nvSpPr>
          <p:spPr bwMode="auto">
            <a:xfrm>
              <a:off x="4245429" y="3153228"/>
              <a:ext cx="120149" cy="187880"/>
            </a:xfrm>
            <a:custGeom>
              <a:avLst/>
              <a:gdLst>
                <a:gd name="T0" fmla="*/ 0 w 726"/>
                <a:gd name="T1" fmla="*/ 0 h 726"/>
                <a:gd name="T2" fmla="*/ 363 w 726"/>
                <a:gd name="T3" fmla="*/ 0 h 726"/>
                <a:gd name="T4" fmla="*/ 726 w 726"/>
                <a:gd name="T5" fmla="*/ 0 h 726"/>
                <a:gd name="T6" fmla="*/ 0 60000 65536"/>
                <a:gd name="T7" fmla="*/ 0 60000 65536"/>
                <a:gd name="T8" fmla="*/ 0 60000 65536"/>
                <a:gd name="T9" fmla="*/ 0 w 726"/>
                <a:gd name="T10" fmla="*/ 0 h 726"/>
                <a:gd name="T11" fmla="*/ 726 w 726"/>
                <a:gd name="T12" fmla="*/ 726 h 7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133" name="Freeform 65"/>
            <p:cNvSpPr>
              <a:spLocks/>
            </p:cNvSpPr>
            <p:nvPr/>
          </p:nvSpPr>
          <p:spPr bwMode="auto">
            <a:xfrm flipV="1">
              <a:off x="4372428" y="3334656"/>
              <a:ext cx="120149" cy="187880"/>
            </a:xfrm>
            <a:custGeom>
              <a:avLst/>
              <a:gdLst>
                <a:gd name="T0" fmla="*/ 0 w 726"/>
                <a:gd name="T1" fmla="*/ 0 h 726"/>
                <a:gd name="T2" fmla="*/ 363 w 726"/>
                <a:gd name="T3" fmla="*/ 0 h 726"/>
                <a:gd name="T4" fmla="*/ 726 w 726"/>
                <a:gd name="T5" fmla="*/ 0 h 726"/>
                <a:gd name="T6" fmla="*/ 0 60000 65536"/>
                <a:gd name="T7" fmla="*/ 0 60000 65536"/>
                <a:gd name="T8" fmla="*/ 0 60000 65536"/>
                <a:gd name="T9" fmla="*/ 0 w 726"/>
                <a:gd name="T10" fmla="*/ 0 h 726"/>
                <a:gd name="T11" fmla="*/ 726 w 726"/>
                <a:gd name="T12" fmla="*/ 726 h 7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134" name="Freeform 65"/>
            <p:cNvSpPr>
              <a:spLocks/>
            </p:cNvSpPr>
            <p:nvPr/>
          </p:nvSpPr>
          <p:spPr bwMode="auto">
            <a:xfrm>
              <a:off x="4491766" y="3153228"/>
              <a:ext cx="120149" cy="187880"/>
            </a:xfrm>
            <a:custGeom>
              <a:avLst/>
              <a:gdLst>
                <a:gd name="T0" fmla="*/ 0 w 726"/>
                <a:gd name="T1" fmla="*/ 0 h 726"/>
                <a:gd name="T2" fmla="*/ 363 w 726"/>
                <a:gd name="T3" fmla="*/ 0 h 726"/>
                <a:gd name="T4" fmla="*/ 726 w 726"/>
                <a:gd name="T5" fmla="*/ 0 h 726"/>
                <a:gd name="T6" fmla="*/ 0 60000 65536"/>
                <a:gd name="T7" fmla="*/ 0 60000 65536"/>
                <a:gd name="T8" fmla="*/ 0 60000 65536"/>
                <a:gd name="T9" fmla="*/ 0 w 726"/>
                <a:gd name="T10" fmla="*/ 0 h 726"/>
                <a:gd name="T11" fmla="*/ 726 w 726"/>
                <a:gd name="T12" fmla="*/ 726 h 7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135" name="Freeform 65"/>
            <p:cNvSpPr>
              <a:spLocks/>
            </p:cNvSpPr>
            <p:nvPr/>
          </p:nvSpPr>
          <p:spPr bwMode="auto">
            <a:xfrm flipV="1">
              <a:off x="4618765" y="3334656"/>
              <a:ext cx="120149" cy="187880"/>
            </a:xfrm>
            <a:custGeom>
              <a:avLst/>
              <a:gdLst>
                <a:gd name="T0" fmla="*/ 0 w 726"/>
                <a:gd name="T1" fmla="*/ 0 h 726"/>
                <a:gd name="T2" fmla="*/ 363 w 726"/>
                <a:gd name="T3" fmla="*/ 0 h 726"/>
                <a:gd name="T4" fmla="*/ 726 w 726"/>
                <a:gd name="T5" fmla="*/ 0 h 726"/>
                <a:gd name="T6" fmla="*/ 0 60000 65536"/>
                <a:gd name="T7" fmla="*/ 0 60000 65536"/>
                <a:gd name="T8" fmla="*/ 0 60000 65536"/>
                <a:gd name="T9" fmla="*/ 0 w 726"/>
                <a:gd name="T10" fmla="*/ 0 h 726"/>
                <a:gd name="T11" fmla="*/ 726 w 726"/>
                <a:gd name="T12" fmla="*/ 726 h 7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154" name="Group 136"/>
          <p:cNvGrpSpPr/>
          <p:nvPr/>
        </p:nvGrpSpPr>
        <p:grpSpPr>
          <a:xfrm>
            <a:off x="5363028" y="3174999"/>
            <a:ext cx="493485" cy="326571"/>
            <a:chOff x="4245429" y="3153228"/>
            <a:chExt cx="493485" cy="3693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8" name="Freeform 65"/>
            <p:cNvSpPr>
              <a:spLocks/>
            </p:cNvSpPr>
            <p:nvPr/>
          </p:nvSpPr>
          <p:spPr bwMode="auto">
            <a:xfrm>
              <a:off x="4245429" y="3153228"/>
              <a:ext cx="120149" cy="187880"/>
            </a:xfrm>
            <a:custGeom>
              <a:avLst/>
              <a:gdLst>
                <a:gd name="T0" fmla="*/ 0 w 726"/>
                <a:gd name="T1" fmla="*/ 0 h 726"/>
                <a:gd name="T2" fmla="*/ 363 w 726"/>
                <a:gd name="T3" fmla="*/ 0 h 726"/>
                <a:gd name="T4" fmla="*/ 726 w 726"/>
                <a:gd name="T5" fmla="*/ 0 h 726"/>
                <a:gd name="T6" fmla="*/ 0 60000 65536"/>
                <a:gd name="T7" fmla="*/ 0 60000 65536"/>
                <a:gd name="T8" fmla="*/ 0 60000 65536"/>
                <a:gd name="T9" fmla="*/ 0 w 726"/>
                <a:gd name="T10" fmla="*/ 0 h 726"/>
                <a:gd name="T11" fmla="*/ 726 w 726"/>
                <a:gd name="T12" fmla="*/ 726 h 7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139" name="Freeform 65"/>
            <p:cNvSpPr>
              <a:spLocks/>
            </p:cNvSpPr>
            <p:nvPr/>
          </p:nvSpPr>
          <p:spPr bwMode="auto">
            <a:xfrm flipV="1">
              <a:off x="4372428" y="3334656"/>
              <a:ext cx="120149" cy="187880"/>
            </a:xfrm>
            <a:custGeom>
              <a:avLst/>
              <a:gdLst>
                <a:gd name="T0" fmla="*/ 0 w 726"/>
                <a:gd name="T1" fmla="*/ 0 h 726"/>
                <a:gd name="T2" fmla="*/ 363 w 726"/>
                <a:gd name="T3" fmla="*/ 0 h 726"/>
                <a:gd name="T4" fmla="*/ 726 w 726"/>
                <a:gd name="T5" fmla="*/ 0 h 726"/>
                <a:gd name="T6" fmla="*/ 0 60000 65536"/>
                <a:gd name="T7" fmla="*/ 0 60000 65536"/>
                <a:gd name="T8" fmla="*/ 0 60000 65536"/>
                <a:gd name="T9" fmla="*/ 0 w 726"/>
                <a:gd name="T10" fmla="*/ 0 h 726"/>
                <a:gd name="T11" fmla="*/ 726 w 726"/>
                <a:gd name="T12" fmla="*/ 726 h 7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140" name="Freeform 65"/>
            <p:cNvSpPr>
              <a:spLocks/>
            </p:cNvSpPr>
            <p:nvPr/>
          </p:nvSpPr>
          <p:spPr bwMode="auto">
            <a:xfrm>
              <a:off x="4491766" y="3153228"/>
              <a:ext cx="120149" cy="187880"/>
            </a:xfrm>
            <a:custGeom>
              <a:avLst/>
              <a:gdLst>
                <a:gd name="T0" fmla="*/ 0 w 726"/>
                <a:gd name="T1" fmla="*/ 0 h 726"/>
                <a:gd name="T2" fmla="*/ 363 w 726"/>
                <a:gd name="T3" fmla="*/ 0 h 726"/>
                <a:gd name="T4" fmla="*/ 726 w 726"/>
                <a:gd name="T5" fmla="*/ 0 h 726"/>
                <a:gd name="T6" fmla="*/ 0 60000 65536"/>
                <a:gd name="T7" fmla="*/ 0 60000 65536"/>
                <a:gd name="T8" fmla="*/ 0 60000 65536"/>
                <a:gd name="T9" fmla="*/ 0 w 726"/>
                <a:gd name="T10" fmla="*/ 0 h 726"/>
                <a:gd name="T11" fmla="*/ 726 w 726"/>
                <a:gd name="T12" fmla="*/ 726 h 7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141" name="Freeform 65"/>
            <p:cNvSpPr>
              <a:spLocks/>
            </p:cNvSpPr>
            <p:nvPr/>
          </p:nvSpPr>
          <p:spPr bwMode="auto">
            <a:xfrm flipV="1">
              <a:off x="4618765" y="3334656"/>
              <a:ext cx="120149" cy="187880"/>
            </a:xfrm>
            <a:custGeom>
              <a:avLst/>
              <a:gdLst>
                <a:gd name="T0" fmla="*/ 0 w 726"/>
                <a:gd name="T1" fmla="*/ 0 h 726"/>
                <a:gd name="T2" fmla="*/ 363 w 726"/>
                <a:gd name="T3" fmla="*/ 0 h 726"/>
                <a:gd name="T4" fmla="*/ 726 w 726"/>
                <a:gd name="T5" fmla="*/ 0 h 726"/>
                <a:gd name="T6" fmla="*/ 0 60000 65536"/>
                <a:gd name="T7" fmla="*/ 0 60000 65536"/>
                <a:gd name="T8" fmla="*/ 0 60000 65536"/>
                <a:gd name="T9" fmla="*/ 0 w 726"/>
                <a:gd name="T10" fmla="*/ 0 h 726"/>
                <a:gd name="T11" fmla="*/ 726 w 726"/>
                <a:gd name="T12" fmla="*/ 726 h 7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155" name="Group 141"/>
          <p:cNvGrpSpPr/>
          <p:nvPr/>
        </p:nvGrpSpPr>
        <p:grpSpPr>
          <a:xfrm flipV="1">
            <a:off x="6513285" y="3106055"/>
            <a:ext cx="493485" cy="464457"/>
            <a:chOff x="4245429" y="3153228"/>
            <a:chExt cx="493485" cy="3693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3" name="Freeform 65"/>
            <p:cNvSpPr>
              <a:spLocks/>
            </p:cNvSpPr>
            <p:nvPr/>
          </p:nvSpPr>
          <p:spPr bwMode="auto">
            <a:xfrm>
              <a:off x="4245429" y="3153228"/>
              <a:ext cx="120149" cy="187880"/>
            </a:xfrm>
            <a:custGeom>
              <a:avLst/>
              <a:gdLst>
                <a:gd name="T0" fmla="*/ 0 w 726"/>
                <a:gd name="T1" fmla="*/ 0 h 726"/>
                <a:gd name="T2" fmla="*/ 363 w 726"/>
                <a:gd name="T3" fmla="*/ 0 h 726"/>
                <a:gd name="T4" fmla="*/ 726 w 726"/>
                <a:gd name="T5" fmla="*/ 0 h 726"/>
                <a:gd name="T6" fmla="*/ 0 60000 65536"/>
                <a:gd name="T7" fmla="*/ 0 60000 65536"/>
                <a:gd name="T8" fmla="*/ 0 60000 65536"/>
                <a:gd name="T9" fmla="*/ 0 w 726"/>
                <a:gd name="T10" fmla="*/ 0 h 726"/>
                <a:gd name="T11" fmla="*/ 726 w 726"/>
                <a:gd name="T12" fmla="*/ 726 h 7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144" name="Freeform 65"/>
            <p:cNvSpPr>
              <a:spLocks/>
            </p:cNvSpPr>
            <p:nvPr/>
          </p:nvSpPr>
          <p:spPr bwMode="auto">
            <a:xfrm flipV="1">
              <a:off x="4372428" y="3334656"/>
              <a:ext cx="120149" cy="187880"/>
            </a:xfrm>
            <a:custGeom>
              <a:avLst/>
              <a:gdLst>
                <a:gd name="T0" fmla="*/ 0 w 726"/>
                <a:gd name="T1" fmla="*/ 0 h 726"/>
                <a:gd name="T2" fmla="*/ 363 w 726"/>
                <a:gd name="T3" fmla="*/ 0 h 726"/>
                <a:gd name="T4" fmla="*/ 726 w 726"/>
                <a:gd name="T5" fmla="*/ 0 h 726"/>
                <a:gd name="T6" fmla="*/ 0 60000 65536"/>
                <a:gd name="T7" fmla="*/ 0 60000 65536"/>
                <a:gd name="T8" fmla="*/ 0 60000 65536"/>
                <a:gd name="T9" fmla="*/ 0 w 726"/>
                <a:gd name="T10" fmla="*/ 0 h 726"/>
                <a:gd name="T11" fmla="*/ 726 w 726"/>
                <a:gd name="T12" fmla="*/ 726 h 7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145" name="Freeform 65"/>
            <p:cNvSpPr>
              <a:spLocks/>
            </p:cNvSpPr>
            <p:nvPr/>
          </p:nvSpPr>
          <p:spPr bwMode="auto">
            <a:xfrm>
              <a:off x="4491766" y="3153228"/>
              <a:ext cx="120149" cy="187880"/>
            </a:xfrm>
            <a:custGeom>
              <a:avLst/>
              <a:gdLst>
                <a:gd name="T0" fmla="*/ 0 w 726"/>
                <a:gd name="T1" fmla="*/ 0 h 726"/>
                <a:gd name="T2" fmla="*/ 363 w 726"/>
                <a:gd name="T3" fmla="*/ 0 h 726"/>
                <a:gd name="T4" fmla="*/ 726 w 726"/>
                <a:gd name="T5" fmla="*/ 0 h 726"/>
                <a:gd name="T6" fmla="*/ 0 60000 65536"/>
                <a:gd name="T7" fmla="*/ 0 60000 65536"/>
                <a:gd name="T8" fmla="*/ 0 60000 65536"/>
                <a:gd name="T9" fmla="*/ 0 w 726"/>
                <a:gd name="T10" fmla="*/ 0 h 726"/>
                <a:gd name="T11" fmla="*/ 726 w 726"/>
                <a:gd name="T12" fmla="*/ 726 h 7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146" name="Freeform 65"/>
            <p:cNvSpPr>
              <a:spLocks/>
            </p:cNvSpPr>
            <p:nvPr/>
          </p:nvSpPr>
          <p:spPr bwMode="auto">
            <a:xfrm flipV="1">
              <a:off x="4618765" y="3334656"/>
              <a:ext cx="120149" cy="187880"/>
            </a:xfrm>
            <a:custGeom>
              <a:avLst/>
              <a:gdLst>
                <a:gd name="T0" fmla="*/ 0 w 726"/>
                <a:gd name="T1" fmla="*/ 0 h 726"/>
                <a:gd name="T2" fmla="*/ 363 w 726"/>
                <a:gd name="T3" fmla="*/ 0 h 726"/>
                <a:gd name="T4" fmla="*/ 726 w 726"/>
                <a:gd name="T5" fmla="*/ 0 h 726"/>
                <a:gd name="T6" fmla="*/ 0 60000 65536"/>
                <a:gd name="T7" fmla="*/ 0 60000 65536"/>
                <a:gd name="T8" fmla="*/ 0 60000 65536"/>
                <a:gd name="T9" fmla="*/ 0 w 726"/>
                <a:gd name="T10" fmla="*/ 0 h 726"/>
                <a:gd name="T11" fmla="*/ 726 w 726"/>
                <a:gd name="T12" fmla="*/ 726 h 7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157" name="Group 159"/>
          <p:cNvGrpSpPr/>
          <p:nvPr/>
        </p:nvGrpSpPr>
        <p:grpSpPr>
          <a:xfrm>
            <a:off x="5039210" y="3445780"/>
            <a:ext cx="1042273" cy="535730"/>
            <a:chOff x="4952126" y="3445780"/>
            <a:chExt cx="1042273" cy="535730"/>
          </a:xfrm>
        </p:grpSpPr>
        <p:sp>
          <p:nvSpPr>
            <p:cNvPr id="93271" name="Text Box 87"/>
            <p:cNvSpPr txBox="1">
              <a:spLocks noChangeArrowheads="1"/>
            </p:cNvSpPr>
            <p:nvPr/>
          </p:nvSpPr>
          <p:spPr bwMode="auto">
            <a:xfrm>
              <a:off x="4952126" y="3581400"/>
              <a:ext cx="10422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v</a:t>
              </a:r>
              <a:r>
                <a:rPr lang="en-US" sz="2000" i="1" baseline="-250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x</a:t>
              </a:r>
              <a:r>
                <a:rPr lang="en-US" sz="2000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E</a:t>
              </a:r>
              <a:r>
                <a:rPr lang="en-US" sz="2000" i="1" baseline="-250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x</a:t>
              </a:r>
              <a:r>
                <a:rPr lang="en-US" sz="2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&gt; </a:t>
              </a:r>
              <a:r>
                <a:rPr lang="en-US" sz="20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0</a:t>
              </a:r>
              <a:endPara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5159" name="Line 88"/>
            <p:cNvSpPr>
              <a:spLocks noChangeShapeType="1"/>
            </p:cNvSpPr>
            <p:nvPr/>
          </p:nvSpPr>
          <p:spPr bwMode="auto">
            <a:xfrm flipV="1">
              <a:off x="5467351" y="3445780"/>
              <a:ext cx="0" cy="228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160" name="Group 160"/>
          <p:cNvGrpSpPr/>
          <p:nvPr/>
        </p:nvGrpSpPr>
        <p:grpSpPr>
          <a:xfrm>
            <a:off x="6178583" y="3443514"/>
            <a:ext cx="1042273" cy="535730"/>
            <a:chOff x="6091499" y="3443514"/>
            <a:chExt cx="1042273" cy="535730"/>
          </a:xfrm>
        </p:grpSpPr>
        <p:sp>
          <p:nvSpPr>
            <p:cNvPr id="147" name="Text Box 87"/>
            <p:cNvSpPr txBox="1">
              <a:spLocks noChangeArrowheads="1"/>
            </p:cNvSpPr>
            <p:nvPr/>
          </p:nvSpPr>
          <p:spPr bwMode="auto">
            <a:xfrm>
              <a:off x="6091499" y="3579134"/>
              <a:ext cx="10422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v</a:t>
              </a:r>
              <a:r>
                <a:rPr lang="en-US" sz="2000" i="1" baseline="-250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x</a:t>
              </a:r>
              <a:r>
                <a:rPr lang="en-US" sz="2000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E</a:t>
              </a:r>
              <a:r>
                <a:rPr lang="en-US" sz="2000" i="1" baseline="-250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x</a:t>
              </a:r>
              <a:r>
                <a:rPr lang="en-US" sz="2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&gt; </a:t>
              </a:r>
              <a:r>
                <a:rPr lang="en-US" sz="20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0</a:t>
              </a:r>
              <a:endPara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48" name="Line 88"/>
            <p:cNvSpPr>
              <a:spLocks noChangeShapeType="1"/>
            </p:cNvSpPr>
            <p:nvPr/>
          </p:nvSpPr>
          <p:spPr bwMode="auto">
            <a:xfrm flipV="1">
              <a:off x="6606724" y="3443514"/>
              <a:ext cx="0" cy="228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162" name="Group 150"/>
          <p:cNvGrpSpPr/>
          <p:nvPr/>
        </p:nvGrpSpPr>
        <p:grpSpPr>
          <a:xfrm>
            <a:off x="3056128" y="3254828"/>
            <a:ext cx="493485" cy="174171"/>
            <a:chOff x="4245429" y="3153228"/>
            <a:chExt cx="493485" cy="3693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2" name="Freeform 65"/>
            <p:cNvSpPr>
              <a:spLocks/>
            </p:cNvSpPr>
            <p:nvPr/>
          </p:nvSpPr>
          <p:spPr bwMode="auto">
            <a:xfrm>
              <a:off x="4245429" y="3153228"/>
              <a:ext cx="120149" cy="187880"/>
            </a:xfrm>
            <a:custGeom>
              <a:avLst/>
              <a:gdLst>
                <a:gd name="T0" fmla="*/ 0 w 726"/>
                <a:gd name="T1" fmla="*/ 0 h 726"/>
                <a:gd name="T2" fmla="*/ 363 w 726"/>
                <a:gd name="T3" fmla="*/ 0 h 726"/>
                <a:gd name="T4" fmla="*/ 726 w 726"/>
                <a:gd name="T5" fmla="*/ 0 h 726"/>
                <a:gd name="T6" fmla="*/ 0 60000 65536"/>
                <a:gd name="T7" fmla="*/ 0 60000 65536"/>
                <a:gd name="T8" fmla="*/ 0 60000 65536"/>
                <a:gd name="T9" fmla="*/ 0 w 726"/>
                <a:gd name="T10" fmla="*/ 0 h 726"/>
                <a:gd name="T11" fmla="*/ 726 w 726"/>
                <a:gd name="T12" fmla="*/ 726 h 7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153" name="Freeform 65"/>
            <p:cNvSpPr>
              <a:spLocks/>
            </p:cNvSpPr>
            <p:nvPr/>
          </p:nvSpPr>
          <p:spPr bwMode="auto">
            <a:xfrm flipV="1">
              <a:off x="4372428" y="3334656"/>
              <a:ext cx="120149" cy="187880"/>
            </a:xfrm>
            <a:custGeom>
              <a:avLst/>
              <a:gdLst>
                <a:gd name="T0" fmla="*/ 0 w 726"/>
                <a:gd name="T1" fmla="*/ 0 h 726"/>
                <a:gd name="T2" fmla="*/ 363 w 726"/>
                <a:gd name="T3" fmla="*/ 0 h 726"/>
                <a:gd name="T4" fmla="*/ 726 w 726"/>
                <a:gd name="T5" fmla="*/ 0 h 726"/>
                <a:gd name="T6" fmla="*/ 0 60000 65536"/>
                <a:gd name="T7" fmla="*/ 0 60000 65536"/>
                <a:gd name="T8" fmla="*/ 0 60000 65536"/>
                <a:gd name="T9" fmla="*/ 0 w 726"/>
                <a:gd name="T10" fmla="*/ 0 h 726"/>
                <a:gd name="T11" fmla="*/ 726 w 726"/>
                <a:gd name="T12" fmla="*/ 726 h 7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154" name="Freeform 65"/>
            <p:cNvSpPr>
              <a:spLocks/>
            </p:cNvSpPr>
            <p:nvPr/>
          </p:nvSpPr>
          <p:spPr bwMode="auto">
            <a:xfrm>
              <a:off x="4491766" y="3153228"/>
              <a:ext cx="120149" cy="187880"/>
            </a:xfrm>
            <a:custGeom>
              <a:avLst/>
              <a:gdLst>
                <a:gd name="T0" fmla="*/ 0 w 726"/>
                <a:gd name="T1" fmla="*/ 0 h 726"/>
                <a:gd name="T2" fmla="*/ 363 w 726"/>
                <a:gd name="T3" fmla="*/ 0 h 726"/>
                <a:gd name="T4" fmla="*/ 726 w 726"/>
                <a:gd name="T5" fmla="*/ 0 h 726"/>
                <a:gd name="T6" fmla="*/ 0 60000 65536"/>
                <a:gd name="T7" fmla="*/ 0 60000 65536"/>
                <a:gd name="T8" fmla="*/ 0 60000 65536"/>
                <a:gd name="T9" fmla="*/ 0 w 726"/>
                <a:gd name="T10" fmla="*/ 0 h 726"/>
                <a:gd name="T11" fmla="*/ 726 w 726"/>
                <a:gd name="T12" fmla="*/ 726 h 7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155" name="Freeform 65"/>
            <p:cNvSpPr>
              <a:spLocks/>
            </p:cNvSpPr>
            <p:nvPr/>
          </p:nvSpPr>
          <p:spPr bwMode="auto">
            <a:xfrm flipV="1">
              <a:off x="4618765" y="3334656"/>
              <a:ext cx="120149" cy="187880"/>
            </a:xfrm>
            <a:custGeom>
              <a:avLst/>
              <a:gdLst>
                <a:gd name="T0" fmla="*/ 0 w 726"/>
                <a:gd name="T1" fmla="*/ 0 h 726"/>
                <a:gd name="T2" fmla="*/ 363 w 726"/>
                <a:gd name="T3" fmla="*/ 0 h 726"/>
                <a:gd name="T4" fmla="*/ 726 w 726"/>
                <a:gd name="T5" fmla="*/ 0 h 726"/>
                <a:gd name="T6" fmla="*/ 0 60000 65536"/>
                <a:gd name="T7" fmla="*/ 0 60000 65536"/>
                <a:gd name="T8" fmla="*/ 0 60000 65536"/>
                <a:gd name="T9" fmla="*/ 0 w 726"/>
                <a:gd name="T10" fmla="*/ 0 h 726"/>
                <a:gd name="T11" fmla="*/ 726 w 726"/>
                <a:gd name="T12" fmla="*/ 726 h 7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726">
                  <a:moveTo>
                    <a:pt x="0" y="726"/>
                  </a:moveTo>
                  <a:cubicBezTo>
                    <a:pt x="121" y="363"/>
                    <a:pt x="242" y="0"/>
                    <a:pt x="363" y="0"/>
                  </a:cubicBezTo>
                  <a:cubicBezTo>
                    <a:pt x="484" y="0"/>
                    <a:pt x="605" y="363"/>
                    <a:pt x="726" y="72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165" name="Group 157"/>
          <p:cNvGrpSpPr/>
          <p:nvPr/>
        </p:nvGrpSpPr>
        <p:grpSpPr>
          <a:xfrm>
            <a:off x="2732313" y="3438523"/>
            <a:ext cx="1042273" cy="535730"/>
            <a:chOff x="2645229" y="3438523"/>
            <a:chExt cx="1042273" cy="535730"/>
          </a:xfrm>
        </p:grpSpPr>
        <p:sp>
          <p:nvSpPr>
            <p:cNvPr id="150" name="Text Box 44"/>
            <p:cNvSpPr txBox="1">
              <a:spLocks noChangeArrowheads="1"/>
            </p:cNvSpPr>
            <p:nvPr/>
          </p:nvSpPr>
          <p:spPr bwMode="auto">
            <a:xfrm>
              <a:off x="2645229" y="3574143"/>
              <a:ext cx="10422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v</a:t>
              </a:r>
              <a:r>
                <a:rPr lang="en-US" sz="2000" i="1" baseline="-250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x</a:t>
              </a:r>
              <a:r>
                <a:rPr lang="en-US" sz="2000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E</a:t>
              </a:r>
              <a:r>
                <a:rPr lang="en-US" sz="2000" i="1" baseline="-250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x</a:t>
              </a:r>
              <a:r>
                <a:rPr lang="en-US" sz="2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&gt; 0</a:t>
              </a:r>
            </a:p>
          </p:txBody>
        </p:sp>
        <p:sp>
          <p:nvSpPr>
            <p:cNvPr id="149" name="Line 45"/>
            <p:cNvSpPr>
              <a:spLocks noChangeShapeType="1"/>
            </p:cNvSpPr>
            <p:nvPr/>
          </p:nvSpPr>
          <p:spPr bwMode="auto">
            <a:xfrm flipV="1">
              <a:off x="3154556" y="3438523"/>
              <a:ext cx="0" cy="228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166" name="Group 161"/>
          <p:cNvGrpSpPr/>
          <p:nvPr/>
        </p:nvGrpSpPr>
        <p:grpSpPr>
          <a:xfrm>
            <a:off x="7328840" y="3458028"/>
            <a:ext cx="1042273" cy="521216"/>
            <a:chOff x="7241756" y="3458028"/>
            <a:chExt cx="1042273" cy="521216"/>
          </a:xfrm>
        </p:grpSpPr>
        <p:sp>
          <p:nvSpPr>
            <p:cNvPr id="156" name="Text Box 87"/>
            <p:cNvSpPr txBox="1">
              <a:spLocks noChangeArrowheads="1"/>
            </p:cNvSpPr>
            <p:nvPr/>
          </p:nvSpPr>
          <p:spPr bwMode="auto">
            <a:xfrm>
              <a:off x="7241756" y="3579134"/>
              <a:ext cx="10422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v</a:t>
              </a:r>
              <a:r>
                <a:rPr lang="en-US" sz="2000" i="1" baseline="-250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x</a:t>
              </a:r>
              <a:r>
                <a:rPr lang="en-US" sz="2000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E</a:t>
              </a:r>
              <a:r>
                <a:rPr lang="en-US" sz="2000" i="1" baseline="-250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x</a:t>
              </a:r>
              <a:r>
                <a:rPr lang="en-US" sz="2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&gt; </a:t>
              </a:r>
              <a:r>
                <a:rPr lang="en-US" sz="20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0</a:t>
              </a:r>
              <a:endPara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57" name="Line 88"/>
            <p:cNvSpPr>
              <a:spLocks noChangeShapeType="1"/>
            </p:cNvSpPr>
            <p:nvPr/>
          </p:nvSpPr>
          <p:spPr bwMode="auto">
            <a:xfrm flipV="1">
              <a:off x="7756981" y="3458028"/>
              <a:ext cx="0" cy="228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anchor="ctr"/>
            <a:lstStyle/>
            <a:p>
              <a:endParaRPr lang="en-US" sz="240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193791" y="3886200"/>
            <a:ext cx="1025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P. Emma</a:t>
            </a:r>
            <a:endParaRPr lang="en-US" sz="1600" b="1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3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3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3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1" y="7315"/>
            <a:ext cx="906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 Micro-Bunching Along Undulator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6934200" y="4537074"/>
            <a:ext cx="155575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Reiche</a:t>
            </a:r>
          </a:p>
        </p:txBody>
      </p:sp>
      <p:pic>
        <p:nvPicPr>
          <p:cNvPr id="94218" name="Picture 10" descr="sase"/>
          <p:cNvPicPr>
            <a:picLocks noChangeAspect="1" noChangeArrowheads="1"/>
          </p:cNvPicPr>
          <p:nvPr/>
        </p:nvPicPr>
        <p:blipFill>
          <a:blip r:embed="rId4" cstate="print"/>
          <a:srcRect l="-487" t="52939" r="-810" b="-2374"/>
          <a:stretch>
            <a:fillRect/>
          </a:stretch>
        </p:blipFill>
        <p:spPr bwMode="auto">
          <a:xfrm>
            <a:off x="107950" y="4983162"/>
            <a:ext cx="8928100" cy="17986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4219" name="Text Box 11"/>
          <p:cNvSpPr txBox="1">
            <a:spLocks noChangeArrowheads="1"/>
          </p:cNvSpPr>
          <p:nvPr/>
        </p:nvSpPr>
        <p:spPr bwMode="auto">
          <a:xfrm>
            <a:off x="580340" y="5004498"/>
            <a:ext cx="2735263" cy="60529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  <a:defRPr/>
            </a:pPr>
            <a:r>
              <a:rPr lang="en-U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</a:t>
            </a:r>
          </a:p>
          <a:p>
            <a:pPr algn="ctr">
              <a:lnSpc>
                <a:spcPts val="2000"/>
              </a:lnSpc>
              <a:defRPr/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(radiation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power)</a:t>
            </a:r>
          </a:p>
        </p:txBody>
      </p:sp>
      <p:sp>
        <p:nvSpPr>
          <p:cNvPr id="94220" name="Text Box 12"/>
          <p:cNvSpPr txBox="1">
            <a:spLocks noChangeArrowheads="1"/>
          </p:cNvSpPr>
          <p:nvPr/>
        </p:nvSpPr>
        <p:spPr bwMode="auto">
          <a:xfrm>
            <a:off x="7451725" y="6379197"/>
            <a:ext cx="1441450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</a:t>
            </a:r>
          </a:p>
        </p:txBody>
      </p:sp>
      <p:pic>
        <p:nvPicPr>
          <p:cNvPr id="94222" name="Picture 14" descr="sase"/>
          <p:cNvPicPr>
            <a:picLocks noChangeAspect="1" noChangeArrowheads="1"/>
          </p:cNvPicPr>
          <p:nvPr/>
        </p:nvPicPr>
        <p:blipFill>
          <a:blip r:embed="rId4" cstate="print"/>
          <a:srcRect l="-487" t="-3581" r="-810" b="54146"/>
          <a:stretch>
            <a:fillRect/>
          </a:stretch>
        </p:blipFill>
        <p:spPr bwMode="auto">
          <a:xfrm>
            <a:off x="107950" y="517524"/>
            <a:ext cx="8928100" cy="1800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131763" y="801469"/>
            <a:ext cx="1208088" cy="646331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electron beam</a:t>
            </a: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8040700" y="906449"/>
            <a:ext cx="958851" cy="646331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photon beam</a:t>
            </a: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6400800" y="1865245"/>
            <a:ext cx="2170112" cy="43088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200" b="1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beam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dump</a:t>
            </a:r>
          </a:p>
        </p:txBody>
      </p:sp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3563938" y="1806561"/>
            <a:ext cx="1366838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undulator</a:t>
            </a:r>
          </a:p>
        </p:txBody>
      </p:sp>
      <p:sp>
        <p:nvSpPr>
          <p:cNvPr id="6160" name="Line 19"/>
          <p:cNvSpPr>
            <a:spLocks noChangeShapeType="1"/>
          </p:cNvSpPr>
          <p:nvPr/>
        </p:nvSpPr>
        <p:spPr bwMode="auto">
          <a:xfrm>
            <a:off x="914400" y="1235103"/>
            <a:ext cx="3810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arrow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6161" name="Line 20"/>
          <p:cNvSpPr>
            <a:spLocks noChangeShapeType="1"/>
          </p:cNvSpPr>
          <p:nvPr/>
        </p:nvSpPr>
        <p:spPr bwMode="auto">
          <a:xfrm>
            <a:off x="7316788" y="1230312"/>
            <a:ext cx="72707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arrow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6154" name="Line 30"/>
          <p:cNvSpPr>
            <a:spLocks noChangeShapeType="1"/>
          </p:cNvSpPr>
          <p:nvPr/>
        </p:nvSpPr>
        <p:spPr bwMode="auto">
          <a:xfrm flipV="1">
            <a:off x="6629400" y="5307012"/>
            <a:ext cx="381000" cy="79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18" name="sven-movi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362200" y="2362200"/>
            <a:ext cx="4495800" cy="2590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ambda_1={\lambda_u\over 2\gamma^2} \left(1+{K^2\over 2}\right)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0"/>
  <p:tag name="PICTUREFILESIZE" val="111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ambda_1={\lambda_u\over 2\gamma^2} \left(1+{K^2\over 2}\right)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0"/>
  <p:tag name="PICTUREFILESIZE" val="111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ambda_1={\lambda_u\over 2\gamma^2} \left(1+{K^2\over 2}\right)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0"/>
  <p:tag name="PICTUREFILESIZE" val="111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ambda_1={\lambda_u\over 2\gamma^2} \left(1+{K^2\over 2}\right)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0"/>
  <p:tag name="PICTUREFILESIZE" val="11124"/>
</p:tagLst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25951</TotalTime>
  <Words>2389</Words>
  <Application>Microsoft Office PowerPoint</Application>
  <PresentationFormat>On-screen Show (4:3)</PresentationFormat>
  <Paragraphs>573</Paragraphs>
  <Slides>42</Slides>
  <Notes>26</Notes>
  <HiddenSlides>0</HiddenSlides>
  <MMClips>1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2_Default Design</vt:lpstr>
      <vt:lpstr>3_Default Design</vt:lpstr>
      <vt:lpstr>3_Office Theme</vt:lpstr>
      <vt:lpstr>5_Office Theme</vt:lpstr>
      <vt:lpstr>4_Office Theme</vt:lpstr>
      <vt:lpstr>10_Default Design</vt:lpstr>
      <vt:lpstr>1_Default Design</vt:lpstr>
      <vt:lpstr>5_Default Design</vt:lpstr>
      <vt:lpstr>6_Default Design</vt:lpstr>
      <vt:lpstr>13_Default Design</vt:lpstr>
      <vt:lpstr>1_Office Theme</vt:lpstr>
      <vt:lpstr>6_Office Theme</vt:lpstr>
      <vt:lpstr>Microsoft Equation 3.0</vt:lpstr>
      <vt:lpstr>Equation</vt:lpstr>
      <vt:lpstr>Visio</vt:lpstr>
      <vt:lpstr>Slide 1</vt:lpstr>
      <vt:lpstr>Slide 2</vt:lpstr>
      <vt:lpstr>Slide 3</vt:lpstr>
      <vt:lpstr>Free Electron Laser (FEL)</vt:lpstr>
      <vt:lpstr>Slide 5</vt:lpstr>
      <vt:lpstr>Slide 6</vt:lpstr>
      <vt:lpstr>Slide 7</vt:lpstr>
      <vt:lpstr>Slide 8</vt:lpstr>
      <vt:lpstr>Slide 9</vt:lpstr>
      <vt:lpstr>Slide 10</vt:lpstr>
      <vt:lpstr>SASE FEL Electron Beam Requirements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Peak Brightness Enhancement From  Storage Ring Light Sources To SASE</vt:lpstr>
      <vt:lpstr>Slide 21</vt:lpstr>
      <vt:lpstr>Slide 22</vt:lpstr>
      <vt:lpstr>Slide 23</vt:lpstr>
      <vt:lpstr>Slide 24</vt:lpstr>
      <vt:lpstr>Slide 25</vt:lpstr>
      <vt:lpstr>Also for soft x-ray FELs</vt:lpstr>
      <vt:lpstr>What comes next for XFELs?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Compact XFEL with TGU (3.9 nm)</vt:lpstr>
      <vt:lpstr>Summary</vt:lpstr>
      <vt:lpstr>Slide 41</vt:lpstr>
      <vt:lpstr>Slide 42</vt:lpstr>
    </vt:vector>
  </TitlesOfParts>
  <Company>Stanford Linear Accelerator 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of 20 pC 13.6 GeV FEL experiments</dc:title>
  <dc:creator>ding</dc:creator>
  <cp:lastModifiedBy>zrh</cp:lastModifiedBy>
  <cp:revision>502</cp:revision>
  <dcterms:created xsi:type="dcterms:W3CDTF">2009-06-12T17:29:02Z</dcterms:created>
  <dcterms:modified xsi:type="dcterms:W3CDTF">2012-06-18T17:03:59Z</dcterms:modified>
</cp:coreProperties>
</file>