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7" r:id="rId3"/>
    <p:sldId id="269" r:id="rId4"/>
    <p:sldId id="257" r:id="rId5"/>
    <p:sldId id="258" r:id="rId6"/>
    <p:sldId id="259" r:id="rId7"/>
    <p:sldId id="284" r:id="rId8"/>
    <p:sldId id="273" r:id="rId9"/>
    <p:sldId id="260" r:id="rId10"/>
    <p:sldId id="278" r:id="rId11"/>
    <p:sldId id="274" r:id="rId12"/>
    <p:sldId id="262" r:id="rId13"/>
    <p:sldId id="263" r:id="rId14"/>
    <p:sldId id="279" r:id="rId15"/>
    <p:sldId id="280" r:id="rId16"/>
    <p:sldId id="270" r:id="rId17"/>
    <p:sldId id="264" r:id="rId18"/>
    <p:sldId id="265" r:id="rId19"/>
    <p:sldId id="266" r:id="rId20"/>
    <p:sldId id="267" r:id="rId21"/>
    <p:sldId id="271" r:id="rId22"/>
    <p:sldId id="272" r:id="rId23"/>
    <p:sldId id="268" r:id="rId24"/>
    <p:sldId id="275" r:id="rId25"/>
    <p:sldId id="282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CA90BEF9-F3F2-499B-93B5-0D8E61669023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53C99286-B743-428B-9C43-C65ACD3D1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55D2B6F8-3ACC-49CA-AD43-A11BB58CD284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1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fld id="{9E290451-C769-48AF-B867-48091736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pitchFamily="2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1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136AE3B5-6386-4205-8B7E-D03DA8AB6304}" type="slidenum">
              <a:rPr lang="en-US" sz="1200">
                <a:latin typeface="Calibri" pitchFamily="-111" charset="0"/>
              </a:rPr>
              <a:pPr eaLnBrk="1" hangingPunct="1"/>
              <a:t>14</a:t>
            </a:fld>
            <a:endParaRPr lang="en-US" sz="1200">
              <a:latin typeface="Calibri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9296B-7C82-4D23-857B-BBBB13976393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D5D5-0F90-4CE6-B899-53C9294D8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86C9EE-C48E-4419-B0EC-FC11F48DD72D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C5E9-A015-4ACD-AE22-6D454052EB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8B0ED-47EE-48C0-8234-A98B563199E4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24B4E-7824-4868-94F9-2C8F91B13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8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1F89A-2B84-47F6-B301-3C0642DE777D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82E20-76A4-4D0A-A981-7CC9AB78E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2451D-EBBD-4DD5-AF05-E82EF3B55740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91C30-80C5-43B2-B2D4-85D2D3C9C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72DF8C-EE48-4C6D-991E-A2EF62864541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92194-DF09-421D-84CA-66A7B077C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7149D-29A7-434E-B410-F180B0076E0D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DD12A-114B-4EFA-9452-11A12CA606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7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148F3-94DF-4208-9E59-1B2DCBD548CC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D7B1F-ACF5-422C-A33B-5C8393AEE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48DEB-92CB-4151-AAE8-C0B123781816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F4354-2FAB-48E3-A2B8-F84613667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60273-2FF7-4059-A72D-4D69F5FCEEBB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912A8-022D-47FF-99A9-3279E4DDC3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7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C1E17-29BB-4C0E-A0AD-8DAFD9A0C934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18C7E-44A0-41B6-AB54-3DFD60E154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300000"/>
              </a:schemeClr>
            </a:gs>
            <a:gs pos="54000">
              <a:schemeClr val="bg1">
                <a:tint val="100000"/>
                <a:satMod val="300000"/>
              </a:schemeClr>
            </a:gs>
            <a:gs pos="84000">
              <a:schemeClr val="bg2">
                <a:tint val="100000"/>
                <a:shade val="100000"/>
                <a:satMod val="100000"/>
              </a:schemeClr>
            </a:gs>
            <a:gs pos="100000">
              <a:schemeClr val="bg2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orbel" pitchFamily="-111" charset="0"/>
              </a:defRPr>
            </a:lvl1pPr>
          </a:lstStyle>
          <a:p>
            <a:fld id="{B886503B-871A-4C48-AFBC-54942B3C045D}" type="datetime1">
              <a:rPr lang="en-US"/>
              <a:pPr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orbel" pitchFamily="-111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rbel" pitchFamily="-111" charset="0"/>
              </a:defRPr>
            </a:lvl1pPr>
          </a:lstStyle>
          <a:p>
            <a:fld id="{227D758A-1D63-421B-AF2F-01C498E7FD7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27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27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27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27" charset="0"/>
          <a:ea typeface="ＭＳ Ｐゴシック" pitchFamily="27" charset="-128"/>
          <a:cs typeface="ＭＳ Ｐゴシック" pitchFamily="27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900" smtClean="0">
                <a:ea typeface="ＭＳ Ｐゴシック" pitchFamily="-111" charset="-128"/>
              </a:rPr>
              <a:t>Re-commissioning the Recycler Storage Ring at Fermilab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3482975"/>
            <a:ext cx="6400800" cy="3054350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sz="3200" smtClean="0">
                <a:ea typeface="ＭＳ Ｐゴシック" pitchFamily="-111" charset="-128"/>
              </a:rPr>
              <a:t>Martin Murphy, Fermilab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-111" charset="-128"/>
              </a:rPr>
              <a:t>Presented August 10, 2012 at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ea typeface="ＭＳ Ｐゴシック" pitchFamily="-111" charset="-128"/>
              </a:rPr>
              <a:t>SLAC National Laboratory for the  Workshop on Accelerator Operations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a typeface="ＭＳ Ｐゴシック" pitchFamily="-11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200" smtClean="0">
                <a:ea typeface="ＭＳ Ｐゴシック" pitchFamily="-111" charset="-128"/>
              </a:rPr>
              <a:t>The Fermi National Accelerator Laboratory is a U.S. Department of Energy (DOE) research laboratory, operated under DOE contract by Fermi Research Alliance (LLC), a joint partnership of the University of Chicago and the Universities Research Association (URA).</a:t>
            </a:r>
          </a:p>
          <a:p>
            <a:pPr eaLnBrk="1" hangingPunct="1">
              <a:lnSpc>
                <a:spcPct val="140000"/>
              </a:lnSpc>
            </a:pPr>
            <a:endParaRPr lang="en-US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Motivation for Re-Purposing</a:t>
            </a:r>
          </a:p>
        </p:txBody>
      </p:sp>
      <p:pic>
        <p:nvPicPr>
          <p:cNvPr id="24579" name="Content Placeholder 3" descr="TGTPWR8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75" r="-26575"/>
          <a:stretch>
            <a:fillRect/>
          </a:stretch>
        </p:blipFill>
        <p:spPr>
          <a:xfrm>
            <a:off x="2036763" y="1600200"/>
            <a:ext cx="8229600" cy="4525963"/>
          </a:xfr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4708525" y="2478088"/>
            <a:ext cx="3608388" cy="15875"/>
          </a:xfrm>
          <a:prstGeom prst="line">
            <a:avLst/>
          </a:prstGeom>
          <a:noFill/>
          <a:ln w="25400">
            <a:solidFill>
              <a:srgbClr val="D70A0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39713" y="1487488"/>
            <a:ext cx="30289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>
                <a:latin typeface="Corbel" pitchFamily="-111" charset="0"/>
              </a:rPr>
              <a:t>  Historic operation of PS &amp; MI used 11 fills from Booster at ~4.3 E12 per fill.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latin typeface="Corbel" pitchFamily="-111" charset="0"/>
              </a:rPr>
              <a:t>  The MI cycle time was 2.2 seconds.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latin typeface="Corbel" pitchFamily="-111" charset="0"/>
              </a:rPr>
              <a:t>  0.75 seconds was spent on proton injection  process.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>
                <a:latin typeface="Corbel" pitchFamily="-111" charset="0"/>
              </a:rPr>
              <a:t>  Incorporating the RR will allow us to raise beam power on target without increasing the intensity of the PS.</a:t>
            </a:r>
          </a:p>
          <a:p>
            <a:pPr eaLnBrk="1" hangingPunct="1"/>
            <a:endParaRPr lang="en-US" sz="2000">
              <a:latin typeface="Corbe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 bwMode="auto">
          <a:xfrm>
            <a:off x="468313" y="-31750"/>
            <a:ext cx="8281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+mj-lt"/>
                <a:ea typeface="ＭＳ Ｐゴシック" pitchFamily="33" charset="-128"/>
                <a:cs typeface="ＭＳ Ｐゴシック" pitchFamily="33" charset="-128"/>
              </a:rPr>
              <a:t>Motivation for Re-Purposing</a:t>
            </a:r>
          </a:p>
        </p:txBody>
      </p:sp>
      <p:pic>
        <p:nvPicPr>
          <p:cNvPr id="2560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8100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965575"/>
            <a:ext cx="762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954463"/>
            <a:ext cx="762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965575"/>
            <a:ext cx="128111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954463"/>
            <a:ext cx="13096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12192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8100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27"/>
          <p:cNvSpPr txBox="1">
            <a:spLocks noChangeArrowheads="1"/>
          </p:cNvSpPr>
          <p:nvPr/>
        </p:nvSpPr>
        <p:spPr bwMode="auto">
          <a:xfrm rot="-5400000">
            <a:off x="7850981" y="4874420"/>
            <a:ext cx="184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latin typeface="Calibri" pitchFamily="-111" charset="0"/>
              </a:rPr>
              <a:t>Main</a:t>
            </a:r>
            <a:r>
              <a:rPr lang="en-US" sz="1800">
                <a:latin typeface="Calibri" pitchFamily="-111" charset="0"/>
              </a:rPr>
              <a:t> </a:t>
            </a:r>
            <a:r>
              <a:rPr lang="en-US">
                <a:latin typeface="Calibri" pitchFamily="-111" charset="0"/>
              </a:rPr>
              <a:t>Injector</a:t>
            </a:r>
          </a:p>
        </p:txBody>
      </p:sp>
      <p:sp>
        <p:nvSpPr>
          <p:cNvPr id="25611" name="TextBox 28"/>
          <p:cNvSpPr txBox="1">
            <a:spLocks noChangeArrowheads="1"/>
          </p:cNvSpPr>
          <p:nvPr/>
        </p:nvSpPr>
        <p:spPr bwMode="auto">
          <a:xfrm rot="-5400000">
            <a:off x="8075613" y="2160587"/>
            <a:ext cx="1430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>
                <a:latin typeface="Calibri" pitchFamily="-111" charset="0"/>
              </a:rPr>
              <a:t>Recycler</a:t>
            </a:r>
          </a:p>
        </p:txBody>
      </p:sp>
      <p:sp>
        <p:nvSpPr>
          <p:cNvPr id="25612" name="Rectangle 29"/>
          <p:cNvSpPr>
            <a:spLocks noChangeArrowheads="1"/>
          </p:cNvSpPr>
          <p:nvPr/>
        </p:nvSpPr>
        <p:spPr bwMode="auto">
          <a:xfrm>
            <a:off x="31750" y="958850"/>
            <a:ext cx="3868738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>
                <a:latin typeface="Corbel" pitchFamily="-111" charset="0"/>
              </a:rPr>
              <a:t>120-GeV ramp time ~1.3 seconds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>
                <a:latin typeface="Corbel" pitchFamily="-111" charset="0"/>
              </a:rPr>
              <a:t>PS duty cycle of 66 mS (15 Hz)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>
                <a:latin typeface="Corbel" pitchFamily="-111" charset="0"/>
              </a:rPr>
              <a:t>12 proton batches from PS injected into MI takes 0.8 sec.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>
                <a:latin typeface="Corbel" pitchFamily="-111" charset="0"/>
              </a:rPr>
              <a:t>Almost double MI duty cycle by using RR for proton injection!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800">
                <a:latin typeface="Corbel" pitchFamily="-111" charset="0"/>
              </a:rPr>
              <a:t>Beam power -&gt; 350 KW to 700 KW.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3.88889E-6 -0.38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-0.387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08056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38727 L -0.08472 -0.38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Decommissioning 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Electron and stochastic cooling systems.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Existing transfer lines removed.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High &amp; Low Level RF systems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Diagnostics: BPMs, BLMs, schottky pick-ups, ect.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Timing scenarios, beam synchronization, etc.</a:t>
            </a:r>
          </a:p>
          <a:p>
            <a:pPr eaLnBrk="1" hangingPunct="1">
              <a:lnSpc>
                <a:spcPct val="100000"/>
              </a:lnSpc>
            </a:pP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US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smtClean="0">
                <a:ea typeface="ＭＳ Ｐゴシック" pitchFamily="-111" charset="-128"/>
              </a:rPr>
              <a:t>Decommissioning RR </a:t>
            </a:r>
            <a:r>
              <a:rPr lang="en-US" sz="3200" smtClean="0">
                <a:ea typeface="ＭＳ Ｐゴシック" pitchFamily="-111" charset="-128"/>
              </a:rPr>
              <a:t/>
            </a:r>
            <a:br>
              <a:rPr lang="en-US" sz="3200" smtClean="0">
                <a:ea typeface="ＭＳ Ｐゴシック" pitchFamily="-111" charset="-128"/>
              </a:rPr>
            </a:br>
            <a:r>
              <a:rPr lang="en-US" sz="3200" smtClean="0">
                <a:ea typeface="ＭＳ Ｐゴシック" pitchFamily="-111" charset="-128"/>
              </a:rPr>
              <a:t>Electron Cooling</a:t>
            </a:r>
          </a:p>
        </p:txBody>
      </p:sp>
      <p:pic>
        <p:nvPicPr>
          <p:cNvPr id="27651" name="Content Placeholder 5" descr="Pelletron MI3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>
          <a:xfrm>
            <a:off x="-22225" y="1538288"/>
            <a:ext cx="4038600" cy="4525962"/>
          </a:xfrm>
        </p:spPr>
      </p:pic>
      <p:pic>
        <p:nvPicPr>
          <p:cNvPr id="27652" name="Content Placeholder 6" descr="E-Cool Tunnel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40" b="-36040"/>
          <a:stretch>
            <a:fillRect/>
          </a:stretch>
        </p:blipFill>
        <p:spPr>
          <a:xfrm>
            <a:off x="4292600" y="450850"/>
            <a:ext cx="4514850" cy="5060950"/>
          </a:xfrm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749675" y="4556125"/>
            <a:ext cx="53943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latin typeface="Corbel" pitchFamily="-111" charset="0"/>
              </a:rPr>
              <a:t>  5 MeV electrons were injected parallel to the stored pbars.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Corbel" pitchFamily="-111" charset="0"/>
              </a:rPr>
              <a:t>  Pbars exchanged momentum with much cooler electrons, thus cooling the stash.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latin typeface="Corbel" pitchFamily="-111" charset="0"/>
              </a:rPr>
              <a:t>  Electrons were returned from the RR to the Pelletron, where they were decelerated and collected.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latin typeface="Corbe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11" charset="-128"/>
              </a:rPr>
              <a:t>Decommissioning e-Cool</a:t>
            </a:r>
            <a:br>
              <a:rPr lang="en-US" sz="4000" smtClean="0">
                <a:ea typeface="ＭＳ Ｐゴシック" pitchFamily="-111" charset="-128"/>
              </a:rPr>
            </a:br>
            <a:r>
              <a:rPr lang="en-US" sz="4000" smtClean="0">
                <a:ea typeface="ＭＳ Ｐゴシック" pitchFamily="-111" charset="-128"/>
              </a:rPr>
              <a:t>Budgets are tight, so…</a:t>
            </a:r>
          </a:p>
        </p:txBody>
      </p:sp>
      <p:pic>
        <p:nvPicPr>
          <p:cNvPr id="7" name="Content Placeholder 6" descr="eBay Pelletr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3" r="-3033"/>
          <a:stretch>
            <a:fillRect/>
          </a:stretch>
        </p:blipFill>
        <p:spPr>
          <a:xfrm>
            <a:off x="457200" y="14605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797050" y="1689100"/>
            <a:ext cx="591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 sz="1800">
                <a:latin typeface="Corbel" pitchFamily="-111" charset="0"/>
              </a:rPr>
              <a:t>The last slide was  joke.  The Pelletron is not for sale on eBay.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Scope of Shutdown Jobs</a:t>
            </a:r>
          </a:p>
        </p:txBody>
      </p:sp>
      <p:pic>
        <p:nvPicPr>
          <p:cNvPr id="31747" name="Picture 4" descr="anu layou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03" r="-16203"/>
          <a:stretch>
            <a:fillRect/>
          </a:stretch>
        </p:blipFill>
        <p:spPr>
          <a:xfrm>
            <a:off x="-301625" y="1228725"/>
            <a:ext cx="9707563" cy="5338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9550" y="165100"/>
            <a:ext cx="3662363" cy="1162050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1" charset="-128"/>
              </a:rPr>
              <a:t>Completely New </a:t>
            </a:r>
            <a:br>
              <a:rPr lang="en-US" sz="3200" smtClean="0">
                <a:ea typeface="ＭＳ Ｐゴシック" pitchFamily="-111" charset="-128"/>
              </a:rPr>
            </a:br>
            <a:r>
              <a:rPr lang="en-US" sz="3200" smtClean="0">
                <a:ea typeface="ＭＳ Ｐゴシック" pitchFamily="-111" charset="-128"/>
              </a:rPr>
              <a:t>RF Installation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>
          <a:xfrm>
            <a:off x="3760788" y="273050"/>
            <a:ext cx="5111750" cy="585311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-111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9550" y="1435100"/>
            <a:ext cx="3551238" cy="46497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1900" smtClean="0">
                <a:solidFill>
                  <a:srgbClr val="CDE6E8"/>
                </a:solidFill>
                <a:ea typeface="ＭＳ Ｐゴシック" pitchFamily="-111" charset="-128"/>
              </a:rPr>
              <a:t>  Original RR RF was a low power  2.5 MHz system.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1900" smtClean="0">
                <a:solidFill>
                  <a:srgbClr val="CDE6E8"/>
                </a:solidFill>
                <a:ea typeface="ＭＳ Ｐゴシック" pitchFamily="-111" charset="-128"/>
              </a:rPr>
              <a:t>  NOvA era RF will be (compariatively) high power 53 MHz system.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1900" smtClean="0">
                <a:solidFill>
                  <a:srgbClr val="CDE6E8"/>
                </a:solidFill>
                <a:ea typeface="ＭＳ Ｐゴシック" pitchFamily="-111" charset="-128"/>
              </a:rPr>
              <a:t>  Slip stacking will take place in the Recycler.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1900" smtClean="0">
                <a:solidFill>
                  <a:srgbClr val="CDE6E8"/>
                </a:solidFill>
                <a:ea typeface="ＭＳ Ｐゴシック" pitchFamily="-111" charset="-128"/>
              </a:rPr>
              <a:t>  New LLRF, Anode Supply, Modulators &amp; Power Amplifiers.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en-US" sz="1900" smtClean="0">
                <a:solidFill>
                  <a:srgbClr val="CDE6E8"/>
                </a:solidFill>
                <a:ea typeface="ＭＳ Ｐゴシック" pitchFamily="-111" charset="-128"/>
              </a:rPr>
              <a:t>Old RF will be used as transverse &amp; longitudinal dampers.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980" y="365101"/>
            <a:ext cx="4290302" cy="572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56038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11" charset="-128"/>
              </a:rPr>
              <a:t>Converting RR to Proton Storage Ring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8-GeV injection line directly from the Booster.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Three new 53 MHz RF cavities (original 2.5 MHz RF cavities will serve as longitudinal and transverse dampers).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extraction line to Main Injector.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Injection gap clearing kickers (reduce losses during injection process).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11" charset="-128"/>
              </a:rPr>
              <a:t>Converting RR to Proton Storage Ring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003425"/>
            <a:ext cx="8229600" cy="52419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BPM system: Dual 2.5 &amp; 53 MHz boards to support NO</a:t>
            </a:r>
            <a:r>
              <a:rPr lang="en-US" smtClean="0">
                <a:latin typeface="Symbol" pitchFamily="-111" charset="2"/>
                <a:ea typeface="ＭＳ Ｐゴシック" pitchFamily="-111" charset="-128"/>
              </a:rPr>
              <a:t>n</a:t>
            </a:r>
            <a:r>
              <a:rPr lang="en-US" smtClean="0">
                <a:ea typeface="ＭＳ Ｐゴシック" pitchFamily="-111" charset="-128"/>
              </a:rPr>
              <a:t>A and Muon Rings operation (g Minus 2 &amp; </a:t>
            </a:r>
            <a:r>
              <a:rPr lang="en-US" smtClean="0">
                <a:latin typeface="Symbol" pitchFamily="-111" charset="2"/>
                <a:ea typeface="ＭＳ Ｐゴシック" pitchFamily="-111" charset="-128"/>
              </a:rPr>
              <a:t>m</a:t>
            </a:r>
            <a:r>
              <a:rPr lang="en-US" smtClean="0">
                <a:ea typeface="ＭＳ Ｐゴシック" pitchFamily="-111" charset="-128"/>
              </a:rPr>
              <a:t>-to-e experiments)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beam loss measurement process – how do you differentiate loss from MI &amp; RR?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Diagnostics: e.g.  Ion Profile Monitors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time-line paradigm.</a:t>
            </a:r>
          </a:p>
          <a:p>
            <a:pPr eaLnBrk="1" hangingPunct="1">
              <a:lnSpc>
                <a:spcPct val="100000"/>
              </a:lnSpc>
            </a:pP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100000"/>
              </a:lnSpc>
            </a:pP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100000"/>
              </a:lnSpc>
            </a:pP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100000"/>
              </a:lnSpc>
            </a:pPr>
            <a:endParaRPr lang="en-US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Introduction &amp; Physical Geography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Original design &amp; function of Recycler 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Motivation for Re-purposing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Decommissioned systems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Upgrades &amp; new hardware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Impact on &amp; roles of Accelerator 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New Service Buildings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890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40000"/>
              </a:lnSpc>
            </a:pPr>
            <a:r>
              <a:rPr lang="en-US" smtClean="0">
                <a:ea typeface="ＭＳ Ｐゴシック" pitchFamily="-111" charset="-128"/>
              </a:rPr>
              <a:t>MI14 – Injection Kicker Power Supplies &amp; controls</a:t>
            </a:r>
          </a:p>
        </p:txBody>
      </p:sp>
      <p:sp>
        <p:nvSpPr>
          <p:cNvPr id="35844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	</a:t>
            </a:r>
          </a:p>
        </p:txBody>
      </p:sp>
      <p:sp>
        <p:nvSpPr>
          <p:cNvPr id="35845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11" charset="-128"/>
              </a:rPr>
              <a:t>MI39 – Gap Clearing Kickers</a:t>
            </a:r>
          </a:p>
        </p:txBody>
      </p:sp>
      <p:pic>
        <p:nvPicPr>
          <p:cNvPr id="35846" name="Content Placeholder 7" descr="AGCK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22" b="-23322"/>
          <a:stretch>
            <a:fillRect/>
          </a:stretch>
        </p:blipFill>
        <p:spPr/>
      </p:pic>
      <p:pic>
        <p:nvPicPr>
          <p:cNvPr id="35847" name="Picture 8" descr="MI14 Construc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5275"/>
            <a:ext cx="39116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111" charset="-128"/>
              </a:rPr>
              <a:t>3D Draft of New Injection Line: </a:t>
            </a:r>
            <a:br>
              <a:rPr lang="en-US" sz="3600" smtClean="0">
                <a:ea typeface="ＭＳ Ｐゴシック" pitchFamily="-111" charset="-128"/>
              </a:rPr>
            </a:br>
            <a:r>
              <a:rPr lang="en-US" sz="3600" smtClean="0">
                <a:ea typeface="ＭＳ Ｐゴシック" pitchFamily="-111" charset="-128"/>
              </a:rPr>
              <a:t>Booster to RR</a:t>
            </a:r>
          </a:p>
        </p:txBody>
      </p:sp>
      <p:pic>
        <p:nvPicPr>
          <p:cNvPr id="36867" name="Content Placeholder 5" descr="RR8.edi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147638" y="1444625"/>
            <a:ext cx="8834437" cy="485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RR-8 Line Magnet Installation</a:t>
            </a:r>
          </a:p>
        </p:txBody>
      </p:sp>
      <p:pic>
        <p:nvPicPr>
          <p:cNvPr id="37891" name="Content Placeholder 5" descr="_MG_8694.edit1.0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1666875"/>
            <a:ext cx="6918325" cy="461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Impact on Operations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89100"/>
            <a:ext cx="8229600" cy="47926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Some operators on loan to other groups during shutdown (e.g. Alignment, Instrumentation, etc.)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Brand new operating paradigm.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Constant supply of high power protons in MI/RR tunnel -&gt; Beam Envelope &amp; radiation safety (shielding!) considerations.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Many new applications to be written and learned.</a:t>
            </a:r>
          </a:p>
          <a:p>
            <a:pPr eaLnBrk="1" hangingPunct="1">
              <a:lnSpc>
                <a:spcPct val="100000"/>
              </a:lnSpc>
            </a:pPr>
            <a:endParaRPr lang="en-US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Operator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51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sz="2700" smtClean="0">
                <a:ea typeface="ＭＳ Ｐゴシック" pitchFamily="-111" charset="-128"/>
              </a:rPr>
              <a:t>Writing new console applications.</a:t>
            </a:r>
          </a:p>
          <a:p>
            <a:pPr eaLnBrk="1" hangingPunct="1">
              <a:lnSpc>
                <a:spcPct val="140000"/>
              </a:lnSpc>
            </a:pPr>
            <a:r>
              <a:rPr lang="en-US" sz="2700" smtClean="0">
                <a:ea typeface="ＭＳ Ｐゴシック" pitchFamily="-111" charset="-128"/>
              </a:rPr>
              <a:t>Building new utilities – e.g. Electronic Logbook.</a:t>
            </a:r>
          </a:p>
          <a:p>
            <a:pPr eaLnBrk="1" hangingPunct="1">
              <a:lnSpc>
                <a:spcPct val="140000"/>
              </a:lnSpc>
            </a:pPr>
            <a:r>
              <a:rPr lang="en-US" sz="2700" smtClean="0">
                <a:ea typeface="ＭＳ Ｐゴシック" pitchFamily="-111" charset="-128"/>
              </a:rPr>
              <a:t>Maintain skeleton crews during shutdown.</a:t>
            </a:r>
          </a:p>
          <a:p>
            <a:pPr eaLnBrk="1" hangingPunct="1">
              <a:lnSpc>
                <a:spcPct val="140000"/>
              </a:lnSpc>
            </a:pPr>
            <a:r>
              <a:rPr lang="en-US" sz="2700" smtClean="0">
                <a:ea typeface="ＭＳ Ｐゴシック" pitchFamily="-111" charset="-128"/>
              </a:rPr>
              <a:t>Tunnel work – </a:t>
            </a:r>
          </a:p>
          <a:p>
            <a:pPr lvl="1" eaLnBrk="1" hangingPunct="1">
              <a:lnSpc>
                <a:spcPct val="140000"/>
              </a:lnSpc>
              <a:buFont typeface="Wingdings" pitchFamily="-111" charset="2"/>
              <a:buChar char="§"/>
            </a:pPr>
            <a:r>
              <a:rPr lang="en-US" sz="2400" smtClean="0">
                <a:ea typeface="ＭＳ Ｐゴシック" pitchFamily="-111" charset="-128"/>
              </a:rPr>
              <a:t>Removal of obsolete instrumentation</a:t>
            </a:r>
          </a:p>
          <a:p>
            <a:pPr lvl="1" eaLnBrk="1" hangingPunct="1">
              <a:lnSpc>
                <a:spcPct val="140000"/>
              </a:lnSpc>
              <a:buFont typeface="Wingdings" pitchFamily="-111" charset="2"/>
              <a:buChar char="§"/>
            </a:pPr>
            <a:r>
              <a:rPr lang="en-US" sz="2400" smtClean="0">
                <a:ea typeface="ＭＳ Ｐゴシック" pitchFamily="-111" charset="-128"/>
              </a:rPr>
              <a:t> Alignment </a:t>
            </a:r>
          </a:p>
          <a:p>
            <a:pPr lvl="1" eaLnBrk="1" hangingPunct="1">
              <a:lnSpc>
                <a:spcPct val="140000"/>
              </a:lnSpc>
              <a:buFont typeface="Wingdings" pitchFamily="-111" charset="2"/>
              <a:buChar char="§"/>
            </a:pPr>
            <a:r>
              <a:rPr lang="en-US" sz="2400" smtClean="0">
                <a:ea typeface="ＭＳ Ｐゴシック" pitchFamily="-111" charset="-128"/>
              </a:rPr>
              <a:t>Terminating new BPM cables</a:t>
            </a:r>
          </a:p>
          <a:p>
            <a:pPr eaLnBrk="1" hangingPunct="1">
              <a:lnSpc>
                <a:spcPct val="140000"/>
              </a:lnSpc>
              <a:buFont typeface="Arial" charset="0"/>
              <a:buNone/>
            </a:pPr>
            <a:endParaRPr lang="en-US" sz="2700" smtClean="0">
              <a:ea typeface="ＭＳ Ｐゴシック" pitchFamily="-111" charset="-128"/>
            </a:endParaRPr>
          </a:p>
          <a:p>
            <a:pPr eaLnBrk="1" hangingPunct="1">
              <a:lnSpc>
                <a:spcPct val="140000"/>
              </a:lnSpc>
            </a:pPr>
            <a:endParaRPr lang="en-US" sz="2700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Other Upgrades of Note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499903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H</a:t>
            </a:r>
            <a:r>
              <a:rPr lang="en-US" sz="4000" baseline="40000" smtClean="0">
                <a:ea typeface="ＭＳ Ｐゴシック" pitchFamily="-111" charset="-128"/>
              </a:rPr>
              <a:t>-</a:t>
            </a:r>
            <a:r>
              <a:rPr lang="en-US" smtClean="0">
                <a:ea typeface="ＭＳ Ｐゴシック" pitchFamily="-111" charset="-128"/>
              </a:rPr>
              <a:t> ion source!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Renovation the Booster RF cavities and modulators.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Two additional RF cavities will be installed in the Main Injector.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targets for neutrino production.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New slow extraction septa for switchyard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88"/>
            <a:ext cx="8229600" cy="5173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3000" smtClean="0">
                <a:ea typeface="ＭＳ Ｐゴシック" pitchFamily="-111" charset="-128"/>
              </a:rPr>
              <a:t>Fermilab’s mission has shifted from the “Energy Frontier” to the “Intensity Frontier.”</a:t>
            </a:r>
          </a:p>
          <a:p>
            <a:pPr eaLnBrk="1" hangingPunct="1">
              <a:lnSpc>
                <a:spcPct val="130000"/>
              </a:lnSpc>
            </a:pPr>
            <a:r>
              <a:rPr lang="en-US" sz="3000" smtClean="0">
                <a:ea typeface="ＭＳ Ｐゴシック" pitchFamily="-111" charset="-128"/>
              </a:rPr>
              <a:t>We need to double power onto the NuMI target without significantly increasing the Proton Source output.</a:t>
            </a:r>
          </a:p>
          <a:p>
            <a:pPr eaLnBrk="1" hangingPunct="1">
              <a:lnSpc>
                <a:spcPct val="130000"/>
              </a:lnSpc>
            </a:pPr>
            <a:r>
              <a:rPr lang="en-US" sz="3000" smtClean="0">
                <a:ea typeface="ＭＳ Ｐゴシック" pitchFamily="-111" charset="-128"/>
              </a:rPr>
              <a:t>To meet this goal we’re converting the Recycler to a proton storage ring and upgrading many other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Thanks for your attention.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ea typeface="ＭＳ Ｐゴシック" pitchFamily="-111" charset="-128"/>
            </a:endParaRPr>
          </a:p>
          <a:p>
            <a:pPr eaLnBrk="1" hangingPunct="1"/>
            <a:endParaRPr lang="en-US" smtClean="0">
              <a:ea typeface="ＭＳ Ｐゴシック" pitchFamily="-111" charset="-128"/>
            </a:endParaRPr>
          </a:p>
          <a:p>
            <a:pPr eaLnBrk="1" hangingPunct="1"/>
            <a:r>
              <a:rPr lang="en-US" smtClean="0">
                <a:ea typeface="ＭＳ Ｐゴシック" pitchFamily="-111" charset="-128"/>
              </a:rPr>
              <a:t>Questions?</a:t>
            </a:r>
          </a:p>
          <a:p>
            <a:pPr eaLnBrk="1" hangingPunct="1"/>
            <a:endParaRPr lang="en-US" smtClean="0">
              <a:ea typeface="ＭＳ Ｐゴシック" pitchFamily="-111" charset="-128"/>
            </a:endParaRPr>
          </a:p>
          <a:p>
            <a:pPr eaLnBrk="1" hangingPunct="1"/>
            <a:endParaRPr lang="en-US" smtClean="0">
              <a:ea typeface="ＭＳ Ｐゴシック" pitchFamily="-111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1200" smtClean="0">
                <a:ea typeface="ＭＳ Ｐゴシック" pitchFamily="-111" charset="-128"/>
              </a:rPr>
              <a:t>The Fermi National Accelerator Laboratory is a U.S. Department of Energy (DOE)research laboratory, operated under DOE contract by Fermi Research Alliance(LLC), a joint partnership of the University of Chicago and the Universities Research Association (URA).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Aerial View of  Fermilab</a:t>
            </a:r>
          </a:p>
        </p:txBody>
      </p:sp>
      <p:pic>
        <p:nvPicPr>
          <p:cNvPr id="17411" name="Content Placeholder 4" descr="Aearial View.L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0" y="1419225"/>
            <a:ext cx="8988425" cy="494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 smtClean="0">
                <a:ea typeface="ＭＳ Ｐゴシック" pitchFamily="-111" charset="-128"/>
              </a:rPr>
              <a:t>Original Recycler Ring (RR)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15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endParaRPr lang="en-US" sz="3000" smtClean="0">
              <a:ea typeface="ＭＳ Ｐゴシック" pitchFamily="-111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US" sz="3000" smtClean="0">
                <a:ea typeface="ＭＳ Ｐゴシック" pitchFamily="-111" charset="-128"/>
              </a:rPr>
              <a:t>Shared tunnel with the Main Injector synchrotron</a:t>
            </a:r>
          </a:p>
          <a:p>
            <a:pPr eaLnBrk="1" hangingPunct="1">
              <a:lnSpc>
                <a:spcPct val="100000"/>
              </a:lnSpc>
            </a:pPr>
            <a:r>
              <a:rPr lang="en-US" sz="3000" smtClean="0">
                <a:ea typeface="ＭＳ Ｐゴシック" pitchFamily="-111" charset="-128"/>
              </a:rPr>
              <a:t>Designed to be an 8.8 -GeV antiproton storage ring comprised primarily of permanent magnets 2.5-miles in circumference.</a:t>
            </a:r>
          </a:p>
          <a:p>
            <a:pPr eaLnBrk="1" hangingPunct="1">
              <a:lnSpc>
                <a:spcPct val="100000"/>
              </a:lnSpc>
            </a:pPr>
            <a:r>
              <a:rPr lang="en-US" sz="3000" smtClean="0">
                <a:ea typeface="ＭＳ Ｐゴシック" pitchFamily="-111" charset="-128"/>
              </a:rPr>
              <a:t>Powered dipoles, quad, and sextupoles for control over closed orbit, tunes, &amp; chromaticity.</a:t>
            </a:r>
          </a:p>
          <a:p>
            <a:pPr eaLnBrk="1" hangingPunct="1">
              <a:lnSpc>
                <a:spcPct val="100000"/>
              </a:lnSpc>
            </a:pPr>
            <a:endParaRPr lang="en-US" sz="3000" smtClean="0">
              <a:ea typeface="ＭＳ Ｐゴシック" pitchFamily="-111" charset="-128"/>
            </a:endParaRPr>
          </a:p>
          <a:p>
            <a:pPr eaLnBrk="1" hangingPunct="1">
              <a:lnSpc>
                <a:spcPct val="100000"/>
              </a:lnSpc>
            </a:pPr>
            <a:endParaRPr lang="en-US" sz="3000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Original RR Design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733425"/>
            <a:ext cx="8229600" cy="5059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ea typeface="ＭＳ Ｐゴシック" pitchFamily="-111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smtClean="0">
                <a:ea typeface="ＭＳ Ｐゴシック" pitchFamily="-111" charset="-128"/>
              </a:rPr>
              <a:t>Employed four 5-KW, 2.5-MHz RF cavities for beam capture/manipulation.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>
                <a:ea typeface="ＭＳ Ｐゴシック" pitchFamily="-111" charset="-128"/>
              </a:rPr>
              <a:t>Employed stochastic and electron cooling systems for longitudinal and transverse cooling.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>
                <a:ea typeface="ＭＳ Ｐゴシック" pitchFamily="-111" charset="-128"/>
              </a:rPr>
              <a:t>Beam tube vacuum ~10</a:t>
            </a:r>
            <a:r>
              <a:rPr lang="en-US" baseline="50000" smtClean="0">
                <a:ea typeface="ＭＳ Ｐゴシック" pitchFamily="-111" charset="-128"/>
              </a:rPr>
              <a:t>-11 </a:t>
            </a:r>
            <a:r>
              <a:rPr lang="en-US" smtClean="0">
                <a:ea typeface="ＭＳ Ｐゴシック" pitchFamily="-111" charset="-128"/>
              </a:rPr>
              <a:t>Torr maintained by ion pumps and titanium sublimation pumps.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Original RR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6750"/>
            <a:ext cx="8229600" cy="4525963"/>
          </a:xfrm>
        </p:spPr>
        <p:txBody>
          <a:bodyPr>
            <a:normAutofit/>
          </a:bodyPr>
          <a:lstStyle/>
          <a:p>
            <a:pPr indent="-346075"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Two beam transfer lines comprised of permanent and powered bend/focus elements.</a:t>
            </a:r>
          </a:p>
          <a:p>
            <a:pPr indent="-346075"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BPMs resonant at 2.5-MHz.</a:t>
            </a:r>
          </a:p>
          <a:p>
            <a:pPr indent="-346075" eaLnBrk="1" hangingPunct="1">
              <a:lnSpc>
                <a:spcPct val="100000"/>
              </a:lnSpc>
            </a:pPr>
            <a:r>
              <a:rPr lang="en-US" smtClean="0">
                <a:ea typeface="ＭＳ Ｐゴシック" pitchFamily="-111" charset="-128"/>
              </a:rPr>
              <a:t>Transverse and longitudinal beam damper systems were employed.</a:t>
            </a:r>
          </a:p>
          <a:p>
            <a:pPr indent="-346075" eaLnBrk="1" hangingPunct="1">
              <a:lnSpc>
                <a:spcPct val="100000"/>
              </a:lnSpc>
              <a:buFont typeface="Arial" charset="0"/>
              <a:buNone/>
            </a:pPr>
            <a:endParaRPr lang="en-US" smtClean="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1" charset="-128"/>
              </a:rPr>
              <a:t>With the end of Tevatron collider physics came the end of the RR as an antiproton storage ring.</a:t>
            </a:r>
          </a:p>
        </p:txBody>
      </p:sp>
      <p:pic>
        <p:nvPicPr>
          <p:cNvPr id="21507" name="Content Placeholder 11" descr="Te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457200" y="-130175"/>
            <a:ext cx="3008313" cy="116205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 pitchFamily="-111" charset="-128"/>
              </a:rPr>
              <a:t>Tunnel 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3825" y="1079500"/>
            <a:ext cx="3373438" cy="46910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en-US" sz="2400" smtClean="0">
                <a:solidFill>
                  <a:srgbClr val="CDE6E8"/>
                </a:solidFill>
                <a:ea typeface="ＭＳ Ｐゴシック" pitchFamily="-111" charset="-128"/>
              </a:rPr>
              <a:t> Recycler physically above the Main Injector – the green magnets.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smtClean="0">
                <a:solidFill>
                  <a:srgbClr val="CDE6E8"/>
                </a:solidFill>
                <a:ea typeface="ＭＳ Ｐゴシック" pitchFamily="-111" charset="-128"/>
              </a:rPr>
              <a:t> The Main Injector is a 120 GeV synchrotron – the cyan and red magnets on floor stands.</a:t>
            </a:r>
          </a:p>
        </p:txBody>
      </p:sp>
      <p:pic>
        <p:nvPicPr>
          <p:cNvPr id="22532" name="Content Placeholder 6" descr="MIRR Tunnel.L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46" b="-22746"/>
          <a:stretch>
            <a:fillRect/>
          </a:stretch>
        </p:blipFill>
        <p:spPr>
          <a:xfrm>
            <a:off x="3549650" y="273050"/>
            <a:ext cx="5378450" cy="615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1" charset="-128"/>
              </a:rPr>
              <a:t>Motivation for Re-Purposing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11" charset="-128"/>
              </a:rPr>
              <a:t>NO</a:t>
            </a:r>
            <a:r>
              <a:rPr lang="en-US" sz="4000" smtClean="0">
                <a:latin typeface="Symbol" pitchFamily="-111" charset="2"/>
                <a:ea typeface="ＭＳ Ｐゴシック" pitchFamily="-111" charset="-128"/>
              </a:rPr>
              <a:t>n</a:t>
            </a:r>
            <a:r>
              <a:rPr lang="en-US" sz="4000" smtClean="0">
                <a:ea typeface="ＭＳ Ｐゴシック" pitchFamily="-111" charset="-128"/>
              </a:rPr>
              <a:t>A:  </a:t>
            </a:r>
            <a:r>
              <a:rPr lang="en-US" smtClean="0">
                <a:ea typeface="ＭＳ Ｐゴシック" pitchFamily="-111" charset="-128"/>
              </a:rPr>
              <a:t>A high power neutrino program ~ 750 KW beam power on target.</a:t>
            </a:r>
          </a:p>
          <a:p>
            <a:pPr eaLnBrk="1" hangingPunct="1"/>
            <a:r>
              <a:rPr lang="en-US" smtClean="0">
                <a:ea typeface="ＭＳ Ｐゴシック" pitchFamily="-111" charset="-128"/>
              </a:rPr>
              <a:t>Existing FNAL proton front end limits operation Main Injector to ~350 KW due to duty cycle (~8 Hz) limitations.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6673</TotalTime>
  <Words>975</Words>
  <Application>Microsoft Office PowerPoint</Application>
  <PresentationFormat>On-screen Show (4:3)</PresentationFormat>
  <Paragraphs>116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ＭＳ Ｐゴシック</vt:lpstr>
      <vt:lpstr>Corbel</vt:lpstr>
      <vt:lpstr>Calibri</vt:lpstr>
      <vt:lpstr>Symbol</vt:lpstr>
      <vt:lpstr>Wingdings</vt:lpstr>
      <vt:lpstr>Twilight</vt:lpstr>
      <vt:lpstr>Re-commissioning the Recycler Storage Ring at Fermilab</vt:lpstr>
      <vt:lpstr>Outline</vt:lpstr>
      <vt:lpstr>Aerial View of  Fermilab</vt:lpstr>
      <vt:lpstr>Original Recycler Ring (RR) Design</vt:lpstr>
      <vt:lpstr>Original RR Design</vt:lpstr>
      <vt:lpstr>Original RR Design</vt:lpstr>
      <vt:lpstr>With the end of Tevatron collider physics came the end of the RR as an antiproton storage ring.</vt:lpstr>
      <vt:lpstr>Tunnel View</vt:lpstr>
      <vt:lpstr>Motivation for Re-Purposing</vt:lpstr>
      <vt:lpstr>Motivation for Re-Purposing</vt:lpstr>
      <vt:lpstr>PowerPoint Presentation</vt:lpstr>
      <vt:lpstr>Decommissioning RR</vt:lpstr>
      <vt:lpstr>Decommissioning RR  Electron Cooling</vt:lpstr>
      <vt:lpstr>Decommissioning e-Cool Budgets are tight, so…</vt:lpstr>
      <vt:lpstr>PowerPoint Presentation</vt:lpstr>
      <vt:lpstr>Scope of Shutdown Jobs</vt:lpstr>
      <vt:lpstr>Completely New  RF Installation</vt:lpstr>
      <vt:lpstr>Converting RR to Proton Storage Ring</vt:lpstr>
      <vt:lpstr>Converting RR to Proton Storage Ring</vt:lpstr>
      <vt:lpstr>New Service Buildings</vt:lpstr>
      <vt:lpstr>3D Draft of New Injection Line:  Booster to RR</vt:lpstr>
      <vt:lpstr>RR-8 Line Magnet Installation</vt:lpstr>
      <vt:lpstr>Impact on Operations</vt:lpstr>
      <vt:lpstr>Operator involvement</vt:lpstr>
      <vt:lpstr>Other Upgrades of Note</vt:lpstr>
      <vt:lpstr>Summary</vt:lpstr>
      <vt:lpstr>Thanks for your attention.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De/Re-Commissioning the Recycler Storage Ring at Fermilab</dc:title>
  <dc:creator>Accelerator Division</dc:creator>
  <cp:lastModifiedBy>Nagahashi, Naomi N.</cp:lastModifiedBy>
  <cp:revision>19</cp:revision>
  <dcterms:created xsi:type="dcterms:W3CDTF">2012-08-07T15:25:22Z</dcterms:created>
  <dcterms:modified xsi:type="dcterms:W3CDTF">2012-08-10T16:59:20Z</dcterms:modified>
</cp:coreProperties>
</file>