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70" r:id="rId4"/>
    <p:sldId id="259" r:id="rId5"/>
    <p:sldId id="269" r:id="rId6"/>
    <p:sldId id="267" r:id="rId7"/>
    <p:sldId id="260" r:id="rId8"/>
    <p:sldId id="261" r:id="rId9"/>
    <p:sldId id="266" r:id="rId10"/>
    <p:sldId id="265" r:id="rId11"/>
    <p:sldId id="268" r:id="rId12"/>
    <p:sldId id="262" r:id="rId13"/>
    <p:sldId id="256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4843"/>
    <a:srgbClr val="847470"/>
    <a:srgbClr val="95938E"/>
    <a:srgbClr val="E7E7E4"/>
    <a:srgbClr val="4F4946"/>
    <a:srgbClr val="74241F"/>
    <a:srgbClr val="113F7C"/>
    <a:srgbClr val="A02A17"/>
    <a:srgbClr val="EAE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1" autoAdjust="0"/>
    <p:restoredTop sz="86398" autoAdjust="0"/>
  </p:normalViewPr>
  <p:slideViewPr>
    <p:cSldViewPr snapToGrid="0" snapToObjects="1">
      <p:cViewPr>
        <p:scale>
          <a:sx n="82" d="100"/>
          <a:sy n="82" d="100"/>
        </p:scale>
        <p:origin x="-1330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BAD7AC66-19B7-6345-9F32-F7B9834B9AA7}" type="datetime1">
              <a:rPr lang="en-US"/>
              <a:pPr>
                <a:defRPr/>
              </a:pPr>
              <a:t>7/31/2012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7E8EB5D5-35E0-754F-83D8-591221026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774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04D4055B-F5A6-A04E-9D38-48EB1FF2AB30}" type="datetime1">
              <a:rPr lang="en-US"/>
              <a:pPr>
                <a:defRPr/>
              </a:pPr>
              <a:t>7/31/2012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41DFB216-66E3-514B-BDCF-9CBADA758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410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6818313" y="990600"/>
            <a:ext cx="2325687" cy="5867400"/>
          </a:xfrm>
          <a:prstGeom prst="rect">
            <a:avLst/>
          </a:prstGeom>
          <a:solidFill>
            <a:srgbClr val="4F494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533400" y="6443665"/>
            <a:ext cx="5791200" cy="27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ts val="500"/>
              </a:lnSpc>
              <a:spcBef>
                <a:spcPct val="50000"/>
              </a:spcBef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l">
              <a:lnSpc>
                <a:spcPts val="500"/>
              </a:lnSpc>
              <a:spcBef>
                <a:spcPct val="50000"/>
              </a:spcBef>
              <a:defRPr/>
            </a:pP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et en physique des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03200"/>
            <a:ext cx="24241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247650" y="2239963"/>
            <a:ext cx="6076950" cy="655638"/>
          </a:xfrm>
        </p:spPr>
        <p:txBody>
          <a:bodyPr/>
          <a:lstStyle>
            <a:lvl1pPr algn="r">
              <a:buNone/>
              <a:defRPr b="1">
                <a:solidFill>
                  <a:srgbClr val="113F7C"/>
                </a:solidFill>
              </a:defRPr>
            </a:lvl1pPr>
            <a:lvl2pPr algn="r">
              <a:buNone/>
              <a:defRPr sz="2000" b="1">
                <a:solidFill>
                  <a:srgbClr val="6E615D"/>
                </a:solidFill>
              </a:defRPr>
            </a:lvl2pPr>
            <a:lvl3pPr algn="r">
              <a:buNone/>
              <a:defRPr sz="1400" b="1">
                <a:solidFill>
                  <a:srgbClr val="6E615D"/>
                </a:solidFill>
              </a:defRPr>
            </a:lvl3pPr>
            <a:lvl4pPr algn="r">
              <a:buNone/>
              <a:defRPr sz="1100" b="1">
                <a:solidFill>
                  <a:schemeClr val="accent1"/>
                </a:solidFill>
                <a:latin typeface="+mj-lt"/>
              </a:defRPr>
            </a:lvl4pPr>
            <a:lvl5pPr algn="r">
              <a:buNone/>
              <a:defRPr sz="1100">
                <a:solidFill>
                  <a:srgbClr val="6E615D"/>
                </a:solidFill>
                <a:latin typeface="+mj-lt"/>
              </a:defRPr>
            </a:lvl5pPr>
          </a:lstStyle>
          <a:p>
            <a:pPr lvl="0"/>
            <a:r>
              <a:rPr lang="en-CA" dirty="0" smtClean="0"/>
              <a:t>Presentation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47650" y="2895600"/>
            <a:ext cx="6076950" cy="457200"/>
          </a:xfrm>
        </p:spPr>
        <p:txBody>
          <a:bodyPr/>
          <a:lstStyle>
            <a:lvl1pPr algn="r">
              <a:buNone/>
              <a:defRPr sz="2000" b="1" baseline="0">
                <a:solidFill>
                  <a:srgbClr val="4F4946"/>
                </a:solidFill>
              </a:defRPr>
            </a:lvl1pPr>
          </a:lstStyle>
          <a:p>
            <a:pPr lvl="0"/>
            <a:r>
              <a:rPr lang="en-CA"/>
              <a:t>Subtitle, if any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47650" y="3581400"/>
            <a:ext cx="6076950" cy="457200"/>
          </a:xfrm>
        </p:spPr>
        <p:txBody>
          <a:bodyPr/>
          <a:lstStyle>
            <a:lvl1pPr algn="r">
              <a:buNone/>
              <a:defRPr sz="1400" b="1" baseline="0">
                <a:solidFill>
                  <a:srgbClr val="95938E"/>
                </a:solidFill>
              </a:defRPr>
            </a:lvl1pPr>
          </a:lstStyle>
          <a:p>
            <a:pPr lvl="0"/>
            <a:r>
              <a:rPr lang="en-CA"/>
              <a:t>Tagline, if any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7650" y="4343400"/>
            <a:ext cx="6076950" cy="533400"/>
          </a:xfrm>
        </p:spPr>
        <p:txBody>
          <a:bodyPr/>
          <a:lstStyle>
            <a:lvl1pPr algn="r">
              <a:buNone/>
              <a:defRPr sz="1100" b="1" baseline="0">
                <a:solidFill>
                  <a:srgbClr val="113F7C"/>
                </a:solidFill>
              </a:defRPr>
            </a:lvl1pPr>
          </a:lstStyle>
          <a:p>
            <a:pPr lvl="0"/>
            <a:r>
              <a:rPr lang="en-CA"/>
              <a:t>Name | Position | TRIUMF</a:t>
            </a:r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7028656" y="4953000"/>
            <a:ext cx="1905000" cy="16764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7028656" y="1295400"/>
            <a:ext cx="1905000" cy="16764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2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7028656" y="3124200"/>
            <a:ext cx="1905000" cy="16764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457200" y="6087521"/>
            <a:ext cx="39688" cy="317500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 userDrawn="1"/>
        </p:nvSpPr>
        <p:spPr bwMode="auto">
          <a:xfrm>
            <a:off x="533400" y="6102881"/>
            <a:ext cx="5791200" cy="27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ts val="500"/>
              </a:lnSpc>
              <a:spcBef>
                <a:spcPct val="50000"/>
              </a:spcBef>
              <a:defRPr/>
            </a:pPr>
            <a:r>
              <a:rPr lang="en-US" sz="600" i="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Accelerating</a:t>
            </a:r>
            <a:r>
              <a:rPr lang="en-US" sz="600" i="0" baseline="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Science for Canada</a:t>
            </a:r>
          </a:p>
          <a:p>
            <a:pPr marL="0" marR="0" indent="0" algn="l" defTabSz="457200" rtl="0" eaLnBrk="1" fontAlgn="base" latinLnBrk="0" hangingPunct="1">
              <a:lnSpc>
                <a:spcPts val="5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Un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accélérateur</a:t>
            </a: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de la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démarche</a:t>
            </a: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scientifique</a:t>
            </a: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canadienne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221111" y="1411111"/>
            <a:ext cx="3654602" cy="46425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able Placeholder 13"/>
          <p:cNvSpPr>
            <a:spLocks noGrp="1"/>
          </p:cNvSpPr>
          <p:nvPr>
            <p:ph type="tbl" sz="quarter" idx="15"/>
          </p:nvPr>
        </p:nvSpPr>
        <p:spPr>
          <a:xfrm>
            <a:off x="381000" y="1411111"/>
            <a:ext cx="4629150" cy="4642556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5ED7B-9A73-B445-9D75-EF7F6CE89039}" type="datetime4">
              <a:rPr lang="en-US"/>
              <a:pPr>
                <a:defRPr/>
              </a:pPr>
              <a:t>July 31, 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9A9CC-D407-2C40-A733-1A362103C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457200" y="1495425"/>
            <a:ext cx="8077200" cy="4586288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30964-2B91-D141-B55B-D0CB432DA43A}" type="datetime4">
              <a:rPr lang="en-US"/>
              <a:pPr>
                <a:defRPr/>
              </a:pPr>
              <a:t>July 31, 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CB916-5AC1-644C-AE40-D75B460B9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381000" y="1439863"/>
            <a:ext cx="4797425" cy="4725987"/>
          </a:xfrm>
        </p:spPr>
        <p:txBody>
          <a:bodyPr/>
          <a:lstStyle/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62575" y="1439863"/>
            <a:ext cx="3443288" cy="472598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1F08B-C7F5-DD4E-8E16-9F46CFC19D92}" type="datetime4">
              <a:rPr lang="en-US"/>
              <a:pPr>
                <a:defRPr/>
              </a:pPr>
              <a:t>July 31, 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7CCD4-CC97-4D48-A617-7F176D98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6818313" y="990600"/>
            <a:ext cx="2325687" cy="5867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533400" y="6392863"/>
            <a:ext cx="5791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et en physique des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03200"/>
            <a:ext cx="24241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 userDrawn="1"/>
        </p:nvSpPr>
        <p:spPr>
          <a:xfrm>
            <a:off x="-571" y="1985126"/>
            <a:ext cx="6818884" cy="3349657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defRPr/>
            </a:pPr>
            <a:r>
              <a:rPr lang="en-US" sz="70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Thank</a:t>
            </a:r>
            <a:r>
              <a:rPr lang="en-US" sz="7000" baseline="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 </a:t>
            </a:r>
            <a:r>
              <a:rPr lang="en-US" sz="70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you!</a:t>
            </a:r>
          </a:p>
          <a:p>
            <a:pPr algn="ctr">
              <a:defRPr/>
            </a:pPr>
            <a:r>
              <a:rPr lang="en-US" sz="7000" dirty="0" smtClean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Merci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6976324" y="2997200"/>
            <a:ext cx="2010775" cy="21364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49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86911" y="3414268"/>
            <a:ext cx="80018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3060404"/>
            <a:ext cx="1179248" cy="3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8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1001" y="4025521"/>
            <a:ext cx="112609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4025521"/>
            <a:ext cx="81583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/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3591" y="3106107"/>
            <a:ext cx="724535" cy="2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NRCan-Canada_E.jpg"/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 b="59999"/>
          <a:stretch>
            <a:fillRect/>
          </a:stretch>
        </p:blipFill>
        <p:spPr>
          <a:xfrm>
            <a:off x="6991995" y="4880210"/>
            <a:ext cx="1997786" cy="234405"/>
          </a:xfrm>
          <a:prstGeom prst="rect">
            <a:avLst/>
          </a:prstGeom>
        </p:spPr>
      </p:pic>
      <p:pic>
        <p:nvPicPr>
          <p:cNvPr id="42" name="Picture 6"/>
          <p:cNvPicPr>
            <a:picLocks noChangeAspect="1" noChangeArrowheads="1"/>
          </p:cNvPicPr>
          <p:nvPr userDrawn="1"/>
        </p:nvPicPr>
        <p:blipFill>
          <a:blip r:embed="rId9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4615946"/>
            <a:ext cx="1997786" cy="20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7"/>
          <p:cNvPicPr>
            <a:picLocks noChangeAspect="1" noChangeArrowheads="1"/>
          </p:cNvPicPr>
          <p:nvPr userDrawn="1"/>
        </p:nvPicPr>
        <p:blipFill>
          <a:blip r:embed="rId10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3414268"/>
            <a:ext cx="106403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" name="Group 66"/>
          <p:cNvGrpSpPr/>
          <p:nvPr userDrawn="1"/>
        </p:nvGrpSpPr>
        <p:grpSpPr>
          <a:xfrm>
            <a:off x="6976324" y="5283983"/>
            <a:ext cx="2010775" cy="1243817"/>
            <a:chOff x="6976324" y="5353833"/>
            <a:chExt cx="2010775" cy="1243817"/>
          </a:xfrm>
        </p:grpSpPr>
        <p:sp>
          <p:nvSpPr>
            <p:cNvPr id="68" name="Rectangle 67"/>
            <p:cNvSpPr/>
            <p:nvPr userDrawn="1"/>
          </p:nvSpPr>
          <p:spPr>
            <a:xfrm>
              <a:off x="6976324" y="5353833"/>
              <a:ext cx="2010775" cy="1243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34"/>
            <p:cNvGrpSpPr/>
            <p:nvPr userDrawn="1"/>
          </p:nvGrpSpPr>
          <p:grpSpPr>
            <a:xfrm>
              <a:off x="6976324" y="5404633"/>
              <a:ext cx="2005502" cy="1134579"/>
              <a:chOff x="6976324" y="5449083"/>
              <a:chExt cx="2005502" cy="1134579"/>
            </a:xfrm>
          </p:grpSpPr>
          <p:pic>
            <p:nvPicPr>
              <p:cNvPr id="70" name="Picture 69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b="23074"/>
              <a:stretch>
                <a:fillRect/>
              </a:stretch>
            </p:blipFill>
            <p:spPr bwMode="auto">
              <a:xfrm>
                <a:off x="8510703" y="6040902"/>
                <a:ext cx="471122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" name="Picture 11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5449083"/>
                <a:ext cx="64735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" name="Picture 19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18657" r="20706"/>
              <a:stretch>
                <a:fillRect/>
              </a:stretch>
            </p:blipFill>
            <p:spPr bwMode="auto">
              <a:xfrm>
                <a:off x="6976324" y="5749671"/>
                <a:ext cx="338855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" name="Picture 2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73383" y="6040902"/>
                <a:ext cx="329937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4" name="Picture 5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421335" y="6333710"/>
                <a:ext cx="560490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" name="Picture 2"/>
              <p:cNvPicPr>
                <a:picLocks noChangeAspect="1" noChangeArrowheads="1"/>
              </p:cNvPicPr>
              <p:nvPr/>
            </p:nvPicPr>
            <p:blipFill>
              <a:blip r:embed="rId16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642080" y="5449083"/>
                <a:ext cx="512253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" name="Picture 75" descr="Nordion_tag_colour.jpg"/>
              <p:cNvPicPr>
                <a:picLocks noChangeAspect="1"/>
              </p:cNvPicPr>
              <p:nvPr/>
            </p:nvPicPr>
            <p:blipFill>
              <a:blip r:embed="rId17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87754" y="5749671"/>
                <a:ext cx="485573" cy="249952"/>
              </a:xfrm>
              <a:prstGeom prst="rect">
                <a:avLst/>
              </a:prstGeom>
            </p:spPr>
          </p:pic>
          <p:pic>
            <p:nvPicPr>
              <p:cNvPr id="77" name="Picture 2"/>
              <p:cNvPicPr>
                <a:picLocks noChangeAspect="1" noChangeArrowheads="1"/>
              </p:cNvPicPr>
              <p:nvPr/>
            </p:nvPicPr>
            <p:blipFill>
              <a:blip r:embed="rId18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2269" r="6447"/>
              <a:stretch>
                <a:fillRect/>
              </a:stretch>
            </p:blipFill>
            <p:spPr bwMode="auto">
              <a:xfrm>
                <a:off x="6976324" y="6333710"/>
                <a:ext cx="142061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2"/>
              <p:cNvPicPr>
                <a:picLocks noChangeAspect="1" noChangeArrowheads="1"/>
              </p:cNvPicPr>
              <p:nvPr/>
            </p:nvPicPr>
            <p:blipFill>
              <a:blip r:embed="rId19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6040902"/>
                <a:ext cx="117592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9" name="Picture 3"/>
              <p:cNvPicPr>
                <a:picLocks noChangeAspect="1" noChangeArrowheads="1"/>
              </p:cNvPicPr>
              <p:nvPr/>
            </p:nvPicPr>
            <p:blipFill>
              <a:blip r:embed="rId20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369118" y="5749671"/>
                <a:ext cx="86987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" name="Picture 4"/>
              <p:cNvPicPr>
                <a:picLocks noChangeAspect="1" noChangeArrowheads="1"/>
              </p:cNvPicPr>
              <p:nvPr/>
            </p:nvPicPr>
            <p:blipFill>
              <a:blip r:embed="rId2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805077" y="5749671"/>
                <a:ext cx="17674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1" name="Picture 5"/>
              <p:cNvPicPr>
                <a:picLocks noChangeAspect="1" noChangeArrowheads="1"/>
              </p:cNvPicPr>
              <p:nvPr/>
            </p:nvPicPr>
            <p:blipFill>
              <a:blip r:embed="rId2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93375" y="5449083"/>
                <a:ext cx="247418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" name="Picture 6"/>
              <p:cNvPicPr>
                <a:picLocks noChangeAspect="1" noChangeArrowheads="1"/>
              </p:cNvPicPr>
              <p:nvPr/>
            </p:nvPicPr>
            <p:blipFill>
              <a:blip r:embed="rId2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3258" t="17670" r="90616" b="75131"/>
              <a:stretch>
                <a:fillRect/>
              </a:stretch>
            </p:blipFill>
            <p:spPr bwMode="auto">
              <a:xfrm>
                <a:off x="8473059" y="5449083"/>
                <a:ext cx="50241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3" name="TextBox 82"/>
          <p:cNvSpPr txBox="1"/>
          <p:nvPr userDrawn="1"/>
        </p:nvSpPr>
        <p:spPr>
          <a:xfrm>
            <a:off x="6948166" y="1798767"/>
            <a:ext cx="2113284" cy="935726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>
              <a:lnSpc>
                <a:spcPts val="1130"/>
              </a:lnSpc>
              <a:spcAft>
                <a:spcPts val="600"/>
              </a:spcAft>
            </a:pPr>
            <a:r>
              <a:rPr lang="en-US" sz="800" b="0" dirty="0" smtClean="0">
                <a:solidFill>
                  <a:schemeClr val="bg1"/>
                </a:solidFill>
              </a:rPr>
              <a:t>TRIUMF: Alberta | British Columbia | Calgary  Carleton | Guelph | Manitoba | McMaster  Montréal | Northern British Columbia </a:t>
            </a:r>
            <a:r>
              <a:rPr lang="en-US" sz="800" b="0" baseline="0" dirty="0" smtClean="0">
                <a:solidFill>
                  <a:schemeClr val="bg1"/>
                </a:solidFill>
              </a:rPr>
              <a:t>| </a:t>
            </a:r>
            <a:r>
              <a:rPr lang="en-US" sz="800" b="0" dirty="0" smtClean="0">
                <a:solidFill>
                  <a:schemeClr val="bg1"/>
                </a:solidFill>
              </a:rPr>
              <a:t>Queen’s Regina | Saint Mary’s | Simon Fraser | Toronto Victoria | Winnipeg | York</a:t>
            </a:r>
            <a:endParaRPr lang="en-US" sz="8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6818313" y="990600"/>
            <a:ext cx="2325687" cy="5867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533400" y="6392863"/>
            <a:ext cx="5791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et en physique des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03200"/>
            <a:ext cx="24241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 userDrawn="1"/>
        </p:nvSpPr>
        <p:spPr>
          <a:xfrm>
            <a:off x="-571" y="2235078"/>
            <a:ext cx="6818884" cy="23495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defRPr/>
            </a:pPr>
            <a:r>
              <a:rPr lang="en-US" sz="62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Thank</a:t>
            </a:r>
            <a:r>
              <a:rPr lang="en-US" sz="6200" baseline="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 </a:t>
            </a:r>
            <a:r>
              <a:rPr lang="en-US" sz="62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you!</a:t>
            </a:r>
          </a:p>
          <a:p>
            <a:pPr algn="ctr">
              <a:defRPr/>
            </a:pPr>
            <a:r>
              <a:rPr lang="en-US" sz="62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Merci!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6976324" y="2997200"/>
            <a:ext cx="2010775" cy="21364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86911" y="3414268"/>
            <a:ext cx="80018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3060404"/>
            <a:ext cx="1179248" cy="3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1001" y="4025521"/>
            <a:ext cx="112609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4025521"/>
            <a:ext cx="81583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3591" y="3106107"/>
            <a:ext cx="724535" cy="2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 descr="NRCan-Canada_E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 b="59999"/>
          <a:stretch>
            <a:fillRect/>
          </a:stretch>
        </p:blipFill>
        <p:spPr>
          <a:xfrm>
            <a:off x="6991995" y="4880210"/>
            <a:ext cx="1997786" cy="234405"/>
          </a:xfrm>
          <a:prstGeom prst="rect">
            <a:avLst/>
          </a:prstGeom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4615946"/>
            <a:ext cx="1997786" cy="20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3414268"/>
            <a:ext cx="106403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Group 35"/>
          <p:cNvGrpSpPr/>
          <p:nvPr userDrawn="1"/>
        </p:nvGrpSpPr>
        <p:grpSpPr>
          <a:xfrm>
            <a:off x="6976324" y="5283983"/>
            <a:ext cx="2010775" cy="1243817"/>
            <a:chOff x="6976324" y="5353833"/>
            <a:chExt cx="2010775" cy="1243817"/>
          </a:xfrm>
        </p:grpSpPr>
        <p:sp>
          <p:nvSpPr>
            <p:cNvPr id="34" name="Rectangle 33"/>
            <p:cNvSpPr/>
            <p:nvPr userDrawn="1"/>
          </p:nvSpPr>
          <p:spPr>
            <a:xfrm>
              <a:off x="6976324" y="5353833"/>
              <a:ext cx="2010775" cy="1243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6976324" y="5404633"/>
              <a:ext cx="2005502" cy="1134579"/>
              <a:chOff x="6976324" y="5449083"/>
              <a:chExt cx="2005502" cy="1134579"/>
            </a:xfrm>
          </p:grpSpPr>
          <p:pic>
            <p:nvPicPr>
              <p:cNvPr id="53" name="Picture 52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b="23074"/>
              <a:stretch>
                <a:fillRect/>
              </a:stretch>
            </p:blipFill>
            <p:spPr bwMode="auto">
              <a:xfrm>
                <a:off x="8510703" y="6040902"/>
                <a:ext cx="471122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11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5449083"/>
                <a:ext cx="64735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19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18657" r="20706"/>
              <a:stretch>
                <a:fillRect/>
              </a:stretch>
            </p:blipFill>
            <p:spPr bwMode="auto">
              <a:xfrm>
                <a:off x="6976324" y="5749671"/>
                <a:ext cx="338855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73383" y="6040902"/>
                <a:ext cx="329937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7" name="Picture 5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421335" y="6333710"/>
                <a:ext cx="560490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2"/>
              <p:cNvPicPr>
                <a:picLocks noChangeAspect="1" noChangeArrowheads="1"/>
              </p:cNvPicPr>
              <p:nvPr/>
            </p:nvPicPr>
            <p:blipFill>
              <a:blip r:embed="rId16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642080" y="5449083"/>
                <a:ext cx="512253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58" descr="Nordion_tag_colour.jpg"/>
              <p:cNvPicPr>
                <a:picLocks noChangeAspect="1"/>
              </p:cNvPicPr>
              <p:nvPr/>
            </p:nvPicPr>
            <p:blipFill>
              <a:blip r:embed="rId17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87754" y="5749671"/>
                <a:ext cx="485573" cy="249952"/>
              </a:xfrm>
              <a:prstGeom prst="rect">
                <a:avLst/>
              </a:prstGeom>
            </p:spPr>
          </p:pic>
          <p:pic>
            <p:nvPicPr>
              <p:cNvPr id="60" name="Picture 2"/>
              <p:cNvPicPr>
                <a:picLocks noChangeAspect="1" noChangeArrowheads="1"/>
              </p:cNvPicPr>
              <p:nvPr/>
            </p:nvPicPr>
            <p:blipFill>
              <a:blip r:embed="rId18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2269" r="6447"/>
              <a:stretch>
                <a:fillRect/>
              </a:stretch>
            </p:blipFill>
            <p:spPr bwMode="auto">
              <a:xfrm>
                <a:off x="6976324" y="6333710"/>
                <a:ext cx="142061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" name="Picture 2"/>
              <p:cNvPicPr>
                <a:picLocks noChangeAspect="1" noChangeArrowheads="1"/>
              </p:cNvPicPr>
              <p:nvPr/>
            </p:nvPicPr>
            <p:blipFill>
              <a:blip r:embed="rId19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6040902"/>
                <a:ext cx="117592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2" name="Picture 3"/>
              <p:cNvPicPr>
                <a:picLocks noChangeAspect="1" noChangeArrowheads="1"/>
              </p:cNvPicPr>
              <p:nvPr/>
            </p:nvPicPr>
            <p:blipFill>
              <a:blip r:embed="rId20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369118" y="5749671"/>
                <a:ext cx="86987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" name="Picture 4"/>
              <p:cNvPicPr>
                <a:picLocks noChangeAspect="1" noChangeArrowheads="1"/>
              </p:cNvPicPr>
              <p:nvPr/>
            </p:nvPicPr>
            <p:blipFill>
              <a:blip r:embed="rId2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805077" y="5749671"/>
                <a:ext cx="17674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" name="Picture 5"/>
              <p:cNvPicPr>
                <a:picLocks noChangeAspect="1" noChangeArrowheads="1"/>
              </p:cNvPicPr>
              <p:nvPr/>
            </p:nvPicPr>
            <p:blipFill>
              <a:blip r:embed="rId2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93375" y="5449083"/>
                <a:ext cx="247418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" name="Picture 6"/>
              <p:cNvPicPr>
                <a:picLocks noChangeAspect="1" noChangeArrowheads="1"/>
              </p:cNvPicPr>
              <p:nvPr/>
            </p:nvPicPr>
            <p:blipFill>
              <a:blip r:embed="rId2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3258" t="17670" r="90616" b="75131"/>
              <a:stretch>
                <a:fillRect/>
              </a:stretch>
            </p:blipFill>
            <p:spPr bwMode="auto">
              <a:xfrm>
                <a:off x="8473059" y="5449083"/>
                <a:ext cx="50241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6" name="TextBox 65"/>
          <p:cNvSpPr txBox="1"/>
          <p:nvPr/>
        </p:nvSpPr>
        <p:spPr>
          <a:xfrm>
            <a:off x="6948166" y="1798767"/>
            <a:ext cx="2113284" cy="935726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>
              <a:lnSpc>
                <a:spcPts val="1130"/>
              </a:lnSpc>
              <a:spcAft>
                <a:spcPts val="600"/>
              </a:spcAft>
            </a:pPr>
            <a:r>
              <a:rPr lang="en-US" sz="800" b="0" dirty="0" smtClean="0">
                <a:solidFill>
                  <a:schemeClr val="bg1"/>
                </a:solidFill>
              </a:rPr>
              <a:t>TRIUMF: Alberta | British Columbia | Calgary  Carleton | Guelph | Manitoba | McMaster  Montréal | Northern British Columbia </a:t>
            </a:r>
            <a:r>
              <a:rPr lang="en-US" sz="800" b="0" baseline="0" dirty="0" smtClean="0">
                <a:solidFill>
                  <a:schemeClr val="bg1"/>
                </a:solidFill>
              </a:rPr>
              <a:t>| </a:t>
            </a:r>
            <a:r>
              <a:rPr lang="en-US" sz="800" b="0" dirty="0" smtClean="0">
                <a:solidFill>
                  <a:schemeClr val="bg1"/>
                </a:solidFill>
              </a:rPr>
              <a:t>Queen’s Regina | Saint Mary’s | Simon Fraser | Toronto Victoria | Winnipeg | York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-1" y="4810499"/>
            <a:ext cx="681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113F7C"/>
                </a:solidFill>
                <a:latin typeface="Myriad Pro"/>
                <a:cs typeface="Myriad Pro"/>
              </a:rPr>
              <a:t>Questions?</a:t>
            </a:r>
            <a:endParaRPr lang="en-US" sz="3600" dirty="0">
              <a:solidFill>
                <a:srgbClr val="113F7C"/>
              </a:solidFill>
              <a:latin typeface="Myriad Pro"/>
              <a:cs typeface="Myriad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463BB-7169-5C46-B554-EA0DC9EE8189}" type="datetime4">
              <a:rPr lang="en-US"/>
              <a:pPr>
                <a:defRPr/>
              </a:pPr>
              <a:t>July 31, 2012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7D6E3-EA9D-E741-9881-B35FD4502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15247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RIUMF_logo_grey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1099" y="67606"/>
            <a:ext cx="1102360" cy="30226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209244"/>
            <a:ext cx="9144000" cy="6487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54051" y="603778"/>
            <a:ext cx="7835899" cy="56504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209244"/>
            <a:ext cx="9144000" cy="6487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070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04FE8-1FA8-0141-B6D2-8685819FCF52}" type="datetime4">
              <a:rPr lang="en-US"/>
              <a:pPr>
                <a:defRPr/>
              </a:pPr>
              <a:t>July 31, 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2C25A-5506-FD4F-B37D-9145376A3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AB638-52DC-8846-BB7C-C7AAF38781E6}" type="datetime4">
              <a:rPr lang="en-US"/>
              <a:pPr>
                <a:defRPr/>
              </a:pPr>
              <a:t>July 31, 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44D01-0053-A943-B22B-53B005C7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4E74B-82C6-BA4C-B70D-055F6875A289}" type="datetime4">
              <a:rPr lang="en-US"/>
              <a:pPr>
                <a:defRPr/>
              </a:pPr>
              <a:t>July 31, 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12733-F38B-6A49-BC10-73E8D4B90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86354"/>
            <a:ext cx="5111750" cy="493980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48404"/>
            <a:ext cx="3008313" cy="377775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72DAB-22F3-C448-951C-B4E95EA294C7}" type="datetime4">
              <a:rPr lang="en-US"/>
              <a:pPr>
                <a:defRPr/>
              </a:pPr>
              <a:t>July 31, 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71CA4-6432-C847-B056-BB428797E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89413"/>
            <a:ext cx="5486400" cy="3038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65B64-7E10-554C-94F0-793D4BAC00EE}" type="datetime4">
              <a:rPr lang="en-US"/>
              <a:pPr>
                <a:defRPr/>
              </a:pPr>
              <a:t>July 31, 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0DE00-3A65-8A49-9448-F76943956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76999"/>
            <a:ext cx="8229600" cy="60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6888" y="6396038"/>
            <a:ext cx="1416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E10A4C9F-E961-C24B-B755-5429889F987D}" type="datetime4">
              <a:rPr lang="en-US"/>
              <a:pPr>
                <a:defRPr/>
              </a:pPr>
              <a:t>July 31, 2012</a:t>
            </a:fld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400800"/>
            <a:ext cx="502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7250" y="6400800"/>
            <a:ext cx="1439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6A860FD2-16CC-AD45-96AE-CBD078A1C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6400800"/>
            <a:ext cx="39688" cy="317500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7113" y="6400800"/>
            <a:ext cx="39687" cy="317500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034" name="Picture 10" descr="TRIUMF_logo_white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3663" y="68263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2" r:id="rId3"/>
    <p:sldLayoutId id="2147483943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5" r:id="rId13"/>
    <p:sldLayoutId id="2147483946" r:id="rId14"/>
  </p:sldLayoutIdLst>
  <p:hf hdr="0"/>
  <p:txStyles>
    <p:titleStyle>
      <a:lvl1pPr algn="r" rtl="0" eaLnBrk="1" fontAlgn="base" hangingPunct="1">
        <a:lnSpc>
          <a:spcPts val="3040"/>
        </a:lnSpc>
        <a:spcBef>
          <a:spcPct val="0"/>
        </a:spcBef>
        <a:spcAft>
          <a:spcPct val="0"/>
        </a:spcAft>
        <a:defRPr sz="3200" b="1" kern="0" spc="0">
          <a:solidFill>
            <a:schemeClr val="bg1"/>
          </a:solidFill>
          <a:latin typeface="Myriad Pro"/>
          <a:ea typeface="ＭＳ Ｐゴシック" pitchFamily="-109" charset="-128"/>
          <a:cs typeface="Myriad Pro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113F7C"/>
          </a:solidFill>
          <a:latin typeface="Myriad Pro"/>
          <a:ea typeface="ＭＳ Ｐゴシック" pitchFamily="-109" charset="-128"/>
          <a:cs typeface="Myriad Pro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>
          <a:solidFill>
            <a:srgbClr val="4F4946"/>
          </a:solidFill>
          <a:latin typeface="Myriad Pro"/>
          <a:ea typeface="ＭＳ Ｐゴシック" pitchFamily="-109" charset="-128"/>
          <a:cs typeface="Myriad Pro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4F4946"/>
          </a:solidFill>
          <a:latin typeface="Myriad Pro"/>
          <a:ea typeface="ＭＳ Ｐゴシック" pitchFamily="-109" charset="-128"/>
          <a:cs typeface="Myriad Pro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800">
          <a:solidFill>
            <a:srgbClr val="4F4946"/>
          </a:solidFill>
          <a:latin typeface="+mj-lt"/>
          <a:ea typeface="ＭＳ Ｐゴシック" pitchFamily="-109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600">
          <a:solidFill>
            <a:srgbClr val="4F4946"/>
          </a:solidFill>
          <a:latin typeface="+mj-lt"/>
          <a:ea typeface="ＭＳ Ｐゴシック" pitchFamily="-10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Operations at TRIUMF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How we </a:t>
            </a:r>
            <a:r>
              <a:rPr lang="en-US" smtClean="0"/>
              <a:t>do Business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Workshop On Accelerator Operations 2012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Eric Chapman 520MeV Operations TRIUMF</a:t>
            </a:r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" r="7386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r="14844"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3" r="1245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Control Room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143"/>
            <a:ext cx="9151212" cy="3448863"/>
          </a:xfrm>
        </p:spPr>
      </p:pic>
      <p:sp>
        <p:nvSpPr>
          <p:cNvPr id="8" name="TextBox 7"/>
          <p:cNvSpPr txBox="1"/>
          <p:nvPr/>
        </p:nvSpPr>
        <p:spPr>
          <a:xfrm>
            <a:off x="289249" y="492656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4544006"/>
            <a:ext cx="9144000" cy="231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113F7C"/>
                </a:solidFill>
                <a:latin typeface="Myriad Pro"/>
                <a:ea typeface="ＭＳ Ｐゴシック" pitchFamily="-109" charset="-128"/>
                <a:cs typeface="Myriad Pro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>
                <a:solidFill>
                  <a:srgbClr val="4F4946"/>
                </a:solidFill>
                <a:latin typeface="Myriad Pro"/>
                <a:ea typeface="ＭＳ Ｐゴシック" pitchFamily="-109" charset="-128"/>
                <a:cs typeface="Myriad Pro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F4946"/>
                </a:solidFill>
                <a:latin typeface="Myriad Pro"/>
                <a:ea typeface="ＭＳ Ｐゴシック" pitchFamily="-109" charset="-128"/>
                <a:cs typeface="Myriad Pro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>
                <a:solidFill>
                  <a:srgbClr val="4F4946"/>
                </a:solidFill>
                <a:latin typeface="+mj-lt"/>
                <a:ea typeface="ＭＳ Ｐゴシック" pitchFamily="-109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600">
                <a:solidFill>
                  <a:srgbClr val="4F4946"/>
                </a:solidFill>
                <a:latin typeface="+mj-lt"/>
                <a:ea typeface="ＭＳ Ｐゴシック" pitchFamily="-109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00"/>
                </a:solidFill>
                <a:latin typeface="+mn-lt"/>
                <a:ea typeface="ＭＳ Ｐゴシック" pitchFamily="-109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00"/>
                </a:solidFill>
                <a:latin typeface="+mn-lt"/>
                <a:ea typeface="ＭＳ Ｐゴシック" pitchFamily="-109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00"/>
                </a:solidFill>
                <a:latin typeface="+mn-lt"/>
                <a:ea typeface="ＭＳ Ｐゴシック" pitchFamily="-109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00"/>
                </a:solidFill>
                <a:latin typeface="+mn-lt"/>
                <a:ea typeface="ＭＳ Ｐゴシック" pitchFamily="-109" charset="-128"/>
              </a:defRPr>
            </a:lvl9pPr>
          </a:lstStyle>
          <a:p>
            <a:r>
              <a:rPr lang="en-US" dirty="0" smtClean="0"/>
              <a:t>OpenVMS 8.3-1H1, X Windows environment </a:t>
            </a:r>
          </a:p>
          <a:p>
            <a:r>
              <a:rPr lang="en-US" dirty="0" smtClean="0"/>
              <a:t>Proven reliable, fast and secure</a:t>
            </a:r>
          </a:p>
          <a:p>
            <a:r>
              <a:rPr lang="en-US" dirty="0"/>
              <a:t>D</a:t>
            </a:r>
            <a:r>
              <a:rPr lang="en-US" dirty="0" smtClean="0"/>
              <a:t>edicated screens yield reproducible ergonomics</a:t>
            </a:r>
          </a:p>
          <a:p>
            <a:endParaRPr lang="en-US" dirty="0" smtClean="0"/>
          </a:p>
          <a:p>
            <a:pPr marL="457200" lvl="1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92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ISAC Control Room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9249" y="492656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04928" y="5395125"/>
            <a:ext cx="7949682" cy="122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113F7C"/>
                </a:solidFill>
                <a:latin typeface="Myriad Pro"/>
                <a:ea typeface="ＭＳ Ｐゴシック" pitchFamily="-109" charset="-128"/>
                <a:cs typeface="Myriad Pro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>
                <a:solidFill>
                  <a:srgbClr val="4F4946"/>
                </a:solidFill>
                <a:latin typeface="Myriad Pro"/>
                <a:ea typeface="ＭＳ Ｐゴシック" pitchFamily="-109" charset="-128"/>
                <a:cs typeface="Myriad Pro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F4946"/>
                </a:solidFill>
                <a:latin typeface="Myriad Pro"/>
                <a:ea typeface="ＭＳ Ｐゴシック" pitchFamily="-109" charset="-128"/>
                <a:cs typeface="Myriad Pro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>
                <a:solidFill>
                  <a:srgbClr val="4F4946"/>
                </a:solidFill>
                <a:latin typeface="+mj-lt"/>
                <a:ea typeface="ＭＳ Ｐゴシック" pitchFamily="-109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600">
                <a:solidFill>
                  <a:srgbClr val="4F4946"/>
                </a:solidFill>
                <a:latin typeface="+mj-lt"/>
                <a:ea typeface="ＭＳ Ｐゴシック" pitchFamily="-109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00"/>
                </a:solidFill>
                <a:latin typeface="+mn-lt"/>
                <a:ea typeface="ＭＳ Ｐゴシック" pitchFamily="-109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00"/>
                </a:solidFill>
                <a:latin typeface="+mn-lt"/>
                <a:ea typeface="ＭＳ Ｐゴシック" pitchFamily="-109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00"/>
                </a:solidFill>
                <a:latin typeface="+mn-lt"/>
                <a:ea typeface="ＭＳ Ｐゴシック" pitchFamily="-109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00"/>
                </a:solidFill>
                <a:latin typeface="+mn-lt"/>
                <a:ea typeface="ＭＳ Ｐゴシック" pitchFamily="-109" charset="-128"/>
              </a:defRPr>
            </a:lvl9pPr>
          </a:lstStyle>
          <a:p>
            <a:r>
              <a:rPr lang="en-US" dirty="0" smtClean="0"/>
              <a:t>More common EPICS interface</a:t>
            </a:r>
          </a:p>
          <a:p>
            <a:r>
              <a:rPr lang="en-US" dirty="0" smtClean="0"/>
              <a:t>Linux based environment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Font typeface="Arial"/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86" y="1099456"/>
            <a:ext cx="5718362" cy="4288772"/>
          </a:xfrm>
        </p:spPr>
      </p:pic>
    </p:spTree>
    <p:extLst>
      <p:ext uri="{BB962C8B-B14F-4D97-AF65-F5344CB8AC3E}">
        <p14:creationId xmlns:p14="http://schemas.microsoft.com/office/powerpoint/2010/main" val="358128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4319"/>
            <a:ext cx="4273420" cy="5299788"/>
          </a:xfrm>
        </p:spPr>
        <p:txBody>
          <a:bodyPr>
            <a:normAutofit/>
          </a:bodyPr>
          <a:lstStyle/>
          <a:p>
            <a:r>
              <a:rPr lang="en-CA" dirty="0" smtClean="0"/>
              <a:t>Cyclotron 2011 availability </a:t>
            </a:r>
            <a:r>
              <a:rPr lang="en-CA" dirty="0"/>
              <a:t>achieved 93.7%. Goal &gt;90%</a:t>
            </a:r>
          </a:p>
          <a:p>
            <a:r>
              <a:rPr lang="en-CA" dirty="0" smtClean="0"/>
              <a:t> </a:t>
            </a:r>
            <a:r>
              <a:rPr lang="en-CA" dirty="0"/>
              <a:t>ISAC Rare Isotope Beam delivery:</a:t>
            </a:r>
          </a:p>
          <a:p>
            <a:r>
              <a:rPr lang="en-CA" dirty="0" smtClean="0"/>
              <a:t> 2011 </a:t>
            </a:r>
            <a:r>
              <a:rPr lang="en-CA" dirty="0"/>
              <a:t>RIB </a:t>
            </a:r>
            <a:r>
              <a:rPr lang="en-CA" dirty="0" err="1"/>
              <a:t>hrs</a:t>
            </a:r>
            <a:r>
              <a:rPr lang="en-CA" dirty="0"/>
              <a:t> projected:~2550 (successful year)</a:t>
            </a:r>
          </a:p>
          <a:p>
            <a:r>
              <a:rPr lang="en-CA" dirty="0" smtClean="0"/>
              <a:t> </a:t>
            </a:r>
            <a:r>
              <a:rPr lang="en-CA" dirty="0"/>
              <a:t>2010 RIB </a:t>
            </a:r>
            <a:r>
              <a:rPr lang="en-CA" dirty="0" err="1"/>
              <a:t>hrs</a:t>
            </a:r>
            <a:r>
              <a:rPr lang="en-CA" dirty="0"/>
              <a:t>: 1730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87" y="1194319"/>
            <a:ext cx="4587482" cy="416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82682"/>
          </a:xfrm>
        </p:spPr>
        <p:txBody>
          <a:bodyPr>
            <a:normAutofit/>
          </a:bodyPr>
          <a:lstStyle/>
          <a:p>
            <a:r>
              <a:rPr lang="en-US" dirty="0" smtClean="0"/>
              <a:t>Where are we?</a:t>
            </a:r>
          </a:p>
          <a:p>
            <a:pPr lvl="1"/>
            <a:r>
              <a:rPr lang="en-US" dirty="0" smtClean="0"/>
              <a:t>Consortium of Canadian Universities</a:t>
            </a:r>
          </a:p>
          <a:p>
            <a:pPr lvl="1"/>
            <a:r>
              <a:rPr lang="en-US" dirty="0" smtClean="0"/>
              <a:t>TRI University Meson Facility</a:t>
            </a:r>
          </a:p>
          <a:p>
            <a:pPr lvl="1"/>
            <a:r>
              <a:rPr lang="en-US" dirty="0" smtClean="0"/>
              <a:t>Partners with MDS </a:t>
            </a:r>
            <a:r>
              <a:rPr lang="en-US" dirty="0" err="1" smtClean="0"/>
              <a:t>Nordion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Located on UBC campus Vancouver, BC </a:t>
            </a:r>
          </a:p>
          <a:p>
            <a:pPr lvl="1"/>
            <a:r>
              <a:rPr lang="en-US" dirty="0" smtClean="0"/>
              <a:t>Total staff of ~400</a:t>
            </a:r>
          </a:p>
          <a:p>
            <a:r>
              <a:rPr lang="en-US" dirty="0" smtClean="0"/>
              <a:t>Financing</a:t>
            </a:r>
          </a:p>
          <a:p>
            <a:pPr lvl="1"/>
            <a:r>
              <a:rPr lang="en-US" dirty="0" smtClean="0"/>
              <a:t>National Research Council of Canada</a:t>
            </a:r>
          </a:p>
          <a:p>
            <a:pPr lvl="1"/>
            <a:r>
              <a:rPr lang="en-US" dirty="0" smtClean="0"/>
              <a:t>5 year plans approved by federal government of Canada</a:t>
            </a:r>
          </a:p>
          <a:p>
            <a:pPr lvl="1"/>
            <a:r>
              <a:rPr lang="en-US" dirty="0" smtClean="0"/>
              <a:t>Additional from grants and private revenue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Arial View of TRIUMF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847" y="1101012"/>
            <a:ext cx="6431635" cy="5756988"/>
          </a:xfrm>
        </p:spPr>
      </p:pic>
    </p:spTree>
    <p:extLst>
      <p:ext uri="{BB962C8B-B14F-4D97-AF65-F5344CB8AC3E}">
        <p14:creationId xmlns:p14="http://schemas.microsoft.com/office/powerpoint/2010/main" val="117376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Accelerators On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Cyclotron Operations</a:t>
            </a:r>
          </a:p>
          <a:p>
            <a:pPr lvl="1"/>
            <a:r>
              <a:rPr lang="en-US" dirty="0" smtClean="0"/>
              <a:t>520MeV Cyclotron, 200-250uA in high current mode</a:t>
            </a:r>
          </a:p>
          <a:p>
            <a:pPr lvl="1"/>
            <a:r>
              <a:rPr lang="en-US" dirty="0" smtClean="0"/>
              <a:t>300kV ion source</a:t>
            </a:r>
          </a:p>
          <a:p>
            <a:pPr lvl="1"/>
            <a:r>
              <a:rPr lang="en-US" dirty="0" smtClean="0"/>
              <a:t>Soon to be added photo fission E-LINAC</a:t>
            </a:r>
          </a:p>
          <a:p>
            <a:r>
              <a:rPr lang="en-US" dirty="0" smtClean="0"/>
              <a:t>ISAC Operations</a:t>
            </a:r>
          </a:p>
          <a:p>
            <a:pPr lvl="1"/>
            <a:r>
              <a:rPr lang="en-US" dirty="0"/>
              <a:t>ISAC I Drift tube LINAC, 1.5MeV/u</a:t>
            </a:r>
          </a:p>
          <a:p>
            <a:pPr lvl="1"/>
            <a:r>
              <a:rPr lang="en-US" dirty="0"/>
              <a:t>ISAC II Superconducting LINAC, </a:t>
            </a:r>
            <a:r>
              <a:rPr lang="en-US" dirty="0" smtClean="0"/>
              <a:t>20MeV/u</a:t>
            </a:r>
          </a:p>
          <a:p>
            <a:pPr lvl="1"/>
            <a:r>
              <a:rPr lang="en-CA" dirty="0"/>
              <a:t>8 </a:t>
            </a:r>
            <a:r>
              <a:rPr lang="en-CA" dirty="0" err="1"/>
              <a:t>cryo</a:t>
            </a:r>
            <a:r>
              <a:rPr lang="en-CA" dirty="0"/>
              <a:t> modules housing 40 SC RF cavities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TR-13 Cyclotron for PET, and 2 TR-30 Cyclotrons in </a:t>
            </a:r>
            <a:r>
              <a:rPr lang="en-US" dirty="0" err="1" smtClean="0"/>
              <a:t>Nordion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85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520 MeV Cyclotron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9" y="1093379"/>
            <a:ext cx="8723260" cy="5764621"/>
          </a:xfrm>
        </p:spPr>
      </p:pic>
    </p:spTree>
    <p:extLst>
      <p:ext uri="{BB962C8B-B14F-4D97-AF65-F5344CB8AC3E}">
        <p14:creationId xmlns:p14="http://schemas.microsoft.com/office/powerpoint/2010/main" val="52795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ISAC II Superconducting LINAC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18" y="1118115"/>
            <a:ext cx="7653179" cy="573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4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Beamlines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620" y="1183433"/>
            <a:ext cx="8528179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Cyclotron </a:t>
            </a:r>
          </a:p>
          <a:p>
            <a:pPr lvl="1"/>
            <a:r>
              <a:rPr lang="en-US" dirty="0" smtClean="0"/>
              <a:t>300kV injection line</a:t>
            </a:r>
          </a:p>
          <a:p>
            <a:pPr lvl="1"/>
            <a:r>
              <a:rPr lang="en-US" dirty="0" smtClean="0"/>
              <a:t>BL1A, 483MeV, 200uA, Meson production</a:t>
            </a:r>
          </a:p>
          <a:p>
            <a:pPr lvl="1"/>
            <a:r>
              <a:rPr lang="en-US" dirty="0" smtClean="0"/>
              <a:t>BL1B, 483MeV, NIF, ~400counts</a:t>
            </a:r>
          </a:p>
          <a:p>
            <a:pPr lvl="1"/>
            <a:r>
              <a:rPr lang="en-US" dirty="0" smtClean="0"/>
              <a:t>BL2A, 480MeV, 100uA, ISAC spallation target(s)</a:t>
            </a:r>
          </a:p>
          <a:p>
            <a:pPr lvl="1"/>
            <a:r>
              <a:rPr lang="en-US" dirty="0" smtClean="0"/>
              <a:t>BL2C4, 100MeV, 80uA, soon 110MeV, 100uA</a:t>
            </a:r>
          </a:p>
          <a:p>
            <a:pPr lvl="1"/>
            <a:r>
              <a:rPr lang="en-US" dirty="0" smtClean="0"/>
              <a:t>BL2C1, 70MeV-116MeV, PIF, 10nA</a:t>
            </a:r>
          </a:p>
          <a:p>
            <a:pPr lvl="1"/>
            <a:r>
              <a:rPr lang="en-US" dirty="0" smtClean="0"/>
              <a:t>BL4, soon to be ‘4N’, 480MeV, 100uA </a:t>
            </a:r>
          </a:p>
          <a:p>
            <a:r>
              <a:rPr lang="en-US" dirty="0" smtClean="0"/>
              <a:t>ISAC </a:t>
            </a:r>
          </a:p>
          <a:p>
            <a:pPr lvl="1"/>
            <a:r>
              <a:rPr lang="en-US" dirty="0" smtClean="0"/>
              <a:t>Secondary (R)IB </a:t>
            </a:r>
            <a:r>
              <a:rPr lang="en-US" dirty="0" err="1" smtClean="0"/>
              <a:t>beamlines</a:t>
            </a:r>
            <a:r>
              <a:rPr lang="en-US" dirty="0" smtClean="0"/>
              <a:t> to TUDA, DRAGON, 8Pi, EMMA &amp;TITAN</a:t>
            </a:r>
          </a:p>
          <a:p>
            <a:pPr lvl="1"/>
            <a:r>
              <a:rPr lang="en-US" dirty="0" smtClean="0"/>
              <a:t>ISAC II Superconducting LINAC, 20nA </a:t>
            </a:r>
            <a:r>
              <a:rPr lang="en-US" dirty="0" smtClean="0"/>
              <a:t>limit to EMMA and TITAN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048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Staffing and Shifts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3582954"/>
            <a:ext cx="9144000" cy="3275045"/>
          </a:xfrm>
        </p:spPr>
        <p:txBody>
          <a:bodyPr>
            <a:normAutofit/>
          </a:bodyPr>
          <a:lstStyle/>
          <a:p>
            <a:r>
              <a:rPr lang="en-US" dirty="0" smtClean="0"/>
              <a:t>Cyclotron Operations</a:t>
            </a:r>
          </a:p>
          <a:p>
            <a:pPr lvl="1"/>
            <a:r>
              <a:rPr lang="en-US" dirty="0" smtClean="0"/>
              <a:t>5 shifts of 3 operators per shift (min of 2)</a:t>
            </a:r>
          </a:p>
          <a:p>
            <a:pPr lvl="1"/>
            <a:r>
              <a:rPr lang="en-US" dirty="0" smtClean="0"/>
              <a:t>One Supervisor per shift</a:t>
            </a:r>
          </a:p>
          <a:p>
            <a:pPr lvl="1"/>
            <a:r>
              <a:rPr lang="en-US" dirty="0" smtClean="0"/>
              <a:t>3, 8 hour shifts per day starting 07:00 15:00 and 23:00</a:t>
            </a:r>
          </a:p>
          <a:p>
            <a:pPr lvl="1"/>
            <a:r>
              <a:rPr lang="en-US" dirty="0" smtClean="0"/>
              <a:t>Main Control Room manned 24hrs, 365 days a year</a:t>
            </a:r>
          </a:p>
          <a:p>
            <a:pPr lvl="1"/>
            <a:r>
              <a:rPr lang="en-US" dirty="0" smtClean="0"/>
              <a:t>Shuffle semi-annually</a:t>
            </a:r>
          </a:p>
          <a:p>
            <a:pPr lvl="1"/>
            <a:r>
              <a:rPr lang="en-US" dirty="0" smtClean="0"/>
              <a:t>Weeks split into 4,3 with 35 day rotation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642" y="1239744"/>
            <a:ext cx="7754058" cy="234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220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Staffing and Shifts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3731" y="41148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1885" y="1155441"/>
            <a:ext cx="8229600" cy="411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113F7C"/>
                </a:solidFill>
                <a:latin typeface="Myriad Pro"/>
                <a:ea typeface="ＭＳ Ｐゴシック" pitchFamily="-109" charset="-128"/>
                <a:cs typeface="Myriad Pro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>
                <a:solidFill>
                  <a:srgbClr val="4F4946"/>
                </a:solidFill>
                <a:latin typeface="Myriad Pro"/>
                <a:ea typeface="ＭＳ Ｐゴシック" pitchFamily="-109" charset="-128"/>
                <a:cs typeface="Myriad Pro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F4946"/>
                </a:solidFill>
                <a:latin typeface="Myriad Pro"/>
                <a:ea typeface="ＭＳ Ｐゴシック" pitchFamily="-109" charset="-128"/>
                <a:cs typeface="Myriad Pro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>
                <a:solidFill>
                  <a:srgbClr val="4F4946"/>
                </a:solidFill>
                <a:latin typeface="+mj-lt"/>
                <a:ea typeface="ＭＳ Ｐゴシック" pitchFamily="-109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600">
                <a:solidFill>
                  <a:srgbClr val="4F4946"/>
                </a:solidFill>
                <a:latin typeface="+mj-lt"/>
                <a:ea typeface="ＭＳ Ｐゴシック" pitchFamily="-109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00"/>
                </a:solidFill>
                <a:latin typeface="+mn-lt"/>
                <a:ea typeface="ＭＳ Ｐゴシック" pitchFamily="-109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00"/>
                </a:solidFill>
                <a:latin typeface="+mn-lt"/>
                <a:ea typeface="ＭＳ Ｐゴシック" pitchFamily="-109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00"/>
                </a:solidFill>
                <a:latin typeface="+mn-lt"/>
                <a:ea typeface="ＭＳ Ｐゴシック" pitchFamily="-109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00"/>
                </a:solidFill>
                <a:latin typeface="+mn-lt"/>
                <a:ea typeface="ＭＳ Ｐゴシック" pitchFamily="-109" charset="-128"/>
              </a:defRPr>
            </a:lvl9pPr>
          </a:lstStyle>
          <a:p>
            <a:r>
              <a:rPr lang="en-US" dirty="0" smtClean="0"/>
              <a:t>ISAC Operations</a:t>
            </a:r>
          </a:p>
          <a:p>
            <a:pPr lvl="1"/>
            <a:r>
              <a:rPr lang="en-US" dirty="0" smtClean="0"/>
              <a:t>5 shifts of 2 operators per shift (min of 1)</a:t>
            </a:r>
          </a:p>
          <a:p>
            <a:pPr lvl="1"/>
            <a:r>
              <a:rPr lang="en-US" dirty="0" smtClean="0"/>
              <a:t>3, 8 hour shifts per day</a:t>
            </a:r>
          </a:p>
          <a:p>
            <a:pPr lvl="1"/>
            <a:r>
              <a:rPr lang="en-US" dirty="0" smtClean="0"/>
              <a:t>Weeks split into 2,2,3, Starting on Monday</a:t>
            </a:r>
          </a:p>
          <a:p>
            <a:pPr lvl="1"/>
            <a:r>
              <a:rPr lang="en-US" dirty="0" smtClean="0"/>
              <a:t>Off shift during Shutdown</a:t>
            </a:r>
          </a:p>
          <a:p>
            <a:pPr lvl="1"/>
            <a:r>
              <a:rPr lang="en-US" dirty="0" smtClean="0"/>
              <a:t>10 week rotation</a:t>
            </a:r>
          </a:p>
          <a:p>
            <a:pPr lvl="1"/>
            <a:r>
              <a:rPr lang="en-US" dirty="0" smtClean="0"/>
              <a:t>Supervises beam delivery in ISAC </a:t>
            </a:r>
          </a:p>
          <a:p>
            <a:pPr lvl="1"/>
            <a:r>
              <a:rPr lang="en-US" dirty="0" smtClean="0"/>
              <a:t>LINAC operations</a:t>
            </a:r>
          </a:p>
          <a:p>
            <a:pPr lvl="1"/>
            <a:r>
              <a:rPr lang="en-US" dirty="0" smtClean="0"/>
              <a:t>RIB tuning</a:t>
            </a:r>
          </a:p>
          <a:p>
            <a:pPr marL="457200" lvl="1" indent="0">
              <a:buFont typeface="Arial"/>
              <a:buNone/>
            </a:pPr>
            <a:endParaRPr lang="en-US" dirty="0" smtClean="0"/>
          </a:p>
          <a:p>
            <a:pPr marL="457200" lvl="1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3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IUMF_presentation_template">
  <a:themeElements>
    <a:clrScheme name="TRIUMF">
      <a:dk1>
        <a:srgbClr val="000000"/>
      </a:dk1>
      <a:lt1>
        <a:sysClr val="window" lastClr="FFFFFF"/>
      </a:lt1>
      <a:dk2>
        <a:srgbClr val="6E615D"/>
      </a:dk2>
      <a:lt2>
        <a:srgbClr val="EAE6E3"/>
      </a:lt2>
      <a:accent1>
        <a:srgbClr val="005BA8"/>
      </a:accent1>
      <a:accent2>
        <a:srgbClr val="A02A17"/>
      </a:accent2>
      <a:accent3>
        <a:srgbClr val="689550"/>
      </a:accent3>
      <a:accent4>
        <a:srgbClr val="F47B29"/>
      </a:accent4>
      <a:accent5>
        <a:srgbClr val="6E615D"/>
      </a:accent5>
      <a:accent6>
        <a:srgbClr val="AFA9A6"/>
      </a:accent6>
      <a:hlink>
        <a:srgbClr val="0000FF"/>
      </a:hlink>
      <a:folHlink>
        <a:srgbClr val="AFA9A6"/>
      </a:folHlink>
    </a:clrScheme>
    <a:fontScheme name="TRIUMF Preferred">
      <a:majorFont>
        <a:latin typeface="Myriad Pro"/>
        <a:ea typeface=""/>
        <a:cs typeface=""/>
        <a:font script="Grek"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aramond"/>
        <a:ea typeface=""/>
        <a:cs typeface=""/>
        <a:font script="Grek" typeface="Times New Roman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IUMF_PPT_07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TRIUMF_presentation_template</Template>
  <TotalTime>534</TotalTime>
  <Words>389</Words>
  <Application>Microsoft Office PowerPoint</Application>
  <PresentationFormat>On-screen Show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TRIUMF_presentation_template</vt:lpstr>
      <vt:lpstr>PowerPoint Presentation</vt:lpstr>
      <vt:lpstr>Site Information</vt:lpstr>
      <vt:lpstr>Arial View of TRIUMF</vt:lpstr>
      <vt:lpstr>Accelerators On Site</vt:lpstr>
      <vt:lpstr>520 MeV Cyclotron </vt:lpstr>
      <vt:lpstr>ISAC II Superconducting LINAC</vt:lpstr>
      <vt:lpstr>Beamlines</vt:lpstr>
      <vt:lpstr>Operations Staffing and Shifts</vt:lpstr>
      <vt:lpstr>Operations Staffing and Shifts</vt:lpstr>
      <vt:lpstr>Main Control Room</vt:lpstr>
      <vt:lpstr>ISAC Control Room</vt:lpstr>
      <vt:lpstr>Reliability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</dc:creator>
  <cp:lastModifiedBy>eric</cp:lastModifiedBy>
  <cp:revision>59</cp:revision>
  <dcterms:created xsi:type="dcterms:W3CDTF">2012-07-29T10:34:08Z</dcterms:created>
  <dcterms:modified xsi:type="dcterms:W3CDTF">2012-08-01T04:04:35Z</dcterms:modified>
</cp:coreProperties>
</file>