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slide footer_maroon_742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613775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slide header_maroon_742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0" y="0"/>
            <a:ext cx="914400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52999" y="152400"/>
            <a:ext cx="1903413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8B65-4CBA-DB46-9D73-AD0C58E7BE22}" type="datetime1">
              <a:rPr lang="en-US" smtClean="0"/>
              <a:pPr/>
              <a:t>8/3/2012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62000" y="8610601"/>
            <a:ext cx="54864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24599" y="8685213"/>
            <a:ext cx="5318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5E24-A365-DF40-BF27-0C4D1E380F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6418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69693-4B73-3F4B-BE08-27CE2957F7EB}" type="datetime1">
              <a:rPr lang="en-US" smtClean="0"/>
              <a:pPr/>
              <a:t>8/3/2012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7F71-A600-874B-8C52-75C3F91F2D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680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title header_maroon_7421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title footer_maroon_7421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2E7A1B-96CB-42B4-9E97-22CAE3D2FF2A}" type="datetime1">
              <a:rPr lang="en-US" smtClean="0"/>
              <a:t>8/3/2012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3812D8-060A-440A-9672-C826CD09EBDE}" type="datetime1">
              <a:rPr lang="en-US" smtClean="0"/>
              <a:t>8/3/2012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7E636B-773E-4AC3-BFA6-B0B62520E49B}" type="datetime1">
              <a:rPr lang="en-US" smtClean="0"/>
              <a:t>8/3/2012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71583-9913-439A-8E14-3BB6AE8663A3}" type="datetime1">
              <a:rPr lang="en-US" smtClean="0"/>
              <a:t>8/3/2012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A9C08D-498B-4B08-AB33-6FBD31C98883}" type="datetime1">
              <a:rPr lang="en-US" smtClean="0"/>
              <a:t>8/3/2012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F5E534-3C52-4BC0-91A4-AA1FB50AC40E}" type="datetime1">
              <a:rPr lang="en-US" smtClean="0"/>
              <a:t>8/3/2012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168DC2-56FE-4BA7-A2DF-8137564AC896}" type="datetime1">
              <a:rPr lang="en-US" smtClean="0"/>
              <a:t>8/3/2012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1EFB42-E446-4064-B38A-26668BDF7C0A}" type="datetime1">
              <a:rPr lang="en-US" smtClean="0"/>
              <a:t>8/3/2012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5FB8D4-58AB-4735-AF1B-B7C162AF905B}" type="datetime1">
              <a:rPr lang="en-US" smtClean="0"/>
              <a:t>8/3/2012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A48A44-766D-4125-A368-246D84DD4E65}" type="datetime1">
              <a:rPr lang="en-US" smtClean="0"/>
              <a:t>8/3/2012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slide footer_maroon_7421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27775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DD6AC250-7172-4C15-AE59-847D0ED69ABD}" type="datetime1">
              <a:rPr lang="en-US" smtClean="0"/>
              <a:t>8/3/2012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4" descr="slide header_maroon_7421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5C042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Training Advanced Photon Source Operators:</a:t>
            </a:r>
            <a:br>
              <a:rPr lang="en-US" sz="2800" dirty="0" smtClean="0"/>
            </a:br>
            <a:r>
              <a:rPr lang="en-US" sz="2800" dirty="0" smtClean="0"/>
              <a:t>From the Street to the MCR</a:t>
            </a:r>
            <a:endParaRPr lang="en-US" sz="28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124200"/>
            <a:ext cx="6400800" cy="1752600"/>
          </a:xfrm>
        </p:spPr>
        <p:txBody>
          <a:bodyPr/>
          <a:lstStyle/>
          <a:p>
            <a:pPr algn="ctr"/>
            <a:r>
              <a:rPr lang="en-US" dirty="0" smtClean="0"/>
              <a:t>Joseph Sutton</a:t>
            </a:r>
          </a:p>
          <a:p>
            <a:pPr algn="ctr"/>
            <a:r>
              <a:rPr lang="en-US" dirty="0" smtClean="0"/>
              <a:t>Assistant Chief of Operations</a:t>
            </a:r>
          </a:p>
          <a:p>
            <a:pPr algn="ctr"/>
            <a:r>
              <a:rPr lang="en-US" dirty="0" smtClean="0"/>
              <a:t>Advanced Photon Source</a:t>
            </a:r>
          </a:p>
          <a:p>
            <a:pPr algn="ctr"/>
            <a:r>
              <a:rPr lang="en-US" dirty="0" smtClean="0"/>
              <a:t>Argonne National Laboratory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qualification, the program effectively ends</a:t>
            </a:r>
          </a:p>
          <a:p>
            <a:r>
              <a:rPr lang="en-US" dirty="0" smtClean="0"/>
              <a:t>ACO’s are encouraged to</a:t>
            </a:r>
          </a:p>
          <a:p>
            <a:pPr lvl="1"/>
            <a:r>
              <a:rPr lang="en-US" dirty="0" smtClean="0"/>
              <a:t>Attend meetings with Physics and Operations staff</a:t>
            </a:r>
          </a:p>
          <a:p>
            <a:pPr lvl="1"/>
            <a:r>
              <a:rPr lang="en-US" dirty="0" smtClean="0"/>
              <a:t>Keep abreast of operational and procedural changes</a:t>
            </a:r>
          </a:p>
          <a:p>
            <a:pPr lvl="1"/>
            <a:r>
              <a:rPr lang="en-US" dirty="0" smtClean="0"/>
              <a:t>Communicate changes to crews</a:t>
            </a:r>
          </a:p>
          <a:p>
            <a:r>
              <a:rPr lang="en-US" dirty="0" smtClean="0"/>
              <a:t>Operator’s are encouraged to:</a:t>
            </a:r>
          </a:p>
          <a:p>
            <a:pPr lvl="1"/>
            <a:r>
              <a:rPr lang="en-US" dirty="0" smtClean="0"/>
              <a:t>Hone skills with regular practice during downtime</a:t>
            </a:r>
          </a:p>
          <a:p>
            <a:pPr lvl="1"/>
            <a:r>
              <a:rPr lang="en-US" dirty="0" smtClean="0"/>
              <a:t>Expand skillset by completing operations projects including:</a:t>
            </a:r>
          </a:p>
          <a:p>
            <a:pPr lvl="2"/>
            <a:r>
              <a:rPr lang="en-US" dirty="0" smtClean="0"/>
              <a:t>Web Page </a:t>
            </a:r>
            <a:r>
              <a:rPr lang="en-US" dirty="0"/>
              <a:t>D</a:t>
            </a:r>
            <a:r>
              <a:rPr lang="en-US" dirty="0" smtClean="0"/>
              <a:t>evelopment</a:t>
            </a:r>
          </a:p>
          <a:p>
            <a:pPr lvl="2"/>
            <a:r>
              <a:rPr lang="en-US" dirty="0" smtClean="0"/>
              <a:t>Control Screen Development</a:t>
            </a:r>
          </a:p>
          <a:p>
            <a:pPr lvl="2"/>
            <a:r>
              <a:rPr lang="en-US" dirty="0" smtClean="0"/>
              <a:t>Alarm Handler Development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6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Conclusion and Questions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1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Glossary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ANL – Argonne National Laboratory</a:t>
            </a:r>
          </a:p>
          <a:p>
            <a:r>
              <a:rPr lang="en-US" dirty="0" smtClean="0"/>
              <a:t>APS – Advanced Photon Source</a:t>
            </a:r>
          </a:p>
          <a:p>
            <a:r>
              <a:rPr lang="en-US" dirty="0" smtClean="0"/>
              <a:t>CO – Chief of Operations</a:t>
            </a:r>
          </a:p>
          <a:p>
            <a:r>
              <a:rPr lang="en-US" dirty="0" smtClean="0"/>
              <a:t>ACO – Assistant Chief of Operations </a:t>
            </a:r>
          </a:p>
          <a:p>
            <a:r>
              <a:rPr lang="en-US" dirty="0" smtClean="0"/>
              <a:t>LINAC – Linear Accelerator</a:t>
            </a:r>
          </a:p>
          <a:p>
            <a:r>
              <a:rPr lang="en-US" dirty="0" smtClean="0"/>
              <a:t>PAR – Particle Accumulator Ring</a:t>
            </a:r>
          </a:p>
          <a:p>
            <a:r>
              <a:rPr lang="en-US" dirty="0" smtClean="0"/>
              <a:t>LOTO – Lock Out / Tag Out</a:t>
            </a:r>
          </a:p>
          <a:p>
            <a:r>
              <a:rPr lang="en-US" dirty="0" smtClean="0"/>
              <a:t>ACIS – Access Control and Interlock System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Kind of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 not deliberately seek out scientific backgrounds</a:t>
            </a:r>
          </a:p>
          <a:p>
            <a:r>
              <a:rPr lang="en-US" dirty="0" smtClean="0"/>
              <a:t>Search for various technical backgrounds  including:</a:t>
            </a:r>
          </a:p>
          <a:p>
            <a:pPr lvl="1"/>
            <a:r>
              <a:rPr lang="en-US" dirty="0" smtClean="0"/>
              <a:t>Military Personnel</a:t>
            </a:r>
          </a:p>
          <a:p>
            <a:pPr lvl="1"/>
            <a:r>
              <a:rPr lang="en-US" dirty="0" smtClean="0"/>
              <a:t>Facility Operations</a:t>
            </a:r>
          </a:p>
          <a:p>
            <a:pPr lvl="1"/>
            <a:r>
              <a:rPr lang="en-US" dirty="0" smtClean="0"/>
              <a:t>Energy Generation Facilities</a:t>
            </a:r>
          </a:p>
          <a:p>
            <a:pPr lvl="1"/>
            <a:r>
              <a:rPr lang="en-US" dirty="0" smtClean="0"/>
              <a:t>Electronic, RF generation, vacuum, etc.</a:t>
            </a:r>
          </a:p>
          <a:p>
            <a:r>
              <a:rPr lang="en-US" dirty="0" smtClean="0"/>
              <a:t>Hiring decisions are based mostly on:</a:t>
            </a:r>
          </a:p>
          <a:p>
            <a:pPr lvl="1"/>
            <a:r>
              <a:rPr lang="en-US" dirty="0" smtClean="0"/>
              <a:t>Demonstrated ability to complete training</a:t>
            </a:r>
          </a:p>
          <a:p>
            <a:pPr lvl="1"/>
            <a:r>
              <a:rPr lang="en-US" dirty="0" smtClean="0"/>
              <a:t>Ability to handle rigors of operators lifestyle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8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training is to become a fully qualified operator</a:t>
            </a:r>
          </a:p>
          <a:p>
            <a:pPr lvl="1"/>
            <a:r>
              <a:rPr lang="en-US" dirty="0" smtClean="0"/>
              <a:t>A fully qualified operator is one who is qualified on all four APS accelerators</a:t>
            </a:r>
          </a:p>
          <a:p>
            <a:r>
              <a:rPr lang="en-US" dirty="0" smtClean="0"/>
              <a:t>Three components to training and qualification:</a:t>
            </a:r>
          </a:p>
          <a:p>
            <a:pPr lvl="1"/>
            <a:r>
              <a:rPr lang="en-US" dirty="0" smtClean="0"/>
              <a:t>Component #1 – Argonne National Laboratory Specific Training</a:t>
            </a:r>
          </a:p>
          <a:p>
            <a:pPr lvl="1"/>
            <a:r>
              <a:rPr lang="en-US" dirty="0" smtClean="0"/>
              <a:t>Component #2 – General Operations Training</a:t>
            </a:r>
          </a:p>
          <a:p>
            <a:pPr lvl="1"/>
            <a:r>
              <a:rPr lang="en-US" dirty="0" smtClean="0"/>
              <a:t>Component #3 – Accelerator Specific Training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52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Component #1</a:t>
            </a:r>
            <a:br>
              <a:rPr lang="en-US" dirty="0" smtClean="0"/>
            </a:br>
            <a:r>
              <a:rPr lang="en-US" dirty="0" smtClean="0"/>
              <a:t>ANL Specific Training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courses for all employees that work on or around the APS</a:t>
            </a:r>
          </a:p>
          <a:p>
            <a:r>
              <a:rPr lang="en-US" dirty="0" smtClean="0"/>
              <a:t>Developed by ANL Environment Safety and Health Office</a:t>
            </a:r>
          </a:p>
          <a:p>
            <a:r>
              <a:rPr lang="en-US" dirty="0" smtClean="0"/>
              <a:t>Takes place in the first 30 days of joining the group</a:t>
            </a:r>
          </a:p>
          <a:p>
            <a:r>
              <a:rPr lang="en-US" dirty="0" smtClean="0"/>
              <a:t>Trainee is placed on a day shift for access to management and training</a:t>
            </a:r>
          </a:p>
          <a:p>
            <a:r>
              <a:rPr lang="en-US" dirty="0" smtClean="0"/>
              <a:t>Courses include:</a:t>
            </a:r>
          </a:p>
          <a:p>
            <a:pPr lvl="1"/>
            <a:r>
              <a:rPr lang="en-US" dirty="0" smtClean="0"/>
              <a:t>General Employee Radiation Training</a:t>
            </a:r>
          </a:p>
          <a:p>
            <a:pPr lvl="1"/>
            <a:r>
              <a:rPr lang="en-US" dirty="0" smtClean="0"/>
              <a:t>Facility Familiarization</a:t>
            </a:r>
          </a:p>
          <a:p>
            <a:pPr lvl="1"/>
            <a:r>
              <a:rPr lang="en-US" dirty="0" smtClean="0"/>
              <a:t>Tunnel Training</a:t>
            </a:r>
          </a:p>
          <a:p>
            <a:pPr lvl="1"/>
            <a:r>
              <a:rPr lang="en-US" dirty="0" smtClean="0"/>
              <a:t>Hand Tool, Ladder, and Enclosed Spaces</a:t>
            </a:r>
          </a:p>
          <a:p>
            <a:pPr lvl="1"/>
            <a:r>
              <a:rPr lang="en-US" dirty="0" smtClean="0"/>
              <a:t>Electrical Safety Training</a:t>
            </a:r>
          </a:p>
          <a:p>
            <a:pPr lvl="1"/>
            <a:r>
              <a:rPr lang="en-US" dirty="0" smtClean="0"/>
              <a:t>Logbook and Alarm Handler Training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0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Component #2</a:t>
            </a:r>
            <a:br>
              <a:rPr lang="en-US" dirty="0" smtClean="0"/>
            </a:br>
            <a:r>
              <a:rPr lang="en-US" dirty="0" smtClean="0"/>
              <a:t>General Operations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of Operations</a:t>
            </a:r>
          </a:p>
          <a:p>
            <a:r>
              <a:rPr lang="en-US" dirty="0" smtClean="0"/>
              <a:t>Accelerator Physics for Operators</a:t>
            </a:r>
          </a:p>
          <a:p>
            <a:r>
              <a:rPr lang="en-US" dirty="0" smtClean="0"/>
              <a:t>Group LOTO training</a:t>
            </a:r>
          </a:p>
          <a:p>
            <a:r>
              <a:rPr lang="en-US" dirty="0" smtClean="0"/>
              <a:t>ACIS Training</a:t>
            </a:r>
          </a:p>
          <a:p>
            <a:r>
              <a:rPr lang="en-US" dirty="0" smtClean="0"/>
              <a:t>Takes place in the first 60 days of </a:t>
            </a:r>
            <a:r>
              <a:rPr lang="en-US" dirty="0" smtClean="0"/>
              <a:t>training</a:t>
            </a:r>
          </a:p>
          <a:p>
            <a:r>
              <a:rPr lang="en-US" dirty="0" smtClean="0"/>
              <a:t>Reinforced with written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50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Component #3</a:t>
            </a:r>
            <a:br>
              <a:rPr lang="en-US" dirty="0" smtClean="0"/>
            </a:br>
            <a:r>
              <a:rPr lang="en-US" dirty="0" smtClean="0"/>
              <a:t>Accelerator Specific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by the Chief of Operations of the individual accelerator machine</a:t>
            </a:r>
          </a:p>
          <a:p>
            <a:r>
              <a:rPr lang="en-US" dirty="0" smtClean="0"/>
              <a:t>Training is conducted jointly by CO and ACO</a:t>
            </a:r>
          </a:p>
          <a:p>
            <a:r>
              <a:rPr lang="en-US" dirty="0" smtClean="0"/>
              <a:t>Trainee is placed with a crew and begins rotation</a:t>
            </a:r>
          </a:p>
          <a:p>
            <a:r>
              <a:rPr lang="en-US" dirty="0" smtClean="0"/>
              <a:t>Training and qualification are performed sequentially starting with LINAC and ending with the Storage Ring</a:t>
            </a:r>
          </a:p>
          <a:p>
            <a:r>
              <a:rPr lang="en-US" dirty="0" smtClean="0"/>
              <a:t>Five Phases:</a:t>
            </a:r>
          </a:p>
          <a:p>
            <a:pPr lvl="1"/>
            <a:r>
              <a:rPr lang="en-US" dirty="0" smtClean="0"/>
              <a:t>Required Reading</a:t>
            </a:r>
          </a:p>
          <a:p>
            <a:pPr lvl="1"/>
            <a:r>
              <a:rPr lang="en-US" dirty="0" smtClean="0"/>
              <a:t>Equipment Walkthrough Test</a:t>
            </a:r>
          </a:p>
          <a:p>
            <a:pPr lvl="1"/>
            <a:r>
              <a:rPr lang="en-US" dirty="0" smtClean="0"/>
              <a:t>Written Test</a:t>
            </a:r>
          </a:p>
          <a:p>
            <a:pPr lvl="1"/>
            <a:r>
              <a:rPr lang="en-US" dirty="0" smtClean="0"/>
              <a:t>Complete on-shift training with ACO</a:t>
            </a:r>
          </a:p>
          <a:p>
            <a:pPr lvl="1"/>
            <a:r>
              <a:rPr lang="en-US" dirty="0" smtClean="0"/>
              <a:t>Console Test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7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Qualification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Qualification order: LINAC – PAR – Booster – Storage Ring</a:t>
            </a:r>
          </a:p>
          <a:p>
            <a:r>
              <a:rPr lang="en-US" dirty="0" smtClean="0"/>
              <a:t>Expected to be completed within LINAC within first 6 months of employment</a:t>
            </a:r>
          </a:p>
          <a:p>
            <a:r>
              <a:rPr lang="en-US" dirty="0" smtClean="0"/>
              <a:t>Expected to be completed with entire program within 2 years of employment</a:t>
            </a:r>
          </a:p>
          <a:p>
            <a:r>
              <a:rPr lang="en-US" dirty="0" smtClean="0"/>
              <a:t>If a failure occurs, the trainee will be re-trained and re-tested</a:t>
            </a:r>
          </a:p>
          <a:p>
            <a:r>
              <a:rPr lang="en-US" dirty="0" smtClean="0"/>
              <a:t>Re-qualification tests every 2 years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a failure occurs with re-qualification the operator’s qualification will be suspended until such time as they pass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2003</a:t>
            </a:r>
          </a:p>
          <a:p>
            <a:r>
              <a:rPr lang="en-US" dirty="0" smtClean="0"/>
              <a:t>Hired 11 operators</a:t>
            </a:r>
          </a:p>
          <a:p>
            <a:r>
              <a:rPr lang="en-US" dirty="0" smtClean="0"/>
              <a:t>7 are still with the group</a:t>
            </a:r>
          </a:p>
          <a:p>
            <a:r>
              <a:rPr lang="en-US" dirty="0" smtClean="0"/>
              <a:t>1 has been promoted to ACO</a:t>
            </a:r>
          </a:p>
          <a:p>
            <a:r>
              <a:rPr lang="en-US" dirty="0" smtClean="0"/>
              <a:t>4 left within 1 year</a:t>
            </a:r>
          </a:p>
          <a:p>
            <a:pPr lvl="1"/>
            <a:r>
              <a:rPr lang="en-US" dirty="0" smtClean="0"/>
              <a:t>1 left voluntarily for another opportunity</a:t>
            </a:r>
          </a:p>
          <a:p>
            <a:pPr lvl="1"/>
            <a:r>
              <a:rPr lang="en-US" dirty="0" smtClean="0"/>
              <a:t>3 did not complete the training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Joseph Sutton, Advanced Photon Source, Argonne National Laboratory, Workshop for Accelerator Operations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5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oon_2007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1">
      <a:dk1>
        <a:srgbClr val="616161"/>
      </a:dk1>
      <a:lt1>
        <a:sysClr val="window" lastClr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4B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maroon_2007</Template>
  <TotalTime>215</TotalTime>
  <Words>708</Words>
  <Application>Microsoft Office PowerPoint</Application>
  <PresentationFormat>On-screen Show (4:3)</PresentationFormat>
  <Paragraphs>112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maroon_2007</vt:lpstr>
      <vt:lpstr>Training Advanced Photon Source Operators: From the Street to the MCR</vt:lpstr>
      <vt:lpstr> Glossary of Terms</vt:lpstr>
      <vt:lpstr>Our Kind of Operator</vt:lpstr>
      <vt:lpstr>Approach</vt:lpstr>
      <vt:lpstr>Component #1 ANL Specific Training </vt:lpstr>
      <vt:lpstr>Component #2 General Operations Training</vt:lpstr>
      <vt:lpstr>Component #3 Accelerator Specific Training</vt:lpstr>
      <vt:lpstr>Qualification Timeline</vt:lpstr>
      <vt:lpstr>Success</vt:lpstr>
      <vt:lpstr>Challenges</vt:lpstr>
      <vt:lpstr>Conclusion and Questions</vt:lpstr>
    </vt:vector>
  </TitlesOfParts>
  <Company>Argonne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Advanced Photon Source Operators: From the Street to the MCR</dc:title>
  <dc:creator>Felix</dc:creator>
  <cp:lastModifiedBy>Felix</cp:lastModifiedBy>
  <cp:revision>19</cp:revision>
  <dcterms:created xsi:type="dcterms:W3CDTF">2012-08-01T08:45:09Z</dcterms:created>
  <dcterms:modified xsi:type="dcterms:W3CDTF">2012-08-03T07:03:34Z</dcterms:modified>
</cp:coreProperties>
</file>