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7" r:id="rId4"/>
    <p:sldId id="260" r:id="rId5"/>
    <p:sldId id="261" r:id="rId6"/>
    <p:sldId id="258" r:id="rId7"/>
    <p:sldId id="265" r:id="rId8"/>
    <p:sldId id="266" r:id="rId9"/>
    <p:sldId id="259" r:id="rId10"/>
    <p:sldId id="262" r:id="rId11"/>
    <p:sldId id="268" r:id="rId12"/>
    <p:sldId id="264" r:id="rId13"/>
    <p:sldId id="263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9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8C7186-0107-4A97-B7C5-5B96B72B6523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12F2C-553D-48DA-9105-2F5D2A1CB5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EE3A-8D6C-4BD1-B6AD-A2DF820A320F}" type="datetime1">
              <a:rPr lang="en-US" smtClean="0"/>
              <a:t>8/6/2012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Daniel Johnson - FNAL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9EC28-2CCC-4B60-96BE-A2A5C387DE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0069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08966-389B-4ED8-85DA-9792F2BA74E5}" type="datetime1">
              <a:rPr lang="en-US" smtClean="0"/>
              <a:t>8/6/2012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Daniel Johnson - FNAL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9EC28-2CCC-4B60-96BE-A2A5C387DE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1290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129E-8C4A-4B6C-A99F-5C79080AFA19}" type="datetime1">
              <a:rPr lang="en-US" smtClean="0"/>
              <a:t>8/6/2012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Daniel Johnson - FNAL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9EC28-2CCC-4B60-96BE-A2A5C387DE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7886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E2042-0B91-4B90-929A-0693CB9E8AE8}" type="datetime1">
              <a:rPr lang="en-US" smtClean="0"/>
              <a:t>8/6/2012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Daniel Johnson - FNAL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9EC28-2CCC-4B60-96BE-A2A5C387DE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6212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A24C7-E1B0-4872-AC73-C2372DE0906A}" type="datetime1">
              <a:rPr lang="en-US" smtClean="0"/>
              <a:t>8/6/2012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Daniel Johnson - FNAL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9EC28-2CCC-4B60-96BE-A2A5C387DE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0672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E3936-FB89-445C-9982-162AA60B307B}" type="datetime1">
              <a:rPr lang="en-US" smtClean="0"/>
              <a:t>8/6/2012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Daniel Johnson - FNAL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9EC28-2CCC-4B60-96BE-A2A5C387DE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9622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54CDB-18C1-4257-9848-17F76CE4535B}" type="datetime1">
              <a:rPr lang="en-US" smtClean="0"/>
              <a:t>8/6/2012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Daniel Johnson - FNAL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9EC28-2CCC-4B60-96BE-A2A5C387DE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6442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BEDA3-D030-40D9-84D4-6D441BFB72F6}" type="datetime1">
              <a:rPr lang="en-US" smtClean="0"/>
              <a:t>8/6/2012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Daniel Johnson - FNAL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9EC28-2CCC-4B60-96BE-A2A5C387DE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8858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18B4-6899-476D-8F48-8A02E22EEC67}" type="datetime1">
              <a:rPr lang="en-US" smtClean="0"/>
              <a:t>8/6/2012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Daniel Johnson - FNAL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9EC28-2CCC-4B60-96BE-A2A5C387DE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0285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95D3-6C91-456D-8320-3BA76143B1FA}" type="datetime1">
              <a:rPr lang="en-US" smtClean="0"/>
              <a:t>8/6/2012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Daniel Johnson - FNAL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9EC28-2CCC-4B60-96BE-A2A5C387DE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7853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248F-B05E-41FC-AAC6-2F9C40EDC159}" type="datetime1">
              <a:rPr lang="en-US" smtClean="0"/>
              <a:t>8/6/2012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Daniel Johnson - FNAL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9EC28-2CCC-4B60-96BE-A2A5C387DE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4650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0B850-A156-4529-BC97-935C6F0F1A27}" type="datetime1">
              <a:rPr lang="en-US" smtClean="0"/>
              <a:t>8/6/2012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Daniel Johnson - FNAL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9EC28-2CCC-4B60-96BE-A2A5C387DE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256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dirty="0" smtClean="0"/>
              <a:t>Reorganizations, Program Changes and Reduced Funding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6248400"/>
            <a:ext cx="8839200" cy="533400"/>
          </a:xfrm>
        </p:spPr>
        <p:txBody>
          <a:bodyPr>
            <a:norm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The Fermi National Accelerator Laboratory is a U.S. Department of Energy (DOE) research laboratory, operated under DOE contract by Fermi Research Alliance (LLC), a joint partnership of the University of Chicago and the Universities Research Association (URA)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Daniel Johnson - FNAL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94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Reduced 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Turning off machine due to funding</a:t>
            </a:r>
          </a:p>
          <a:p>
            <a:pPr lvl="1"/>
            <a:r>
              <a:rPr lang="en-US" dirty="0" err="1" smtClean="0"/>
              <a:t>Tevatron</a:t>
            </a:r>
            <a:r>
              <a:rPr lang="en-US" dirty="0" smtClean="0"/>
              <a:t> wasn’t funded anymore</a:t>
            </a:r>
          </a:p>
          <a:p>
            <a:pPr lvl="1"/>
            <a:r>
              <a:rPr lang="en-US" dirty="0" smtClean="0"/>
              <a:t>New problem for us, previously had something in the works</a:t>
            </a:r>
          </a:p>
          <a:p>
            <a:pPr lvl="1"/>
            <a:r>
              <a:rPr lang="en-US" dirty="0" smtClean="0"/>
              <a:t>Still had a neutrino program to run</a:t>
            </a:r>
          </a:p>
          <a:p>
            <a:pPr lvl="1"/>
            <a:r>
              <a:rPr lang="en-US" dirty="0" smtClean="0"/>
              <a:t>Fewer machines = Fewer operators</a:t>
            </a:r>
          </a:p>
          <a:p>
            <a:pPr lvl="1"/>
            <a:r>
              <a:rPr lang="en-US" dirty="0" smtClean="0"/>
              <a:t>Shutdown for upgrades for future operation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Daniel Johnson - FNAL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852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Reduced 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Furlough</a:t>
            </a:r>
          </a:p>
          <a:p>
            <a:pPr lvl="1"/>
            <a:r>
              <a:rPr lang="en-US" dirty="0" smtClean="0"/>
              <a:t>Take some number of weeks off without pay</a:t>
            </a:r>
          </a:p>
          <a:p>
            <a:pPr lvl="1"/>
            <a:r>
              <a:rPr lang="en-US" dirty="0" smtClean="0"/>
              <a:t>Seems to be the most preferred</a:t>
            </a:r>
          </a:p>
          <a:p>
            <a:pPr lvl="1"/>
            <a:r>
              <a:rPr lang="en-US" dirty="0" smtClean="0"/>
              <a:t>Has a duration (1 week spread out)</a:t>
            </a:r>
          </a:p>
          <a:p>
            <a:pPr lvl="1"/>
            <a:r>
              <a:rPr lang="en-US" dirty="0" smtClean="0"/>
              <a:t>Everyone takes a hit, fewer bad feelings and worries</a:t>
            </a:r>
          </a:p>
          <a:p>
            <a:pPr lvl="1"/>
            <a:r>
              <a:rPr lang="en-US" dirty="0" smtClean="0"/>
              <a:t>Can calculate impact on individual basis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ble to schedule crews around people being away and still operate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Daniel Johnson - FNAL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291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Reduced 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Self-Select Voluntary Separation Program</a:t>
            </a:r>
          </a:p>
          <a:p>
            <a:pPr lvl="1"/>
            <a:r>
              <a:rPr lang="en-US" dirty="0" smtClean="0"/>
              <a:t>Only have to take it if you want</a:t>
            </a:r>
          </a:p>
          <a:p>
            <a:pPr lvl="1"/>
            <a:r>
              <a:rPr lang="en-US" dirty="0" smtClean="0"/>
              <a:t>Good for people thinking of retiring</a:t>
            </a:r>
          </a:p>
          <a:p>
            <a:pPr lvl="1"/>
            <a:r>
              <a:rPr lang="en-US" dirty="0" smtClean="0"/>
              <a:t>Good if you have another job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everal </a:t>
            </a:r>
            <a:r>
              <a:rPr lang="en-US" dirty="0"/>
              <a:t>iterations </a:t>
            </a:r>
            <a:r>
              <a:rPr lang="en-US" dirty="0" smtClean="0"/>
              <a:t>of this </a:t>
            </a:r>
            <a:r>
              <a:rPr lang="en-US" dirty="0"/>
              <a:t>coupled with involuntary </a:t>
            </a:r>
            <a:r>
              <a:rPr lang="en-US" dirty="0" smtClean="0"/>
              <a:t>separation</a:t>
            </a:r>
          </a:p>
          <a:p>
            <a:pPr lvl="1"/>
            <a:r>
              <a:rPr lang="en-US" dirty="0" smtClean="0"/>
              <a:t>People get worried when coupled with involuntary separation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Daniel Johnson - FNAL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711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Reduced 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Involuntary Separation</a:t>
            </a:r>
          </a:p>
          <a:p>
            <a:pPr lvl="1"/>
            <a:r>
              <a:rPr lang="en-US" dirty="0" smtClean="0"/>
              <a:t>Impacts entire laboratory</a:t>
            </a:r>
          </a:p>
          <a:p>
            <a:pPr lvl="1"/>
            <a:r>
              <a:rPr lang="en-US" dirty="0" smtClean="0"/>
              <a:t>Typically can’t replace people</a:t>
            </a:r>
          </a:p>
          <a:p>
            <a:pPr lvl="1"/>
            <a:r>
              <a:rPr lang="en-US" dirty="0" smtClean="0"/>
              <a:t>People actively promote themselves</a:t>
            </a:r>
          </a:p>
          <a:p>
            <a:pPr lvl="1"/>
            <a:r>
              <a:rPr lang="en-US" dirty="0" smtClean="0"/>
              <a:t>Worries operators and rumors start (Owl shifts)</a:t>
            </a:r>
          </a:p>
          <a:p>
            <a:pPr lvl="1"/>
            <a:r>
              <a:rPr lang="en-US" dirty="0"/>
              <a:t>Good </a:t>
            </a:r>
            <a:r>
              <a:rPr lang="en-US" dirty="0" smtClean="0"/>
              <a:t>people look </a:t>
            </a:r>
            <a:r>
              <a:rPr lang="en-US" dirty="0"/>
              <a:t>for other </a:t>
            </a:r>
            <a:r>
              <a:rPr lang="en-US" dirty="0" smtClean="0"/>
              <a:t>jobs</a:t>
            </a:r>
          </a:p>
          <a:p>
            <a:pPr lvl="1"/>
            <a:r>
              <a:rPr lang="en-US" dirty="0" smtClean="0"/>
              <a:t>No real positive outcome for operations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Daniel Johnson - FNAL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948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Strong lab management will plan and help get you through these times</a:t>
            </a:r>
          </a:p>
          <a:p>
            <a:r>
              <a:rPr lang="en-US" dirty="0" smtClean="0"/>
              <a:t>Tough to keep morale up during these times</a:t>
            </a:r>
          </a:p>
          <a:p>
            <a:r>
              <a:rPr lang="en-US" dirty="0" smtClean="0"/>
              <a:t>Will probably lose some good people</a:t>
            </a:r>
          </a:p>
          <a:p>
            <a:r>
              <a:rPr lang="en-US" dirty="0" smtClean="0"/>
              <a:t>Continue to do what we are good at doing</a:t>
            </a:r>
          </a:p>
          <a:p>
            <a:r>
              <a:rPr lang="en-US" dirty="0" smtClean="0"/>
              <a:t>Operators are pretty resilient and know they are needed to run the program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Daniel Johnson - FNAL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470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Goal</a:t>
            </a:r>
          </a:p>
          <a:p>
            <a:pPr lvl="1"/>
            <a:r>
              <a:rPr lang="en-US" dirty="0" smtClean="0"/>
              <a:t> Align and possibly reduce manpower by consolidating functions of similar groups</a:t>
            </a:r>
          </a:p>
          <a:p>
            <a:r>
              <a:rPr lang="en-US" dirty="0" err="1" smtClean="0"/>
              <a:t>Beamline</a:t>
            </a:r>
            <a:r>
              <a:rPr lang="en-US" dirty="0" smtClean="0"/>
              <a:t> Experimental Areas</a:t>
            </a:r>
          </a:p>
          <a:p>
            <a:pPr lvl="1"/>
            <a:r>
              <a:rPr lang="en-US" dirty="0" smtClean="0"/>
              <a:t> 3 Operations groups (Meson, Neutrino, Proton)</a:t>
            </a:r>
          </a:p>
          <a:p>
            <a:pPr lvl="1"/>
            <a:r>
              <a:rPr lang="en-US" dirty="0" smtClean="0"/>
              <a:t>One group (Experiment Area Operations) run all </a:t>
            </a:r>
            <a:r>
              <a:rPr lang="en-US" dirty="0" err="1" smtClean="0"/>
              <a:t>beamlines</a:t>
            </a:r>
            <a:endParaRPr lang="en-US" dirty="0" smtClean="0"/>
          </a:p>
          <a:p>
            <a:pPr lvl="0"/>
            <a:r>
              <a:rPr lang="en-US" sz="3100" dirty="0" smtClean="0">
                <a:solidFill>
                  <a:prstClr val="black"/>
                </a:solidFill>
              </a:rPr>
              <a:t>Immediate Issues</a:t>
            </a:r>
            <a:endParaRPr lang="en-US" dirty="0" smtClean="0"/>
          </a:p>
          <a:p>
            <a:pPr lvl="1"/>
            <a:r>
              <a:rPr lang="en-US" dirty="0" smtClean="0"/>
              <a:t>We do more than they do</a:t>
            </a:r>
          </a:p>
          <a:p>
            <a:pPr lvl="1"/>
            <a:r>
              <a:rPr lang="en-US" dirty="0" smtClean="0"/>
              <a:t>Control Room location (which one do you use, or new)</a:t>
            </a:r>
          </a:p>
          <a:p>
            <a:pPr lvl="1"/>
            <a:r>
              <a:rPr lang="en-US" dirty="0" smtClean="0"/>
              <a:t>Shift Schedule (12 hour shifts, time off, nightmare)</a:t>
            </a:r>
          </a:p>
          <a:p>
            <a:pPr lvl="1"/>
            <a:r>
              <a:rPr lang="en-US" dirty="0" smtClean="0"/>
              <a:t>How do you pick Crew Chiefs? 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Daniel Johnson - FNAL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372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3100" dirty="0" smtClean="0">
                <a:solidFill>
                  <a:prstClr val="black"/>
                </a:solidFill>
              </a:rPr>
              <a:t>Immediate Issues Cont.</a:t>
            </a:r>
            <a:endParaRPr lang="en-US" dirty="0" smtClean="0"/>
          </a:p>
          <a:p>
            <a:pPr lvl="1"/>
            <a:r>
              <a:rPr lang="en-US" dirty="0" smtClean="0"/>
              <a:t>Whose procedures do you use?</a:t>
            </a:r>
          </a:p>
          <a:p>
            <a:pPr lvl="1"/>
            <a:r>
              <a:rPr lang="en-US" dirty="0" smtClean="0"/>
              <a:t>How do you cross train? (Sharing knowledge not high on Operator agenda)</a:t>
            </a:r>
          </a:p>
          <a:p>
            <a:pPr lvl="1"/>
            <a:r>
              <a:rPr lang="en-US" dirty="0" smtClean="0"/>
              <a:t>How does seniority play into it? </a:t>
            </a:r>
          </a:p>
          <a:p>
            <a:pPr lvl="1"/>
            <a:r>
              <a:rPr lang="en-US" dirty="0" smtClean="0"/>
              <a:t>Morale changes daily</a:t>
            </a:r>
          </a:p>
          <a:p>
            <a:pPr lvl="1"/>
            <a:r>
              <a:rPr lang="en-US" dirty="0" smtClean="0"/>
              <a:t>Cliques form quickly</a:t>
            </a:r>
          </a:p>
          <a:p>
            <a:pPr lvl="1"/>
            <a:r>
              <a:rPr lang="en-US" dirty="0" smtClean="0"/>
              <a:t>Start off with many Operators</a:t>
            </a:r>
          </a:p>
          <a:p>
            <a:pPr lvl="1"/>
            <a:r>
              <a:rPr lang="en-US" dirty="0" smtClean="0"/>
              <a:t>You can expect to lose a number of Operators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Daniel Johnson - FNAL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32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Management Needs To Take Control</a:t>
            </a:r>
          </a:p>
          <a:p>
            <a:pPr lvl="1"/>
            <a:r>
              <a:rPr lang="en-US" dirty="0"/>
              <a:t>Determine direction of Operations and get everyone on board </a:t>
            </a:r>
            <a:endParaRPr lang="en-US" dirty="0" smtClean="0"/>
          </a:p>
          <a:p>
            <a:pPr lvl="1"/>
            <a:r>
              <a:rPr lang="en-US" dirty="0"/>
              <a:t>S</a:t>
            </a:r>
            <a:r>
              <a:rPr lang="en-US" dirty="0" smtClean="0"/>
              <a:t>et </a:t>
            </a:r>
            <a:r>
              <a:rPr lang="en-US" dirty="0"/>
              <a:t>up </a:t>
            </a:r>
            <a:r>
              <a:rPr lang="en-US" dirty="0" smtClean="0"/>
              <a:t>training for new direction</a:t>
            </a:r>
          </a:p>
          <a:p>
            <a:pPr lvl="1"/>
            <a:r>
              <a:rPr lang="en-US" dirty="0" smtClean="0"/>
              <a:t>Set guidelines for shift schedule discussions</a:t>
            </a:r>
          </a:p>
          <a:p>
            <a:pPr lvl="1"/>
            <a:r>
              <a:rPr lang="en-US" dirty="0" smtClean="0"/>
              <a:t>Keep group members informed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umors will be started daily, end them quickly</a:t>
            </a:r>
          </a:p>
          <a:p>
            <a:pPr lvl="1"/>
            <a:r>
              <a:rPr lang="en-US" dirty="0" smtClean="0"/>
              <a:t>Make sensible/logical decisions on Crew Chiefs (Run in parallel)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Daniel Johnson - FNAL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227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Management Cont.</a:t>
            </a:r>
            <a:endParaRPr lang="en-US" dirty="0"/>
          </a:p>
          <a:p>
            <a:pPr lvl="1"/>
            <a:r>
              <a:rPr lang="en-US" dirty="0"/>
              <a:t>You </a:t>
            </a:r>
            <a:r>
              <a:rPr lang="en-US" dirty="0" smtClean="0"/>
              <a:t>can scare operators </a:t>
            </a:r>
            <a:r>
              <a:rPr lang="en-US" dirty="0"/>
              <a:t>and don’t even know you are doing </a:t>
            </a:r>
            <a:r>
              <a:rPr lang="en-US" dirty="0" smtClean="0"/>
              <a:t>it</a:t>
            </a:r>
            <a:endParaRPr lang="en-US" dirty="0"/>
          </a:p>
          <a:p>
            <a:pPr lvl="1"/>
            <a:r>
              <a:rPr lang="en-US" dirty="0"/>
              <a:t>Timely communication is important and critical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Treat everyone equally</a:t>
            </a:r>
          </a:p>
          <a:p>
            <a:pPr lvl="1"/>
            <a:r>
              <a:rPr lang="en-US" dirty="0" smtClean="0"/>
              <a:t>Be prepared to deal with new personalities and problem people</a:t>
            </a:r>
          </a:p>
          <a:p>
            <a:pPr lvl="1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Daniel Johnson - FNAL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806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Fixed Target reduced and Collider Started</a:t>
            </a:r>
          </a:p>
          <a:p>
            <a:pPr lvl="1"/>
            <a:r>
              <a:rPr lang="en-US" dirty="0" err="1" smtClean="0"/>
              <a:t>Beamline</a:t>
            </a:r>
            <a:r>
              <a:rPr lang="en-US" dirty="0" smtClean="0"/>
              <a:t> Operators didn’t have </a:t>
            </a:r>
            <a:r>
              <a:rPr lang="en-US" dirty="0" err="1" smtClean="0"/>
              <a:t>beamlines</a:t>
            </a:r>
            <a:r>
              <a:rPr lang="en-US" dirty="0" smtClean="0"/>
              <a:t> for long periods of time</a:t>
            </a:r>
          </a:p>
          <a:p>
            <a:pPr lvl="2"/>
            <a:r>
              <a:rPr lang="en-US" dirty="0" smtClean="0"/>
              <a:t>Money to upgrade and repair started to dry up</a:t>
            </a:r>
          </a:p>
          <a:p>
            <a:pPr lvl="2"/>
            <a:r>
              <a:rPr lang="en-US" dirty="0" smtClean="0"/>
              <a:t>Operators helping various support group</a:t>
            </a:r>
          </a:p>
          <a:p>
            <a:pPr lvl="2"/>
            <a:r>
              <a:rPr lang="en-US" dirty="0" smtClean="0"/>
              <a:t>Run </a:t>
            </a:r>
            <a:r>
              <a:rPr lang="en-US" dirty="0" err="1" smtClean="0"/>
              <a:t>Beamlines</a:t>
            </a:r>
            <a:r>
              <a:rPr lang="en-US" dirty="0" smtClean="0"/>
              <a:t> when in Fixed Target operation</a:t>
            </a:r>
          </a:p>
          <a:p>
            <a:pPr lvl="1"/>
            <a:r>
              <a:rPr lang="en-US" dirty="0" smtClean="0"/>
              <a:t>Integrated Operators into Collider Experiments</a:t>
            </a:r>
          </a:p>
          <a:p>
            <a:pPr lvl="2"/>
            <a:r>
              <a:rPr lang="en-US" dirty="0" smtClean="0"/>
              <a:t>Consistency problems at experiments</a:t>
            </a:r>
          </a:p>
          <a:p>
            <a:pPr lvl="2"/>
            <a:r>
              <a:rPr lang="en-US" dirty="0" smtClean="0"/>
              <a:t>Cryogenics</a:t>
            </a:r>
          </a:p>
          <a:p>
            <a:pPr lvl="2"/>
            <a:r>
              <a:rPr lang="en-US" dirty="0" smtClean="0"/>
              <a:t>Alarms</a:t>
            </a:r>
          </a:p>
          <a:p>
            <a:pPr lvl="2"/>
            <a:r>
              <a:rPr lang="en-US" dirty="0" smtClean="0"/>
              <a:t>Run systems for consistency (High Voltage)</a:t>
            </a:r>
          </a:p>
          <a:p>
            <a:pPr lvl="2"/>
            <a:r>
              <a:rPr lang="en-US" dirty="0" smtClean="0"/>
              <a:t>Reliability increased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Daniel Johnson - FNAL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456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Collider and Fixed Target Simultaneously</a:t>
            </a:r>
          </a:p>
          <a:p>
            <a:pPr lvl="1"/>
            <a:r>
              <a:rPr lang="en-US" dirty="0" smtClean="0"/>
              <a:t>Need for Accelerator and </a:t>
            </a:r>
            <a:r>
              <a:rPr lang="en-US" dirty="0" err="1" smtClean="0"/>
              <a:t>Beamline</a:t>
            </a:r>
            <a:r>
              <a:rPr lang="en-US" dirty="0" smtClean="0"/>
              <a:t> Operators at the same time</a:t>
            </a:r>
          </a:p>
          <a:p>
            <a:pPr lvl="1"/>
            <a:r>
              <a:rPr lang="en-US" dirty="0" smtClean="0"/>
              <a:t>Reorganized </a:t>
            </a:r>
            <a:r>
              <a:rPr lang="en-US" dirty="0"/>
              <a:t>to form one </a:t>
            </a:r>
            <a:r>
              <a:rPr lang="en-US" dirty="0" smtClean="0"/>
              <a:t>Operations group</a:t>
            </a:r>
          </a:p>
          <a:p>
            <a:pPr lvl="1"/>
            <a:r>
              <a:rPr lang="en-US" dirty="0" smtClean="0"/>
              <a:t>Whole new ball game for Operators</a:t>
            </a:r>
          </a:p>
          <a:p>
            <a:pPr lvl="1"/>
            <a:r>
              <a:rPr lang="en-US" dirty="0" smtClean="0"/>
              <a:t>Back to the problems with reorganization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Daniel Johnson - FNAL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48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Collider gone on to the Intensity Frontier</a:t>
            </a:r>
          </a:p>
          <a:p>
            <a:pPr lvl="1"/>
            <a:r>
              <a:rPr lang="en-US" dirty="0" smtClean="0"/>
              <a:t>No more </a:t>
            </a:r>
            <a:r>
              <a:rPr lang="en-US" dirty="0" err="1" smtClean="0"/>
              <a:t>Tevatron</a:t>
            </a:r>
            <a:r>
              <a:rPr lang="en-US" dirty="0" smtClean="0"/>
              <a:t> stores spinning for hours</a:t>
            </a:r>
            <a:endParaRPr lang="en-US" dirty="0"/>
          </a:p>
          <a:p>
            <a:pPr lvl="1"/>
            <a:r>
              <a:rPr lang="en-US" dirty="0" smtClean="0"/>
              <a:t>Management thinks crews should be reduced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eduction through attrition</a:t>
            </a:r>
          </a:p>
          <a:p>
            <a:pPr lvl="1"/>
            <a:r>
              <a:rPr lang="en-US" dirty="0" smtClean="0"/>
              <a:t>Training changes dramatically (Lost several machines)</a:t>
            </a:r>
          </a:p>
          <a:p>
            <a:pPr lvl="1"/>
            <a:r>
              <a:rPr lang="en-US" dirty="0" smtClean="0"/>
              <a:t>Operators spend more time actively tuning machines</a:t>
            </a:r>
          </a:p>
          <a:p>
            <a:pPr lvl="1"/>
            <a:r>
              <a:rPr lang="en-US" dirty="0" smtClean="0"/>
              <a:t>Upgrades, new </a:t>
            </a:r>
            <a:r>
              <a:rPr lang="en-US" dirty="0" err="1" smtClean="0"/>
              <a:t>beamlines</a:t>
            </a:r>
            <a:r>
              <a:rPr lang="en-US" dirty="0" smtClean="0"/>
              <a:t> and experiments provide a promising future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Daniel Johnson - FNAL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956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Reduced 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Turning off a machine due to funding</a:t>
            </a:r>
          </a:p>
          <a:p>
            <a:r>
              <a:rPr lang="en-US" dirty="0" smtClean="0"/>
              <a:t>Furlough</a:t>
            </a:r>
          </a:p>
          <a:p>
            <a:r>
              <a:rPr lang="en-US" dirty="0" smtClean="0"/>
              <a:t>Self-Select Voluntary Separation Program (SSVSP)</a:t>
            </a:r>
          </a:p>
          <a:p>
            <a:r>
              <a:rPr lang="en-US" dirty="0" smtClean="0"/>
              <a:t>Involuntary Separation Process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Daniel Johnson - FNAL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149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712</Words>
  <Application>Microsoft Office PowerPoint</Application>
  <PresentationFormat>On-screen Show (4:3)</PresentationFormat>
  <Paragraphs>120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Reorganizations, Program Changes and Reduced Funding</vt:lpstr>
      <vt:lpstr>Reorganizations</vt:lpstr>
      <vt:lpstr>Reorganizations</vt:lpstr>
      <vt:lpstr>Reorganizations</vt:lpstr>
      <vt:lpstr>Reorganizations</vt:lpstr>
      <vt:lpstr>Program Changes</vt:lpstr>
      <vt:lpstr>Program Changes</vt:lpstr>
      <vt:lpstr>Program Changes</vt:lpstr>
      <vt:lpstr>Reduced Funding</vt:lpstr>
      <vt:lpstr>Reduced Funding</vt:lpstr>
      <vt:lpstr>Reduced Funding</vt:lpstr>
      <vt:lpstr>Reduced Funding</vt:lpstr>
      <vt:lpstr>Reduced Funding</vt:lpstr>
      <vt:lpstr>Summary</vt:lpstr>
    </vt:vector>
  </TitlesOfParts>
  <Company>Fermilab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Reorganizations, Program Changes and Reduced Funding</dc:title>
  <dc:creator>Daniel A. Johnson x2074 05157N</dc:creator>
  <cp:lastModifiedBy>Dan Everyday</cp:lastModifiedBy>
  <cp:revision>31</cp:revision>
  <dcterms:created xsi:type="dcterms:W3CDTF">2012-07-30T21:08:19Z</dcterms:created>
  <dcterms:modified xsi:type="dcterms:W3CDTF">2012-08-06T22:53:18Z</dcterms:modified>
</cp:coreProperties>
</file>