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84" r:id="rId3"/>
    <p:sldId id="387" r:id="rId4"/>
    <p:sldId id="365" r:id="rId5"/>
    <p:sldId id="384" r:id="rId6"/>
    <p:sldId id="386" r:id="rId7"/>
    <p:sldId id="379" r:id="rId8"/>
    <p:sldId id="389" r:id="rId9"/>
    <p:sldId id="381" r:id="rId10"/>
    <p:sldId id="388" r:id="rId11"/>
    <p:sldId id="390" r:id="rId12"/>
    <p:sldId id="383" r:id="rId13"/>
    <p:sldId id="380" r:id="rId14"/>
    <p:sldId id="391" r:id="rId15"/>
    <p:sldId id="382" r:id="rId16"/>
    <p:sldId id="392" r:id="rId17"/>
    <p:sldId id="393" r:id="rId18"/>
    <p:sldId id="394" r:id="rId19"/>
    <p:sldId id="395" r:id="rId20"/>
    <p:sldId id="396" r:id="rId21"/>
    <p:sldId id="399" r:id="rId22"/>
    <p:sldId id="400" r:id="rId23"/>
    <p:sldId id="401" r:id="rId24"/>
    <p:sldId id="402" r:id="rId25"/>
    <p:sldId id="397" r:id="rId26"/>
    <p:sldId id="403" r:id="rId27"/>
    <p:sldId id="404" r:id="rId28"/>
    <p:sldId id="406" r:id="rId29"/>
    <p:sldId id="405" r:id="rId30"/>
    <p:sldId id="296" r:id="rId31"/>
  </p:sldIdLst>
  <p:sldSz cx="9144000" cy="6858000" type="screen4x3"/>
  <p:notesSz cx="6669088" cy="9928225"/>
  <p:defaultTextStyle>
    <a:defPPr>
      <a:defRPr lang="zh-TW"/>
    </a:defPPr>
    <a:lvl1pPr algn="l" rtl="0" fontAlgn="base">
      <a:spcBef>
        <a:spcPct val="0"/>
      </a:spcBef>
      <a:spcAft>
        <a:spcPct val="0"/>
      </a:spcAft>
      <a:defRPr kumimoji="1" kern="1200">
        <a:solidFill>
          <a:schemeClr val="tx1"/>
        </a:solidFill>
        <a:latin typeface="Arial"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charset="0"/>
        <a:ea typeface="標楷體" pitchFamily="65" charset="-120"/>
        <a:cs typeface="+mn-cs"/>
      </a:defRPr>
    </a:lvl5pPr>
    <a:lvl6pPr marL="2286000" algn="l" defTabSz="914400" rtl="0" eaLnBrk="1" latinLnBrk="0" hangingPunct="1">
      <a:defRPr kumimoji="1" kern="1200">
        <a:solidFill>
          <a:schemeClr val="tx1"/>
        </a:solidFill>
        <a:latin typeface="Arial" charset="0"/>
        <a:ea typeface="標楷體" pitchFamily="65" charset="-120"/>
        <a:cs typeface="+mn-cs"/>
      </a:defRPr>
    </a:lvl6pPr>
    <a:lvl7pPr marL="2743200" algn="l" defTabSz="914400" rtl="0" eaLnBrk="1" latinLnBrk="0" hangingPunct="1">
      <a:defRPr kumimoji="1" kern="1200">
        <a:solidFill>
          <a:schemeClr val="tx1"/>
        </a:solidFill>
        <a:latin typeface="Arial" charset="0"/>
        <a:ea typeface="標楷體" pitchFamily="65" charset="-120"/>
        <a:cs typeface="+mn-cs"/>
      </a:defRPr>
    </a:lvl7pPr>
    <a:lvl8pPr marL="3200400" algn="l" defTabSz="914400" rtl="0" eaLnBrk="1" latinLnBrk="0" hangingPunct="1">
      <a:defRPr kumimoji="1" kern="1200">
        <a:solidFill>
          <a:schemeClr val="tx1"/>
        </a:solidFill>
        <a:latin typeface="Arial" charset="0"/>
        <a:ea typeface="標楷體" pitchFamily="65" charset="-120"/>
        <a:cs typeface="+mn-cs"/>
      </a:defRPr>
    </a:lvl8pPr>
    <a:lvl9pPr marL="3657600" algn="l" defTabSz="914400" rtl="0" eaLnBrk="1" latinLnBrk="0" hangingPunct="1">
      <a:defRPr kumimoji="1" kern="1200">
        <a:solidFill>
          <a:schemeClr val="tx1"/>
        </a:solidFill>
        <a:latin typeface="Arial" charset="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99CCFF"/>
    <a:srgbClr val="339933"/>
    <a:srgbClr val="DDDDDD"/>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83557" autoAdjust="0"/>
  </p:normalViewPr>
  <p:slideViewPr>
    <p:cSldViewPr>
      <p:cViewPr>
        <p:scale>
          <a:sx n="70" d="100"/>
          <a:sy n="70" d="100"/>
        </p:scale>
        <p:origin x="-1536" y="3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90665" cy="495300"/>
          </a:xfrm>
          <a:prstGeom prst="rect">
            <a:avLst/>
          </a:prstGeom>
          <a:noFill/>
          <a:ln w="9525">
            <a:noFill/>
            <a:miter lim="800000"/>
            <a:headEnd/>
            <a:tailEnd/>
          </a:ln>
          <a:effectLst/>
        </p:spPr>
        <p:txBody>
          <a:bodyPr vert="horz" wrap="square" lIns="94711" tIns="47356" rIns="94711" bIns="47356" numCol="1" anchor="t" anchorCtr="0" compatLnSpc="1">
            <a:prstTxWarp prst="textNoShape">
              <a:avLst/>
            </a:prstTxWarp>
          </a:bodyPr>
          <a:lstStyle>
            <a:lvl1pPr defTabSz="947074">
              <a:defRPr sz="1300">
                <a:ea typeface="新細明體" charset="-120"/>
              </a:defRPr>
            </a:lvl1pPr>
          </a:lstStyle>
          <a:p>
            <a:pPr>
              <a:defRPr/>
            </a:pPr>
            <a:endParaRPr lang="en-US" altLang="zh-TW"/>
          </a:p>
        </p:txBody>
      </p:sp>
      <p:sp>
        <p:nvSpPr>
          <p:cNvPr id="5123" name="Rectangle 3"/>
          <p:cNvSpPr>
            <a:spLocks noGrp="1" noChangeArrowheads="1"/>
          </p:cNvSpPr>
          <p:nvPr>
            <p:ph type="dt" idx="1"/>
          </p:nvPr>
        </p:nvSpPr>
        <p:spPr bwMode="auto">
          <a:xfrm>
            <a:off x="3776866" y="0"/>
            <a:ext cx="2890665" cy="495300"/>
          </a:xfrm>
          <a:prstGeom prst="rect">
            <a:avLst/>
          </a:prstGeom>
          <a:noFill/>
          <a:ln w="9525">
            <a:noFill/>
            <a:miter lim="800000"/>
            <a:headEnd/>
            <a:tailEnd/>
          </a:ln>
          <a:effectLst/>
        </p:spPr>
        <p:txBody>
          <a:bodyPr vert="horz" wrap="square" lIns="94711" tIns="47356" rIns="94711" bIns="47356" numCol="1" anchor="t" anchorCtr="0" compatLnSpc="1">
            <a:prstTxWarp prst="textNoShape">
              <a:avLst/>
            </a:prstTxWarp>
          </a:bodyPr>
          <a:lstStyle>
            <a:lvl1pPr algn="r" defTabSz="947074">
              <a:defRPr sz="1300">
                <a:ea typeface="新細明體" charset="-120"/>
              </a:defRPr>
            </a:lvl1pPr>
          </a:lstStyle>
          <a:p>
            <a:pPr>
              <a:defRPr/>
            </a:pPr>
            <a:endParaRPr lang="en-US" altLang="zh-TW"/>
          </a:p>
        </p:txBody>
      </p:sp>
      <p:sp>
        <p:nvSpPr>
          <p:cNvPr id="23556" name="Rectangle 4"/>
          <p:cNvSpPr>
            <a:spLocks noGrp="1" noRot="1" noChangeAspect="1" noChangeArrowheads="1" noTextEdit="1"/>
          </p:cNvSpPr>
          <p:nvPr>
            <p:ph type="sldImg" idx="2"/>
          </p:nvPr>
        </p:nvSpPr>
        <p:spPr bwMode="auto">
          <a:xfrm>
            <a:off x="855663" y="746125"/>
            <a:ext cx="4959350" cy="37211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66598" y="4714876"/>
            <a:ext cx="5335893" cy="4467225"/>
          </a:xfrm>
          <a:prstGeom prst="rect">
            <a:avLst/>
          </a:prstGeom>
          <a:noFill/>
          <a:ln w="9525">
            <a:noFill/>
            <a:miter lim="800000"/>
            <a:headEnd/>
            <a:tailEnd/>
          </a:ln>
          <a:effectLst/>
        </p:spPr>
        <p:txBody>
          <a:bodyPr vert="horz" wrap="square" lIns="94711" tIns="47356" rIns="94711" bIns="47356"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5126" name="Rectangle 6"/>
          <p:cNvSpPr>
            <a:spLocks noGrp="1" noChangeArrowheads="1"/>
          </p:cNvSpPr>
          <p:nvPr>
            <p:ph type="ftr" sz="quarter" idx="4"/>
          </p:nvPr>
        </p:nvSpPr>
        <p:spPr bwMode="auto">
          <a:xfrm>
            <a:off x="0" y="9431338"/>
            <a:ext cx="2890665" cy="495300"/>
          </a:xfrm>
          <a:prstGeom prst="rect">
            <a:avLst/>
          </a:prstGeom>
          <a:noFill/>
          <a:ln w="9525">
            <a:noFill/>
            <a:miter lim="800000"/>
            <a:headEnd/>
            <a:tailEnd/>
          </a:ln>
          <a:effectLst/>
        </p:spPr>
        <p:txBody>
          <a:bodyPr vert="horz" wrap="square" lIns="94711" tIns="47356" rIns="94711" bIns="47356" numCol="1" anchor="b" anchorCtr="0" compatLnSpc="1">
            <a:prstTxWarp prst="textNoShape">
              <a:avLst/>
            </a:prstTxWarp>
          </a:bodyPr>
          <a:lstStyle>
            <a:lvl1pPr defTabSz="947074">
              <a:defRPr sz="1300">
                <a:ea typeface="新細明體" charset="-120"/>
              </a:defRPr>
            </a:lvl1pPr>
          </a:lstStyle>
          <a:p>
            <a:pPr>
              <a:defRPr/>
            </a:pPr>
            <a:endParaRPr lang="en-US" altLang="zh-TW"/>
          </a:p>
        </p:txBody>
      </p:sp>
      <p:sp>
        <p:nvSpPr>
          <p:cNvPr id="5127" name="Rectangle 7"/>
          <p:cNvSpPr>
            <a:spLocks noGrp="1" noChangeArrowheads="1"/>
          </p:cNvSpPr>
          <p:nvPr>
            <p:ph type="sldNum" sz="quarter" idx="5"/>
          </p:nvPr>
        </p:nvSpPr>
        <p:spPr bwMode="auto">
          <a:xfrm>
            <a:off x="3776866" y="9431338"/>
            <a:ext cx="2890665" cy="495300"/>
          </a:xfrm>
          <a:prstGeom prst="rect">
            <a:avLst/>
          </a:prstGeom>
          <a:noFill/>
          <a:ln w="9525">
            <a:noFill/>
            <a:miter lim="800000"/>
            <a:headEnd/>
            <a:tailEnd/>
          </a:ln>
          <a:effectLst/>
        </p:spPr>
        <p:txBody>
          <a:bodyPr vert="horz" wrap="square" lIns="94711" tIns="47356" rIns="94711" bIns="47356" numCol="1" anchor="b" anchorCtr="0" compatLnSpc="1">
            <a:prstTxWarp prst="textNoShape">
              <a:avLst/>
            </a:prstTxWarp>
          </a:bodyPr>
          <a:lstStyle>
            <a:lvl1pPr algn="r" defTabSz="947074">
              <a:defRPr sz="1300">
                <a:ea typeface="新細明體" charset="-120"/>
              </a:defRPr>
            </a:lvl1pPr>
          </a:lstStyle>
          <a:p>
            <a:pPr>
              <a:defRPr/>
            </a:pPr>
            <a:fld id="{04E7A091-6979-4725-8288-1629A88E79AC}" type="slidenum">
              <a:rPr lang="en-US" altLang="zh-TW"/>
              <a:pPr>
                <a:defRPr/>
              </a:pPr>
              <a:t>‹#›</a:t>
            </a:fld>
            <a:endParaRPr lang="en-US" altLang="zh-TW"/>
          </a:p>
        </p:txBody>
      </p:sp>
    </p:spTree>
    <p:extLst>
      <p:ext uri="{BB962C8B-B14F-4D97-AF65-F5344CB8AC3E}">
        <p14:creationId xmlns:p14="http://schemas.microsoft.com/office/powerpoint/2010/main" val="3362893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3491F32A-2B8E-4D5A-AD6F-7C3DCF0B0F2B}" type="slidenum">
              <a:rPr lang="en-US" altLang="zh-TW" smtClean="0">
                <a:ea typeface="新細明體" pitchFamily="18" charset="-120"/>
              </a:rPr>
              <a:pPr/>
              <a:t>1</a:t>
            </a:fld>
            <a:endParaRPr lang="en-US" altLang="zh-TW" smtClean="0">
              <a:ea typeface="新細明體" pitchFamily="18" charset="-12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r>
              <a:rPr kumimoji="1" lang="en-US" altLang="zh-TW" sz="1200" b="1" kern="1200" dirty="0" smtClean="0">
                <a:solidFill>
                  <a:schemeClr val="tx1"/>
                </a:solidFill>
                <a:effectLst/>
                <a:latin typeface="Arial" charset="0"/>
                <a:ea typeface="新細明體" charset="-120"/>
                <a:cs typeface="+mn-cs"/>
              </a:rPr>
              <a:t>Good morning!</a:t>
            </a:r>
            <a:endParaRPr kumimoji="1" lang="zh-TW" altLang="zh-TW" sz="1200" kern="1200" dirty="0" smtClean="0">
              <a:solidFill>
                <a:schemeClr val="tx1"/>
              </a:solidFill>
              <a:effectLst/>
              <a:latin typeface="Arial" charset="0"/>
              <a:ea typeface="新細明體" charset="-120"/>
              <a:cs typeface="+mn-cs"/>
            </a:endParaRPr>
          </a:p>
          <a:p>
            <a:r>
              <a:rPr kumimoji="1" lang="en-US" altLang="zh-TW" sz="1200" b="1" kern="1200" dirty="0" smtClean="0">
                <a:solidFill>
                  <a:schemeClr val="tx1"/>
                </a:solidFill>
                <a:effectLst/>
                <a:latin typeface="Arial" charset="0"/>
                <a:ea typeface="新細明體" charset="-120"/>
                <a:cs typeface="+mn-cs"/>
              </a:rPr>
              <a:t>I am Yi Chih Liu </a:t>
            </a:r>
            <a:r>
              <a:rPr kumimoji="1" lang="en-US" altLang="zh-TW" sz="1200" b="1" kern="1200" baseline="0" dirty="0" smtClean="0">
                <a:solidFill>
                  <a:schemeClr val="tx1"/>
                </a:solidFill>
                <a:effectLst/>
                <a:latin typeface="Arial" charset="0"/>
                <a:ea typeface="新細明體" charset="-120"/>
                <a:cs typeface="+mn-cs"/>
              </a:rPr>
              <a:t>from </a:t>
            </a:r>
            <a:r>
              <a:rPr kumimoji="1" lang="en-US" altLang="zh-TW" sz="1200" b="1" kern="1200" dirty="0" smtClean="0">
                <a:solidFill>
                  <a:schemeClr val="tx1"/>
                </a:solidFill>
                <a:effectLst/>
                <a:latin typeface="Arial" charset="0"/>
                <a:ea typeface="新細明體" charset="-120"/>
                <a:cs typeface="+mn-cs"/>
              </a:rPr>
              <a:t>Taiwan light source</a:t>
            </a:r>
            <a:endParaRPr lang="zh-TW" altLang="zh-TW" dirty="0" smtClean="0">
              <a:ea typeface="新細明體" pitchFamily="18"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beam loss occurred</a:t>
            </a:r>
            <a:r>
              <a:rPr kumimoji="1" lang="en-US" altLang="zh-TW" baseline="0" dirty="0" smtClean="0"/>
              <a:t> during injection</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10</a:t>
            </a:fld>
            <a:endParaRPr lang="en-US" altLang="zh-TW"/>
          </a:p>
        </p:txBody>
      </p:sp>
    </p:spTree>
    <p:extLst>
      <p:ext uri="{BB962C8B-B14F-4D97-AF65-F5344CB8AC3E}">
        <p14:creationId xmlns:p14="http://schemas.microsoft.com/office/powerpoint/2010/main" val="208719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beam loss was caused</a:t>
            </a:r>
            <a:r>
              <a:rPr kumimoji="1" lang="en-US" altLang="zh-TW" baseline="0" dirty="0" smtClean="0"/>
              <a:t> by k3 waveform shifted during injection</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11</a:t>
            </a:fld>
            <a:endParaRPr lang="en-US" altLang="zh-TW"/>
          </a:p>
        </p:txBody>
      </p:sp>
    </p:spTree>
    <p:extLst>
      <p:ext uri="{BB962C8B-B14F-4D97-AF65-F5344CB8AC3E}">
        <p14:creationId xmlns:p14="http://schemas.microsoft.com/office/powerpoint/2010/main" val="124312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dirty="0" smtClean="0"/>
          </a:p>
          <a:p>
            <a:r>
              <a:rPr kumimoji="1" lang="en-US" altLang="zh-TW" baseline="0" dirty="0" smtClean="0"/>
              <a:t>By </a:t>
            </a:r>
            <a:r>
              <a:rPr kumimoji="1" lang="en-US" altLang="zh-TW" dirty="0" smtClean="0"/>
              <a:t>combining </a:t>
            </a:r>
            <a:r>
              <a:rPr kumimoji="1" lang="en-US" altLang="zh-TW" baseline="0" dirty="0" smtClean="0"/>
              <a:t> the archive data with data analyzer w</a:t>
            </a:r>
            <a:r>
              <a:rPr kumimoji="1" lang="en-US" altLang="zh-TW" dirty="0" smtClean="0"/>
              <a:t>e found that the spikes of output power of TFB were caused by</a:t>
            </a:r>
            <a:r>
              <a:rPr kumimoji="1" lang="en-US" altLang="zh-TW" baseline="0" dirty="0" smtClean="0"/>
              <a:t> the spikes of </a:t>
            </a:r>
            <a:r>
              <a:rPr kumimoji="1" lang="en-US" altLang="zh-TW" baseline="0" dirty="0" err="1" smtClean="0"/>
              <a:t>quadrupole</a:t>
            </a:r>
            <a:r>
              <a:rPr kumimoji="1" lang="en-US" altLang="zh-TW" baseline="0" dirty="0" smtClean="0"/>
              <a:t> current ,and of course the spikes of </a:t>
            </a:r>
            <a:r>
              <a:rPr kumimoji="1" lang="en-US" altLang="zh-TW" baseline="0" dirty="0" err="1" smtClean="0"/>
              <a:t>quadrupole</a:t>
            </a:r>
            <a:r>
              <a:rPr kumimoji="1" lang="en-US" altLang="zh-TW" baseline="0" dirty="0" smtClean="0"/>
              <a:t> current resulted from a broken connector</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12</a:t>
            </a:fld>
            <a:endParaRPr lang="en-US" altLang="zh-TW"/>
          </a:p>
        </p:txBody>
      </p:sp>
    </p:spTree>
    <p:extLst>
      <p:ext uri="{BB962C8B-B14F-4D97-AF65-F5344CB8AC3E}">
        <p14:creationId xmlns:p14="http://schemas.microsoft.com/office/powerpoint/2010/main" val="229297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dirty="0" smtClean="0"/>
              <a:t>Compared to the similar failure patterns,</a:t>
            </a:r>
            <a:r>
              <a:rPr lang="en-US" altLang="zh-TW" baseline="0" dirty="0" smtClean="0"/>
              <a:t> We found t</a:t>
            </a:r>
            <a:r>
              <a:rPr lang="en-US" altLang="zh-TW" dirty="0" smtClean="0"/>
              <a:t>here</a:t>
            </a:r>
            <a:r>
              <a:rPr lang="en-US" altLang="zh-TW" baseline="0" dirty="0" smtClean="0"/>
              <a:t> was another trip event caused by the broken connector. It seemed to be that the connector of </a:t>
            </a:r>
            <a:r>
              <a:rPr lang="en-US" altLang="zh-TW" baseline="0" dirty="0" err="1" smtClean="0"/>
              <a:t>quadrupole</a:t>
            </a:r>
            <a:r>
              <a:rPr lang="en-US" altLang="zh-TW" baseline="0" dirty="0" smtClean="0"/>
              <a:t> power supply started breaking and induced the applied </a:t>
            </a:r>
            <a:r>
              <a:rPr lang="en-US" altLang="zh-TW" baseline="0" dirty="0" err="1" smtClean="0"/>
              <a:t>quadrupole</a:t>
            </a:r>
            <a:r>
              <a:rPr lang="en-US" altLang="zh-TW" baseline="0" dirty="0" smtClean="0"/>
              <a:t> current change, the a partial beam losses occurred subsequently</a:t>
            </a:r>
            <a:endParaRPr lang="zh-TW" altLang="en-US" dirty="0" smtClean="0"/>
          </a:p>
        </p:txBody>
      </p:sp>
      <p:sp>
        <p:nvSpPr>
          <p:cNvPr id="276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1618E3-3368-40AB-ADCB-65B1DB617C7C}" type="slidenum">
              <a:rPr lang="zh-TW" altLang="en-US">
                <a:solidFill>
                  <a:prstClr val="black"/>
                </a:solidFill>
              </a:rPr>
              <a:pPr/>
              <a:t>13</a:t>
            </a:fld>
            <a:endParaRPr lang="en-US" altLang="zh-TW">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This</a:t>
            </a:r>
            <a:r>
              <a:rPr kumimoji="1" lang="en-US" altLang="zh-TW" baseline="0" dirty="0" smtClean="0"/>
              <a:t> is an example of combination of several diagnostic tools to look at what was going on when a voltage sag event of Tai-power. occurred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14</a:t>
            </a:fld>
            <a:endParaRPr lang="en-US" altLang="zh-TW"/>
          </a:p>
        </p:txBody>
      </p:sp>
    </p:spTree>
    <p:extLst>
      <p:ext uri="{BB962C8B-B14F-4D97-AF65-F5344CB8AC3E}">
        <p14:creationId xmlns:p14="http://schemas.microsoft.com/office/powerpoint/2010/main" val="161196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15</a:t>
            </a:fld>
            <a:endParaRPr lang="en-US" altLang="zh-TW"/>
          </a:p>
        </p:txBody>
      </p:sp>
    </p:spTree>
    <p:extLst>
      <p:ext uri="{BB962C8B-B14F-4D97-AF65-F5344CB8AC3E}">
        <p14:creationId xmlns:p14="http://schemas.microsoft.com/office/powerpoint/2010/main" val="69953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Form turn-by-turn</a:t>
            </a:r>
            <a:r>
              <a:rPr kumimoji="1" lang="en-US" altLang="zh-TW" baseline="0" dirty="0" smtClean="0"/>
              <a:t> BPM signals, we found that </a:t>
            </a:r>
            <a:r>
              <a:rPr kumimoji="1" lang="en-US" altLang="zh-TW" dirty="0" smtClean="0"/>
              <a:t>the SRF high voltage was terminated</a:t>
            </a:r>
            <a:r>
              <a:rPr kumimoji="1" lang="en-US" altLang="zh-TW" baseline="0" dirty="0" smtClean="0"/>
              <a:t> before stored beam was lost.</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16</a:t>
            </a:fld>
            <a:endParaRPr lang="en-US" altLang="zh-TW"/>
          </a:p>
        </p:txBody>
      </p:sp>
    </p:spTree>
    <p:extLst>
      <p:ext uri="{BB962C8B-B14F-4D97-AF65-F5344CB8AC3E}">
        <p14:creationId xmlns:p14="http://schemas.microsoft.com/office/powerpoint/2010/main" val="3828552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There</a:t>
            </a:r>
            <a:r>
              <a:rPr kumimoji="1" lang="en-US" altLang="zh-TW" baseline="0" dirty="0" smtClean="0"/>
              <a:t> was occurrence of voltage sag event</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17</a:t>
            </a:fld>
            <a:endParaRPr lang="en-US" altLang="zh-TW"/>
          </a:p>
        </p:txBody>
      </p:sp>
    </p:spTree>
    <p:extLst>
      <p:ext uri="{BB962C8B-B14F-4D97-AF65-F5344CB8AC3E}">
        <p14:creationId xmlns:p14="http://schemas.microsoft.com/office/powerpoint/2010/main" val="102235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Observed occurrence</a:t>
            </a:r>
            <a:r>
              <a:rPr kumimoji="1" lang="en-US" altLang="zh-TW" baseline="0" dirty="0" smtClean="0"/>
              <a:t> of </a:t>
            </a:r>
            <a:r>
              <a:rPr kumimoji="1" lang="en-US" altLang="zh-TW" dirty="0" smtClean="0"/>
              <a:t>vertical beam instability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18</a:t>
            </a:fld>
            <a:endParaRPr lang="en-US" altLang="zh-TW"/>
          </a:p>
        </p:txBody>
      </p:sp>
    </p:spTree>
    <p:extLst>
      <p:ext uri="{BB962C8B-B14F-4D97-AF65-F5344CB8AC3E}">
        <p14:creationId xmlns:p14="http://schemas.microsoft.com/office/powerpoint/2010/main" val="196143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a:t>
            </a:r>
            <a:r>
              <a:rPr kumimoji="1" lang="en-US" altLang="zh-TW" baseline="0" dirty="0" smtClean="0"/>
              <a:t> vertical beam instability was caused by vertical tune change during termination the SRF gap voltage</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19</a:t>
            </a:fld>
            <a:endParaRPr lang="en-US" altLang="zh-TW"/>
          </a:p>
        </p:txBody>
      </p:sp>
    </p:spTree>
    <p:extLst>
      <p:ext uri="{BB962C8B-B14F-4D97-AF65-F5344CB8AC3E}">
        <p14:creationId xmlns:p14="http://schemas.microsoft.com/office/powerpoint/2010/main" val="208033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kern="1200" dirty="0" smtClean="0">
                <a:solidFill>
                  <a:schemeClr val="tx1"/>
                </a:solidFill>
                <a:effectLst/>
                <a:latin typeface="Arial" charset="0"/>
                <a:ea typeface="新細明體" charset="-120"/>
                <a:cs typeface="+mn-cs"/>
              </a:rPr>
              <a:t>In this talk, I will give an introduction about TLS storage ring and its upgrades, and then the revolution of developing diagnostic. In the end, I will talk about some case studies on failure analysis.</a:t>
            </a:r>
            <a:r>
              <a:rPr lang="zh-TW" altLang="zh-TW" dirty="0" smtClean="0">
                <a:effectLst/>
              </a:rPr>
              <a:t>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a:t>
            </a:fld>
            <a:endParaRPr lang="en-US" altLang="zh-TW"/>
          </a:p>
        </p:txBody>
      </p:sp>
    </p:spTree>
    <p:extLst>
      <p:ext uri="{BB962C8B-B14F-4D97-AF65-F5344CB8AC3E}">
        <p14:creationId xmlns:p14="http://schemas.microsoft.com/office/powerpoint/2010/main" val="10334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amplitude</a:t>
            </a:r>
            <a:r>
              <a:rPr kumimoji="1" lang="en-US" altLang="zh-TW" baseline="0" dirty="0" smtClean="0"/>
              <a:t> overdrive interlock was triggered by unstable tuner phase oscillation</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20</a:t>
            </a:fld>
            <a:endParaRPr lang="en-US" altLang="zh-TW"/>
          </a:p>
        </p:txBody>
      </p:sp>
    </p:spTree>
    <p:extLst>
      <p:ext uri="{BB962C8B-B14F-4D97-AF65-F5344CB8AC3E}">
        <p14:creationId xmlns:p14="http://schemas.microsoft.com/office/powerpoint/2010/main" val="260426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It</a:t>
            </a:r>
            <a:r>
              <a:rPr kumimoji="1" lang="en-US" altLang="zh-TW" baseline="0" dirty="0" smtClean="0"/>
              <a:t> seemed that the tuner phase oscillation was driven by a tube vibration of SW6 when </a:t>
            </a:r>
            <a:r>
              <a:rPr kumimoji="1" lang="en-US" altLang="zh-TW" baseline="0" dirty="0" err="1" smtClean="0"/>
              <a:t>LHe</a:t>
            </a:r>
            <a:r>
              <a:rPr kumimoji="1" lang="en-US" altLang="zh-TW" baseline="0" dirty="0" smtClean="0"/>
              <a:t> valve was partial opening. The beam pipe started vibrated when warm He gas impinged on it.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21</a:t>
            </a:fld>
            <a:endParaRPr lang="en-US" altLang="zh-TW"/>
          </a:p>
        </p:txBody>
      </p:sp>
    </p:spTree>
    <p:extLst>
      <p:ext uri="{BB962C8B-B14F-4D97-AF65-F5344CB8AC3E}">
        <p14:creationId xmlns:p14="http://schemas.microsoft.com/office/powerpoint/2010/main" val="336022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Several actions had been</a:t>
            </a:r>
            <a:r>
              <a:rPr kumimoji="1" lang="en-US" altLang="zh-TW" baseline="0" dirty="0" smtClean="0"/>
              <a:t> done. We believed that the problem was solved by raising the </a:t>
            </a:r>
            <a:r>
              <a:rPr kumimoji="1" lang="en-US" altLang="zh-TW" baseline="0" dirty="0" err="1" smtClean="0"/>
              <a:t>LHe</a:t>
            </a:r>
            <a:r>
              <a:rPr kumimoji="1" lang="en-US" altLang="zh-TW" baseline="0" dirty="0" smtClean="0"/>
              <a:t> level of SW6</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22</a:t>
            </a:fld>
            <a:endParaRPr lang="en-US" altLang="zh-TW"/>
          </a:p>
        </p:txBody>
      </p:sp>
    </p:spTree>
    <p:extLst>
      <p:ext uri="{BB962C8B-B14F-4D97-AF65-F5344CB8AC3E}">
        <p14:creationId xmlns:p14="http://schemas.microsoft.com/office/powerpoint/2010/main" val="2244298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vibration</a:t>
            </a:r>
            <a:r>
              <a:rPr kumimoji="1" lang="en-US" altLang="zh-TW" baseline="0" dirty="0" smtClean="0"/>
              <a:t> decreased due to less increment of temperature when raised the refilling </a:t>
            </a:r>
            <a:r>
              <a:rPr kumimoji="1" lang="en-US" altLang="zh-TW" baseline="0" dirty="0" err="1" smtClean="0"/>
              <a:t>LHe</a:t>
            </a:r>
            <a:r>
              <a:rPr kumimoji="1" lang="en-US" altLang="zh-TW" baseline="0" dirty="0" smtClean="0"/>
              <a:t> level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23</a:t>
            </a:fld>
            <a:endParaRPr lang="en-US" altLang="zh-TW"/>
          </a:p>
        </p:txBody>
      </p:sp>
    </p:spTree>
    <p:extLst>
      <p:ext uri="{BB962C8B-B14F-4D97-AF65-F5344CB8AC3E}">
        <p14:creationId xmlns:p14="http://schemas.microsoft.com/office/powerpoint/2010/main" val="2600326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last example show the transverse bunch-by-bunch feedback</a:t>
            </a:r>
            <a:r>
              <a:rPr kumimoji="1" lang="en-US" altLang="zh-TW" baseline="0" dirty="0" smtClean="0"/>
              <a:t> system was unstable during injection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24</a:t>
            </a:fld>
            <a:endParaRPr lang="en-US" altLang="zh-TW"/>
          </a:p>
        </p:txBody>
      </p:sp>
    </p:spTree>
    <p:extLst>
      <p:ext uri="{BB962C8B-B14F-4D97-AF65-F5344CB8AC3E}">
        <p14:creationId xmlns:p14="http://schemas.microsoft.com/office/powerpoint/2010/main" val="2434572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baseline="0" dirty="0" smtClean="0"/>
              <a:t>The accelerator physicists say that these phenomena were interesting, we should study the beam instabilities and find where are these come from</a:t>
            </a:r>
          </a:p>
          <a:p>
            <a:r>
              <a:rPr kumimoji="1" lang="en-US" altLang="zh-TW" baseline="0" dirty="0" smtClean="0"/>
              <a:t>The feedback experts say that the growth rate is large than damping rate of feedback system, we need increase the power</a:t>
            </a:r>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25</a:t>
            </a:fld>
            <a:endParaRPr lang="en-US" altLang="zh-TW"/>
          </a:p>
        </p:txBody>
      </p:sp>
    </p:spTree>
    <p:extLst>
      <p:ext uri="{BB962C8B-B14F-4D97-AF65-F5344CB8AC3E}">
        <p14:creationId xmlns:p14="http://schemas.microsoft.com/office/powerpoint/2010/main" val="1817856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feedback could not work well due to an</a:t>
            </a:r>
            <a:r>
              <a:rPr kumimoji="1" lang="en-US" altLang="zh-TW" baseline="0" dirty="0" smtClean="0"/>
              <a:t> incorrect</a:t>
            </a:r>
            <a:r>
              <a:rPr kumimoji="1" lang="en-US" altLang="zh-TW" dirty="0" smtClean="0"/>
              <a:t> delta signal, which was caused by a broken</a:t>
            </a:r>
            <a:r>
              <a:rPr kumimoji="1" lang="en-US" altLang="zh-TW" baseline="0" dirty="0" smtClean="0"/>
              <a:t> connector</a:t>
            </a:r>
            <a:r>
              <a:rPr kumimoji="1" lang="en-US" altLang="zh-TW" dirty="0" smtClean="0"/>
              <a:t>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26</a:t>
            </a:fld>
            <a:endParaRPr lang="en-US" altLang="zh-TW"/>
          </a:p>
        </p:txBody>
      </p:sp>
    </p:spTree>
    <p:extLst>
      <p:ext uri="{BB962C8B-B14F-4D97-AF65-F5344CB8AC3E}">
        <p14:creationId xmlns:p14="http://schemas.microsoft.com/office/powerpoint/2010/main" val="1193019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28</a:t>
            </a:fld>
            <a:endParaRPr lang="en-US" altLang="zh-TW"/>
          </a:p>
        </p:txBody>
      </p:sp>
    </p:spTree>
    <p:extLst>
      <p:ext uri="{BB962C8B-B14F-4D97-AF65-F5344CB8AC3E}">
        <p14:creationId xmlns:p14="http://schemas.microsoft.com/office/powerpoint/2010/main" val="168546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29</a:t>
            </a:fld>
            <a:endParaRPr lang="en-US" altLang="zh-TW"/>
          </a:p>
        </p:txBody>
      </p:sp>
    </p:spTree>
    <p:extLst>
      <p:ext uri="{BB962C8B-B14F-4D97-AF65-F5344CB8AC3E}">
        <p14:creationId xmlns:p14="http://schemas.microsoft.com/office/powerpoint/2010/main" val="85892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ftr" sz="quarter" idx="4"/>
          </p:nvPr>
        </p:nvSpPr>
        <p:spPr>
          <a:noFill/>
        </p:spPr>
        <p:txBody>
          <a:bodyPr/>
          <a:lstStyle/>
          <a:p>
            <a:r>
              <a:rPr lang="en-US" altLang="zh-TW" smtClean="0">
                <a:ea typeface="新細明體" pitchFamily="18" charset="-120"/>
              </a:rPr>
              <a:t>Y. C. Liu</a:t>
            </a: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kumimoji="1" lang="en-US" altLang="zh-TW" sz="1200" b="1" kern="1200" dirty="0" smtClean="0">
                <a:solidFill>
                  <a:schemeClr val="tx1"/>
                </a:solidFill>
                <a:effectLst/>
                <a:latin typeface="Arial" charset="0"/>
                <a:ea typeface="新細明體" charset="-120"/>
                <a:cs typeface="+mn-cs"/>
              </a:rPr>
              <a:t>The circumference of TLS storage ring is 120 meter with 6-fold symmetry.  Every six-meter-long straight section is occupied by an insertion device. To accommodate the increasing demands over beam time and higher brilliance by the growing number of NSRRC users. Three identical superconducting wigglers have been built; all are installed at the location between the first two dipole magnets of 2nd, 4th and sixth TBA cell respectively.</a:t>
            </a:r>
            <a:r>
              <a:rPr lang="zh-TW" altLang="zh-TW" dirty="0" smtClean="0">
                <a:effectLst/>
              </a:rPr>
              <a:t> </a:t>
            </a:r>
            <a:endParaRPr lang="zh-TW" altLang="zh-TW" dirty="0" smtClean="0">
              <a:ea typeface="新細明體"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kern="1200" dirty="0" smtClean="0">
                <a:solidFill>
                  <a:schemeClr val="tx1"/>
                </a:solidFill>
                <a:effectLst/>
                <a:latin typeface="Arial" charset="0"/>
                <a:ea typeface="新細明體" charset="-120"/>
                <a:cs typeface="+mn-cs"/>
              </a:rPr>
              <a:t>The purposes of installing SRF cavity are raise the stored beam current and eliminate the beam-induced high order mode in the Doris cavity. For developing a proper diagnostic tool, it is crucial to understand the major different between decay mode and top-up mode operation, the difference between SRF cavity and Doris cavity, and the difference between conventional insertion devices and superconducting insertion devices.</a:t>
            </a:r>
            <a:r>
              <a:rPr lang="zh-TW" altLang="zh-TW" dirty="0" smtClean="0">
                <a:effectLst/>
              </a:rPr>
              <a:t>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4</a:t>
            </a:fld>
            <a:endParaRPr lang="en-US" altLang="zh-TW"/>
          </a:p>
        </p:txBody>
      </p:sp>
    </p:spTree>
    <p:extLst>
      <p:ext uri="{BB962C8B-B14F-4D97-AF65-F5344CB8AC3E}">
        <p14:creationId xmlns:p14="http://schemas.microsoft.com/office/powerpoint/2010/main" val="245908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kern="1200" dirty="0" smtClean="0">
                <a:solidFill>
                  <a:schemeClr val="tx1"/>
                </a:solidFill>
                <a:effectLst/>
                <a:latin typeface="Arial" charset="0"/>
                <a:ea typeface="新細明體" charset="-120"/>
                <a:cs typeface="+mn-cs"/>
              </a:rPr>
              <a:t>In the early days of decay</a:t>
            </a:r>
            <a:r>
              <a:rPr kumimoji="1" lang="en-US" altLang="zh-TW" sz="1200" b="1" kern="1200" baseline="0" dirty="0" smtClean="0">
                <a:solidFill>
                  <a:schemeClr val="tx1"/>
                </a:solidFill>
                <a:effectLst/>
                <a:latin typeface="Arial" charset="0"/>
                <a:ea typeface="新細明體" charset="-120"/>
                <a:cs typeface="+mn-cs"/>
              </a:rPr>
              <a:t> mode</a:t>
            </a:r>
            <a:r>
              <a:rPr kumimoji="1" lang="en-US" altLang="zh-TW" sz="1200" b="1" kern="1200" dirty="0" smtClean="0">
                <a:solidFill>
                  <a:schemeClr val="tx1"/>
                </a:solidFill>
                <a:effectLst/>
                <a:latin typeface="Arial" charset="0"/>
                <a:ea typeface="新細明體" charset="-120"/>
                <a:cs typeface="+mn-cs"/>
              </a:rPr>
              <a:t> operation,  an</a:t>
            </a:r>
            <a:r>
              <a:rPr kumimoji="1" lang="en-US" altLang="zh-TW" sz="1200" b="1" kern="1200" baseline="0" dirty="0" smtClean="0">
                <a:solidFill>
                  <a:schemeClr val="tx1"/>
                </a:solidFill>
                <a:effectLst/>
                <a:latin typeface="Arial" charset="0"/>
                <a:ea typeface="新細明體" charset="-120"/>
                <a:cs typeface="+mn-cs"/>
              </a:rPr>
              <a:t> archive </a:t>
            </a:r>
            <a:r>
              <a:rPr kumimoji="1" lang="en-US" altLang="zh-TW" sz="1200" b="1" kern="1200" dirty="0" smtClean="0">
                <a:solidFill>
                  <a:schemeClr val="tx1"/>
                </a:solidFill>
                <a:effectLst/>
                <a:latin typeface="Arial" charset="0"/>
                <a:ea typeface="新細明體" charset="-120"/>
                <a:cs typeface="+mn-cs"/>
              </a:rPr>
              <a:t>program can</a:t>
            </a:r>
            <a:r>
              <a:rPr kumimoji="1" lang="en-US" altLang="zh-TW" sz="1200" b="1" kern="1200" baseline="0" dirty="0" smtClean="0">
                <a:solidFill>
                  <a:schemeClr val="tx1"/>
                </a:solidFill>
                <a:effectLst/>
                <a:latin typeface="Arial" charset="0"/>
                <a:ea typeface="新細明體" charset="-120"/>
                <a:cs typeface="+mn-cs"/>
              </a:rPr>
              <a:t> fulfill the majority requirement of failure analysis.</a:t>
            </a:r>
          </a:p>
          <a:p>
            <a:r>
              <a:rPr kumimoji="1" lang="en-US" altLang="zh-TW" sz="1200" b="1" kern="1200" baseline="0" dirty="0" smtClean="0">
                <a:solidFill>
                  <a:schemeClr val="tx1"/>
                </a:solidFill>
                <a:effectLst/>
                <a:latin typeface="Arial" charset="0"/>
                <a:ea typeface="新細明體" charset="-120"/>
                <a:cs typeface="+mn-cs"/>
              </a:rPr>
              <a:t>We that the evolution of developing diagnostic tool is a process for improving failure analysis at TLS</a:t>
            </a:r>
            <a:endParaRPr kumimoji="1" lang="en-US" altLang="zh-TW" sz="1200" b="0" kern="1200" dirty="0" smtClean="0">
              <a:solidFill>
                <a:schemeClr val="tx1"/>
              </a:solidFill>
              <a:effectLst/>
              <a:latin typeface="Arial" charset="0"/>
              <a:ea typeface="新細明體" charset="-120"/>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5</a:t>
            </a:fld>
            <a:endParaRPr lang="en-US" altLang="zh-TW"/>
          </a:p>
        </p:txBody>
      </p:sp>
    </p:spTree>
    <p:extLst>
      <p:ext uri="{BB962C8B-B14F-4D97-AF65-F5344CB8AC3E}">
        <p14:creationId xmlns:p14="http://schemas.microsoft.com/office/powerpoint/2010/main" val="92253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 diagnostic tools can</a:t>
            </a:r>
            <a:r>
              <a:rPr kumimoji="1" lang="en-US" altLang="zh-TW" baseline="0" dirty="0" smtClean="0"/>
              <a:t> be divided in several groups, depends on developing by which group</a:t>
            </a:r>
          </a:p>
          <a:p>
            <a:r>
              <a:rPr kumimoji="1" lang="en-US" altLang="zh-TW" baseline="0" dirty="0" smtClean="0"/>
              <a:t>To find out the failure cause must combine diagnostic tools sometimes</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6</a:t>
            </a:fld>
            <a:endParaRPr lang="en-US" altLang="zh-TW"/>
          </a:p>
        </p:txBody>
      </p:sp>
    </p:spTree>
    <p:extLst>
      <p:ext uri="{BB962C8B-B14F-4D97-AF65-F5344CB8AC3E}">
        <p14:creationId xmlns:p14="http://schemas.microsoft.com/office/powerpoint/2010/main" val="24685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This is a snapshot of waveforms capture from oscilloscopes, which used</a:t>
            </a:r>
            <a:r>
              <a:rPr kumimoji="1" lang="en-US" altLang="zh-TW" baseline="0" dirty="0" smtClean="0"/>
              <a:t> to </a:t>
            </a:r>
            <a:r>
              <a:rPr kumimoji="1" lang="en-US" altLang="zh-TW" dirty="0" smtClean="0"/>
              <a:t>monitor </a:t>
            </a:r>
            <a:r>
              <a:rPr kumimoji="1" lang="en-US" altLang="zh-TW" dirty="0" err="1" smtClean="0"/>
              <a:t>Linac</a:t>
            </a:r>
            <a:r>
              <a:rPr kumimoji="1" lang="en-US" altLang="zh-TW" dirty="0" smtClean="0"/>
              <a:t> performance, booster current</a:t>
            </a:r>
            <a:r>
              <a:rPr kumimoji="1" lang="en-US" altLang="zh-TW" baseline="0" dirty="0" smtClean="0"/>
              <a:t> stability, kicker pulse jitter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7</a:t>
            </a:fld>
            <a:endParaRPr lang="en-US" altLang="zh-TW"/>
          </a:p>
        </p:txBody>
      </p:sp>
    </p:spTree>
    <p:extLst>
      <p:ext uri="{BB962C8B-B14F-4D97-AF65-F5344CB8AC3E}">
        <p14:creationId xmlns:p14="http://schemas.microsoft.com/office/powerpoint/2010/main" val="129223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This MATLAB</a:t>
            </a:r>
            <a:r>
              <a:rPr kumimoji="1" lang="en-US" altLang="zh-TW" baseline="0" dirty="0" smtClean="0"/>
              <a:t> application interface is developed by I&amp;C group, which was used to identify the time of occurrence between the trip of power supply and quench of superconducting insertion device </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8</a:t>
            </a:fld>
            <a:endParaRPr lang="en-US" altLang="zh-TW"/>
          </a:p>
        </p:txBody>
      </p:sp>
    </p:spTree>
    <p:extLst>
      <p:ext uri="{BB962C8B-B14F-4D97-AF65-F5344CB8AC3E}">
        <p14:creationId xmlns:p14="http://schemas.microsoft.com/office/powerpoint/2010/main" val="17057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This D-TACQ data analyzer is developed by RF</a:t>
            </a:r>
            <a:r>
              <a:rPr kumimoji="1" lang="en-US" altLang="zh-TW" baseline="0" dirty="0" smtClean="0"/>
              <a:t> group, which is used to identify the time of occurrence between the trip event of stored beam and quench event of SRF cavity</a:t>
            </a:r>
            <a:endParaRPr kumimoji="1" lang="zh-TW" altLang="en-US" dirty="0"/>
          </a:p>
        </p:txBody>
      </p:sp>
      <p:sp>
        <p:nvSpPr>
          <p:cNvPr id="4" name="投影片編號版面配置區 3"/>
          <p:cNvSpPr>
            <a:spLocks noGrp="1"/>
          </p:cNvSpPr>
          <p:nvPr>
            <p:ph type="sldNum" sz="quarter" idx="10"/>
          </p:nvPr>
        </p:nvSpPr>
        <p:spPr/>
        <p:txBody>
          <a:bodyPr/>
          <a:lstStyle/>
          <a:p>
            <a:pPr>
              <a:defRPr/>
            </a:pPr>
            <a:fld id="{04E7A091-6979-4725-8288-1629A88E79AC}" type="slidenum">
              <a:rPr lang="en-US" altLang="zh-TW" smtClean="0"/>
              <a:pPr>
                <a:defRPr/>
              </a:pPr>
              <a:t>9</a:t>
            </a:fld>
            <a:endParaRPr lang="en-US" altLang="zh-TW"/>
          </a:p>
        </p:txBody>
      </p:sp>
    </p:spTree>
    <p:extLst>
      <p:ext uri="{BB962C8B-B14F-4D97-AF65-F5344CB8AC3E}">
        <p14:creationId xmlns:p14="http://schemas.microsoft.com/office/powerpoint/2010/main" val="20851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EDF9EB0-B4DB-4483-8C42-4FAD397AE4ED}"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1B7A852-84E4-47FA-B980-11D45AEA0BFD}"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8AEB02-B4A5-4F1D-963B-A6C5DA6C79EC}"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42938F7-B537-40C9-8F6A-EA05AB7F22D8}"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DFCCABC-BE87-44E2-AE50-DA9B7138D29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7944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5219E07E-0E54-48AC-B97F-9CE86F68F1C9}"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C7D9609-1B28-4F11-AFCD-60EEAD01135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32574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77D92EA-D8EE-4BED-ADAA-24C04F4A0DAB}"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C68899F9-B73E-40FB-9FA9-E7937B30E2A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8566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85C8EA29-D1C3-443A-8774-78FBF5F026D3}"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0A4F88C7-8CD4-46DE-8968-AF536D26ED1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57023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595FF2EE-0764-4F9A-8F8A-9010F9B626BF}"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65720316-C28E-4264-8122-E2C7AF47F59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3627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C488D7D9-E1B8-416A-B3B2-0A53B4F6E58E}"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8EBADBB4-880D-4416-B886-E8513F733C7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2463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02FD5D09-8C58-4FFC-93B9-7F3CCD6DEB2D}"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66914F88-4C62-403E-993A-A87DDEAF0C6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179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0B2E7EF-2EAF-4B21-8E46-E5F385BDAA32}"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3DC99EC1-375C-40B7-A505-F261A2F7095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2141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E47FE15-C859-42BB-95C4-FFE0FA04985B}"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F6E3899-9889-42FD-ACC7-88A311EF88B7}"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A50B620-7A90-4B71-A882-7F166A6DBAD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3957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69FD915-4363-451F-A690-DACEBB7A1784}"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9F88223-9AB6-43BB-950F-F5CD6DAB6B3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87134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3D06FA6-3CDB-4288-BBAB-B020EF532607}"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BE7D87C-DE85-4F9F-93BD-22376708730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1103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3D0682F-D77A-4D4D-960B-E64819B38B23}"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64E84FE-CA09-4D25-B769-F85D3F640505}"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63FE375-2BF8-4E9E-A8AC-24D2AA0FE917}"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3E0EB6E-3A60-49FD-ABFD-2A0E9E76A3D6}"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5CC17C9-7E14-43AC-91D9-70D2FC02D9A2}"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3D8BB7F-212C-4B4B-8CFD-E6E4B366EAB9}"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2E55FA8-01E6-4609-8D56-21B834285039}"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defRPr>
            </a:lvl1pPr>
          </a:lstStyle>
          <a:p>
            <a:pPr>
              <a:defRPr/>
            </a:pPr>
            <a:fld id="{84BC8EBF-1914-425D-98A7-0041A25B1D1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charset="-120"/>
        </a:defRPr>
      </a:lvl2pPr>
      <a:lvl3pPr algn="ctr" rtl="0" eaLnBrk="0" fontAlgn="base" hangingPunct="0">
        <a:spcBef>
          <a:spcPct val="0"/>
        </a:spcBef>
        <a:spcAft>
          <a:spcPct val="0"/>
        </a:spcAft>
        <a:defRPr kumimoji="1" sz="4400">
          <a:solidFill>
            <a:schemeClr val="tx2"/>
          </a:solidFill>
          <a:latin typeface="Arial" charset="0"/>
          <a:ea typeface="新細明體" charset="-120"/>
        </a:defRPr>
      </a:lvl3pPr>
      <a:lvl4pPr algn="ctr" rtl="0" eaLnBrk="0" fontAlgn="base" hangingPunct="0">
        <a:spcBef>
          <a:spcPct val="0"/>
        </a:spcBef>
        <a:spcAft>
          <a:spcPct val="0"/>
        </a:spcAft>
        <a:defRPr kumimoji="1" sz="4400">
          <a:solidFill>
            <a:schemeClr val="tx2"/>
          </a:solidFill>
          <a:latin typeface="Arial" charset="0"/>
          <a:ea typeface="新細明體" charset="-120"/>
        </a:defRPr>
      </a:lvl4pPr>
      <a:lvl5pPr algn="ctr" rtl="0" eaLnBrk="0" fontAlgn="base" hangingPunct="0">
        <a:spcBef>
          <a:spcPct val="0"/>
        </a:spcBef>
        <a:spcAft>
          <a:spcPct val="0"/>
        </a:spcAft>
        <a:defRPr kumimoji="1" sz="4400">
          <a:solidFill>
            <a:schemeClr val="tx2"/>
          </a:solidFill>
          <a:latin typeface="Arial" charset="0"/>
          <a:ea typeface="新細明體"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A2C9198-D22C-4D26-A82D-EC788164C78D}" type="datetimeFigureOut">
              <a:rPr lang="zh-TW" altLang="en-US">
                <a:solidFill>
                  <a:prstClr val="black">
                    <a:tint val="75000"/>
                  </a:prstClr>
                </a:solidFill>
              </a:rPr>
              <a:pPr>
                <a:defRPr/>
              </a:pPr>
              <a:t>2012/8/9</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BD42EE2A-4787-4787-9CE3-0D144CCD329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79178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pitchFamily="18" charset="-120"/>
        </a:defRPr>
      </a:lvl2pPr>
      <a:lvl3pPr algn="ctr" rtl="0" fontAlgn="base">
        <a:spcBef>
          <a:spcPct val="0"/>
        </a:spcBef>
        <a:spcAft>
          <a:spcPct val="0"/>
        </a:spcAft>
        <a:defRPr sz="4400">
          <a:solidFill>
            <a:schemeClr val="tx1"/>
          </a:solidFill>
          <a:latin typeface="Calibri" pitchFamily="34" charset="0"/>
          <a:ea typeface="新細明體" pitchFamily="18" charset="-120"/>
        </a:defRPr>
      </a:lvl3pPr>
      <a:lvl4pPr algn="ctr" rtl="0" fontAlgn="base">
        <a:spcBef>
          <a:spcPct val="0"/>
        </a:spcBef>
        <a:spcAft>
          <a:spcPct val="0"/>
        </a:spcAft>
        <a:defRPr sz="4400">
          <a:solidFill>
            <a:schemeClr val="tx1"/>
          </a:solidFill>
          <a:latin typeface="Calibri" pitchFamily="34" charset="0"/>
          <a:ea typeface="新細明體" pitchFamily="18" charset="-120"/>
        </a:defRPr>
      </a:lvl4pPr>
      <a:lvl5pPr algn="ctr" rtl="0" fontAlgn="base">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slide" Target="slide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3.xml"/><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emf"/><Relationship Id="rId9"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package" Target="../embeddings/Microsoft_Word_Document1.docx"/><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W1-2"/>
          <p:cNvPicPr>
            <a:picLocks noChangeAspect="1" noChangeArrowheads="1"/>
          </p:cNvPicPr>
          <p:nvPr/>
        </p:nvPicPr>
        <p:blipFill>
          <a:blip r:embed="rId3" cstate="print"/>
          <a:srcRect/>
          <a:stretch>
            <a:fillRect/>
          </a:stretch>
        </p:blipFill>
        <p:spPr bwMode="auto">
          <a:xfrm>
            <a:off x="0" y="-27384"/>
            <a:ext cx="9144000" cy="6859588"/>
          </a:xfrm>
          <a:prstGeom prst="rect">
            <a:avLst/>
          </a:prstGeom>
          <a:noFill/>
          <a:ln w="9525">
            <a:noFill/>
            <a:miter lim="800000"/>
            <a:headEnd/>
            <a:tailEnd/>
          </a:ln>
        </p:spPr>
      </p:pic>
      <p:sp>
        <p:nvSpPr>
          <p:cNvPr id="7171" name="Rectangle 7"/>
          <p:cNvSpPr>
            <a:spLocks noChangeArrowheads="1"/>
          </p:cNvSpPr>
          <p:nvPr/>
        </p:nvSpPr>
        <p:spPr bwMode="auto">
          <a:xfrm>
            <a:off x="1619250" y="3213100"/>
            <a:ext cx="6745288" cy="2808288"/>
          </a:xfrm>
          <a:prstGeom prst="rect">
            <a:avLst/>
          </a:prstGeom>
          <a:noFill/>
          <a:ln w="9525">
            <a:noFill/>
            <a:miter lim="800000"/>
            <a:headEnd/>
            <a:tailEnd/>
          </a:ln>
        </p:spPr>
        <p:txBody>
          <a:bodyPr/>
          <a:lstStyle/>
          <a:p>
            <a:pPr marL="342900" indent="-342900" algn="ctr">
              <a:spcBef>
                <a:spcPct val="20000"/>
              </a:spcBef>
            </a:pPr>
            <a:r>
              <a:rPr lang="en-US" altLang="zh-TW" sz="2800" b="1" dirty="0">
                <a:latin typeface="Times New Roman" pitchFamily="18" charset="0"/>
                <a:ea typeface="新細明體" pitchFamily="18" charset="-120"/>
              </a:rPr>
              <a:t>Yi Chih Liu</a:t>
            </a:r>
          </a:p>
          <a:p>
            <a:pPr marL="342900" indent="-342900" algn="ctr">
              <a:spcBef>
                <a:spcPct val="20000"/>
              </a:spcBef>
            </a:pPr>
            <a:r>
              <a:rPr lang="en-US" altLang="zh-TW" sz="2800" b="1" dirty="0" smtClean="0">
                <a:latin typeface="Times New Roman" pitchFamily="18" charset="0"/>
                <a:ea typeface="新細明體" pitchFamily="18" charset="-120"/>
              </a:rPr>
              <a:t>Operation group / Light source division</a:t>
            </a:r>
          </a:p>
          <a:p>
            <a:pPr marL="342900" indent="-342900" algn="ctr">
              <a:spcBef>
                <a:spcPct val="20000"/>
              </a:spcBef>
            </a:pPr>
            <a:r>
              <a:rPr lang="en-US" altLang="zh-TW" sz="2800" b="1" dirty="0" smtClean="0">
                <a:latin typeface="Times New Roman" pitchFamily="18" charset="0"/>
                <a:ea typeface="新細明體" pitchFamily="18" charset="-120"/>
              </a:rPr>
              <a:t>NSRRC</a:t>
            </a:r>
          </a:p>
          <a:p>
            <a:pPr marL="342900" indent="-342900" algn="ctr">
              <a:spcBef>
                <a:spcPct val="20000"/>
              </a:spcBef>
            </a:pPr>
            <a:endParaRPr lang="en-US" altLang="zh-TW" sz="2800" b="1" dirty="0">
              <a:latin typeface="Times New Roman" pitchFamily="18" charset="0"/>
              <a:ea typeface="新細明體" pitchFamily="18" charset="-120"/>
            </a:endParaRPr>
          </a:p>
          <a:p>
            <a:pPr marL="342900" indent="-342900" algn="ctr">
              <a:spcBef>
                <a:spcPct val="20000"/>
              </a:spcBef>
            </a:pPr>
            <a:r>
              <a:rPr lang="en-US" altLang="zh-TW" sz="3200" b="1" dirty="0" smtClean="0">
                <a:latin typeface="Times New Roman" pitchFamily="18" charset="0"/>
                <a:ea typeface="新細明體" pitchFamily="18" charset="-120"/>
              </a:rPr>
              <a:t>WAO 2012, 7 August</a:t>
            </a:r>
            <a:endParaRPr lang="en-US" altLang="zh-TW" sz="3200" b="1" dirty="0">
              <a:latin typeface="Times New Roman" pitchFamily="18" charset="0"/>
              <a:ea typeface="新細明體" pitchFamily="18" charset="-120"/>
            </a:endParaRPr>
          </a:p>
          <a:p>
            <a:pPr marL="342900" indent="-342900" algn="ctr">
              <a:spcBef>
                <a:spcPct val="20000"/>
              </a:spcBef>
            </a:pPr>
            <a:r>
              <a:rPr lang="en-US" altLang="zh-TW" sz="2800" b="1" dirty="0">
                <a:latin typeface="Times New Roman" pitchFamily="18" charset="0"/>
                <a:ea typeface="新細明體" pitchFamily="18" charset="-120"/>
              </a:rPr>
              <a:t> </a:t>
            </a:r>
          </a:p>
          <a:p>
            <a:pPr marL="342900" indent="-342900" algn="ctr">
              <a:spcBef>
                <a:spcPct val="20000"/>
              </a:spcBef>
            </a:pPr>
            <a:r>
              <a:rPr lang="en-US" altLang="zh-TW" sz="2800" b="1" dirty="0">
                <a:latin typeface="Times New Roman" pitchFamily="18" charset="0"/>
                <a:ea typeface="新細明體" pitchFamily="18" charset="-120"/>
              </a:rPr>
              <a:t> </a:t>
            </a:r>
          </a:p>
          <a:p>
            <a:pPr marL="342900" indent="-342900" algn="r">
              <a:spcBef>
                <a:spcPct val="20000"/>
              </a:spcBef>
            </a:pPr>
            <a:endParaRPr lang="en-US" altLang="zh-TW" sz="2800" b="1" dirty="0">
              <a:latin typeface="Times New Roman" pitchFamily="18" charset="0"/>
              <a:ea typeface="新細明體" pitchFamily="18" charset="-120"/>
            </a:endParaRPr>
          </a:p>
        </p:txBody>
      </p:sp>
      <p:sp>
        <p:nvSpPr>
          <p:cNvPr id="7172" name="Rectangle 8"/>
          <p:cNvSpPr>
            <a:spLocks noChangeArrowheads="1"/>
          </p:cNvSpPr>
          <p:nvPr/>
        </p:nvSpPr>
        <p:spPr bwMode="auto">
          <a:xfrm>
            <a:off x="0" y="1196975"/>
            <a:ext cx="8964613" cy="1800225"/>
          </a:xfrm>
          <a:prstGeom prst="rect">
            <a:avLst/>
          </a:prstGeom>
          <a:noFill/>
          <a:ln w="9525">
            <a:noFill/>
            <a:miter lim="800000"/>
            <a:headEnd/>
            <a:tailEnd/>
          </a:ln>
        </p:spPr>
        <p:txBody>
          <a:bodyPr anchor="ctr"/>
          <a:lstStyle/>
          <a:p>
            <a:pPr algn="r"/>
            <a:r>
              <a:rPr lang="en-US" altLang="zh-TW" sz="4000" b="1" dirty="0" smtClean="0">
                <a:solidFill>
                  <a:schemeClr val="tx2"/>
                </a:solidFill>
                <a:latin typeface="Times New Roman" pitchFamily="18" charset="0"/>
              </a:rPr>
              <a:t>Diagnostic tools at TLS and some case studies on failure analysis</a:t>
            </a:r>
            <a:r>
              <a:rPr lang="en-US" altLang="zh-TW" sz="4000" b="1" dirty="0">
                <a:solidFill>
                  <a:schemeClr val="tx2"/>
                </a:solidFill>
                <a:latin typeface="Times New Roman" pitchFamily="18" charset="0"/>
              </a:rPr>
              <a:t/>
            </a:r>
            <a:br>
              <a:rPr lang="en-US" altLang="zh-TW" sz="4000" b="1" dirty="0">
                <a:solidFill>
                  <a:schemeClr val="tx2"/>
                </a:solidFill>
                <a:latin typeface="Times New Roman" pitchFamily="18" charset="0"/>
              </a:rPr>
            </a:br>
            <a:endParaRPr lang="en-US" altLang="zh-TW" sz="4000"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a:latin typeface="Times New Roman" pitchFamily="18" charset="0"/>
                <a:cs typeface="Times New Roman" pitchFamily="18" charset="0"/>
              </a:rPr>
              <a:t>Failure analysis – case 1 </a:t>
            </a:r>
            <a:endParaRPr lang="zh-TW" altLang="en-US" sz="4000" dirty="0">
              <a:latin typeface="Times New Roman" pitchFamily="18" charset="0"/>
              <a:cs typeface="Times New Roman" pitchFamily="18" charset="0"/>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3568" y="1484784"/>
            <a:ext cx="7983356" cy="4680520"/>
          </a:xfrm>
        </p:spPr>
      </p:pic>
    </p:spTree>
    <p:extLst>
      <p:ext uri="{BB962C8B-B14F-4D97-AF65-F5344CB8AC3E}">
        <p14:creationId xmlns:p14="http://schemas.microsoft.com/office/powerpoint/2010/main" val="3162736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179512" y="1124743"/>
            <a:ext cx="4248472" cy="4405823"/>
          </a:xfrm>
          <a:prstGeom prst="rect">
            <a:avLst/>
          </a:prstGeom>
          <a:noFill/>
          <a:ln w="9525">
            <a:noFill/>
            <a:miter lim="800000"/>
            <a:headEnd/>
            <a:tailEnd/>
          </a:ln>
        </p:spPr>
      </p:pic>
      <p:sp>
        <p:nvSpPr>
          <p:cNvPr id="17410" name="標題 1"/>
          <p:cNvSpPr>
            <a:spLocks noGrp="1"/>
          </p:cNvSpPr>
          <p:nvPr>
            <p:ph type="title"/>
          </p:nvPr>
        </p:nvSpPr>
        <p:spPr>
          <a:xfrm>
            <a:off x="457200" y="116632"/>
            <a:ext cx="8229600" cy="1301006"/>
          </a:xfrm>
        </p:spPr>
        <p:txBody>
          <a:bodyPr/>
          <a:lstStyle/>
          <a:p>
            <a:r>
              <a:rPr lang="en-US" altLang="zh-TW" sz="3600" dirty="0" smtClean="0">
                <a:latin typeface="Times New Roman" pitchFamily="18" charset="0"/>
                <a:cs typeface="Times New Roman" pitchFamily="18" charset="0"/>
              </a:rPr>
              <a:t>Failure analysis – case 1 </a:t>
            </a:r>
            <a:br>
              <a:rPr lang="en-US" altLang="zh-TW" sz="3600" dirty="0" smtClean="0">
                <a:latin typeface="Times New Roman" pitchFamily="18" charset="0"/>
                <a:cs typeface="Times New Roman" pitchFamily="18" charset="0"/>
              </a:rPr>
            </a:br>
            <a:r>
              <a:rPr lang="en-US" altLang="zh-TW" sz="3600" dirty="0" smtClean="0">
                <a:latin typeface="Times New Roman" pitchFamily="18" charset="0"/>
                <a:cs typeface="Times New Roman" pitchFamily="18" charset="0"/>
              </a:rPr>
              <a:t>kicker waveform shifted </a:t>
            </a:r>
            <a:r>
              <a:rPr lang="en-US" altLang="zh-TW" sz="3600" dirty="0">
                <a:latin typeface="Times New Roman" pitchFamily="18" charset="0"/>
                <a:cs typeface="Times New Roman" pitchFamily="18" charset="0"/>
              </a:rPr>
              <a:t>d</a:t>
            </a:r>
            <a:r>
              <a:rPr lang="en-US" altLang="zh-TW" sz="3600" dirty="0" smtClean="0">
                <a:latin typeface="Times New Roman" pitchFamily="18" charset="0"/>
                <a:cs typeface="Times New Roman" pitchFamily="18" charset="0"/>
              </a:rPr>
              <a:t>uring injection</a:t>
            </a:r>
            <a:endParaRPr lang="zh-TW" altLang="en-US" sz="3600" dirty="0" smtClean="0">
              <a:latin typeface="Times New Roman" pitchFamily="18" charset="0"/>
              <a:cs typeface="Times New Roman" pitchFamily="18" charset="0"/>
            </a:endParaRPr>
          </a:p>
        </p:txBody>
      </p:sp>
      <p:pic>
        <p:nvPicPr>
          <p:cNvPr id="41988" name="Picture 4"/>
          <p:cNvPicPr>
            <a:picLocks noChangeAspect="1" noChangeArrowheads="1"/>
          </p:cNvPicPr>
          <p:nvPr/>
        </p:nvPicPr>
        <p:blipFill>
          <a:blip r:embed="rId4" cstate="print"/>
          <a:srcRect/>
          <a:stretch>
            <a:fillRect/>
          </a:stretch>
        </p:blipFill>
        <p:spPr bwMode="auto">
          <a:xfrm>
            <a:off x="2879304" y="1484784"/>
            <a:ext cx="6264696" cy="4235450"/>
          </a:xfrm>
          <a:prstGeom prst="rect">
            <a:avLst/>
          </a:prstGeom>
          <a:noFill/>
          <a:ln w="9525">
            <a:noFill/>
            <a:miter lim="800000"/>
            <a:headEnd/>
            <a:tailEnd/>
          </a:ln>
        </p:spPr>
      </p:pic>
      <p:cxnSp>
        <p:nvCxnSpPr>
          <p:cNvPr id="7" name="直線單箭頭接點 6"/>
          <p:cNvCxnSpPr/>
          <p:nvPr/>
        </p:nvCxnSpPr>
        <p:spPr>
          <a:xfrm>
            <a:off x="2771800" y="2780928"/>
            <a:ext cx="5148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0" y="2060848"/>
            <a:ext cx="461665" cy="2376264"/>
          </a:xfrm>
          <a:prstGeom prst="rect">
            <a:avLst/>
          </a:prstGeom>
          <a:noFill/>
          <a:scene3d>
            <a:camera prst="orthographicFront">
              <a:rot lat="0" lon="0" rev="10799999"/>
            </a:camera>
            <a:lightRig rig="threePt" dir="t"/>
          </a:scene3d>
        </p:spPr>
        <p:txBody>
          <a:bodyPr vert="eaVert" wrap="square" rtlCol="0">
            <a:spAutoFit/>
          </a:bodyPr>
          <a:lstStyle/>
          <a:p>
            <a:r>
              <a:rPr lang="en-US" altLang="zh-TW" dirty="0" smtClean="0"/>
              <a:t>Stored beam current</a:t>
            </a:r>
            <a:endParaRPr lang="zh-TW" altLang="en-US" dirty="0"/>
          </a:p>
        </p:txBody>
      </p:sp>
      <p:sp>
        <p:nvSpPr>
          <p:cNvPr id="9" name="文字方塊 8"/>
          <p:cNvSpPr txBox="1"/>
          <p:nvPr/>
        </p:nvSpPr>
        <p:spPr>
          <a:xfrm>
            <a:off x="1907704" y="4869160"/>
            <a:ext cx="936104" cy="369332"/>
          </a:xfrm>
          <a:prstGeom prst="rect">
            <a:avLst/>
          </a:prstGeom>
          <a:noFill/>
        </p:spPr>
        <p:txBody>
          <a:bodyPr wrap="square" rtlCol="0">
            <a:spAutoFit/>
          </a:bodyPr>
          <a:lstStyle/>
          <a:p>
            <a:r>
              <a:rPr lang="en-US" altLang="zh-TW" dirty="0" smtClean="0"/>
              <a:t>Time</a:t>
            </a:r>
            <a:endParaRPr lang="zh-TW"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idx="1"/>
          </p:nvPr>
        </p:nvPicPr>
        <p:blipFill>
          <a:blip r:embed="rId3" cstate="print"/>
          <a:srcRect/>
          <a:stretch>
            <a:fillRect/>
          </a:stretch>
        </p:blipFill>
        <p:spPr>
          <a:xfrm>
            <a:off x="143000" y="1052736"/>
            <a:ext cx="5581128" cy="4896544"/>
          </a:xfrm>
        </p:spPr>
      </p:pic>
      <p:sp>
        <p:nvSpPr>
          <p:cNvPr id="14338" name="標題 1"/>
          <p:cNvSpPr>
            <a:spLocks noGrp="1"/>
          </p:cNvSpPr>
          <p:nvPr>
            <p:ph type="title"/>
          </p:nvPr>
        </p:nvSpPr>
        <p:spPr>
          <a:xfrm>
            <a:off x="467544" y="116632"/>
            <a:ext cx="8229600" cy="1143000"/>
          </a:xfrm>
        </p:spPr>
        <p:txBody>
          <a:bodyPr/>
          <a:lstStyle/>
          <a:p>
            <a:r>
              <a:rPr lang="en-US" altLang="zh-TW" sz="4000" dirty="0" smtClean="0"/>
              <a:t>Failure analysis – case 2</a:t>
            </a:r>
            <a:br>
              <a:rPr lang="en-US" altLang="zh-TW" sz="4000" dirty="0" smtClean="0"/>
            </a:br>
            <a:r>
              <a:rPr lang="en-US" altLang="zh-TW" sz="4000" dirty="0" smtClean="0"/>
              <a:t>Broken of power supply connector</a:t>
            </a:r>
            <a:endParaRPr lang="zh-TW" altLang="en-US" sz="4000" dirty="0" smtClean="0"/>
          </a:p>
        </p:txBody>
      </p:sp>
      <p:sp>
        <p:nvSpPr>
          <p:cNvPr id="16" name="文字方塊 15"/>
          <p:cNvSpPr txBox="1"/>
          <p:nvPr/>
        </p:nvSpPr>
        <p:spPr>
          <a:xfrm>
            <a:off x="323528" y="1844824"/>
            <a:ext cx="461665" cy="2232248"/>
          </a:xfrm>
          <a:prstGeom prst="rect">
            <a:avLst/>
          </a:prstGeom>
          <a:noFill/>
        </p:spPr>
        <p:txBody>
          <a:bodyPr vert="eaVert" wrap="square" rtlCol="0">
            <a:spAutoFit/>
          </a:bodyPr>
          <a:lstStyle/>
          <a:p>
            <a:r>
              <a:rPr lang="en-US" altLang="zh-TW" dirty="0" smtClean="0"/>
              <a:t>Quadrupole  current  </a:t>
            </a:r>
            <a:endParaRPr lang="zh-TW" altLang="en-US" dirty="0"/>
          </a:p>
        </p:txBody>
      </p:sp>
      <p:sp>
        <p:nvSpPr>
          <p:cNvPr id="17" name="文字方塊 16"/>
          <p:cNvSpPr txBox="1"/>
          <p:nvPr/>
        </p:nvSpPr>
        <p:spPr>
          <a:xfrm>
            <a:off x="2555776" y="5085184"/>
            <a:ext cx="1080120" cy="369332"/>
          </a:xfrm>
          <a:prstGeom prst="rect">
            <a:avLst/>
          </a:prstGeom>
          <a:noFill/>
        </p:spPr>
        <p:txBody>
          <a:bodyPr wrap="square" rtlCol="0">
            <a:spAutoFit/>
          </a:bodyPr>
          <a:lstStyle/>
          <a:p>
            <a:r>
              <a:rPr lang="en-US" altLang="zh-TW" dirty="0" smtClean="0"/>
              <a:t>Time</a:t>
            </a:r>
            <a:endParaRPr lang="zh-TW" altLang="en-US" dirty="0"/>
          </a:p>
        </p:txBody>
      </p:sp>
      <p:cxnSp>
        <p:nvCxnSpPr>
          <p:cNvPr id="23" name="直線單箭頭接點 22"/>
          <p:cNvCxnSpPr/>
          <p:nvPr/>
        </p:nvCxnSpPr>
        <p:spPr>
          <a:xfrm flipV="1">
            <a:off x="3779912" y="3789040"/>
            <a:ext cx="360040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 name="圖片 1" descr="I:\DCIM\101CANON\IMG_0697.JPG"/>
          <p:cNvPicPr>
            <a:picLocks noChangeAspect="1" noChangeArrowheads="1"/>
          </p:cNvPicPr>
          <p:nvPr/>
        </p:nvPicPr>
        <p:blipFill>
          <a:blip r:embed="rId4" cstate="print"/>
          <a:srcRect/>
          <a:stretch>
            <a:fillRect/>
          </a:stretch>
        </p:blipFill>
        <p:spPr bwMode="auto">
          <a:xfrm>
            <a:off x="4067944" y="5157192"/>
            <a:ext cx="1912938" cy="1443038"/>
          </a:xfrm>
          <a:prstGeom prst="rect">
            <a:avLst/>
          </a:prstGeom>
          <a:noFill/>
          <a:ln w="9525">
            <a:noFill/>
            <a:miter lim="800000"/>
            <a:headEnd/>
            <a:tailEnd/>
          </a:ln>
        </p:spPr>
      </p:pic>
      <p:pic>
        <p:nvPicPr>
          <p:cNvPr id="28" name="圖片 7" descr="I:\DCIM\101CANON\IMG_0705.JPG"/>
          <p:cNvPicPr>
            <a:picLocks noChangeAspect="1" noChangeArrowheads="1"/>
          </p:cNvPicPr>
          <p:nvPr/>
        </p:nvPicPr>
        <p:blipFill>
          <a:blip r:embed="rId5" cstate="print"/>
          <a:srcRect/>
          <a:stretch>
            <a:fillRect/>
          </a:stretch>
        </p:blipFill>
        <p:spPr bwMode="auto">
          <a:xfrm>
            <a:off x="6012160" y="5157192"/>
            <a:ext cx="1919288" cy="1443037"/>
          </a:xfrm>
          <a:prstGeom prst="rect">
            <a:avLst/>
          </a:prstGeom>
          <a:noFill/>
          <a:ln w="9525">
            <a:noFill/>
            <a:miter lim="800000"/>
            <a:headEnd/>
            <a:tailEnd/>
          </a:ln>
        </p:spPr>
      </p:pic>
      <p:pic>
        <p:nvPicPr>
          <p:cNvPr id="13" name="圖片 12" descr="20111111_1749 R61QPS2.jpg"/>
          <p:cNvPicPr>
            <a:picLocks noChangeAspect="1"/>
          </p:cNvPicPr>
          <p:nvPr/>
        </p:nvPicPr>
        <p:blipFill>
          <a:blip r:embed="rId6" cstate="print"/>
          <a:stretch>
            <a:fillRect/>
          </a:stretch>
        </p:blipFill>
        <p:spPr>
          <a:xfrm>
            <a:off x="4067944" y="1268760"/>
            <a:ext cx="4680520" cy="3816424"/>
          </a:xfrm>
          <a:prstGeom prst="rect">
            <a:avLst/>
          </a:prstGeom>
        </p:spPr>
      </p:pic>
      <p:sp>
        <p:nvSpPr>
          <p:cNvPr id="26" name="矩形 25"/>
          <p:cNvSpPr/>
          <p:nvPr/>
        </p:nvSpPr>
        <p:spPr>
          <a:xfrm>
            <a:off x="3779912" y="2420888"/>
            <a:ext cx="1962397"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Output power of TFB</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5" name="直線單箭頭接點 24"/>
          <p:cNvCxnSpPr/>
          <p:nvPr/>
        </p:nvCxnSpPr>
        <p:spPr>
          <a:xfrm>
            <a:off x="3707904" y="3284984"/>
            <a:ext cx="3816424"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3491880" y="3068960"/>
            <a:ext cx="3744416"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2843808" y="2924944"/>
            <a:ext cx="262829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054177"/>
            <a:ext cx="41878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5" name="Picture 2"/>
          <p:cNvPicPr>
            <a:picLocks noGrp="1" noChangeAspect="1" noChangeArrowheads="1"/>
          </p:cNvPicPr>
          <p:nvPr>
            <p:ph idx="1"/>
          </p:nvPr>
        </p:nvPicPr>
        <p:blipFill>
          <a:blip r:embed="rId4" cstate="print">
            <a:clrChange>
              <a:clrFrom>
                <a:srgbClr val="FFFFFF"/>
              </a:clrFrom>
              <a:clrTo>
                <a:srgbClr val="FFFFFF">
                  <a:alpha val="0"/>
                </a:srgbClr>
              </a:clrTo>
            </a:clrChange>
          </a:blip>
          <a:srcRect b="11853"/>
          <a:stretch>
            <a:fillRect/>
          </a:stretch>
        </p:blipFill>
        <p:spPr>
          <a:xfrm>
            <a:off x="-180528" y="1350915"/>
            <a:ext cx="6264696" cy="2420937"/>
          </a:xfrm>
        </p:spPr>
      </p:pic>
      <p:pic>
        <p:nvPicPr>
          <p:cNvPr id="5" name="Picture 2" descr="C:\Documents and Settings\Daily Report\桌面\1109\DTACQ_all.jpg">
            <a:hlinkClick r:id="rId5" action="ppaction://hlinksldjump"/>
          </p:cNvPr>
          <p:cNvPicPr>
            <a:picLocks noChangeAspect="1" noChangeArrowheads="1"/>
          </p:cNvPicPr>
          <p:nvPr/>
        </p:nvPicPr>
        <p:blipFill>
          <a:blip r:embed="rId6" cstate="print"/>
          <a:srcRect/>
          <a:stretch>
            <a:fillRect/>
          </a:stretch>
        </p:blipFill>
        <p:spPr bwMode="auto">
          <a:xfrm>
            <a:off x="827584" y="3429000"/>
            <a:ext cx="4968875" cy="3190875"/>
          </a:xfrm>
          <a:prstGeom prst="rect">
            <a:avLst/>
          </a:prstGeom>
          <a:ln>
            <a:noFill/>
          </a:ln>
          <a:effectLst>
            <a:outerShdw blurRad="292100" dist="139700" dir="2700000" algn="tl" rotWithShape="0">
              <a:srgbClr val="333333">
                <a:alpha val="65000"/>
              </a:srgbClr>
            </a:outerShdw>
          </a:effectLst>
        </p:spPr>
      </p:pic>
      <p:sp>
        <p:nvSpPr>
          <p:cNvPr id="26627" name="標題 1"/>
          <p:cNvSpPr>
            <a:spLocks noGrp="1"/>
          </p:cNvSpPr>
          <p:nvPr>
            <p:ph type="title"/>
          </p:nvPr>
        </p:nvSpPr>
        <p:spPr/>
        <p:txBody>
          <a:bodyPr/>
          <a:lstStyle/>
          <a:p>
            <a:r>
              <a:rPr lang="en-US" altLang="zh-TW" sz="3600" dirty="0">
                <a:latin typeface="Times New Roman" pitchFamily="18" charset="0"/>
                <a:cs typeface="Times New Roman" pitchFamily="18" charset="0"/>
              </a:rPr>
              <a:t>Failure analysis – case </a:t>
            </a:r>
            <a:r>
              <a:rPr lang="en-US" altLang="zh-TW" sz="3600" dirty="0" smtClean="0">
                <a:latin typeface="Times New Roman" pitchFamily="18" charset="0"/>
                <a:cs typeface="Times New Roman" pitchFamily="18" charset="0"/>
              </a:rPr>
              <a:t>2</a:t>
            </a:r>
            <a:br>
              <a:rPr lang="en-US" altLang="zh-TW" sz="3600" dirty="0" smtClean="0">
                <a:latin typeface="Times New Roman" pitchFamily="18" charset="0"/>
                <a:cs typeface="Times New Roman" pitchFamily="18" charset="0"/>
              </a:rPr>
            </a:br>
            <a:r>
              <a:rPr lang="en-US" altLang="zh-TW" sz="3600" dirty="0" smtClean="0">
                <a:latin typeface="Times New Roman" pitchFamily="18" charset="0"/>
                <a:cs typeface="Times New Roman" pitchFamily="18" charset="0"/>
              </a:rPr>
              <a:t>When the connector started breaking</a:t>
            </a:r>
            <a:endParaRPr lang="zh-TW" altLang="en-US" sz="3600" dirty="0" smtClean="0">
              <a:latin typeface="Times New Roman" pitchFamily="18" charset="0"/>
              <a:cs typeface="Times New Roman" pitchFamily="18" charset="0"/>
            </a:endParaRPr>
          </a:p>
        </p:txBody>
      </p:sp>
      <p:cxnSp>
        <p:nvCxnSpPr>
          <p:cNvPr id="8" name="直線接點 7"/>
          <p:cNvCxnSpPr/>
          <p:nvPr/>
        </p:nvCxnSpPr>
        <p:spPr>
          <a:xfrm rot="5400000">
            <a:off x="-707132" y="3955604"/>
            <a:ext cx="537368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rot="5400000">
            <a:off x="2663626" y="3969222"/>
            <a:ext cx="496887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rot="5400000">
            <a:off x="157187" y="4027389"/>
            <a:ext cx="522922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rot="5400000">
            <a:off x="-58837" y="4027389"/>
            <a:ext cx="522922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094956" y="3501008"/>
            <a:ext cx="3045898" cy="307777"/>
          </a:xfrm>
          <a:prstGeom prst="rect">
            <a:avLst/>
          </a:prstGeom>
          <a:noFill/>
        </p:spPr>
        <p:txBody>
          <a:bodyPr wrap="none" lIns="91440" tIns="45720" rIns="91440" bIns="45720">
            <a:spAutoFit/>
          </a:bodyPr>
          <a:lstStyle/>
          <a:p>
            <a:pPr algn="ctr"/>
            <a:r>
              <a:rPr lang="en-US" altLang="zh-TW"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Beam current vs. quadrupole current</a:t>
            </a:r>
            <a:endParaRPr lang="zh-TW" alt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35250313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67544" y="0"/>
            <a:ext cx="8229600" cy="1143000"/>
          </a:xfrm>
        </p:spPr>
        <p:txBody>
          <a:bodyPr/>
          <a:lstStyle/>
          <a:p>
            <a:r>
              <a:rPr lang="en-US" altLang="zh-TW" sz="4000" dirty="0">
                <a:latin typeface="Times New Roman" pitchFamily="18" charset="0"/>
                <a:cs typeface="Times New Roman" pitchFamily="18" charset="0"/>
              </a:rPr>
              <a:t>Failure analysis – case </a:t>
            </a:r>
            <a:r>
              <a:rPr lang="en-US" altLang="zh-TW" sz="4000" dirty="0" smtClean="0">
                <a:latin typeface="Times New Roman" pitchFamily="18" charset="0"/>
                <a:cs typeface="Times New Roman" pitchFamily="18" charset="0"/>
              </a:rPr>
              <a:t>3 Voltage sag</a:t>
            </a:r>
            <a:endParaRPr lang="zh-TW" altLang="en-US" sz="4000" dirty="0" smtClean="0"/>
          </a:p>
        </p:txBody>
      </p:sp>
      <p:graphicFrame>
        <p:nvGraphicFramePr>
          <p:cNvPr id="2" name="物件 1"/>
          <p:cNvGraphicFramePr>
            <a:graphicFrameLocks noChangeAspect="1"/>
          </p:cNvGraphicFramePr>
          <p:nvPr>
            <p:extLst>
              <p:ext uri="{D42A27DB-BD31-4B8C-83A1-F6EECF244321}">
                <p14:modId xmlns:p14="http://schemas.microsoft.com/office/powerpoint/2010/main" val="2865207618"/>
              </p:ext>
            </p:extLst>
          </p:nvPr>
        </p:nvGraphicFramePr>
        <p:xfrm>
          <a:off x="2123728" y="1124744"/>
          <a:ext cx="4896544" cy="5616624"/>
        </p:xfrm>
        <a:graphic>
          <a:graphicData uri="http://schemas.openxmlformats.org/presentationml/2006/ole">
            <mc:AlternateContent xmlns:mc="http://schemas.openxmlformats.org/markup-compatibility/2006">
              <mc:Choice xmlns:v="urn:schemas-microsoft-com:vml" Requires="v">
                <p:oleObj spid="_x0000_s10282" name="Acrobat Document" r:id="rId4" imgW="5668166" imgH="8019048" progId="AcroExch.Document.7">
                  <p:embed/>
                </p:oleObj>
              </mc:Choice>
              <mc:Fallback>
                <p:oleObj name="Acrobat Document" r:id="rId4" imgW="5668166" imgH="8019048" progId="AcroExch.Document.7">
                  <p:embed/>
                  <p:pic>
                    <p:nvPicPr>
                      <p:cNvPr id="0" name="內容版面配置區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1124744"/>
                        <a:ext cx="4896544" cy="5616624"/>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008112"/>
          </a:xfrm>
        </p:spPr>
        <p:txBody>
          <a:bodyPr/>
          <a:lstStyle/>
          <a:p>
            <a:r>
              <a:rPr lang="en-US" altLang="zh-TW" dirty="0">
                <a:latin typeface="Times New Roman" pitchFamily="18" charset="0"/>
                <a:cs typeface="Times New Roman" pitchFamily="18" charset="0"/>
              </a:rPr>
              <a:t>Failure analysis – case 3</a:t>
            </a:r>
            <a:endParaRPr lang="zh-TW" altLang="en-US" dirty="0"/>
          </a:p>
        </p:txBody>
      </p:sp>
      <p:pic>
        <p:nvPicPr>
          <p:cNvPr id="112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7767736" cy="540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039821" y="2132856"/>
            <a:ext cx="5662365"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The SRF interlock sum was triggered by continuous loss of stored beam</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24999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lstStyle/>
          <a:p>
            <a:r>
              <a:rPr lang="en-US" altLang="zh-TW" dirty="0">
                <a:latin typeface="Times New Roman" pitchFamily="18" charset="0"/>
                <a:cs typeface="Times New Roman" pitchFamily="18" charset="0"/>
              </a:rPr>
              <a:t>Failure analysis – case 3</a:t>
            </a:r>
            <a:endParaRPr lang="zh-TW" altLang="en-US"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7614" y="1412776"/>
            <a:ext cx="7946833" cy="497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691680" y="5445224"/>
            <a:ext cx="2805255"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Turn-by-turn BPM signals</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71871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analysis – case 3</a:t>
            </a:r>
            <a:endParaRPr lang="zh-TW" altLang="en-US" dirty="0"/>
          </a:p>
        </p:txBody>
      </p:sp>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1124744"/>
            <a:ext cx="65255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915816" y="5877272"/>
            <a:ext cx="2820324"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Voltage sag event occurred</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8" name="直線單箭頭接點 7"/>
          <p:cNvCxnSpPr/>
          <p:nvPr/>
        </p:nvCxnSpPr>
        <p:spPr>
          <a:xfrm flipV="1">
            <a:off x="4283968" y="5301208"/>
            <a:ext cx="0" cy="504056"/>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31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analysis – case 3</a:t>
            </a:r>
            <a:endParaRPr lang="zh-TW" alt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340768"/>
            <a:ext cx="7560839" cy="478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843808" y="5949280"/>
            <a:ext cx="3717684"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Observed vertical beam instabilities</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7969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analysis – case 3</a:t>
            </a:r>
            <a:endParaRPr lang="zh-TW" altLang="en-US"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1640" y="1556792"/>
            <a:ext cx="69127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640579" y="2348880"/>
            <a:ext cx="3570209"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Abnormal fractional vertical tune</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矩形 4"/>
          <p:cNvSpPr/>
          <p:nvPr/>
        </p:nvSpPr>
        <p:spPr>
          <a:xfrm>
            <a:off x="2627784" y="4437112"/>
            <a:ext cx="3236784" cy="369332"/>
          </a:xfrm>
          <a:prstGeom prst="rect">
            <a:avLst/>
          </a:prstGeom>
        </p:spPr>
        <p:txBody>
          <a:bodyPr wrap="none">
            <a:spAutoFit/>
          </a:bodyPr>
          <a:lstStyle/>
          <a:p>
            <a:r>
              <a:rPr lang="en-US" altLang="zh-TW" dirty="0"/>
              <a:t>N</a:t>
            </a:r>
            <a:r>
              <a:rPr lang="en-US" altLang="zh-TW" dirty="0" smtClean="0"/>
              <a:t>ormal </a:t>
            </a:r>
            <a:r>
              <a:rPr lang="en-US" altLang="zh-TW" dirty="0"/>
              <a:t>fractional vertical tune</a:t>
            </a:r>
          </a:p>
        </p:txBody>
      </p:sp>
    </p:spTree>
    <p:extLst>
      <p:ext uri="{BB962C8B-B14F-4D97-AF65-F5344CB8AC3E}">
        <p14:creationId xmlns:p14="http://schemas.microsoft.com/office/powerpoint/2010/main" val="1660679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rgbClr val="000000"/>
                </a:solidFill>
                <a:latin typeface="Times New Roman" pitchFamily="18" charset="0"/>
              </a:rPr>
              <a:t>Outline</a:t>
            </a:r>
            <a:endParaRPr lang="zh-TW" altLang="en-US" dirty="0"/>
          </a:p>
        </p:txBody>
      </p:sp>
      <p:sp>
        <p:nvSpPr>
          <p:cNvPr id="3" name="內容版面配置區 2"/>
          <p:cNvSpPr>
            <a:spLocks noGrp="1"/>
          </p:cNvSpPr>
          <p:nvPr>
            <p:ph idx="1"/>
          </p:nvPr>
        </p:nvSpPr>
        <p:spPr>
          <a:xfrm>
            <a:off x="1187624" y="1556792"/>
            <a:ext cx="6984776" cy="3816424"/>
          </a:xfrm>
        </p:spPr>
        <p:txBody>
          <a:bodyPr/>
          <a:lstStyle/>
          <a:p>
            <a:r>
              <a:rPr lang="en-US" altLang="zh-TW" sz="2800" dirty="0" smtClean="0">
                <a:latin typeface="Times New Roman" pitchFamily="18" charset="0"/>
                <a:cs typeface="Times New Roman" pitchFamily="18" charset="0"/>
              </a:rPr>
              <a:t>Introduction</a:t>
            </a:r>
          </a:p>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Diagnostic </a:t>
            </a:r>
            <a:r>
              <a:rPr lang="en-US" altLang="zh-TW" sz="2800" dirty="0" smtClean="0">
                <a:latin typeface="Times New Roman" pitchFamily="18" charset="0"/>
                <a:cs typeface="Times New Roman" pitchFamily="18" charset="0"/>
              </a:rPr>
              <a:t>tools</a:t>
            </a:r>
          </a:p>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Some case studies on failure analysis</a:t>
            </a:r>
          </a:p>
          <a:p>
            <a:pPr marL="0" indent="0">
              <a:buNone/>
            </a:pPr>
            <a:endParaRPr lang="zh-TW" altLang="en-US" dirty="0"/>
          </a:p>
        </p:txBody>
      </p:sp>
    </p:spTree>
    <p:extLst>
      <p:ext uri="{BB962C8B-B14F-4D97-AF65-F5344CB8AC3E}">
        <p14:creationId xmlns:p14="http://schemas.microsoft.com/office/powerpoint/2010/main" val="4233990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t>
            </a:r>
            <a:r>
              <a:rPr lang="en-US" altLang="zh-TW" dirty="0" smtClean="0">
                <a:latin typeface="Times New Roman" pitchFamily="18" charset="0"/>
                <a:cs typeface="Times New Roman" pitchFamily="18" charset="0"/>
              </a:rPr>
              <a:t>analysis – case 4</a:t>
            </a:r>
            <a:br>
              <a:rPr lang="en-US" altLang="zh-TW" dirty="0" smtClean="0">
                <a:latin typeface="Times New Roman" pitchFamily="18" charset="0"/>
                <a:cs typeface="Times New Roman" pitchFamily="18" charset="0"/>
              </a:rPr>
            </a:br>
            <a:r>
              <a:rPr lang="en-US" altLang="zh-TW" dirty="0" err="1" smtClean="0">
                <a:latin typeface="Times New Roman" pitchFamily="18" charset="0"/>
                <a:cs typeface="Times New Roman" pitchFamily="18" charset="0"/>
              </a:rPr>
              <a:t>Pr</a:t>
            </a:r>
            <a:r>
              <a:rPr lang="en-US" altLang="zh-TW" dirty="0" smtClean="0">
                <a:latin typeface="Times New Roman" pitchFamily="18" charset="0"/>
                <a:cs typeface="Times New Roman" pitchFamily="18" charset="0"/>
              </a:rPr>
              <a:t>, Pf, tuner phase oscillated</a:t>
            </a:r>
            <a:endParaRPr lang="zh-TW" altLang="en-US" dirty="0"/>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3964"/>
            <a:ext cx="6912768" cy="530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601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lstStyle/>
          <a:p>
            <a:r>
              <a:rPr lang="en-US" altLang="zh-TW" sz="3600" dirty="0">
                <a:latin typeface="Times New Roman" pitchFamily="18" charset="0"/>
                <a:cs typeface="Times New Roman" pitchFamily="18" charset="0"/>
              </a:rPr>
              <a:t>Failure analysis – case </a:t>
            </a:r>
            <a:r>
              <a:rPr lang="en-US" altLang="zh-TW" sz="3600" dirty="0" smtClean="0">
                <a:latin typeface="Times New Roman" pitchFamily="18" charset="0"/>
                <a:cs typeface="Times New Roman" pitchFamily="18" charset="0"/>
              </a:rPr>
              <a:t>4</a:t>
            </a:r>
            <a:br>
              <a:rPr lang="en-US" altLang="zh-TW" sz="3600" dirty="0" smtClean="0">
                <a:latin typeface="Times New Roman" pitchFamily="18" charset="0"/>
                <a:cs typeface="Times New Roman" pitchFamily="18" charset="0"/>
              </a:rPr>
            </a:br>
            <a:r>
              <a:rPr lang="en-US" altLang="zh-TW" sz="3600" dirty="0" smtClean="0">
                <a:latin typeface="Times New Roman" pitchFamily="18" charset="0"/>
                <a:cs typeface="Times New Roman" pitchFamily="18" charset="0"/>
              </a:rPr>
              <a:t>It correlated to LHe valve open of SW60</a:t>
            </a:r>
            <a:endParaRPr lang="zh-TW" altLang="en-US" sz="3600" dirty="0"/>
          </a:p>
        </p:txBody>
      </p:sp>
      <p:pic>
        <p:nvPicPr>
          <p:cNvPr id="174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484784"/>
            <a:ext cx="756083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522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analysis – case 4 </a:t>
            </a:r>
            <a:br>
              <a:rPr lang="en-US" altLang="zh-TW" dirty="0">
                <a:latin typeface="Times New Roman" pitchFamily="18" charset="0"/>
                <a:cs typeface="Times New Roman" pitchFamily="18" charset="0"/>
              </a:rPr>
            </a:br>
            <a:r>
              <a:rPr lang="en-US" altLang="zh-TW" dirty="0">
                <a:latin typeface="Times New Roman" pitchFamily="18" charset="0"/>
                <a:cs typeface="Times New Roman" pitchFamily="18" charset="0"/>
              </a:rPr>
              <a:t>event list and action items</a:t>
            </a:r>
            <a:endParaRPr lang="zh-TW" alt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7505" y="1600200"/>
            <a:ext cx="780899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453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7524" y="332656"/>
            <a:ext cx="8712968" cy="1098376"/>
          </a:xfrm>
        </p:spPr>
        <p:txBody>
          <a:bodyPr/>
          <a:lstStyle/>
          <a:p>
            <a:r>
              <a:rPr lang="en-US" altLang="zh-TW" sz="3600" dirty="0">
                <a:latin typeface="Times New Roman" pitchFamily="18" charset="0"/>
                <a:cs typeface="Times New Roman" pitchFamily="18" charset="0"/>
              </a:rPr>
              <a:t>Failure analysis – case </a:t>
            </a:r>
            <a:r>
              <a:rPr lang="en-US" altLang="zh-TW" sz="3600" dirty="0" smtClean="0">
                <a:latin typeface="Times New Roman" pitchFamily="18" charset="0"/>
                <a:cs typeface="Times New Roman" pitchFamily="18" charset="0"/>
              </a:rPr>
              <a:t>4</a:t>
            </a:r>
            <a:br>
              <a:rPr lang="en-US" altLang="zh-TW" sz="3600" dirty="0" smtClean="0">
                <a:latin typeface="Times New Roman" pitchFamily="18" charset="0"/>
                <a:cs typeface="Times New Roman" pitchFamily="18" charset="0"/>
              </a:rPr>
            </a:br>
            <a:r>
              <a:rPr lang="en-US" altLang="zh-TW" sz="3600" dirty="0" smtClean="0">
                <a:latin typeface="Times New Roman" pitchFamily="18" charset="0"/>
                <a:cs typeface="Times New Roman" pitchFamily="18" charset="0"/>
              </a:rPr>
              <a:t>Comparison between before and after actions </a:t>
            </a:r>
            <a:br>
              <a:rPr lang="en-US" altLang="zh-TW" sz="3600" dirty="0" smtClean="0">
                <a:latin typeface="Times New Roman" pitchFamily="18" charset="0"/>
                <a:cs typeface="Times New Roman" pitchFamily="18" charset="0"/>
              </a:rPr>
            </a:br>
            <a:endParaRPr lang="zh-TW" altLang="en-US" sz="3600" dirty="0"/>
          </a:p>
        </p:txBody>
      </p:sp>
      <p:pic>
        <p:nvPicPr>
          <p:cNvPr id="1945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84648"/>
            <a:ext cx="41044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784648"/>
            <a:ext cx="4104456"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184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lstStyle/>
          <a:p>
            <a:r>
              <a:rPr lang="en-US" altLang="zh-TW" dirty="0">
                <a:latin typeface="Times New Roman" pitchFamily="18" charset="0"/>
                <a:cs typeface="Times New Roman" pitchFamily="18" charset="0"/>
              </a:rPr>
              <a:t>Failure analysis – case </a:t>
            </a:r>
            <a:r>
              <a:rPr lang="en-US" altLang="zh-TW" dirty="0" smtClean="0">
                <a:latin typeface="Times New Roman" pitchFamily="18" charset="0"/>
                <a:cs typeface="Times New Roman" pitchFamily="18" charset="0"/>
              </a:rPr>
              <a:t>5</a:t>
            </a:r>
            <a:br>
              <a:rPr lang="en-US" altLang="zh-TW" dirty="0" smtClean="0">
                <a:latin typeface="Times New Roman" pitchFamily="18" charset="0"/>
                <a:cs typeface="Times New Roman" pitchFamily="18" charset="0"/>
              </a:rPr>
            </a:br>
            <a:r>
              <a:rPr lang="en-US" altLang="zh-TW" dirty="0" smtClean="0">
                <a:latin typeface="Times New Roman" pitchFamily="18" charset="0"/>
                <a:cs typeface="Times New Roman" pitchFamily="18" charset="0"/>
              </a:rPr>
              <a:t>TFB was unstable during injection</a:t>
            </a:r>
            <a:endParaRPr lang="zh-TW" altLang="en-US" dirty="0"/>
          </a:p>
        </p:txBody>
      </p:sp>
      <p:pic>
        <p:nvPicPr>
          <p:cNvPr id="8" name="內容版面配置區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9632" y="1556792"/>
            <a:ext cx="7650105" cy="4709120"/>
          </a:xfrm>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2574196"/>
            <a:ext cx="2664296" cy="199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475656" y="2204864"/>
            <a:ext cx="4570482"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rPr>
              <a:t>Beam instability from turn-by-turn BPM</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endParaRPr>
          </a:p>
        </p:txBody>
      </p:sp>
      <p:cxnSp>
        <p:nvCxnSpPr>
          <p:cNvPr id="13" name="直線單箭頭接點 12"/>
          <p:cNvCxnSpPr/>
          <p:nvPr/>
        </p:nvCxnSpPr>
        <p:spPr>
          <a:xfrm>
            <a:off x="3275856" y="4732238"/>
            <a:ext cx="4104456" cy="0"/>
          </a:xfrm>
          <a:prstGeom prst="straightConnector1">
            <a:avLst/>
          </a:prstGeom>
          <a:ln>
            <a:solidFill>
              <a:schemeClr val="accent4"/>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978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5698"/>
            <a:ext cx="8229600" cy="1143000"/>
          </a:xfrm>
        </p:spPr>
        <p:txBody>
          <a:bodyPr/>
          <a:lstStyle/>
          <a:p>
            <a:r>
              <a:rPr lang="en-US" altLang="zh-TW" sz="3600" dirty="0">
                <a:latin typeface="Times New Roman" pitchFamily="18" charset="0"/>
                <a:cs typeface="Times New Roman" pitchFamily="18" charset="0"/>
              </a:rPr>
              <a:t>Failure analysis – case </a:t>
            </a:r>
            <a:r>
              <a:rPr lang="en-US" altLang="zh-TW" sz="3600" dirty="0" smtClean="0">
                <a:latin typeface="Times New Roman" pitchFamily="18" charset="0"/>
                <a:cs typeface="Times New Roman" pitchFamily="18" charset="0"/>
              </a:rPr>
              <a:t>5</a:t>
            </a:r>
            <a:br>
              <a:rPr lang="en-US" altLang="zh-TW" sz="3600" dirty="0" smtClean="0">
                <a:latin typeface="Times New Roman" pitchFamily="18" charset="0"/>
                <a:cs typeface="Times New Roman" pitchFamily="18" charset="0"/>
              </a:rPr>
            </a:br>
            <a:r>
              <a:rPr lang="en-US" altLang="zh-TW" sz="3600" dirty="0" smtClean="0">
                <a:latin typeface="Times New Roman" pitchFamily="18" charset="0"/>
                <a:cs typeface="Times New Roman" pitchFamily="18" charset="0"/>
              </a:rPr>
              <a:t>some examples</a:t>
            </a:r>
            <a:endParaRPr lang="zh-TW" altLang="en-US" sz="36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772657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878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206374"/>
            <a:ext cx="8229600" cy="1143000"/>
          </a:xfrm>
        </p:spPr>
        <p:txBody>
          <a:bodyPr/>
          <a:lstStyle/>
          <a:p>
            <a:r>
              <a:rPr lang="en-US" altLang="zh-TW" dirty="0" smtClean="0">
                <a:latin typeface="Times New Roman" pitchFamily="18" charset="0"/>
                <a:cs typeface="Times New Roman" pitchFamily="18" charset="0"/>
              </a:rPr>
              <a:t>Failure analysis </a:t>
            </a:r>
            <a:r>
              <a:rPr lang="en-US" altLang="zh-TW" dirty="0">
                <a:latin typeface="Times New Roman" pitchFamily="18" charset="0"/>
                <a:cs typeface="Times New Roman" pitchFamily="18" charset="0"/>
              </a:rPr>
              <a:t>– case </a:t>
            </a:r>
            <a:r>
              <a:rPr lang="en-US" altLang="zh-TW" dirty="0" smtClean="0">
                <a:latin typeface="Times New Roman" pitchFamily="18" charset="0"/>
                <a:cs typeface="Times New Roman" pitchFamily="18" charset="0"/>
              </a:rPr>
              <a:t>5</a:t>
            </a:r>
            <a:br>
              <a:rPr lang="en-US" altLang="zh-TW" dirty="0" smtClean="0">
                <a:latin typeface="Times New Roman" pitchFamily="18" charset="0"/>
                <a:cs typeface="Times New Roman" pitchFamily="18" charset="0"/>
              </a:rPr>
            </a:br>
            <a:r>
              <a:rPr lang="en-US" altLang="zh-TW" dirty="0">
                <a:latin typeface="Times New Roman" pitchFamily="18" charset="0"/>
                <a:cs typeface="Times New Roman" pitchFamily="18" charset="0"/>
              </a:rPr>
              <a:t>t</a:t>
            </a:r>
            <a:r>
              <a:rPr lang="en-US" altLang="zh-TW" dirty="0" smtClean="0">
                <a:latin typeface="Times New Roman" pitchFamily="18" charset="0"/>
                <a:cs typeface="Times New Roman" pitchFamily="18" charset="0"/>
              </a:rPr>
              <a:t>he cause – a broken connector</a:t>
            </a:r>
            <a:endParaRPr lang="zh-TW" altLang="en-US" dirty="0"/>
          </a:p>
        </p:txBody>
      </p:sp>
      <p:pic>
        <p:nvPicPr>
          <p:cNvPr id="18" name="Picture 2" descr="C:\Documents and Settings\KT\桌面\120328\120521-照片\140mA外導體破損無Beam時-invers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359" y="3354277"/>
            <a:ext cx="2387628" cy="179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Documents and Settings\KT\桌面\120328\120521-照片\140mA正常有Beam時-inver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7510" y="4221088"/>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Documents and Settings\KT\桌面\120328\120521-照片\140mA正常無Beam時-inver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545" y="2636912"/>
            <a:ext cx="23749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C:\Documents and Settings\KT\桌面\120328\120521-照片\DSC08432-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1700808"/>
            <a:ext cx="302418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4427984" y="1622473"/>
            <a:ext cx="1081087"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fontAlgn="base">
              <a:spcBef>
                <a:spcPct val="10000"/>
              </a:spcBef>
              <a:spcAft>
                <a:spcPct val="0"/>
              </a:spcAft>
              <a:defRPr kumimoji="1" sz="2400" kern="1200">
                <a:solidFill>
                  <a:schemeClr val="lt1"/>
                </a:solidFill>
                <a:latin typeface="+mn-lt"/>
                <a:ea typeface="+mn-ea"/>
                <a:cs typeface="+mn-cs"/>
              </a:defRPr>
            </a:lvl1pPr>
            <a:lvl2pPr marL="457200" algn="l" rtl="0" fontAlgn="base">
              <a:spcBef>
                <a:spcPct val="10000"/>
              </a:spcBef>
              <a:spcAft>
                <a:spcPct val="0"/>
              </a:spcAft>
              <a:defRPr kumimoji="1" sz="2400" kern="1200">
                <a:solidFill>
                  <a:schemeClr val="lt1"/>
                </a:solidFill>
                <a:latin typeface="+mn-lt"/>
                <a:ea typeface="+mn-ea"/>
                <a:cs typeface="+mn-cs"/>
              </a:defRPr>
            </a:lvl2pPr>
            <a:lvl3pPr marL="914400" algn="l" rtl="0" fontAlgn="base">
              <a:spcBef>
                <a:spcPct val="10000"/>
              </a:spcBef>
              <a:spcAft>
                <a:spcPct val="0"/>
              </a:spcAft>
              <a:defRPr kumimoji="1" sz="2400" kern="1200">
                <a:solidFill>
                  <a:schemeClr val="lt1"/>
                </a:solidFill>
                <a:latin typeface="+mn-lt"/>
                <a:ea typeface="+mn-ea"/>
                <a:cs typeface="+mn-cs"/>
              </a:defRPr>
            </a:lvl3pPr>
            <a:lvl4pPr marL="1371600" algn="l" rtl="0" fontAlgn="base">
              <a:spcBef>
                <a:spcPct val="10000"/>
              </a:spcBef>
              <a:spcAft>
                <a:spcPct val="0"/>
              </a:spcAft>
              <a:defRPr kumimoji="1" sz="2400" kern="1200">
                <a:solidFill>
                  <a:schemeClr val="lt1"/>
                </a:solidFill>
                <a:latin typeface="+mn-lt"/>
                <a:ea typeface="+mn-ea"/>
                <a:cs typeface="+mn-cs"/>
              </a:defRPr>
            </a:lvl4pPr>
            <a:lvl5pPr marL="1828800" algn="l" rtl="0" fontAlgn="base">
              <a:spcBef>
                <a:spcPct val="10000"/>
              </a:spcBef>
              <a:spcAft>
                <a:spcPct val="0"/>
              </a:spcAft>
              <a:defRPr kumimoji="1" sz="2400" kern="1200">
                <a:solidFill>
                  <a:schemeClr val="lt1"/>
                </a:solidFill>
                <a:latin typeface="+mn-lt"/>
                <a:ea typeface="+mn-ea"/>
                <a:cs typeface="+mn-cs"/>
              </a:defRPr>
            </a:lvl5pPr>
            <a:lvl6pPr marL="2286000" algn="l" defTabSz="914400" rtl="0" eaLnBrk="1" latinLnBrk="0" hangingPunct="1">
              <a:defRPr kumimoji="1" sz="2400" kern="1200">
                <a:solidFill>
                  <a:schemeClr val="lt1"/>
                </a:solidFill>
                <a:latin typeface="+mn-lt"/>
                <a:ea typeface="+mn-ea"/>
                <a:cs typeface="+mn-cs"/>
              </a:defRPr>
            </a:lvl6pPr>
            <a:lvl7pPr marL="2743200" algn="l" defTabSz="914400" rtl="0" eaLnBrk="1" latinLnBrk="0" hangingPunct="1">
              <a:defRPr kumimoji="1" sz="2400" kern="1200">
                <a:solidFill>
                  <a:schemeClr val="lt1"/>
                </a:solidFill>
                <a:latin typeface="+mn-lt"/>
                <a:ea typeface="+mn-ea"/>
                <a:cs typeface="+mn-cs"/>
              </a:defRPr>
            </a:lvl7pPr>
            <a:lvl8pPr marL="3200400" algn="l" defTabSz="914400" rtl="0" eaLnBrk="1" latinLnBrk="0" hangingPunct="1">
              <a:defRPr kumimoji="1" sz="2400" kern="1200">
                <a:solidFill>
                  <a:schemeClr val="lt1"/>
                </a:solidFill>
                <a:latin typeface="+mn-lt"/>
                <a:ea typeface="+mn-ea"/>
                <a:cs typeface="+mn-cs"/>
              </a:defRPr>
            </a:lvl8pPr>
            <a:lvl9pPr marL="3657600" algn="l" defTabSz="914400" rtl="0" eaLnBrk="1" latinLnBrk="0" hangingPunct="1">
              <a:defRPr kumimoji="1" sz="2400" kern="1200">
                <a:solidFill>
                  <a:schemeClr val="lt1"/>
                </a:solidFill>
                <a:latin typeface="+mn-lt"/>
                <a:ea typeface="+mn-ea"/>
                <a:cs typeface="+mn-cs"/>
              </a:defRPr>
            </a:lvl9pPr>
          </a:lstStyle>
          <a:p>
            <a:pPr algn="ctr">
              <a:spcBef>
                <a:spcPct val="0"/>
              </a:spcBef>
              <a:defRPr/>
            </a:pPr>
            <a:r>
              <a:rPr lang="en-US" altLang="zh-TW" sz="2000" dirty="0" smtClean="0">
                <a:solidFill>
                  <a:srgbClr val="000000"/>
                </a:solidFill>
                <a:latin typeface="Times New Roman" pitchFamily="18" charset="0"/>
                <a:cs typeface="Times New Roman" pitchFamily="18" charset="0"/>
              </a:rPr>
              <a:t>Hybrid </a:t>
            </a:r>
            <a:r>
              <a:rPr lang="en-US" altLang="zh-TW" sz="2000" dirty="0">
                <a:solidFill>
                  <a:srgbClr val="000000"/>
                </a:solidFill>
                <a:latin typeface="Times New Roman" pitchFamily="18" charset="0"/>
                <a:cs typeface="Times New Roman" pitchFamily="18" charset="0"/>
              </a:rPr>
              <a:t>Network</a:t>
            </a:r>
            <a:endParaRPr lang="zh-TW" altLang="en-US" sz="2000" dirty="0">
              <a:solidFill>
                <a:srgbClr val="000000"/>
              </a:solidFill>
              <a:latin typeface="Times New Roman" pitchFamily="18" charset="0"/>
              <a:cs typeface="Times New Roman" pitchFamily="18" charset="0"/>
            </a:endParaRPr>
          </a:p>
        </p:txBody>
      </p:sp>
      <p:cxnSp>
        <p:nvCxnSpPr>
          <p:cNvPr id="29" name="直線單箭頭接點 28"/>
          <p:cNvCxnSpPr/>
          <p:nvPr/>
        </p:nvCxnSpPr>
        <p:spPr>
          <a:xfrm>
            <a:off x="5580112" y="2132856"/>
            <a:ext cx="3587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a:spLocks noChangeArrowheads="1"/>
          </p:cNvSpPr>
          <p:nvPr/>
        </p:nvSpPr>
        <p:spPr bwMode="auto">
          <a:xfrm>
            <a:off x="6228184" y="1916832"/>
            <a:ext cx="86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1pPr>
            <a:lvl2pPr marL="4572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2pPr>
            <a:lvl3pPr marL="9144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3pPr>
            <a:lvl4pPr marL="13716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4pPr>
            <a:lvl5pPr marL="18288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5pPr>
            <a:lvl6pPr marL="2286000" algn="l" defTabSz="914400" rtl="0" eaLnBrk="1" latinLnBrk="0" hangingPunct="1">
              <a:defRPr kumimoji="1" sz="2400" kern="1200">
                <a:solidFill>
                  <a:schemeClr val="tx1"/>
                </a:solidFill>
                <a:latin typeface="Times New Roman" pitchFamily="18" charset="0"/>
                <a:ea typeface="標楷體" pitchFamily="65" charset="-120"/>
                <a:cs typeface="+mn-cs"/>
              </a:defRPr>
            </a:lvl6pPr>
            <a:lvl7pPr marL="2743200" algn="l" defTabSz="914400" rtl="0" eaLnBrk="1" latinLnBrk="0" hangingPunct="1">
              <a:defRPr kumimoji="1" sz="2400" kern="1200">
                <a:solidFill>
                  <a:schemeClr val="tx1"/>
                </a:solidFill>
                <a:latin typeface="Times New Roman" pitchFamily="18" charset="0"/>
                <a:ea typeface="標楷體" pitchFamily="65" charset="-120"/>
                <a:cs typeface="+mn-cs"/>
              </a:defRPr>
            </a:lvl7pPr>
            <a:lvl8pPr marL="3200400" algn="l" defTabSz="914400" rtl="0" eaLnBrk="1" latinLnBrk="0" hangingPunct="1">
              <a:defRPr kumimoji="1" sz="2400" kern="1200">
                <a:solidFill>
                  <a:schemeClr val="tx1"/>
                </a:solidFill>
                <a:latin typeface="Times New Roman" pitchFamily="18" charset="0"/>
                <a:ea typeface="標楷體" pitchFamily="65" charset="-120"/>
                <a:cs typeface="+mn-cs"/>
              </a:defRPr>
            </a:lvl8pPr>
            <a:lvl9pPr marL="3657600" algn="l" defTabSz="914400" rtl="0" eaLnBrk="1" latinLnBrk="0" hangingPunct="1">
              <a:defRPr kumimoji="1" sz="2400" kern="1200">
                <a:solidFill>
                  <a:schemeClr val="tx1"/>
                </a:solidFill>
                <a:latin typeface="Times New Roman" pitchFamily="18" charset="0"/>
                <a:ea typeface="標楷體" pitchFamily="65" charset="-120"/>
                <a:cs typeface="+mn-cs"/>
              </a:defRPr>
            </a:lvl9pPr>
          </a:lstStyle>
          <a:p>
            <a:pPr>
              <a:spcBef>
                <a:spcPct val="0"/>
              </a:spcBef>
            </a:pPr>
            <a:r>
              <a:rPr lang="en-US" altLang="zh-TW" dirty="0">
                <a:solidFill>
                  <a:srgbClr val="000000"/>
                </a:solidFill>
                <a:latin typeface="Arial" charset="0"/>
                <a:ea typeface="新細明體" charset="-120"/>
              </a:rPr>
              <a:t>TFB</a:t>
            </a:r>
            <a:endParaRPr lang="zh-TW" altLang="en-US" dirty="0">
              <a:solidFill>
                <a:srgbClr val="000000"/>
              </a:solidFill>
              <a:latin typeface="Arial" charset="0"/>
              <a:ea typeface="新細明體" charset="-120"/>
            </a:endParaRPr>
          </a:p>
        </p:txBody>
      </p:sp>
      <p:sp>
        <p:nvSpPr>
          <p:cNvPr id="33" name="矩形 32"/>
          <p:cNvSpPr>
            <a:spLocks noChangeArrowheads="1"/>
          </p:cNvSpPr>
          <p:nvPr/>
        </p:nvSpPr>
        <p:spPr bwMode="auto">
          <a:xfrm>
            <a:off x="5868144" y="1916832"/>
            <a:ext cx="865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1pPr>
            <a:lvl2pPr marL="4572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2pPr>
            <a:lvl3pPr marL="9144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3pPr>
            <a:lvl4pPr marL="13716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4pPr>
            <a:lvl5pPr marL="1828800" algn="l" rtl="0" fontAlgn="base">
              <a:spcBef>
                <a:spcPct val="10000"/>
              </a:spcBef>
              <a:spcAft>
                <a:spcPct val="0"/>
              </a:spcAft>
              <a:defRPr kumimoji="1" sz="2400" kern="1200">
                <a:solidFill>
                  <a:schemeClr val="tx1"/>
                </a:solidFill>
                <a:latin typeface="Times New Roman" pitchFamily="18" charset="0"/>
                <a:ea typeface="標楷體" pitchFamily="65" charset="-120"/>
                <a:cs typeface="+mn-cs"/>
              </a:defRPr>
            </a:lvl5pPr>
            <a:lvl6pPr marL="2286000" algn="l" defTabSz="914400" rtl="0" eaLnBrk="1" latinLnBrk="0" hangingPunct="1">
              <a:defRPr kumimoji="1" sz="2400" kern="1200">
                <a:solidFill>
                  <a:schemeClr val="tx1"/>
                </a:solidFill>
                <a:latin typeface="Times New Roman" pitchFamily="18" charset="0"/>
                <a:ea typeface="標楷體" pitchFamily="65" charset="-120"/>
                <a:cs typeface="+mn-cs"/>
              </a:defRPr>
            </a:lvl6pPr>
            <a:lvl7pPr marL="2743200" algn="l" defTabSz="914400" rtl="0" eaLnBrk="1" latinLnBrk="0" hangingPunct="1">
              <a:defRPr kumimoji="1" sz="2400" kern="1200">
                <a:solidFill>
                  <a:schemeClr val="tx1"/>
                </a:solidFill>
                <a:latin typeface="Times New Roman" pitchFamily="18" charset="0"/>
                <a:ea typeface="標楷體" pitchFamily="65" charset="-120"/>
                <a:cs typeface="+mn-cs"/>
              </a:defRPr>
            </a:lvl7pPr>
            <a:lvl8pPr marL="3200400" algn="l" defTabSz="914400" rtl="0" eaLnBrk="1" latinLnBrk="0" hangingPunct="1">
              <a:defRPr kumimoji="1" sz="2400" kern="1200">
                <a:solidFill>
                  <a:schemeClr val="tx1"/>
                </a:solidFill>
                <a:latin typeface="Times New Roman" pitchFamily="18" charset="0"/>
                <a:ea typeface="標楷體" pitchFamily="65" charset="-120"/>
                <a:cs typeface="+mn-cs"/>
              </a:defRPr>
            </a:lvl8pPr>
            <a:lvl9pPr marL="3657600" algn="l" defTabSz="914400" rtl="0" eaLnBrk="1" latinLnBrk="0" hangingPunct="1">
              <a:defRPr kumimoji="1" sz="2400" kern="1200">
                <a:solidFill>
                  <a:schemeClr val="tx1"/>
                </a:solidFill>
                <a:latin typeface="Times New Roman" pitchFamily="18" charset="0"/>
                <a:ea typeface="標楷體" pitchFamily="65" charset="-120"/>
                <a:cs typeface="+mn-cs"/>
              </a:defRPr>
            </a:lvl9pPr>
          </a:lstStyle>
          <a:p>
            <a:pPr>
              <a:spcBef>
                <a:spcPct val="0"/>
              </a:spcBef>
            </a:pPr>
            <a:r>
              <a:rPr lang="en-US" altLang="zh-TW" dirty="0">
                <a:solidFill>
                  <a:srgbClr val="000000"/>
                </a:solidFill>
                <a:latin typeface="Symbol" pitchFamily="18" charset="2"/>
                <a:ea typeface="新細明體" charset="-120"/>
              </a:rPr>
              <a:t>D</a:t>
            </a:r>
            <a:endParaRPr lang="zh-TW" altLang="en-US" dirty="0">
              <a:solidFill>
                <a:srgbClr val="000000"/>
              </a:solidFill>
              <a:latin typeface="Symbol" pitchFamily="18" charset="2"/>
              <a:ea typeface="新細明體" charset="-120"/>
            </a:endParaRPr>
          </a:p>
        </p:txBody>
      </p:sp>
      <p:sp>
        <p:nvSpPr>
          <p:cNvPr id="35" name="矩形 34"/>
          <p:cNvSpPr/>
          <p:nvPr/>
        </p:nvSpPr>
        <p:spPr>
          <a:xfrm>
            <a:off x="410296" y="4587105"/>
            <a:ext cx="2995372"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Correct signal without beam</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6" name="矩形 35"/>
          <p:cNvSpPr/>
          <p:nvPr/>
        </p:nvSpPr>
        <p:spPr>
          <a:xfrm>
            <a:off x="2771725" y="5301208"/>
            <a:ext cx="3123611" cy="369332"/>
          </a:xfrm>
          <a:prstGeom prst="rect">
            <a:avLst/>
          </a:prstGeom>
          <a:noFill/>
        </p:spPr>
        <p:txBody>
          <a:bodyPr wrap="none" lIns="91440" tIns="45720" rIns="91440" bIns="45720">
            <a:spAutoFit/>
          </a:bodyPr>
          <a:lstStyle/>
          <a:p>
            <a:pPr algn="ctr"/>
            <a:r>
              <a:rPr lang="en-US" altLang="zh-TW"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in</a:t>
            </a: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correct signal without beam</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8" name="矩形 37"/>
          <p:cNvSpPr/>
          <p:nvPr/>
        </p:nvSpPr>
        <p:spPr>
          <a:xfrm>
            <a:off x="4932040" y="6165304"/>
            <a:ext cx="4145430"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correct signal with 140 mA stored beam </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00052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Failure analysis – case 5</a:t>
            </a:r>
            <a:br>
              <a:rPr lang="en-US" altLang="zh-TW" dirty="0">
                <a:latin typeface="Times New Roman" pitchFamily="18" charset="0"/>
                <a:cs typeface="Times New Roman" pitchFamily="18" charset="0"/>
              </a:rPr>
            </a:br>
            <a:r>
              <a:rPr lang="en-US" altLang="zh-TW" dirty="0" smtClean="0">
                <a:latin typeface="Times New Roman" pitchFamily="18" charset="0"/>
                <a:cs typeface="Times New Roman" pitchFamily="18" charset="0"/>
              </a:rPr>
              <a:t>The missing part</a:t>
            </a:r>
            <a:endParaRPr kumimoji="1" lang="zh-TW" altLang="en-US" dirty="0"/>
          </a:p>
        </p:txBody>
      </p:sp>
      <p:pic>
        <p:nvPicPr>
          <p:cNvPr id="4" name="內容版面配置區 3" descr="20120530-2.bmp"/>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67544" y="1700808"/>
            <a:ext cx="8229600" cy="4525963"/>
          </a:xfrm>
        </p:spPr>
      </p:pic>
    </p:spTree>
    <p:extLst>
      <p:ext uri="{BB962C8B-B14F-4D97-AF65-F5344CB8AC3E}">
        <p14:creationId xmlns:p14="http://schemas.microsoft.com/office/powerpoint/2010/main" val="1565071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Conclusion</a:t>
            </a:r>
            <a:endParaRPr lang="zh-TW" altLang="en-US" dirty="0"/>
          </a:p>
        </p:txBody>
      </p:sp>
      <p:sp>
        <p:nvSpPr>
          <p:cNvPr id="3" name="內容版面配置區 2"/>
          <p:cNvSpPr>
            <a:spLocks noGrp="1"/>
          </p:cNvSpPr>
          <p:nvPr>
            <p:ph idx="1"/>
          </p:nvPr>
        </p:nvSpPr>
        <p:spPr/>
        <p:txBody>
          <a:bodyPr/>
          <a:lstStyle/>
          <a:p>
            <a:r>
              <a:rPr lang="en-US" altLang="zh-TW" dirty="0">
                <a:latin typeface="Times New Roman"/>
                <a:cs typeface="Times New Roman"/>
              </a:rPr>
              <a:t>Communication is the only </a:t>
            </a:r>
            <a:r>
              <a:rPr lang="en-US" altLang="zh-TW" dirty="0" smtClean="0">
                <a:latin typeface="Times New Roman"/>
                <a:cs typeface="Times New Roman"/>
              </a:rPr>
              <a:t>problem</a:t>
            </a:r>
            <a:endParaRPr lang="en-US" altLang="zh-TW" dirty="0">
              <a:latin typeface="Times New Roman"/>
              <a:cs typeface="Times New Roman"/>
            </a:endParaRPr>
          </a:p>
          <a:p>
            <a:r>
              <a:rPr lang="en-US" altLang="zh-TW" dirty="0">
                <a:latin typeface="Times New Roman"/>
                <a:cs typeface="Times New Roman"/>
              </a:rPr>
              <a:t>No common language no </a:t>
            </a:r>
            <a:r>
              <a:rPr lang="en-US" altLang="zh-TW" dirty="0" smtClean="0">
                <a:latin typeface="Times New Roman"/>
                <a:cs typeface="Times New Roman"/>
              </a:rPr>
              <a:t>communication</a:t>
            </a:r>
            <a:endParaRPr lang="en-US" altLang="zh-TW" dirty="0">
              <a:latin typeface="Times New Roman"/>
              <a:cs typeface="Times New Roman"/>
            </a:endParaRPr>
          </a:p>
          <a:p>
            <a:r>
              <a:rPr lang="en-US" altLang="zh-TW" dirty="0">
                <a:latin typeface="Times New Roman"/>
                <a:cs typeface="Times New Roman"/>
              </a:rPr>
              <a:t>Diagnostic tools can help us communicate with  machine and </a:t>
            </a:r>
            <a:r>
              <a:rPr lang="en-US" altLang="zh-TW" dirty="0" smtClean="0">
                <a:latin typeface="Times New Roman"/>
                <a:cs typeface="Times New Roman"/>
              </a:rPr>
              <a:t>people</a:t>
            </a:r>
          </a:p>
          <a:p>
            <a:r>
              <a:rPr lang="en-US" altLang="zh-TW" dirty="0" smtClean="0">
                <a:latin typeface="Times New Roman"/>
                <a:cs typeface="Times New Roman"/>
              </a:rPr>
              <a:t>If communication is still a problem, there will exist a missing information</a:t>
            </a:r>
          </a:p>
          <a:p>
            <a:r>
              <a:rPr lang="en-US" altLang="zh-TW" dirty="0" smtClean="0">
                <a:latin typeface="Times New Roman"/>
                <a:cs typeface="Times New Roman"/>
              </a:rPr>
              <a:t>Improve the diagnostic tool again</a:t>
            </a:r>
            <a:endParaRPr lang="en-US" altLang="zh-TW" dirty="0">
              <a:latin typeface="Times New Roman"/>
              <a:cs typeface="Times New Roman"/>
            </a:endParaRPr>
          </a:p>
          <a:p>
            <a:pPr marL="0" indent="0">
              <a:buNone/>
            </a:pPr>
            <a:endParaRPr lang="zh-TW" altLang="en-US" dirty="0"/>
          </a:p>
        </p:txBody>
      </p:sp>
    </p:spTree>
    <p:extLst>
      <p:ext uri="{BB962C8B-B14F-4D97-AF65-F5344CB8AC3E}">
        <p14:creationId xmlns:p14="http://schemas.microsoft.com/office/powerpoint/2010/main" val="2056678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CW1-2"/>
          <p:cNvPicPr>
            <a:picLocks noChangeAspect="1" noChangeArrowheads="1"/>
          </p:cNvPicPr>
          <p:nvPr/>
        </p:nvPicPr>
        <p:blipFill>
          <a:blip r:embed="rId3" cstate="print"/>
          <a:srcRect/>
          <a:stretch>
            <a:fillRect/>
          </a:stretch>
        </p:blipFill>
        <p:spPr bwMode="auto">
          <a:xfrm>
            <a:off x="-6152" y="-1588"/>
            <a:ext cx="9144000" cy="6859588"/>
          </a:xfrm>
          <a:prstGeom prst="rect">
            <a:avLst/>
          </a:prstGeom>
          <a:noFill/>
          <a:ln w="9525">
            <a:noFill/>
            <a:miter lim="800000"/>
            <a:headEnd/>
            <a:tailEnd/>
          </a:ln>
        </p:spPr>
      </p:pic>
      <p:sp>
        <p:nvSpPr>
          <p:cNvPr id="21507" name="Rectangle 7"/>
          <p:cNvSpPr>
            <a:spLocks noChangeArrowheads="1"/>
          </p:cNvSpPr>
          <p:nvPr/>
        </p:nvSpPr>
        <p:spPr bwMode="auto">
          <a:xfrm>
            <a:off x="457200" y="2205038"/>
            <a:ext cx="8229600" cy="2447925"/>
          </a:xfrm>
          <a:prstGeom prst="rect">
            <a:avLst/>
          </a:prstGeom>
          <a:noFill/>
          <a:ln w="9525">
            <a:noFill/>
            <a:miter lim="800000"/>
            <a:headEnd/>
            <a:tailEnd/>
          </a:ln>
        </p:spPr>
        <p:txBody>
          <a:bodyPr anchor="ctr"/>
          <a:lstStyle/>
          <a:p>
            <a:pPr algn="ctr"/>
            <a:r>
              <a:rPr lang="en-US" altLang="zh-TW" sz="4000" b="1" dirty="0" smtClean="0">
                <a:solidFill>
                  <a:schemeClr val="tx2"/>
                </a:solidFill>
                <a:latin typeface="Times New Roman" pitchFamily="18" charset="0"/>
                <a:ea typeface="新細明體" pitchFamily="18" charset="-120"/>
                <a:cs typeface="Times New Roman" pitchFamily="18" charset="0"/>
              </a:rPr>
              <a:t>Thank </a:t>
            </a:r>
            <a:r>
              <a:rPr lang="en-US" altLang="zh-TW" sz="4000" b="1" dirty="0">
                <a:solidFill>
                  <a:schemeClr val="tx2"/>
                </a:solidFill>
                <a:latin typeface="Times New Roman" pitchFamily="18" charset="0"/>
                <a:ea typeface="新細明體" pitchFamily="18" charset="-120"/>
                <a:cs typeface="Times New Roman" pitchFamily="18" charset="0"/>
              </a:rPr>
              <a:t>you for your attention</a:t>
            </a:r>
            <a:r>
              <a:rPr lang="en-US" altLang="zh-TW" sz="4000" dirty="0">
                <a:solidFill>
                  <a:schemeClr val="tx2"/>
                </a:solidFill>
                <a:latin typeface="Times New Roman" pitchFamily="18" charset="0"/>
                <a:ea typeface="新細明體" pitchFamily="18" charset="-120"/>
                <a:cs typeface="Times New Roman" pitchFamily="18" charset="0"/>
              </a:rPr>
              <a:t>!</a:t>
            </a:r>
          </a:p>
        </p:txBody>
      </p:sp>
      <p:sp>
        <p:nvSpPr>
          <p:cNvPr id="21508" name="Rectangle 8"/>
          <p:cNvSpPr>
            <a:spLocks noChangeArrowheads="1"/>
          </p:cNvSpPr>
          <p:nvPr/>
        </p:nvSpPr>
        <p:spPr bwMode="auto">
          <a:xfrm>
            <a:off x="0" y="0"/>
            <a:ext cx="247650" cy="366713"/>
          </a:xfrm>
          <a:prstGeom prst="rect">
            <a:avLst/>
          </a:prstGeom>
          <a:noFill/>
          <a:ln w="9525">
            <a:noFill/>
            <a:miter lim="800000"/>
            <a:headEnd/>
            <a:tailEnd/>
          </a:ln>
        </p:spPr>
        <p:txBody>
          <a:bodyPr wrap="none" anchor="ctr">
            <a:spAutoFit/>
          </a:bodyPr>
          <a:lstStyle/>
          <a:p>
            <a:r>
              <a:rPr lang="en-US" altLang="zh-TW">
                <a:ea typeface="新細明體" pitchFamily="18" charset="-120"/>
              </a:rPr>
              <a:t> </a:t>
            </a:r>
          </a:p>
        </p:txBody>
      </p:sp>
      <p:sp>
        <p:nvSpPr>
          <p:cNvPr id="21509" name="Rectangle 9"/>
          <p:cNvSpPr>
            <a:spLocks noChangeArrowheads="1"/>
          </p:cNvSpPr>
          <p:nvPr/>
        </p:nvSpPr>
        <p:spPr bwMode="auto">
          <a:xfrm>
            <a:off x="0" y="0"/>
            <a:ext cx="247650" cy="366713"/>
          </a:xfrm>
          <a:prstGeom prst="rect">
            <a:avLst/>
          </a:prstGeom>
          <a:noFill/>
          <a:ln w="9525">
            <a:noFill/>
            <a:miter lim="800000"/>
            <a:headEnd/>
            <a:tailEnd/>
          </a:ln>
        </p:spPr>
        <p:txBody>
          <a:bodyPr wrap="none" anchor="ctr">
            <a:spAutoFit/>
          </a:bodyPr>
          <a:lstStyle/>
          <a:p>
            <a:r>
              <a:rPr lang="en-US" altLang="zh-TW">
                <a:ea typeface="新細明體" pitchFamily="18" charset="-120"/>
              </a:rPr>
              <a:t> </a:t>
            </a:r>
          </a:p>
        </p:txBody>
      </p:sp>
      <p:sp>
        <p:nvSpPr>
          <p:cNvPr id="21510" name="Rectangle 10"/>
          <p:cNvSpPr>
            <a:spLocks noChangeArrowheads="1"/>
          </p:cNvSpPr>
          <p:nvPr/>
        </p:nvSpPr>
        <p:spPr bwMode="auto">
          <a:xfrm>
            <a:off x="0" y="0"/>
            <a:ext cx="247650" cy="366713"/>
          </a:xfrm>
          <a:prstGeom prst="rect">
            <a:avLst/>
          </a:prstGeom>
          <a:noFill/>
          <a:ln w="9525">
            <a:noFill/>
            <a:miter lim="800000"/>
            <a:headEnd/>
            <a:tailEnd/>
          </a:ln>
        </p:spPr>
        <p:txBody>
          <a:bodyPr wrap="none" anchor="ctr">
            <a:spAutoFit/>
          </a:bodyPr>
          <a:lstStyle/>
          <a:p>
            <a:r>
              <a:rPr lang="en-US" altLang="zh-TW">
                <a:ea typeface="新細明體" pitchFamily="18" charset="-12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a:xfrm>
            <a:off x="428625" y="71438"/>
            <a:ext cx="8229600" cy="561975"/>
          </a:xfrm>
        </p:spPr>
        <p:txBody>
          <a:bodyPr>
            <a:normAutofit fontScale="90000"/>
          </a:bodyPr>
          <a:lstStyle/>
          <a:p>
            <a:pPr eaLnBrk="1" hangingPunct="1">
              <a:defRPr/>
            </a:pPr>
            <a:r>
              <a:rPr lang="en-US" altLang="zh-TW" dirty="0" smtClean="0">
                <a:latin typeface="Times New Roman" pitchFamily="18" charset="0"/>
                <a:cs typeface="Times New Roman" pitchFamily="18" charset="0"/>
              </a:rPr>
              <a:t>Layout of TLS accelerators</a:t>
            </a:r>
          </a:p>
        </p:txBody>
      </p:sp>
      <p:sp>
        <p:nvSpPr>
          <p:cNvPr id="1027" name="投影片編號版面配置區 5"/>
          <p:cNvSpPr>
            <a:spLocks noGrp="1"/>
          </p:cNvSpPr>
          <p:nvPr>
            <p:ph type="sldNum" sz="quarter" idx="12"/>
          </p:nvPr>
        </p:nvSpPr>
        <p:spPr/>
        <p:txBody>
          <a:bodyPr/>
          <a:lstStyle/>
          <a:p>
            <a:pPr>
              <a:defRPr/>
            </a:pPr>
            <a:fld id="{E9AF799C-CF34-43BC-B423-D6251DC6E44B}" type="slidenum">
              <a:rPr lang="en-US" altLang="zh-TW"/>
              <a:pPr>
                <a:defRPr/>
              </a:pPr>
              <a:t>3</a:t>
            </a:fld>
            <a:endParaRPr lang="en-US" altLang="zh-TW"/>
          </a:p>
        </p:txBody>
      </p:sp>
      <p:sp>
        <p:nvSpPr>
          <p:cNvPr id="1029" name="Rectangle 3"/>
          <p:cNvSpPr>
            <a:spLocks noChangeArrowheads="1"/>
          </p:cNvSpPr>
          <p:nvPr/>
        </p:nvSpPr>
        <p:spPr bwMode="auto">
          <a:xfrm>
            <a:off x="971550" y="1628775"/>
            <a:ext cx="7704138" cy="366713"/>
          </a:xfrm>
          <a:prstGeom prst="rect">
            <a:avLst/>
          </a:prstGeom>
          <a:noFill/>
          <a:ln w="9525">
            <a:noFill/>
            <a:miter lim="800000"/>
            <a:headEnd/>
            <a:tailEnd/>
          </a:ln>
        </p:spPr>
        <p:txBody>
          <a:bodyPr>
            <a:spAutoFit/>
          </a:bodyPr>
          <a:lstStyle/>
          <a:p>
            <a:endParaRPr lang="zh-TW" altLang="zh-TW"/>
          </a:p>
        </p:txBody>
      </p:sp>
      <p:sp>
        <p:nvSpPr>
          <p:cNvPr id="2" name="Text Box 5"/>
          <p:cNvSpPr txBox="1">
            <a:spLocks noChangeArrowheads="1"/>
          </p:cNvSpPr>
          <p:nvPr/>
        </p:nvSpPr>
        <p:spPr bwMode="auto">
          <a:xfrm>
            <a:off x="827088" y="1700213"/>
            <a:ext cx="7777162" cy="366712"/>
          </a:xfrm>
          <a:prstGeom prst="rect">
            <a:avLst/>
          </a:prstGeom>
          <a:noFill/>
          <a:ln w="9525">
            <a:noFill/>
            <a:miter lim="800000"/>
            <a:headEnd/>
            <a:tailEnd/>
          </a:ln>
        </p:spPr>
        <p:txBody>
          <a:bodyPr>
            <a:spAutoFit/>
          </a:bodyPr>
          <a:lstStyle/>
          <a:p>
            <a:pPr>
              <a:spcBef>
                <a:spcPct val="50000"/>
              </a:spcBef>
            </a:pPr>
            <a:endParaRPr lang="zh-TW" altLang="zh-TW"/>
          </a:p>
        </p:txBody>
      </p:sp>
      <p:pic>
        <p:nvPicPr>
          <p:cNvPr id="1031" name="Picture 7"/>
          <p:cNvPicPr>
            <a:picLocks noChangeAspect="1" noChangeArrowheads="1"/>
          </p:cNvPicPr>
          <p:nvPr/>
        </p:nvPicPr>
        <p:blipFill>
          <a:blip r:embed="rId4" cstate="print"/>
          <a:srcRect/>
          <a:stretch>
            <a:fillRect/>
          </a:stretch>
        </p:blipFill>
        <p:spPr bwMode="auto">
          <a:xfrm>
            <a:off x="900113" y="692150"/>
            <a:ext cx="7634287" cy="5726113"/>
          </a:xfrm>
          <a:prstGeom prst="rect">
            <a:avLst/>
          </a:prstGeom>
          <a:noFill/>
          <a:ln w="9525">
            <a:solidFill>
              <a:srgbClr val="FF0000"/>
            </a:solidFill>
            <a:miter lim="800000"/>
            <a:headEnd/>
            <a:tailEnd/>
          </a:ln>
        </p:spPr>
      </p:pic>
      <p:sp>
        <p:nvSpPr>
          <p:cNvPr id="1033" name="Rectangle 9"/>
          <p:cNvSpPr>
            <a:spLocks noChangeArrowheads="1"/>
          </p:cNvSpPr>
          <p:nvPr/>
        </p:nvSpPr>
        <p:spPr bwMode="auto">
          <a:xfrm>
            <a:off x="3779838" y="4508500"/>
            <a:ext cx="2233612" cy="288925"/>
          </a:xfrm>
          <a:prstGeom prst="rect">
            <a:avLst/>
          </a:prstGeom>
          <a:noFill/>
          <a:ln w="9525" algn="ctr">
            <a:solidFill>
              <a:srgbClr val="FF0000"/>
            </a:solidFill>
            <a:miter lim="800000"/>
            <a:headEnd/>
            <a:tailEnd/>
          </a:ln>
        </p:spPr>
        <p:txBody>
          <a:bodyPr anchor="ctr">
            <a:spAutoFit/>
          </a:bodyPr>
          <a:lstStyle/>
          <a:p>
            <a:endParaRPr lang="zh-TW" altLang="en-US" sz="3600"/>
          </a:p>
        </p:txBody>
      </p:sp>
      <p:sp>
        <p:nvSpPr>
          <p:cNvPr id="1034" name="Oval 10"/>
          <p:cNvSpPr>
            <a:spLocks noChangeArrowheads="1"/>
          </p:cNvSpPr>
          <p:nvPr/>
        </p:nvSpPr>
        <p:spPr bwMode="auto">
          <a:xfrm>
            <a:off x="2484438" y="4292600"/>
            <a:ext cx="792162" cy="504825"/>
          </a:xfrm>
          <a:prstGeom prst="ellipse">
            <a:avLst/>
          </a:prstGeom>
          <a:noFill/>
          <a:ln w="9525" algn="ctr">
            <a:solidFill>
              <a:srgbClr val="FF0000"/>
            </a:solidFill>
            <a:round/>
            <a:headEnd/>
            <a:tailEnd/>
          </a:ln>
        </p:spPr>
        <p:txBody>
          <a:bodyPr wrap="none" anchor="ctr">
            <a:spAutoFit/>
          </a:bodyPr>
          <a:lstStyle/>
          <a:p>
            <a:endParaRPr lang="zh-TW" altLang="en-US" sz="3600"/>
          </a:p>
        </p:txBody>
      </p:sp>
      <p:sp>
        <p:nvSpPr>
          <p:cNvPr id="1036" name="WordArt 13"/>
          <p:cNvSpPr>
            <a:spLocks noChangeArrowheads="1" noChangeShapeType="1" noTextEdit="1"/>
          </p:cNvSpPr>
          <p:nvPr/>
        </p:nvSpPr>
        <p:spPr bwMode="auto">
          <a:xfrm>
            <a:off x="4356100" y="5072063"/>
            <a:ext cx="1123950" cy="220662"/>
          </a:xfrm>
          <a:prstGeom prst="rect">
            <a:avLst/>
          </a:prstGeom>
        </p:spPr>
        <p:txBody>
          <a:bodyPr wrap="none" fromWordArt="1">
            <a:prstTxWarp prst="textPlain">
              <a:avLst>
                <a:gd name="adj" fmla="val 50000"/>
              </a:avLst>
            </a:prstTxWarp>
          </a:bodyPr>
          <a:lstStyle/>
          <a:p>
            <a:pPr algn="ctr"/>
            <a:r>
              <a:rPr lang="en-US" altLang="zh-TW" b="1" kern="10">
                <a:ln w="9525">
                  <a:solidFill>
                    <a:srgbClr val="FF0000"/>
                  </a:solidFill>
                  <a:round/>
                  <a:headEnd/>
                  <a:tailEnd/>
                </a:ln>
                <a:solidFill>
                  <a:srgbClr val="FF0000"/>
                </a:solidFill>
                <a:latin typeface="Times New Roman"/>
                <a:cs typeface="Times New Roman"/>
              </a:rPr>
              <a:t>Transfer line</a:t>
            </a:r>
            <a:endParaRPr lang="zh-TW" altLang="en-US" b="1" kern="10">
              <a:ln w="9525">
                <a:solidFill>
                  <a:srgbClr val="FF0000"/>
                </a:solidFill>
                <a:round/>
                <a:headEnd/>
                <a:tailEnd/>
              </a:ln>
              <a:solidFill>
                <a:srgbClr val="FF0000"/>
              </a:solidFill>
              <a:latin typeface="Times New Roman"/>
              <a:cs typeface="Times New Roman"/>
            </a:endParaRPr>
          </a:p>
        </p:txBody>
      </p:sp>
      <p:sp>
        <p:nvSpPr>
          <p:cNvPr id="1037" name="WordArt 14"/>
          <p:cNvSpPr>
            <a:spLocks noChangeArrowheads="1" noChangeShapeType="1" noTextEdit="1"/>
          </p:cNvSpPr>
          <p:nvPr/>
        </p:nvSpPr>
        <p:spPr bwMode="auto">
          <a:xfrm>
            <a:off x="2484438" y="4868863"/>
            <a:ext cx="676275" cy="279400"/>
          </a:xfrm>
          <a:prstGeom prst="rect">
            <a:avLst/>
          </a:prstGeom>
        </p:spPr>
        <p:txBody>
          <a:bodyPr wrap="none" fromWordArt="1">
            <a:prstTxWarp prst="textPlain">
              <a:avLst>
                <a:gd name="adj" fmla="val 50000"/>
              </a:avLst>
            </a:prstTxWarp>
          </a:bodyPr>
          <a:lstStyle/>
          <a:p>
            <a:pPr algn="ctr"/>
            <a:r>
              <a:rPr lang="en-US" altLang="zh-TW" b="1" kern="10">
                <a:ln w="9525">
                  <a:solidFill>
                    <a:srgbClr val="FF0000"/>
                  </a:solidFill>
                  <a:round/>
                  <a:headEnd/>
                  <a:tailEnd/>
                </a:ln>
                <a:solidFill>
                  <a:srgbClr val="FF0000"/>
                </a:solidFill>
                <a:latin typeface="Times New Roman"/>
                <a:cs typeface="Times New Roman"/>
              </a:rPr>
              <a:t>Injection</a:t>
            </a:r>
            <a:endParaRPr lang="zh-TW" altLang="en-US" b="1" kern="10">
              <a:ln w="9525">
                <a:solidFill>
                  <a:srgbClr val="FF0000"/>
                </a:solidFill>
                <a:round/>
                <a:headEnd/>
                <a:tailEnd/>
              </a:ln>
              <a:solidFill>
                <a:srgbClr val="FF0000"/>
              </a:solidFill>
              <a:latin typeface="Times New Roman"/>
              <a:cs typeface="Times New Roman"/>
            </a:endParaRPr>
          </a:p>
        </p:txBody>
      </p:sp>
      <p:grpSp>
        <p:nvGrpSpPr>
          <p:cNvPr id="1040" name="Group 683"/>
          <p:cNvGrpSpPr>
            <a:grpSpLocks/>
          </p:cNvGrpSpPr>
          <p:nvPr/>
        </p:nvGrpSpPr>
        <p:grpSpPr bwMode="auto">
          <a:xfrm>
            <a:off x="5000625" y="785813"/>
            <a:ext cx="3168650" cy="1368425"/>
            <a:chOff x="268" y="1017"/>
            <a:chExt cx="5280" cy="2126"/>
          </a:xfrm>
        </p:grpSpPr>
        <p:pic>
          <p:nvPicPr>
            <p:cNvPr id="1063" name="Picture 684"/>
            <p:cNvPicPr>
              <a:picLocks noChangeAspect="1" noChangeArrowheads="1"/>
            </p:cNvPicPr>
            <p:nvPr/>
          </p:nvPicPr>
          <p:blipFill>
            <a:blip r:embed="rId5" cstate="print"/>
            <a:srcRect/>
            <a:stretch>
              <a:fillRect/>
            </a:stretch>
          </p:blipFill>
          <p:spPr bwMode="auto">
            <a:xfrm>
              <a:off x="268" y="1017"/>
              <a:ext cx="5280" cy="2126"/>
            </a:xfrm>
            <a:prstGeom prst="rect">
              <a:avLst/>
            </a:prstGeom>
            <a:noFill/>
            <a:ln w="9525">
              <a:noFill/>
              <a:miter lim="800000"/>
              <a:headEnd/>
              <a:tailEnd/>
            </a:ln>
          </p:spPr>
        </p:pic>
        <p:sp>
          <p:nvSpPr>
            <p:cNvPr id="1064" name="Text Box 685"/>
            <p:cNvSpPr txBox="1">
              <a:spLocks noChangeArrowheads="1"/>
            </p:cNvSpPr>
            <p:nvPr/>
          </p:nvSpPr>
          <p:spPr bwMode="auto">
            <a:xfrm>
              <a:off x="1038" y="2253"/>
              <a:ext cx="307" cy="286"/>
            </a:xfrm>
            <a:prstGeom prst="rect">
              <a:avLst/>
            </a:prstGeom>
            <a:noFill/>
            <a:ln w="9525">
              <a:noFill/>
              <a:miter lim="800000"/>
              <a:headEnd/>
              <a:tailEnd/>
            </a:ln>
          </p:spPr>
          <p:txBody>
            <a:bodyPr wrap="none">
              <a:spAutoFit/>
            </a:bodyPr>
            <a:lstStyle/>
            <a:p>
              <a:endParaRPr lang="zh-TW" altLang="zh-TW" sz="600"/>
            </a:p>
          </p:txBody>
        </p:sp>
        <p:sp>
          <p:nvSpPr>
            <p:cNvPr id="1065" name="Text Box 686"/>
            <p:cNvSpPr txBox="1">
              <a:spLocks noChangeArrowheads="1"/>
            </p:cNvSpPr>
            <p:nvPr/>
          </p:nvSpPr>
          <p:spPr bwMode="auto">
            <a:xfrm>
              <a:off x="1916" y="2147"/>
              <a:ext cx="307" cy="286"/>
            </a:xfrm>
            <a:prstGeom prst="rect">
              <a:avLst/>
            </a:prstGeom>
            <a:noFill/>
            <a:ln w="9525">
              <a:noFill/>
              <a:miter lim="800000"/>
              <a:headEnd/>
              <a:tailEnd/>
            </a:ln>
          </p:spPr>
          <p:txBody>
            <a:bodyPr wrap="none">
              <a:spAutoFit/>
            </a:bodyPr>
            <a:lstStyle/>
            <a:p>
              <a:endParaRPr lang="zh-TW" altLang="zh-TW" sz="600"/>
            </a:p>
          </p:txBody>
        </p:sp>
        <p:sp>
          <p:nvSpPr>
            <p:cNvPr id="1066" name="Text Box 687"/>
            <p:cNvSpPr txBox="1">
              <a:spLocks noChangeArrowheads="1"/>
            </p:cNvSpPr>
            <p:nvPr/>
          </p:nvSpPr>
          <p:spPr bwMode="auto">
            <a:xfrm>
              <a:off x="4202" y="1996"/>
              <a:ext cx="306" cy="286"/>
            </a:xfrm>
            <a:prstGeom prst="rect">
              <a:avLst/>
            </a:prstGeom>
            <a:noFill/>
            <a:ln w="9525">
              <a:noFill/>
              <a:miter lim="800000"/>
              <a:headEnd/>
              <a:tailEnd/>
            </a:ln>
          </p:spPr>
          <p:txBody>
            <a:bodyPr wrap="none">
              <a:spAutoFit/>
            </a:bodyPr>
            <a:lstStyle/>
            <a:p>
              <a:endParaRPr lang="zh-TW" altLang="zh-TW" sz="600"/>
            </a:p>
          </p:txBody>
        </p:sp>
        <p:sp>
          <p:nvSpPr>
            <p:cNvPr id="1067" name="Text Box 688"/>
            <p:cNvSpPr txBox="1">
              <a:spLocks noChangeArrowheads="1"/>
            </p:cNvSpPr>
            <p:nvPr/>
          </p:nvSpPr>
          <p:spPr bwMode="auto">
            <a:xfrm>
              <a:off x="3310" y="1917"/>
              <a:ext cx="899" cy="333"/>
            </a:xfrm>
            <a:prstGeom prst="rect">
              <a:avLst/>
            </a:prstGeom>
            <a:noFill/>
            <a:ln w="9525">
              <a:noFill/>
              <a:miter lim="800000"/>
              <a:headEnd/>
              <a:tailEnd/>
            </a:ln>
          </p:spPr>
          <p:txBody>
            <a:bodyPr>
              <a:spAutoFit/>
            </a:bodyPr>
            <a:lstStyle/>
            <a:p>
              <a:endParaRPr lang="zh-TW" altLang="zh-TW" sz="800"/>
            </a:p>
          </p:txBody>
        </p:sp>
        <p:sp>
          <p:nvSpPr>
            <p:cNvPr id="1068" name="Text Box 689"/>
            <p:cNvSpPr txBox="1">
              <a:spLocks noChangeArrowheads="1"/>
            </p:cNvSpPr>
            <p:nvPr/>
          </p:nvSpPr>
          <p:spPr bwMode="auto">
            <a:xfrm>
              <a:off x="4765" y="1994"/>
              <a:ext cx="569" cy="286"/>
            </a:xfrm>
            <a:prstGeom prst="rect">
              <a:avLst/>
            </a:prstGeom>
            <a:noFill/>
            <a:ln w="9525">
              <a:noFill/>
              <a:miter lim="800000"/>
              <a:headEnd/>
              <a:tailEnd/>
            </a:ln>
          </p:spPr>
          <p:txBody>
            <a:bodyPr wrap="none">
              <a:spAutoFit/>
            </a:bodyPr>
            <a:lstStyle/>
            <a:p>
              <a:r>
                <a:rPr lang="en-US" altLang="zh-TW" sz="600"/>
                <a:t>BM2</a:t>
              </a:r>
            </a:p>
          </p:txBody>
        </p:sp>
      </p:grpSp>
      <p:pic>
        <p:nvPicPr>
          <p:cNvPr id="1041" name="Picture 695"/>
          <p:cNvPicPr>
            <a:picLocks noChangeAspect="1" noChangeArrowheads="1"/>
          </p:cNvPicPr>
          <p:nvPr/>
        </p:nvPicPr>
        <p:blipFill>
          <a:blip r:embed="rId6" cstate="print"/>
          <a:srcRect/>
          <a:stretch>
            <a:fillRect/>
          </a:stretch>
        </p:blipFill>
        <p:spPr bwMode="auto">
          <a:xfrm>
            <a:off x="2555875" y="908050"/>
            <a:ext cx="1081088" cy="811213"/>
          </a:xfrm>
          <a:prstGeom prst="rect">
            <a:avLst/>
          </a:prstGeom>
          <a:noFill/>
          <a:ln w="9525">
            <a:noFill/>
            <a:miter lim="800000"/>
            <a:headEnd/>
            <a:tailEnd/>
          </a:ln>
        </p:spPr>
      </p:pic>
      <p:pic>
        <p:nvPicPr>
          <p:cNvPr id="1042" name="Picture 699"/>
          <p:cNvPicPr>
            <a:picLocks noChangeAspect="1" noChangeArrowheads="1"/>
          </p:cNvPicPr>
          <p:nvPr/>
        </p:nvPicPr>
        <p:blipFill>
          <a:blip r:embed="rId7" cstate="print"/>
          <a:srcRect l="140" t="20662" r="22670" b="10855"/>
          <a:stretch>
            <a:fillRect/>
          </a:stretch>
        </p:blipFill>
        <p:spPr bwMode="auto">
          <a:xfrm>
            <a:off x="1000125" y="928688"/>
            <a:ext cx="1223963" cy="822325"/>
          </a:xfrm>
          <a:prstGeom prst="rect">
            <a:avLst/>
          </a:prstGeom>
          <a:noFill/>
          <a:ln w="9525">
            <a:noFill/>
            <a:miter lim="800000"/>
            <a:headEnd/>
            <a:tailEnd/>
          </a:ln>
        </p:spPr>
      </p:pic>
      <p:pic>
        <p:nvPicPr>
          <p:cNvPr id="1043" name="Picture 681" descr="89N92267"/>
          <p:cNvPicPr>
            <a:picLocks noChangeAspect="1" noChangeArrowheads="1"/>
          </p:cNvPicPr>
          <p:nvPr/>
        </p:nvPicPr>
        <p:blipFill>
          <a:blip r:embed="rId8" cstate="print"/>
          <a:srcRect/>
          <a:stretch>
            <a:fillRect/>
          </a:stretch>
        </p:blipFill>
        <p:spPr bwMode="auto">
          <a:xfrm>
            <a:off x="2286000" y="5500688"/>
            <a:ext cx="714375" cy="936625"/>
          </a:xfrm>
          <a:prstGeom prst="rect">
            <a:avLst/>
          </a:prstGeom>
          <a:noFill/>
          <a:ln w="9525">
            <a:noFill/>
            <a:miter lim="800000"/>
            <a:headEnd/>
            <a:tailEnd/>
          </a:ln>
        </p:spPr>
      </p:pic>
      <p:graphicFrame>
        <p:nvGraphicFramePr>
          <p:cNvPr id="1026" name="Object 692"/>
          <p:cNvGraphicFramePr>
            <a:graphicFrameLocks noChangeAspect="1"/>
          </p:cNvGraphicFramePr>
          <p:nvPr/>
        </p:nvGraphicFramePr>
        <p:xfrm>
          <a:off x="3214688" y="5500688"/>
          <a:ext cx="1250950" cy="909637"/>
        </p:xfrm>
        <a:graphic>
          <a:graphicData uri="http://schemas.openxmlformats.org/presentationml/2006/ole">
            <mc:AlternateContent xmlns:mc="http://schemas.openxmlformats.org/markup-compatibility/2006">
              <mc:Choice xmlns:v="urn:schemas-microsoft-com:vml" Requires="v">
                <p:oleObj spid="_x0000_s1074" name="Image" r:id="rId9" imgW="10407342" imgH="7433816" progId="">
                  <p:embed/>
                </p:oleObj>
              </mc:Choice>
              <mc:Fallback>
                <p:oleObj name="Image" r:id="rId9" imgW="10407342" imgH="7433816" progId="">
                  <p:embed/>
                  <p:pic>
                    <p:nvPicPr>
                      <p:cNvPr id="0" name="Object 6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5500688"/>
                        <a:ext cx="125095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4" name="Picture 698"/>
          <p:cNvPicPr>
            <a:picLocks noChangeAspect="1" noChangeArrowheads="1"/>
          </p:cNvPicPr>
          <p:nvPr/>
        </p:nvPicPr>
        <p:blipFill>
          <a:blip r:embed="rId11" cstate="print"/>
          <a:srcRect/>
          <a:stretch>
            <a:fillRect/>
          </a:stretch>
        </p:blipFill>
        <p:spPr bwMode="auto">
          <a:xfrm>
            <a:off x="4716463" y="5445125"/>
            <a:ext cx="1439862" cy="930275"/>
          </a:xfrm>
          <a:prstGeom prst="rect">
            <a:avLst/>
          </a:prstGeom>
          <a:noFill/>
          <a:ln w="9525">
            <a:noFill/>
            <a:miter lim="800000"/>
            <a:headEnd/>
            <a:tailEnd/>
          </a:ln>
        </p:spPr>
      </p:pic>
      <p:sp>
        <p:nvSpPr>
          <p:cNvPr id="28" name="矩形 27"/>
          <p:cNvSpPr/>
          <p:nvPr/>
        </p:nvSpPr>
        <p:spPr>
          <a:xfrm>
            <a:off x="5148064" y="6309320"/>
            <a:ext cx="787395"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W200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cxnSp>
        <p:nvCxnSpPr>
          <p:cNvPr id="1046" name="直線單箭頭接點 29"/>
          <p:cNvCxnSpPr>
            <a:cxnSpLocks noChangeShapeType="1"/>
          </p:cNvCxnSpPr>
          <p:nvPr/>
        </p:nvCxnSpPr>
        <p:spPr bwMode="auto">
          <a:xfrm rot="16200000" flipH="1">
            <a:off x="4000500" y="4000501"/>
            <a:ext cx="1571625" cy="571500"/>
          </a:xfrm>
          <a:prstGeom prst="straightConnector1">
            <a:avLst/>
          </a:prstGeom>
          <a:noFill/>
          <a:ln w="9525" algn="ctr">
            <a:noFill/>
            <a:round/>
            <a:headEnd/>
            <a:tailEnd type="arrow" w="med" len="med"/>
          </a:ln>
        </p:spPr>
      </p:cxnSp>
      <p:cxnSp>
        <p:nvCxnSpPr>
          <p:cNvPr id="1047" name="直線單箭頭接點 31"/>
          <p:cNvCxnSpPr>
            <a:cxnSpLocks noChangeShapeType="1"/>
          </p:cNvCxnSpPr>
          <p:nvPr/>
        </p:nvCxnSpPr>
        <p:spPr bwMode="auto">
          <a:xfrm rot="16200000" flipH="1">
            <a:off x="4500562" y="3643313"/>
            <a:ext cx="214313" cy="71438"/>
          </a:xfrm>
          <a:prstGeom prst="straightConnector1">
            <a:avLst/>
          </a:prstGeom>
          <a:noFill/>
          <a:ln w="9525" algn="ctr">
            <a:noFill/>
            <a:round/>
            <a:headEnd/>
            <a:tailEnd type="arrow" w="med" len="med"/>
          </a:ln>
        </p:spPr>
      </p:cxnSp>
      <p:cxnSp>
        <p:nvCxnSpPr>
          <p:cNvPr id="1048" name="直線單箭頭接點 34"/>
          <p:cNvCxnSpPr>
            <a:cxnSpLocks noChangeShapeType="1"/>
          </p:cNvCxnSpPr>
          <p:nvPr/>
        </p:nvCxnSpPr>
        <p:spPr bwMode="auto">
          <a:xfrm rot="16200000" flipV="1">
            <a:off x="4071937" y="4286251"/>
            <a:ext cx="1571625" cy="571500"/>
          </a:xfrm>
          <a:prstGeom prst="straightConnector1">
            <a:avLst/>
          </a:prstGeom>
          <a:noFill/>
          <a:ln w="9525" algn="ctr">
            <a:noFill/>
            <a:round/>
            <a:headEnd/>
            <a:tailEnd type="arrow" w="med" len="med"/>
          </a:ln>
        </p:spPr>
      </p:cxnSp>
      <p:sp>
        <p:nvSpPr>
          <p:cNvPr id="36" name="矩形 35"/>
          <p:cNvSpPr/>
          <p:nvPr/>
        </p:nvSpPr>
        <p:spPr>
          <a:xfrm>
            <a:off x="4644344" y="3571876"/>
            <a:ext cx="787395"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W200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37" name="矩形 36"/>
          <p:cNvSpPr/>
          <p:nvPr/>
        </p:nvSpPr>
        <p:spPr>
          <a:xfrm>
            <a:off x="3144145" y="1500174"/>
            <a:ext cx="607860"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U50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38" name="矩形 37"/>
          <p:cNvSpPr/>
          <p:nvPr/>
        </p:nvSpPr>
        <p:spPr>
          <a:xfrm>
            <a:off x="2358327" y="2285992"/>
            <a:ext cx="607860"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U50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39" name="矩形 38"/>
          <p:cNvSpPr/>
          <p:nvPr/>
        </p:nvSpPr>
        <p:spPr>
          <a:xfrm>
            <a:off x="1142976" y="3214686"/>
            <a:ext cx="1019831" cy="400110"/>
          </a:xfrm>
          <a:prstGeom prst="rect">
            <a:avLst/>
          </a:prstGeom>
          <a:noFill/>
        </p:spPr>
        <p:txBody>
          <a:bodyPr wrap="none">
            <a:spAutoFit/>
          </a:bodyPr>
          <a:lstStyle/>
          <a:p>
            <a:pPr algn="ctr">
              <a:defRPr/>
            </a:pPr>
            <a:r>
              <a:rPr lang="en-US" altLang="zh-TW"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EPU56</a:t>
            </a:r>
            <a:endParaRPr lang="zh-TW" alt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0" name="矩形 39"/>
          <p:cNvSpPr/>
          <p:nvPr/>
        </p:nvSpPr>
        <p:spPr>
          <a:xfrm>
            <a:off x="1142976" y="1500174"/>
            <a:ext cx="1019831" cy="400110"/>
          </a:xfrm>
          <a:prstGeom prst="rect">
            <a:avLst/>
          </a:prstGeom>
          <a:noFill/>
        </p:spPr>
        <p:txBody>
          <a:bodyPr wrap="none">
            <a:spAutoFit/>
          </a:bodyPr>
          <a:lstStyle/>
          <a:p>
            <a:pPr algn="ctr">
              <a:defRPr/>
            </a:pPr>
            <a:r>
              <a:rPr lang="en-US" altLang="zh-TW"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EPU56</a:t>
            </a:r>
            <a:endParaRPr lang="zh-TW" alt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1" name="矩形 40"/>
          <p:cNvSpPr/>
          <p:nvPr/>
        </p:nvSpPr>
        <p:spPr>
          <a:xfrm>
            <a:off x="2123728" y="6309320"/>
            <a:ext cx="898002" cy="400110"/>
          </a:xfrm>
          <a:prstGeom prst="rect">
            <a:avLst/>
          </a:prstGeom>
          <a:noFill/>
        </p:spPr>
        <p:txBody>
          <a:bodyPr wrap="none">
            <a:spAutoFit/>
          </a:bodyPr>
          <a:lstStyle/>
          <a:p>
            <a:pPr algn="ctr">
              <a:defRPr/>
            </a:pPr>
            <a:r>
              <a:rPr lang="en-US" altLang="zh-TW"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SWLS</a:t>
            </a:r>
            <a:endParaRPr lang="zh-TW" alt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2" name="矩形 41"/>
          <p:cNvSpPr/>
          <p:nvPr/>
        </p:nvSpPr>
        <p:spPr>
          <a:xfrm>
            <a:off x="2857488" y="3857628"/>
            <a:ext cx="898002" cy="400110"/>
          </a:xfrm>
          <a:prstGeom prst="rect">
            <a:avLst/>
          </a:prstGeom>
          <a:noFill/>
        </p:spPr>
        <p:txBody>
          <a:bodyPr wrap="none">
            <a:spAutoFit/>
          </a:bodyPr>
          <a:lstStyle/>
          <a:p>
            <a:pPr algn="ctr">
              <a:defRPr/>
            </a:pPr>
            <a:r>
              <a:rPr lang="en-US" altLang="zh-TW"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SWLS</a:t>
            </a:r>
            <a:endParaRPr lang="zh-TW" alt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3" name="矩形 42"/>
          <p:cNvSpPr/>
          <p:nvPr/>
        </p:nvSpPr>
        <p:spPr>
          <a:xfrm>
            <a:off x="4001401" y="4500570"/>
            <a:ext cx="607860"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U90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4" name="矩形 43"/>
          <p:cNvSpPr/>
          <p:nvPr/>
        </p:nvSpPr>
        <p:spPr>
          <a:xfrm>
            <a:off x="3419872" y="6309320"/>
            <a:ext cx="618220" cy="369332"/>
          </a:xfrm>
          <a:prstGeom prst="rect">
            <a:avLst/>
          </a:prstGeom>
          <a:noFill/>
        </p:spPr>
        <p:txBody>
          <a:bodyPr>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U90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5" name="矩形 44"/>
          <p:cNvSpPr/>
          <p:nvPr/>
        </p:nvSpPr>
        <p:spPr>
          <a:xfrm>
            <a:off x="4270034" y="2357430"/>
            <a:ext cx="1569660"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SRF &amp; SW60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6" name="矩形 45"/>
          <p:cNvSpPr/>
          <p:nvPr/>
        </p:nvSpPr>
        <p:spPr>
          <a:xfrm>
            <a:off x="5127290" y="1643050"/>
            <a:ext cx="1569660"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SRF &amp; SW60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pic>
        <p:nvPicPr>
          <p:cNvPr id="1060" name="圖片 46" descr="CIMG0574.JPG"/>
          <p:cNvPicPr>
            <a:picLocks noChangeAspect="1"/>
          </p:cNvPicPr>
          <p:nvPr/>
        </p:nvPicPr>
        <p:blipFill>
          <a:blip r:embed="rId12" cstate="print"/>
          <a:srcRect/>
          <a:stretch>
            <a:fillRect/>
          </a:stretch>
        </p:blipFill>
        <p:spPr bwMode="auto">
          <a:xfrm>
            <a:off x="928688" y="5500688"/>
            <a:ext cx="1238250" cy="928687"/>
          </a:xfrm>
          <a:prstGeom prst="rect">
            <a:avLst/>
          </a:prstGeom>
          <a:noFill/>
          <a:ln w="9525">
            <a:noFill/>
            <a:miter lim="800000"/>
            <a:headEnd/>
            <a:tailEnd/>
          </a:ln>
        </p:spPr>
      </p:pic>
      <p:sp>
        <p:nvSpPr>
          <p:cNvPr id="48" name="矩形 47"/>
          <p:cNvSpPr/>
          <p:nvPr/>
        </p:nvSpPr>
        <p:spPr>
          <a:xfrm>
            <a:off x="971600" y="6309320"/>
            <a:ext cx="1043877"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IASW60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
        <p:nvSpPr>
          <p:cNvPr id="49" name="矩形 48"/>
          <p:cNvSpPr/>
          <p:nvPr/>
        </p:nvSpPr>
        <p:spPr>
          <a:xfrm>
            <a:off x="3164287" y="4714884"/>
            <a:ext cx="1043877" cy="369332"/>
          </a:xfrm>
          <a:prstGeom prst="rect">
            <a:avLst/>
          </a:prstGeom>
          <a:noFill/>
        </p:spPr>
        <p:txBody>
          <a:bodyPr wrap="none">
            <a:spAutoFit/>
          </a:bodyPr>
          <a:lstStyle/>
          <a:p>
            <a:pPr algn="ctr">
              <a:defRPr/>
            </a:pPr>
            <a:r>
              <a:rPr lang="en-US" altLang="zh-TW"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rPr>
              <a:t>IASW60</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新細明體" pitchFamily="18"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507288" cy="778098"/>
          </a:xfrm>
        </p:spPr>
        <p:txBody>
          <a:bodyPr/>
          <a:lstStyle/>
          <a:p>
            <a:r>
              <a:rPr lang="en-US" altLang="zh-TW" dirty="0" smtClean="0">
                <a:latin typeface="Times New Roman" pitchFamily="18" charset="0"/>
                <a:cs typeface="Times New Roman" pitchFamily="18" charset="0"/>
              </a:rPr>
              <a:t>History of TLS machine upgrades</a:t>
            </a:r>
            <a:endParaRPr lang="zh-TW" altLang="en-US" dirty="0">
              <a:latin typeface="Times New Roman" pitchFamily="18" charset="0"/>
              <a:cs typeface="Times New Roman" pitchFamily="18" charset="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1954090849"/>
              </p:ext>
            </p:extLst>
          </p:nvPr>
        </p:nvGraphicFramePr>
        <p:xfrm>
          <a:off x="323528" y="1340768"/>
          <a:ext cx="8600058" cy="3854450"/>
        </p:xfrm>
        <a:graphic>
          <a:graphicData uri="http://schemas.openxmlformats.org/presentationml/2006/ole">
            <mc:AlternateContent xmlns:mc="http://schemas.openxmlformats.org/markup-compatibility/2006">
              <mc:Choice xmlns:v="urn:schemas-microsoft-com:vml" Requires="v">
                <p:oleObj spid="_x0000_s6193" name="文件" r:id="rId5" imgW="5654882" imgH="2555913" progId="Word.Document.12">
                  <p:embed/>
                </p:oleObj>
              </mc:Choice>
              <mc:Fallback>
                <p:oleObj name="文件" r:id="rId5" imgW="5654882" imgH="2555913" progId="Word.Document.12">
                  <p:embed/>
                  <p:pic>
                    <p:nvPicPr>
                      <p:cNvPr id="0" name=""/>
                      <p:cNvPicPr/>
                      <p:nvPr/>
                    </p:nvPicPr>
                    <p:blipFill>
                      <a:blip r:embed="rId6"/>
                      <a:stretch>
                        <a:fillRect/>
                      </a:stretch>
                    </p:blipFill>
                    <p:spPr>
                      <a:xfrm>
                        <a:off x="323528" y="1340768"/>
                        <a:ext cx="8600058" cy="3854450"/>
                      </a:xfrm>
                      <a:prstGeom prst="rect">
                        <a:avLst/>
                      </a:prstGeom>
                    </p:spPr>
                  </p:pic>
                </p:oleObj>
              </mc:Fallback>
            </mc:AlternateContent>
          </a:graphicData>
        </a:graphic>
      </p:graphicFrame>
    </p:spTree>
    <p:extLst>
      <p:ext uri="{BB962C8B-B14F-4D97-AF65-F5344CB8AC3E}">
        <p14:creationId xmlns:p14="http://schemas.microsoft.com/office/powerpoint/2010/main" val="3932957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Evolution of diagnostic tools</a:t>
            </a:r>
            <a:endParaRPr lang="zh-TW" altLang="en-US" dirty="0">
              <a:latin typeface="Times New Roman" pitchFamily="18" charset="0"/>
              <a:cs typeface="Times New Roman" pitchFamily="18" charset="0"/>
            </a:endParaRPr>
          </a:p>
        </p:txBody>
      </p:sp>
      <p:sp>
        <p:nvSpPr>
          <p:cNvPr id="3" name="內容版面配置區 2"/>
          <p:cNvSpPr>
            <a:spLocks noGrp="1"/>
          </p:cNvSpPr>
          <p:nvPr>
            <p:ph idx="1"/>
          </p:nvPr>
        </p:nvSpPr>
        <p:spPr>
          <a:xfrm>
            <a:off x="467544" y="1412776"/>
            <a:ext cx="8229600" cy="4968552"/>
          </a:xfrm>
        </p:spPr>
        <p:txBody>
          <a:bodyPr/>
          <a:lstStyle/>
          <a:p>
            <a:r>
              <a:rPr lang="en-US" altLang="zh-TW" sz="2400" dirty="0">
                <a:latin typeface="Times New Roman" pitchFamily="18" charset="0"/>
                <a:cs typeface="Times New Roman" pitchFamily="18" charset="0"/>
              </a:rPr>
              <a:t>Failure analysis </a:t>
            </a:r>
            <a:r>
              <a:rPr lang="en-US" altLang="zh-TW" sz="2400" dirty="0" smtClean="0">
                <a:latin typeface="Times New Roman" pitchFamily="18" charset="0"/>
                <a:cs typeface="Times New Roman" pitchFamily="18" charset="0"/>
              </a:rPr>
              <a:t>was used a ‘history’ program to trace the information from 0.1 </a:t>
            </a:r>
            <a:r>
              <a:rPr lang="en-US" altLang="zh-TW" sz="2400" dirty="0">
                <a:latin typeface="Times New Roman" pitchFamily="18" charset="0"/>
                <a:cs typeface="Times New Roman" pitchFamily="18" charset="0"/>
              </a:rPr>
              <a:t>Hz or 10 Hz database – no kicker waveform information, no booster information</a:t>
            </a:r>
          </a:p>
          <a:p>
            <a:r>
              <a:rPr lang="en-US" altLang="zh-TW" sz="2400" dirty="0">
                <a:latin typeface="Times New Roman" pitchFamily="18" charset="0"/>
                <a:cs typeface="Times New Roman" pitchFamily="18" charset="0"/>
              </a:rPr>
              <a:t>Monitor kicker waveform and linac parameters every injection</a:t>
            </a:r>
          </a:p>
          <a:p>
            <a:r>
              <a:rPr lang="en-US" altLang="zh-TW" sz="2400" dirty="0">
                <a:latin typeface="Times New Roman" pitchFamily="18" charset="0"/>
                <a:cs typeface="Times New Roman" pitchFamily="18" charset="0"/>
              </a:rPr>
              <a:t>Monitor </a:t>
            </a:r>
            <a:r>
              <a:rPr lang="en-US" altLang="zh-TW" sz="2400" dirty="0" smtClean="0">
                <a:latin typeface="Times New Roman" pitchFamily="18" charset="0"/>
                <a:cs typeface="Times New Roman" pitchFamily="18" charset="0"/>
              </a:rPr>
              <a:t>all parameters of superconducting </a:t>
            </a:r>
            <a:r>
              <a:rPr lang="en-US" altLang="zh-TW" sz="2400" dirty="0">
                <a:latin typeface="Times New Roman" pitchFamily="18" charset="0"/>
                <a:cs typeface="Times New Roman" pitchFamily="18" charset="0"/>
              </a:rPr>
              <a:t>insertion device using data acquisition recorder</a:t>
            </a:r>
          </a:p>
          <a:p>
            <a:r>
              <a:rPr lang="en-US" altLang="zh-TW" sz="2400" dirty="0">
                <a:latin typeface="Times New Roman" pitchFamily="18" charset="0"/>
                <a:cs typeface="Times New Roman" pitchFamily="18" charset="0"/>
              </a:rPr>
              <a:t>Monitor the parameters of SRF and record the data after trip using data acquisition recorder</a:t>
            </a:r>
          </a:p>
          <a:p>
            <a:r>
              <a:rPr lang="en-US" altLang="zh-TW" sz="2400" dirty="0">
                <a:latin typeface="Times New Roman" pitchFamily="18" charset="0"/>
                <a:cs typeface="Times New Roman" pitchFamily="18" charset="0"/>
              </a:rPr>
              <a:t>Implement 96 channel digitizer to monitor the slow and fast </a:t>
            </a:r>
            <a:r>
              <a:rPr lang="en-US" altLang="zh-TW" sz="2400" dirty="0" smtClean="0">
                <a:latin typeface="Times New Roman" pitchFamily="18" charset="0"/>
                <a:cs typeface="Times New Roman" pitchFamily="18" charset="0"/>
              </a:rPr>
              <a:t>signals </a:t>
            </a:r>
            <a:r>
              <a:rPr lang="en-US" altLang="zh-TW" sz="2400" dirty="0">
                <a:latin typeface="Times New Roman" pitchFamily="18" charset="0"/>
                <a:cs typeface="Times New Roman" pitchFamily="18" charset="0"/>
              </a:rPr>
              <a:t>simultaneously</a:t>
            </a:r>
          </a:p>
          <a:p>
            <a:r>
              <a:rPr lang="en-US" altLang="zh-TW" sz="2400" dirty="0">
                <a:latin typeface="Times New Roman" pitchFamily="18" charset="0"/>
                <a:cs typeface="Times New Roman" pitchFamily="18" charset="0"/>
              </a:rPr>
              <a:t>Implement real time spectrum analyzer to monitor transient tune shift </a:t>
            </a:r>
          </a:p>
          <a:p>
            <a:endParaRPr lang="zh-TW"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61714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251520" y="116632"/>
            <a:ext cx="8712968" cy="1143000"/>
          </a:xfrm>
        </p:spPr>
        <p:txBody>
          <a:bodyPr/>
          <a:lstStyle/>
          <a:p>
            <a:r>
              <a:rPr lang="en-US" altLang="zh-TW" sz="4000" dirty="0" smtClean="0"/>
              <a:t> </a:t>
            </a:r>
            <a:r>
              <a:rPr lang="en-US" altLang="zh-TW" sz="4000" dirty="0" smtClean="0">
                <a:latin typeface="Times New Roman" pitchFamily="18" charset="0"/>
                <a:cs typeface="Times New Roman" pitchFamily="18" charset="0"/>
              </a:rPr>
              <a:t>Classification rule for </a:t>
            </a:r>
            <a:r>
              <a:rPr lang="en-US" altLang="zh-TW" sz="4000" dirty="0">
                <a:latin typeface="Times New Roman" pitchFamily="18" charset="0"/>
                <a:cs typeface="Times New Roman" pitchFamily="18" charset="0"/>
              </a:rPr>
              <a:t>d</a:t>
            </a:r>
            <a:r>
              <a:rPr lang="en-US" altLang="zh-TW" sz="4000" dirty="0" smtClean="0">
                <a:latin typeface="Times New Roman" pitchFamily="18" charset="0"/>
                <a:cs typeface="Times New Roman" pitchFamily="18" charset="0"/>
              </a:rPr>
              <a:t>iagnostic tools </a:t>
            </a:r>
            <a:endParaRPr lang="zh-TW" altLang="en-US" sz="4000" dirty="0" smtClean="0">
              <a:latin typeface="Times New Roman" pitchFamily="18" charset="0"/>
              <a:cs typeface="Times New Roman" pitchFamily="18" charset="0"/>
            </a:endParaRPr>
          </a:p>
        </p:txBody>
      </p:sp>
      <p:sp>
        <p:nvSpPr>
          <p:cNvPr id="13315" name="內容版面配置區 2"/>
          <p:cNvSpPr>
            <a:spLocks noGrp="1"/>
          </p:cNvSpPr>
          <p:nvPr>
            <p:ph idx="1"/>
          </p:nvPr>
        </p:nvSpPr>
        <p:spPr>
          <a:xfrm>
            <a:off x="539552" y="1412776"/>
            <a:ext cx="8229600" cy="4680520"/>
          </a:xfrm>
        </p:spPr>
        <p:txBody>
          <a:bodyPr/>
          <a:lstStyle/>
          <a:p>
            <a:r>
              <a:rPr lang="en-US" altLang="zh-TW" sz="2400" dirty="0" smtClean="0">
                <a:latin typeface="Times New Roman" pitchFamily="18" charset="0"/>
                <a:cs typeface="Times New Roman" pitchFamily="18" charset="0"/>
              </a:rPr>
              <a:t>0.1 Hz/10 Hz data archive, trip of storage ring power supply  (OP)</a:t>
            </a:r>
          </a:p>
          <a:p>
            <a:r>
              <a:rPr lang="en-US" altLang="zh-TW" sz="2400" dirty="0" smtClean="0">
                <a:latin typeface="Times New Roman" pitchFamily="18" charset="0"/>
                <a:cs typeface="Times New Roman" pitchFamily="18" charset="0"/>
              </a:rPr>
              <a:t> A 16 bits digitizer with 96 channels, superconducting insertion device quench and </a:t>
            </a:r>
            <a:r>
              <a:rPr lang="en-US" altLang="zh-TW" sz="2400" dirty="0">
                <a:latin typeface="Times New Roman" pitchFamily="18" charset="0"/>
                <a:cs typeface="Times New Roman" pitchFamily="18" charset="0"/>
              </a:rPr>
              <a:t>interlock (instrument &amp; </a:t>
            </a:r>
            <a:r>
              <a:rPr lang="en-US" altLang="zh-TW" sz="2400" dirty="0" smtClean="0">
                <a:latin typeface="Times New Roman" pitchFamily="18" charset="0"/>
                <a:cs typeface="Times New Roman" pitchFamily="18" charset="0"/>
              </a:rPr>
              <a:t>control)</a:t>
            </a:r>
          </a:p>
          <a:p>
            <a:r>
              <a:rPr lang="en-US" altLang="zh-TW" sz="2400" dirty="0" smtClean="0">
                <a:latin typeface="Times New Roman" pitchFamily="18" charset="0"/>
                <a:cs typeface="Times New Roman" pitchFamily="18" charset="0"/>
              </a:rPr>
              <a:t>96 channel digitizer and  with access program, SRF quench and interlock (RF)</a:t>
            </a:r>
          </a:p>
          <a:p>
            <a:r>
              <a:rPr lang="en-US" altLang="zh-TW" sz="2400" dirty="0" smtClean="0">
                <a:latin typeface="Times New Roman" pitchFamily="18" charset="0"/>
                <a:cs typeface="Times New Roman" pitchFamily="18" charset="0"/>
              </a:rPr>
              <a:t>Oscilloscope, real-time spectrum analyzer with access program, kicker waveform and tune measurement (OP)</a:t>
            </a:r>
          </a:p>
          <a:p>
            <a:r>
              <a:rPr lang="en-US" altLang="zh-TW" sz="2400" dirty="0" smtClean="0">
                <a:latin typeface="Times New Roman" pitchFamily="18" charset="0"/>
                <a:cs typeface="Times New Roman" pitchFamily="18" charset="0"/>
              </a:rPr>
              <a:t>Voltage sag recorder (Utility)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4624"/>
            <a:ext cx="8229600" cy="1143000"/>
          </a:xfrm>
        </p:spPr>
        <p:txBody>
          <a:bodyPr/>
          <a:lstStyle/>
          <a:p>
            <a:r>
              <a:rPr lang="en-US" altLang="zh-TW" sz="4000" dirty="0" smtClean="0">
                <a:latin typeface="Times New Roman" pitchFamily="18" charset="0"/>
                <a:cs typeface="Times New Roman" pitchFamily="18" charset="0"/>
              </a:rPr>
              <a:t>Waveforms capture</a:t>
            </a:r>
            <a:endParaRPr lang="zh-TW" altLang="en-US" sz="4000" dirty="0">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57795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39552" y="5301208"/>
            <a:ext cx="2318262"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Linac performance monitor</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矩形 4"/>
          <p:cNvSpPr/>
          <p:nvPr/>
        </p:nvSpPr>
        <p:spPr>
          <a:xfrm>
            <a:off x="539552" y="2962870"/>
            <a:ext cx="1965538"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Linac klystron monitor</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矩形 5"/>
          <p:cNvSpPr/>
          <p:nvPr/>
        </p:nvSpPr>
        <p:spPr>
          <a:xfrm>
            <a:off x="3235474" y="2761183"/>
            <a:ext cx="2133854"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Linac modulator monitor</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矩形 6"/>
          <p:cNvSpPr/>
          <p:nvPr/>
        </p:nvSpPr>
        <p:spPr>
          <a:xfrm>
            <a:off x="3203848" y="5304978"/>
            <a:ext cx="2053639"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Booster current monitor</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矩形 7"/>
          <p:cNvSpPr/>
          <p:nvPr/>
        </p:nvSpPr>
        <p:spPr>
          <a:xfrm>
            <a:off x="6156176" y="3933056"/>
            <a:ext cx="2185150" cy="307777"/>
          </a:xfrm>
          <a:prstGeom prst="rect">
            <a:avLst/>
          </a:prstGeom>
          <a:noFill/>
        </p:spPr>
        <p:txBody>
          <a:bodyPr wrap="none" lIns="91440" tIns="45720" rIns="91440" bIns="45720">
            <a:spAutoFit/>
          </a:bodyPr>
          <a:lstStyle/>
          <a:p>
            <a:pPr algn="ctr"/>
            <a:r>
              <a:rPr lang="en-US" altLang="zh-TW"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Kicker waveform monitor</a:t>
            </a:r>
            <a:endParaRPr lang="zh-TW" alt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94816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467544" y="116632"/>
            <a:ext cx="8229600" cy="1143000"/>
          </a:xfrm>
        </p:spPr>
        <p:txBody>
          <a:bodyPr/>
          <a:lstStyle/>
          <a:p>
            <a:r>
              <a:rPr lang="en-US" altLang="zh-TW" sz="4000" dirty="0" smtClean="0">
                <a:latin typeface="Times New Roman" pitchFamily="18" charset="0"/>
                <a:cs typeface="Times New Roman" pitchFamily="18" charset="0"/>
              </a:rPr>
              <a:t>MATLAB-based analyzer</a:t>
            </a:r>
            <a:endParaRPr lang="zh-TW" altLang="en-US" sz="4000" dirty="0" smtClean="0">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cstate="print"/>
          <a:srcRect/>
          <a:stretch>
            <a:fillRect/>
          </a:stretch>
        </p:blipFill>
        <p:spPr bwMode="auto">
          <a:xfrm>
            <a:off x="0" y="1052736"/>
            <a:ext cx="9144000" cy="5705475"/>
          </a:xfrm>
          <a:prstGeom prst="rect">
            <a:avLst/>
          </a:prstGeom>
          <a:noFill/>
          <a:ln w="9525">
            <a:noFill/>
            <a:miter lim="800000"/>
            <a:headEnd/>
            <a:tailEnd/>
          </a:ln>
        </p:spPr>
      </p:pic>
      <p:sp>
        <p:nvSpPr>
          <p:cNvPr id="4" name="矩形 3"/>
          <p:cNvSpPr/>
          <p:nvPr/>
        </p:nvSpPr>
        <p:spPr>
          <a:xfrm>
            <a:off x="2123728" y="3789040"/>
            <a:ext cx="312906" cy="369332"/>
          </a:xfrm>
          <a:prstGeom prst="rect">
            <a:avLst/>
          </a:prstGeom>
          <a:noFill/>
        </p:spPr>
        <p:txBody>
          <a:bodyPr wrap="non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矩形 4"/>
          <p:cNvSpPr/>
          <p:nvPr/>
        </p:nvSpPr>
        <p:spPr>
          <a:xfrm>
            <a:off x="2555776" y="4509120"/>
            <a:ext cx="312906" cy="369332"/>
          </a:xfrm>
          <a:prstGeom prst="rect">
            <a:avLst/>
          </a:prstGeom>
          <a:noFill/>
        </p:spPr>
        <p:txBody>
          <a:bodyPr wrap="square" lIns="91440" tIns="45720" rIns="91440" bIns="45720">
            <a:spAutoFit/>
          </a:bodyPr>
          <a:lstStyle/>
          <a:p>
            <a:pPr algn="ctr"/>
            <a:r>
              <a:rPr lang="en-US" altLang="zh-TW"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zh-TW" alt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4624"/>
            <a:ext cx="8229600" cy="1143000"/>
          </a:xfrm>
        </p:spPr>
        <p:txBody>
          <a:bodyPr/>
          <a:lstStyle/>
          <a:p>
            <a:r>
              <a:rPr lang="en-US" altLang="zh-TW" dirty="0" smtClean="0">
                <a:latin typeface="Times New Roman" pitchFamily="18" charset="0"/>
                <a:cs typeface="Times New Roman" pitchFamily="18" charset="0"/>
              </a:rPr>
              <a:t>D-TACQ data analyzer</a:t>
            </a:r>
            <a:endParaRPr lang="zh-TW" altLang="en-US" dirty="0">
              <a:latin typeface="Times New Roman" pitchFamily="18" charset="0"/>
              <a:cs typeface="Times New Roman" pitchFamily="18" charset="0"/>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980728"/>
            <a:ext cx="8573975" cy="5328592"/>
          </a:xfrm>
        </p:spPr>
      </p:pic>
    </p:spTree>
    <p:extLst>
      <p:ext uri="{BB962C8B-B14F-4D97-AF65-F5344CB8AC3E}">
        <p14:creationId xmlns:p14="http://schemas.microsoft.com/office/powerpoint/2010/main" val="1459424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17888</TotalTime>
  <Words>1190</Words>
  <Application>Microsoft Office PowerPoint</Application>
  <PresentationFormat>On-screen Show (4:3)</PresentationFormat>
  <Paragraphs>162</Paragraphs>
  <Slides>29</Slides>
  <Notes>28</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29</vt:i4>
      </vt:variant>
    </vt:vector>
  </HeadingPairs>
  <TitlesOfParts>
    <vt:vector size="34" baseType="lpstr">
      <vt:lpstr>預設簡報設計</vt:lpstr>
      <vt:lpstr>Office 佈景主題</vt:lpstr>
      <vt:lpstr>Image</vt:lpstr>
      <vt:lpstr>文件</vt:lpstr>
      <vt:lpstr>Acrobat Document</vt:lpstr>
      <vt:lpstr>PowerPoint Presentation</vt:lpstr>
      <vt:lpstr>Outline</vt:lpstr>
      <vt:lpstr>Layout of TLS accelerators</vt:lpstr>
      <vt:lpstr>History of TLS machine upgrades</vt:lpstr>
      <vt:lpstr>Evolution of diagnostic tools</vt:lpstr>
      <vt:lpstr> Classification rule for diagnostic tools </vt:lpstr>
      <vt:lpstr>Waveforms capture</vt:lpstr>
      <vt:lpstr>MATLAB-based analyzer</vt:lpstr>
      <vt:lpstr>D-TACQ data analyzer</vt:lpstr>
      <vt:lpstr>Failure analysis – case 1 </vt:lpstr>
      <vt:lpstr>Failure analysis – case 1  kicker waveform shifted during injection</vt:lpstr>
      <vt:lpstr>Failure analysis – case 2 Broken of power supply connector</vt:lpstr>
      <vt:lpstr>Failure analysis – case 2 When the connector started breaking</vt:lpstr>
      <vt:lpstr>Failure analysis – case 3 Voltage sag</vt:lpstr>
      <vt:lpstr>Failure analysis – case 3</vt:lpstr>
      <vt:lpstr>Failure analysis – case 3</vt:lpstr>
      <vt:lpstr>Failure analysis – case 3</vt:lpstr>
      <vt:lpstr>Failure analysis – case 3</vt:lpstr>
      <vt:lpstr>Failure analysis – case 3</vt:lpstr>
      <vt:lpstr>Failure analysis – case 4 Pr, Pf, tuner phase oscillated</vt:lpstr>
      <vt:lpstr>Failure analysis – case 4 It correlated to LHe valve open of SW60</vt:lpstr>
      <vt:lpstr>Failure analysis – case 4  event list and action items</vt:lpstr>
      <vt:lpstr>Failure analysis – case 4 Comparison between before and after actions  </vt:lpstr>
      <vt:lpstr>Failure analysis – case 5 TFB was unstable during injection</vt:lpstr>
      <vt:lpstr>Failure analysis – case 5 some examples</vt:lpstr>
      <vt:lpstr>Failure analysis – case 5 the cause – a broken connector</vt:lpstr>
      <vt:lpstr>Failure analysis – case 5 The missing part</vt:lpstr>
      <vt:lpstr>Conclusion</vt:lpstr>
      <vt:lpstr>PowerPoint Presentation</vt:lpstr>
    </vt:vector>
  </TitlesOfParts>
  <Company>NSRRC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Administrator</dc:creator>
  <cp:lastModifiedBy>Nagahashi, Naomi N.</cp:lastModifiedBy>
  <cp:revision>419</cp:revision>
  <dcterms:created xsi:type="dcterms:W3CDTF">2010-04-25T19:37:20Z</dcterms:created>
  <dcterms:modified xsi:type="dcterms:W3CDTF">2012-08-09T22:18:14Z</dcterms:modified>
</cp:coreProperties>
</file>