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4" r:id="rId3"/>
    <p:sldId id="282" r:id="rId4"/>
    <p:sldId id="269" r:id="rId5"/>
    <p:sldId id="277" r:id="rId6"/>
    <p:sldId id="283" r:id="rId7"/>
    <p:sldId id="284" r:id="rId8"/>
    <p:sldId id="285" r:id="rId9"/>
    <p:sldId id="292" r:id="rId10"/>
    <p:sldId id="286" r:id="rId11"/>
    <p:sldId id="287" r:id="rId12"/>
    <p:sldId id="288" r:id="rId13"/>
    <p:sldId id="289" r:id="rId14"/>
    <p:sldId id="290" r:id="rId15"/>
    <p:sldId id="291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5801" autoAdjust="0"/>
  </p:normalViewPr>
  <p:slideViewPr>
    <p:cSldViewPr>
      <p:cViewPr>
        <p:scale>
          <a:sx n="69" d="100"/>
          <a:sy n="69" d="100"/>
        </p:scale>
        <p:origin x="-181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14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3968-882B-4B23-912B-81D36F306715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9101-1465-4DF5-AAE2-9F9D26D5622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33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9101-1465-4DF5-AAE2-9F9D26D5622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202DB6-0EE7-4257-A64E-95A75A83E2FB}" type="datetimeFigureOut">
              <a:rPr lang="en-CA" smtClean="0"/>
              <a:pPr/>
              <a:t>31/07/2012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C603-9DA5-461A-9F01-EC3B624710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sweb.cern.ch/record/1528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CA" sz="4800" dirty="0" smtClean="0"/>
              <a:t>Benefits of Beam </a:t>
            </a:r>
            <a:br>
              <a:rPr lang="en-CA" sz="4800" dirty="0" smtClean="0"/>
            </a:br>
            <a:r>
              <a:rPr lang="en-CA" sz="4800" dirty="0" smtClean="0"/>
              <a:t>Development Shifts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924944"/>
            <a:ext cx="91440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en-CA" dirty="0" smtClean="0"/>
              <a:t>Paving the Way for 500uA Extraction from the</a:t>
            </a:r>
          </a:p>
          <a:p>
            <a:pPr marL="45720" indent="0" algn="ctr">
              <a:buNone/>
            </a:pPr>
            <a:r>
              <a:rPr lang="en-CA" dirty="0" smtClean="0"/>
              <a:t>TRIUMF 520MeV Cyclotron</a:t>
            </a:r>
          </a:p>
          <a:p>
            <a:pPr marL="45720" indent="0">
              <a:buNone/>
            </a:pPr>
            <a:endParaRPr lang="en-CA" dirty="0"/>
          </a:p>
          <a:p>
            <a:pPr marL="45720" indent="0" algn="ctr">
              <a:buNone/>
            </a:pPr>
            <a:endParaRPr lang="en-CA" dirty="0" smtClean="0"/>
          </a:p>
          <a:p>
            <a:pPr marL="45720" indent="0" algn="ctr">
              <a:buNone/>
            </a:pPr>
            <a:r>
              <a:rPr lang="en-CA" dirty="0" smtClean="0"/>
              <a:t>Eric Chapman </a:t>
            </a:r>
          </a:p>
          <a:p>
            <a:pPr marL="45720" indent="0" algn="ctr">
              <a:buNone/>
            </a:pPr>
            <a:r>
              <a:rPr lang="en-CA" dirty="0" smtClean="0"/>
              <a:t>WAO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8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997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VIB Replacement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4834949" cy="50863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Entire Vertical Injection Beamline Replaced</a:t>
            </a:r>
          </a:p>
          <a:p>
            <a:pPr>
              <a:buFontTx/>
              <a:buChar char="-"/>
            </a:pPr>
            <a:r>
              <a:rPr lang="en-CA" dirty="0" smtClean="0"/>
              <a:t>New electrostatic optics design</a:t>
            </a:r>
          </a:p>
          <a:p>
            <a:pPr>
              <a:buFontTx/>
              <a:buChar char="-"/>
            </a:pPr>
            <a:r>
              <a:rPr lang="en-CA" dirty="0" smtClean="0"/>
              <a:t>Provision for 3</a:t>
            </a:r>
            <a:r>
              <a:rPr lang="en-CA" baseline="30000" dirty="0" smtClean="0"/>
              <a:t>rd</a:t>
            </a:r>
            <a:r>
              <a:rPr lang="en-CA" dirty="0" smtClean="0"/>
              <a:t> Bunching system (re-</a:t>
            </a:r>
            <a:r>
              <a:rPr lang="en-CA" dirty="0" err="1" smtClean="0"/>
              <a:t>buncher</a:t>
            </a:r>
            <a:r>
              <a:rPr lang="en-CA" dirty="0" smtClean="0"/>
              <a:t>)</a:t>
            </a:r>
          </a:p>
          <a:p>
            <a:pPr>
              <a:buFontTx/>
              <a:buChar char="-"/>
            </a:pPr>
            <a:r>
              <a:rPr lang="en-CA" dirty="0" smtClean="0"/>
              <a:t>Designed to be capable of 22pC space charge density H- transport (double the old line)</a:t>
            </a:r>
          </a:p>
          <a:p>
            <a:pPr>
              <a:buFontTx/>
              <a:buChar char="-"/>
            </a:pPr>
            <a:r>
              <a:rPr lang="en-CA" dirty="0" smtClean="0"/>
              <a:t>2 years of successful use</a:t>
            </a:r>
          </a:p>
          <a:p>
            <a:pPr>
              <a:buFontTx/>
              <a:buChar char="-"/>
            </a:pPr>
            <a:r>
              <a:rPr lang="en-CA" dirty="0" smtClean="0"/>
              <a:t>Optics proven </a:t>
            </a:r>
            <a:r>
              <a:rPr lang="en-CA" dirty="0"/>
              <a:t>easier to tune than old injection line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5330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997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/>
              <a:t>I</a:t>
            </a:r>
            <a:r>
              <a:rPr lang="en-CA" dirty="0" smtClean="0"/>
              <a:t>3 Source Refurbishment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4320480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Current I1 CUSP source limited to ~600uA</a:t>
            </a:r>
          </a:p>
          <a:p>
            <a:pPr>
              <a:buFontTx/>
              <a:buChar char="-"/>
            </a:pPr>
            <a:r>
              <a:rPr lang="en-CA" dirty="0" smtClean="0"/>
              <a:t>I3 being gutted and replaced with new optics and CUSP Source</a:t>
            </a:r>
          </a:p>
          <a:p>
            <a:pPr>
              <a:buFontTx/>
              <a:buChar char="-"/>
            </a:pPr>
            <a:r>
              <a:rPr lang="en-CA" dirty="0" smtClean="0"/>
              <a:t>Will allow the CUSP source to run at full voltage</a:t>
            </a:r>
          </a:p>
          <a:p>
            <a:pPr>
              <a:buFontTx/>
              <a:buChar char="-"/>
            </a:pPr>
            <a:r>
              <a:rPr lang="en-CA" dirty="0" smtClean="0"/>
              <a:t>Goal of 1mA injection with lower </a:t>
            </a:r>
            <a:r>
              <a:rPr lang="en-CA" dirty="0" err="1" smtClean="0"/>
              <a:t>emittance</a:t>
            </a: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3316"/>
            <a:ext cx="3981265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" y="54864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Tank Contamination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114104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7Be T1/2 = 53.29days</a:t>
            </a:r>
          </a:p>
          <a:p>
            <a:pPr>
              <a:buFontTx/>
              <a:buChar char="-"/>
            </a:pPr>
            <a:r>
              <a:rPr lang="en-CA" dirty="0" smtClean="0"/>
              <a:t>22Na T1/2 = 2.6088 years</a:t>
            </a:r>
          </a:p>
          <a:p>
            <a:pPr>
              <a:buFontTx/>
              <a:buChar char="-"/>
            </a:pPr>
            <a:r>
              <a:rPr lang="en-CA" dirty="0" smtClean="0"/>
              <a:t>BL1A and BL2A extraction energy lowered from 500MeV to 480MeV without definitive results</a:t>
            </a:r>
          </a:p>
          <a:p>
            <a:pPr>
              <a:buFontTx/>
              <a:buChar char="-"/>
            </a:pPr>
            <a:r>
              <a:rPr lang="en-CA" dirty="0" smtClean="0"/>
              <a:t>Suspect coming from EX1 probe housing</a:t>
            </a:r>
          </a:p>
          <a:p>
            <a:pPr>
              <a:buFontTx/>
              <a:buChar char="-"/>
            </a:pPr>
            <a:r>
              <a:rPr lang="en-CA" dirty="0" smtClean="0"/>
              <a:t>Probe raised after resonance corrected</a:t>
            </a:r>
          </a:p>
          <a:p>
            <a:pPr>
              <a:buFontTx/>
              <a:buChar char="-"/>
            </a:pPr>
            <a:r>
              <a:rPr lang="en-CA" dirty="0" smtClean="0"/>
              <a:t>X1Z raised from 0.350” to 0.450”</a:t>
            </a:r>
          </a:p>
          <a:p>
            <a:pPr>
              <a:buFontTx/>
              <a:buChar char="-"/>
            </a:pPr>
            <a:r>
              <a:rPr lang="en-CA" dirty="0" smtClean="0"/>
              <a:t>Check counts next shutdown in January</a:t>
            </a:r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4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" y="36576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High Current Tuning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248547"/>
            <a:ext cx="8114104" cy="55892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extraction &gt;250uA </a:t>
            </a:r>
          </a:p>
          <a:p>
            <a:pPr>
              <a:buFontTx/>
              <a:buChar char="-"/>
            </a:pPr>
            <a:r>
              <a:rPr lang="en-CA" dirty="0" smtClean="0"/>
              <a:t>Open ISIS slits 125 &amp;126 far as possible</a:t>
            </a:r>
          </a:p>
          <a:p>
            <a:pPr>
              <a:buFontTx/>
              <a:buChar char="-"/>
            </a:pPr>
            <a:r>
              <a:rPr lang="en-CA" dirty="0" smtClean="0"/>
              <a:t>Tune 1</a:t>
            </a:r>
            <a:r>
              <a:rPr lang="en-CA" baseline="30000" dirty="0" smtClean="0"/>
              <a:t>st</a:t>
            </a:r>
            <a:r>
              <a:rPr lang="en-CA" dirty="0" smtClean="0"/>
              <a:t> buncher amplitude for transmission (check 2</a:t>
            </a:r>
            <a:r>
              <a:rPr lang="en-CA" baseline="30000" dirty="0" smtClean="0"/>
              <a:t>nd</a:t>
            </a:r>
            <a:r>
              <a:rPr lang="en-CA" dirty="0" smtClean="0"/>
              <a:t> and main phase too)</a:t>
            </a:r>
          </a:p>
          <a:p>
            <a:pPr>
              <a:buFontTx/>
              <a:buChar char="-"/>
            </a:pPr>
            <a:r>
              <a:rPr lang="en-CA" dirty="0" smtClean="0"/>
              <a:t>Check optics at the end of the injection line</a:t>
            </a:r>
          </a:p>
          <a:p>
            <a:pPr>
              <a:buFontTx/>
              <a:buChar char="-"/>
            </a:pPr>
            <a:r>
              <a:rPr lang="en-CA" dirty="0" smtClean="0"/>
              <a:t>Ensure ISIS beamline matching is good</a:t>
            </a:r>
          </a:p>
          <a:p>
            <a:pPr>
              <a:buFontTx/>
              <a:buChar char="-"/>
            </a:pPr>
            <a:r>
              <a:rPr lang="en-CA" dirty="0" smtClean="0"/>
              <a:t>Peak Bz0 for transmission, checking main Bz’s with emphasis on 15, 35 and magic triplet</a:t>
            </a:r>
          </a:p>
          <a:p>
            <a:pPr>
              <a:buFontTx/>
              <a:buChar char="-"/>
            </a:pPr>
            <a:r>
              <a:rPr lang="en-CA" dirty="0" smtClean="0"/>
              <a:t>Tune outer Br coils(&gt;43) for spills watching tank thermocouples</a:t>
            </a:r>
          </a:p>
          <a:p>
            <a:pPr>
              <a:buFontTx/>
              <a:buChar char="-"/>
            </a:pPr>
            <a:r>
              <a:rPr lang="en-CA" dirty="0" smtClean="0"/>
              <a:t>Watch spills, transmission, NBIF and thermocouples</a:t>
            </a:r>
          </a:p>
          <a:p>
            <a:pPr>
              <a:buFontTx/>
              <a:buChar char="-"/>
            </a:pPr>
            <a:r>
              <a:rPr lang="en-CA" dirty="0"/>
              <a:t>Do it again and again…and then </a:t>
            </a:r>
            <a:r>
              <a:rPr lang="en-CA" dirty="0" smtClean="0"/>
              <a:t>again</a:t>
            </a:r>
          </a:p>
          <a:p>
            <a:pPr>
              <a:buFontTx/>
              <a:buChar char="-"/>
            </a:pPr>
            <a:r>
              <a:rPr lang="en-CA" dirty="0" smtClean="0"/>
              <a:t>Can attain 300uA+ with 60% transmission, low spills</a:t>
            </a:r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12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" y="54864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Conclusion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042096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Cyclotron tuning is complex and demanding</a:t>
            </a:r>
          </a:p>
          <a:p>
            <a:pPr>
              <a:buFontTx/>
              <a:buChar char="-"/>
            </a:pPr>
            <a:r>
              <a:rPr lang="en-CA" dirty="0" smtClean="0"/>
              <a:t>Development shifts allow dedicated time for problem solving and idea testing</a:t>
            </a:r>
          </a:p>
          <a:p>
            <a:pPr>
              <a:buFontTx/>
              <a:buChar char="-"/>
            </a:pPr>
            <a:r>
              <a:rPr lang="en-CA" dirty="0" smtClean="0"/>
              <a:t>Having set procedure as in our “standard tuning” reduces stress on operators and mitigates potential damage</a:t>
            </a:r>
          </a:p>
          <a:p>
            <a:pPr>
              <a:buFontTx/>
              <a:buChar char="-"/>
            </a:pPr>
            <a:r>
              <a:rPr lang="en-CA" dirty="0" smtClean="0"/>
              <a:t>Tuning takes skill, experience, knowledge and patience</a:t>
            </a:r>
          </a:p>
          <a:p>
            <a:pPr>
              <a:buFontTx/>
              <a:buChar char="-"/>
            </a:pPr>
            <a:r>
              <a:rPr lang="en-CA" dirty="0" smtClean="0"/>
              <a:t>Complex or high risk tuning problems best worked out in meetings or by committee</a:t>
            </a:r>
          </a:p>
          <a:p>
            <a:pPr>
              <a:buFontTx/>
              <a:buChar char="-"/>
            </a:pPr>
            <a:r>
              <a:rPr lang="en-CA" dirty="0" smtClean="0"/>
              <a:t>Accelerator operations is ultimately a team effort, more heads the better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7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" y="54864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Acknowledgments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618160" cy="5112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CA" dirty="0" smtClean="0"/>
              <a:t>[</a:t>
            </a:r>
            <a:r>
              <a:rPr lang="en-CA" dirty="0"/>
              <a:t>1] T. </a:t>
            </a:r>
            <a:r>
              <a:rPr lang="en-CA" dirty="0" err="1"/>
              <a:t>Planche</a:t>
            </a:r>
            <a:r>
              <a:rPr lang="en-CA" dirty="0"/>
              <a:t> , Y.-N. </a:t>
            </a:r>
            <a:r>
              <a:rPr lang="en-CA" dirty="0" err="1"/>
              <a:t>Rao</a:t>
            </a:r>
            <a:r>
              <a:rPr lang="en-CA" dirty="0"/>
              <a:t>, R. </a:t>
            </a:r>
            <a:r>
              <a:rPr lang="en-CA" dirty="0" err="1"/>
              <a:t>Baartman</a:t>
            </a:r>
            <a:r>
              <a:rPr lang="en-CA" dirty="0"/>
              <a:t>, “Correction Of r = 3/2 Resonance in TRIUMF Cyclotron”, Vancouver, BC </a:t>
            </a:r>
            <a:r>
              <a:rPr lang="en-CA" dirty="0" smtClean="0"/>
              <a:t>2012</a:t>
            </a:r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[2] Y.-N. </a:t>
            </a:r>
            <a:r>
              <a:rPr lang="en-CA" dirty="0" err="1"/>
              <a:t>Rao</a:t>
            </a:r>
            <a:r>
              <a:rPr lang="en-CA" dirty="0"/>
              <a:t>, R. </a:t>
            </a:r>
            <a:r>
              <a:rPr lang="en-CA" dirty="0" err="1"/>
              <a:t>Baartman</a:t>
            </a:r>
            <a:r>
              <a:rPr lang="en-CA" dirty="0"/>
              <a:t>, G. </a:t>
            </a:r>
            <a:r>
              <a:rPr lang="en-CA" dirty="0" err="1"/>
              <a:t>Dutto</a:t>
            </a:r>
            <a:r>
              <a:rPr lang="en-CA" dirty="0"/>
              <a:t>, and L. Root, “Studies of the r = 3=2 Resonance in the TRIUMF Cyclotron”, PAC’09, Vancouver, BC, May 2009, TH6PFP09, p. 3940–3942</a:t>
            </a:r>
            <a:r>
              <a:rPr lang="en-CA" dirty="0" smtClean="0"/>
              <a:t>.</a:t>
            </a:r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[3] R. </a:t>
            </a:r>
            <a:r>
              <a:rPr lang="en-CA" dirty="0" err="1"/>
              <a:t>Baartman</a:t>
            </a:r>
            <a:r>
              <a:rPr lang="en-CA" dirty="0"/>
              <a:t>, G.H. </a:t>
            </a:r>
            <a:r>
              <a:rPr lang="en-CA" dirty="0" err="1"/>
              <a:t>MacKenzie</a:t>
            </a:r>
            <a:r>
              <a:rPr lang="en-CA" dirty="0"/>
              <a:t>, and M.M. Gordon, “Amplitude growth from the rapid traversal of a half-integer resonance”, 10th Int. Conf. on Cyclotrons and their Applications, East Lansing, MI, April 1984, p. 40–43, </a:t>
            </a:r>
            <a:r>
              <a:rPr lang="en-CA" u="sng" dirty="0">
                <a:hlinkClick r:id="rId4"/>
              </a:rPr>
              <a:t>http://</a:t>
            </a:r>
            <a:r>
              <a:rPr lang="en-CA" u="sng" dirty="0" smtClean="0">
                <a:hlinkClick r:id="rId4"/>
              </a:rPr>
              <a:t>cdsweb.cern.ch/record/152883</a:t>
            </a:r>
            <a:endParaRPr lang="en-CA" u="sng" dirty="0" smtClean="0"/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[4] R. </a:t>
            </a:r>
            <a:r>
              <a:rPr lang="en-CA" dirty="0" err="1"/>
              <a:t>Baartman</a:t>
            </a:r>
            <a:r>
              <a:rPr lang="en-CA" dirty="0"/>
              <a:t>, “Optics design of the ISIS Vertical Section Replacement” Vancouver, BC, September 2009</a:t>
            </a:r>
            <a:r>
              <a:rPr lang="en-CA" dirty="0" smtClean="0"/>
              <a:t>.</a:t>
            </a:r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endParaRPr lang="en-CA" dirty="0"/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1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" y="1196752"/>
            <a:ext cx="9144000" cy="2088232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Thank You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40"/>
            <a:ext cx="8496944" cy="11430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Introduction to the Cyclotron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87624" y="1556792"/>
            <a:ext cx="6400800" cy="46085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/>
              <a:t>6 sector pinwheel Design</a:t>
            </a:r>
          </a:p>
          <a:p>
            <a:pPr>
              <a:buFontTx/>
              <a:buChar char="-"/>
            </a:pPr>
            <a:r>
              <a:rPr lang="en-CA" dirty="0" smtClean="0"/>
              <a:t>Maximum Operating Energy of 523MeV (0.77c)</a:t>
            </a:r>
          </a:p>
          <a:p>
            <a:pPr>
              <a:buFontTx/>
              <a:buChar char="-"/>
            </a:pPr>
            <a:r>
              <a:rPr lang="en-CA" dirty="0" smtClean="0"/>
              <a:t>Tank is 56’ across</a:t>
            </a:r>
          </a:p>
          <a:p>
            <a:pPr>
              <a:buFontTx/>
              <a:buChar char="-"/>
            </a:pPr>
            <a:r>
              <a:rPr lang="en-CA" dirty="0" smtClean="0"/>
              <a:t>Main RF frequency of 23.06000MHz</a:t>
            </a:r>
          </a:p>
          <a:p>
            <a:pPr>
              <a:buFontTx/>
              <a:buChar char="-"/>
            </a:pPr>
            <a:r>
              <a:rPr lang="en-CA" dirty="0" smtClean="0"/>
              <a:t>Main Magnet 5600Gauss (14.7kAmps DC)</a:t>
            </a:r>
          </a:p>
          <a:p>
            <a:pPr>
              <a:buFontTx/>
              <a:buChar char="-"/>
            </a:pPr>
            <a:r>
              <a:rPr lang="en-CA" dirty="0" smtClean="0"/>
              <a:t>Accelerates 278keV “Bunched” H- particles from 300kV ion source</a:t>
            </a:r>
          </a:p>
          <a:p>
            <a:pPr>
              <a:buFontTx/>
              <a:buChar char="-"/>
            </a:pPr>
            <a:r>
              <a:rPr lang="en-CA" dirty="0" smtClean="0"/>
              <a:t>First beam full energy beam in 1974</a:t>
            </a:r>
          </a:p>
          <a:p>
            <a:pPr>
              <a:buFontTx/>
              <a:buChar char="-"/>
            </a:pPr>
            <a:r>
              <a:rPr lang="en-CA" dirty="0" smtClean="0"/>
              <a:t>Maximum current achieved 420uA in 1988 (@ 50% duty cycle)</a:t>
            </a:r>
          </a:p>
          <a:p>
            <a:pPr>
              <a:buFontTx/>
              <a:buChar char="-"/>
            </a:pPr>
            <a:r>
              <a:rPr lang="en-CA" dirty="0" smtClean="0"/>
              <a:t>Variable energy and current output</a:t>
            </a:r>
          </a:p>
          <a:p>
            <a:pPr>
              <a:buFontTx/>
              <a:buChar char="-"/>
            </a:pP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40"/>
            <a:ext cx="8496944" cy="11430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Introduction to the Cyclotron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8379110" cy="5184576"/>
          </a:xfrm>
        </p:spPr>
      </p:pic>
    </p:spTree>
    <p:extLst>
      <p:ext uri="{BB962C8B-B14F-4D97-AF65-F5344CB8AC3E}">
        <p14:creationId xmlns:p14="http://schemas.microsoft.com/office/powerpoint/2010/main" val="184934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437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Typical Conditions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628800"/>
            <a:ext cx="6400800" cy="4065632"/>
          </a:xfrm>
        </p:spPr>
        <p:txBody>
          <a:bodyPr/>
          <a:lstStyle/>
          <a:p>
            <a:pPr>
              <a:buFontTx/>
              <a:buChar char="-"/>
            </a:pPr>
            <a:r>
              <a:rPr lang="en-CA" dirty="0" smtClean="0"/>
              <a:t>3 high current beam lines: 1A, 2A and 2C4</a:t>
            </a:r>
          </a:p>
          <a:p>
            <a:pPr>
              <a:buFontTx/>
              <a:buChar char="-"/>
            </a:pPr>
            <a:r>
              <a:rPr lang="en-CA" dirty="0" smtClean="0"/>
              <a:t>Can run independently or all at once</a:t>
            </a:r>
          </a:p>
          <a:p>
            <a:pPr>
              <a:buFontTx/>
              <a:buChar char="-"/>
            </a:pPr>
            <a:r>
              <a:rPr lang="en-CA" dirty="0" smtClean="0"/>
              <a:t>1A and 2A @ 480MeV</a:t>
            </a:r>
          </a:p>
          <a:p>
            <a:pPr>
              <a:buFontTx/>
              <a:buChar char="-"/>
            </a:pPr>
            <a:r>
              <a:rPr lang="en-CA" dirty="0" smtClean="0"/>
              <a:t>2C4 @ 100MeV, 110MeV soon</a:t>
            </a:r>
          </a:p>
          <a:p>
            <a:pPr>
              <a:buFontTx/>
              <a:buChar char="-"/>
            </a:pPr>
            <a:r>
              <a:rPr lang="en-CA" dirty="0" smtClean="0"/>
              <a:t>Cyclotron Spills &lt;1.5%, Transmission ~65%</a:t>
            </a:r>
          </a:p>
          <a:p>
            <a:pPr>
              <a:buFontTx/>
              <a:buChar char="-"/>
            </a:pPr>
            <a:r>
              <a:rPr lang="en-CA" dirty="0" smtClean="0"/>
              <a:t>Time of flight, 340uS without RF booster</a:t>
            </a:r>
          </a:p>
          <a:p>
            <a:pPr>
              <a:buFontTx/>
              <a:buChar char="-"/>
            </a:pPr>
            <a:r>
              <a:rPr lang="en-CA" dirty="0" smtClean="0"/>
              <a:t>Main RF @ 92kV</a:t>
            </a:r>
          </a:p>
          <a:p>
            <a:pPr>
              <a:buFontTx/>
              <a:buChar char="-"/>
            </a:pPr>
            <a:r>
              <a:rPr lang="en-CA" dirty="0" smtClean="0"/>
              <a:t>Tank Vacuum 4E-8T</a:t>
            </a:r>
          </a:p>
          <a:p>
            <a:pPr>
              <a:buFontTx/>
              <a:buChar char="-"/>
            </a:pPr>
            <a:r>
              <a:rPr lang="en-CA" dirty="0"/>
              <a:t>H</a:t>
            </a:r>
            <a:r>
              <a:rPr lang="en-CA" dirty="0" smtClean="0"/>
              <a:t>igh current operation of 200-250uA</a:t>
            </a:r>
          </a:p>
          <a:p>
            <a:pPr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438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Standard Tuning Procedures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00808"/>
            <a:ext cx="4369688" cy="4536504"/>
          </a:xfrm>
        </p:spPr>
        <p:txBody>
          <a:bodyPr/>
          <a:lstStyle/>
          <a:p>
            <a:pPr marL="45720" indent="0">
              <a:buNone/>
            </a:pPr>
            <a:r>
              <a:rPr lang="en-CA" dirty="0" smtClean="0"/>
              <a:t>- ISIS buncher tuning</a:t>
            </a:r>
          </a:p>
          <a:p>
            <a:pPr>
              <a:buFontTx/>
              <a:buChar char="-"/>
            </a:pPr>
            <a:r>
              <a:rPr lang="en-CA" dirty="0" smtClean="0"/>
              <a:t>Correction Plates</a:t>
            </a:r>
          </a:p>
          <a:p>
            <a:pPr>
              <a:buFontTx/>
              <a:buChar char="-"/>
            </a:pPr>
            <a:r>
              <a:rPr lang="en-CA" dirty="0" smtClean="0"/>
              <a:t>‘Main’ </a:t>
            </a:r>
            <a:r>
              <a:rPr lang="en-CA" dirty="0" err="1" smtClean="0"/>
              <a:t>Bz</a:t>
            </a:r>
            <a:r>
              <a:rPr lang="en-CA" dirty="0" smtClean="0"/>
              <a:t> Coils 0/5/15/25/35/45 for minimum Time of flight</a:t>
            </a:r>
          </a:p>
          <a:p>
            <a:pPr>
              <a:buFontTx/>
              <a:buChar char="-"/>
            </a:pPr>
            <a:r>
              <a:rPr lang="en-CA" dirty="0" smtClean="0"/>
              <a:t>Inflector/deflector adjustment</a:t>
            </a:r>
          </a:p>
          <a:p>
            <a:pPr>
              <a:buFontTx/>
              <a:buChar char="-"/>
            </a:pPr>
            <a:r>
              <a:rPr lang="en-CA" dirty="0" smtClean="0"/>
              <a:t>RF Booster Phase</a:t>
            </a:r>
          </a:p>
          <a:p>
            <a:pPr>
              <a:buFontTx/>
              <a:buChar char="-"/>
            </a:pPr>
            <a:r>
              <a:rPr lang="en-CA" dirty="0" smtClean="0"/>
              <a:t>Always watch spills, Cyclotron Transmission and NBIF ratio</a:t>
            </a:r>
          </a:p>
          <a:p>
            <a:pPr>
              <a:buFontTx/>
              <a:buChar char="-"/>
            </a:pPr>
            <a:r>
              <a:rPr lang="en-CA" dirty="0" smtClean="0"/>
              <a:t>Watch thermocouples to avoid tank or equipment irradiation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90" y="1537132"/>
            <a:ext cx="3561412" cy="267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90" y="4221088"/>
            <a:ext cx="3572678" cy="24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438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Future Operational Demands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912768" cy="36724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Go from 3, to 4 high current </a:t>
            </a:r>
            <a:r>
              <a:rPr lang="en-CA" dirty="0" err="1" smtClean="0"/>
              <a:t>beamlines</a:t>
            </a: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Recommissioning of BL4 from 10uA max to 100uA  for Advanced Rare IsotopE Laboratory (ARIEL)</a:t>
            </a:r>
          </a:p>
          <a:p>
            <a:pPr>
              <a:buFontTx/>
              <a:buChar char="-"/>
            </a:pPr>
            <a:r>
              <a:rPr lang="en-CA" dirty="0" smtClean="0"/>
              <a:t>2C4 upgrade increases current from 80uA to 100uA</a:t>
            </a:r>
          </a:p>
          <a:p>
            <a:pPr>
              <a:buFontTx/>
              <a:buChar char="-"/>
            </a:pPr>
            <a:r>
              <a:rPr lang="en-CA" dirty="0" smtClean="0"/>
              <a:t>Increase total available output from 250uA to ~440uA (1/5MW beam power)</a:t>
            </a:r>
          </a:p>
          <a:p>
            <a:pPr>
              <a:buFontTx/>
              <a:buChar char="-"/>
            </a:pPr>
            <a:r>
              <a:rPr lang="en-CA" dirty="0"/>
              <a:t>Increase beam </a:t>
            </a:r>
            <a:r>
              <a:rPr lang="en-CA" dirty="0" smtClean="0"/>
              <a:t>stability to reduce wear on ISAC spallation targets</a:t>
            </a:r>
            <a:endParaRPr lang="en-CA" dirty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2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997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err="1" smtClean="0"/>
              <a:t>Vr</a:t>
            </a:r>
            <a:r>
              <a:rPr lang="en-CA" dirty="0" smtClean="0"/>
              <a:t>=3/2 Resonance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081" y="1481562"/>
            <a:ext cx="4834949" cy="511579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First discovered in early 1980s</a:t>
            </a:r>
          </a:p>
          <a:p>
            <a:pPr>
              <a:buFontTx/>
              <a:buChar char="-"/>
            </a:pPr>
            <a:r>
              <a:rPr lang="en-CA" dirty="0" smtClean="0"/>
              <a:t>Caused by field errors violating the symmetry of the main magnet</a:t>
            </a:r>
          </a:p>
          <a:p>
            <a:pPr>
              <a:buFontTx/>
              <a:buChar char="-"/>
            </a:pPr>
            <a:r>
              <a:rPr lang="en-CA" dirty="0" smtClean="0"/>
              <a:t>Most noticeable in the 3</a:t>
            </a:r>
            <a:r>
              <a:rPr lang="en-CA" baseline="30000" dirty="0" smtClean="0"/>
              <a:t>rd</a:t>
            </a:r>
            <a:r>
              <a:rPr lang="en-CA" dirty="0" smtClean="0"/>
              <a:t> harmonic of the magnetic field</a:t>
            </a:r>
          </a:p>
          <a:p>
            <a:pPr>
              <a:buFontTx/>
              <a:buChar char="-"/>
            </a:pPr>
            <a:r>
              <a:rPr lang="en-CA" dirty="0"/>
              <a:t>Induces beam density </a:t>
            </a:r>
            <a:r>
              <a:rPr lang="en-CA" dirty="0" smtClean="0"/>
              <a:t>fluctuations and rotation of beam </a:t>
            </a:r>
            <a:r>
              <a:rPr lang="en-CA" dirty="0"/>
              <a:t>past 428MeV (R=296</a:t>
            </a:r>
            <a:r>
              <a:rPr lang="en-CA" dirty="0" smtClean="0"/>
              <a:t>”)</a:t>
            </a:r>
            <a:endParaRPr lang="en-CA" dirty="0"/>
          </a:p>
          <a:p>
            <a:pPr>
              <a:buFontTx/>
              <a:buChar char="-"/>
            </a:pPr>
            <a:r>
              <a:rPr lang="en-CA" dirty="0" smtClean="0"/>
              <a:t>Drastically effects current stability in BL1, BL2A and BL4</a:t>
            </a:r>
          </a:p>
          <a:p>
            <a:pPr>
              <a:buFontTx/>
              <a:buChar char="-"/>
            </a:pPr>
            <a:r>
              <a:rPr lang="en-CA" dirty="0" smtClean="0"/>
              <a:t>Was sometimes difficult to tune “around” causing large swings in extracted current when tuning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1360122"/>
            <a:ext cx="3672408" cy="257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30" y="3929834"/>
            <a:ext cx="4073970" cy="29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997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Resonance Correction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39020"/>
            <a:ext cx="4834949" cy="40782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Partial correction with HC#13</a:t>
            </a:r>
          </a:p>
          <a:p>
            <a:pPr>
              <a:buFontTx/>
              <a:buChar char="-"/>
            </a:pPr>
            <a:r>
              <a:rPr lang="en-CA" dirty="0" smtClean="0"/>
              <a:t>Full correction with HC#12 and HC#13 </a:t>
            </a:r>
          </a:p>
          <a:p>
            <a:pPr>
              <a:buFontTx/>
              <a:buChar char="-"/>
            </a:pPr>
            <a:r>
              <a:rPr lang="en-CA" dirty="0" smtClean="0"/>
              <a:t>Harmonic coils originally designed to correct for errors of 1</a:t>
            </a:r>
            <a:r>
              <a:rPr lang="en-CA" baseline="30000" dirty="0" smtClean="0"/>
              <a:t>st</a:t>
            </a:r>
            <a:r>
              <a:rPr lang="en-CA" dirty="0" smtClean="0"/>
              <a:t> harmonic</a:t>
            </a:r>
          </a:p>
          <a:p>
            <a:pPr>
              <a:buFontTx/>
              <a:buChar char="-"/>
            </a:pPr>
            <a:r>
              <a:rPr lang="en-CA" dirty="0" smtClean="0"/>
              <a:t>Azimuthal offset between HC12 and HC13 allowed for 3</a:t>
            </a:r>
            <a:r>
              <a:rPr lang="en-CA" baseline="30000" dirty="0" smtClean="0"/>
              <a:t>rd</a:t>
            </a:r>
            <a:r>
              <a:rPr lang="en-CA" dirty="0" smtClean="0"/>
              <a:t> harmonic component to be created and fully correct the resonance</a:t>
            </a:r>
          </a:p>
          <a:p>
            <a:pPr marL="45720" indent="0">
              <a:buNone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78" y="1532574"/>
            <a:ext cx="4396013" cy="511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98551"/>
            <a:ext cx="2808312" cy="14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997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CA" dirty="0" smtClean="0"/>
              <a:t>Resonance Correction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331210" cy="365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39020"/>
            <a:ext cx="4834949" cy="50863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Correction superimposed on existing HC12 1</a:t>
            </a:r>
            <a:r>
              <a:rPr lang="en-CA" baseline="30000" dirty="0" smtClean="0"/>
              <a:t>st</a:t>
            </a:r>
            <a:r>
              <a:rPr lang="en-CA" dirty="0" smtClean="0"/>
              <a:t> harmonic correction</a:t>
            </a:r>
          </a:p>
          <a:p>
            <a:pPr>
              <a:buFontTx/>
              <a:buChar char="-"/>
            </a:pPr>
            <a:r>
              <a:rPr lang="en-CA" dirty="0" smtClean="0"/>
              <a:t>Works beautifully, stability is now VERY good </a:t>
            </a:r>
          </a:p>
          <a:p>
            <a:pPr>
              <a:buFontTx/>
              <a:buChar char="-"/>
            </a:pPr>
            <a:r>
              <a:rPr lang="en-CA" dirty="0" smtClean="0"/>
              <a:t>Cyclotron is now much easier to tune at high current</a:t>
            </a:r>
          </a:p>
          <a:p>
            <a:pPr>
              <a:buFontTx/>
              <a:buChar char="-"/>
            </a:pPr>
            <a:r>
              <a:rPr lang="en-CA" dirty="0" smtClean="0"/>
              <a:t>Solution found by our beam physicists and </a:t>
            </a:r>
            <a:r>
              <a:rPr lang="en-CA" dirty="0" err="1" smtClean="0"/>
              <a:t>implimented</a:t>
            </a:r>
            <a:r>
              <a:rPr lang="en-CA" dirty="0" smtClean="0"/>
              <a:t> during development shifts</a:t>
            </a:r>
          </a:p>
          <a:p>
            <a:pPr>
              <a:buFontTx/>
              <a:buChar char="-"/>
            </a:pP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3" y="1268760"/>
            <a:ext cx="4355976" cy="2891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3" y="4160372"/>
            <a:ext cx="4349135" cy="26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10854</TotalTime>
  <Words>887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Benefits of Beam  Development Shifts</vt:lpstr>
      <vt:lpstr>Introduction to the Cyclotron</vt:lpstr>
      <vt:lpstr>Introduction to the Cyclotron</vt:lpstr>
      <vt:lpstr>Typical Conditions</vt:lpstr>
      <vt:lpstr>Standard Tuning Procedures</vt:lpstr>
      <vt:lpstr>Future Operational Demands</vt:lpstr>
      <vt:lpstr>Vr=3/2 Resonance</vt:lpstr>
      <vt:lpstr>Resonance Correction</vt:lpstr>
      <vt:lpstr>Resonance Correction</vt:lpstr>
      <vt:lpstr>VIB Replacement</vt:lpstr>
      <vt:lpstr>I3 Source Refurbishment</vt:lpstr>
      <vt:lpstr>Tank Contamination</vt:lpstr>
      <vt:lpstr>High Current Tuning</vt:lpstr>
      <vt:lpstr>Conclusion </vt:lpstr>
      <vt:lpstr>Acknowledgments</vt:lpstr>
      <vt:lpstr>Thank You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OPS13</dc:creator>
  <cp:lastModifiedBy>eric</cp:lastModifiedBy>
  <cp:revision>370</cp:revision>
  <dcterms:created xsi:type="dcterms:W3CDTF">2012-05-07T17:58:36Z</dcterms:created>
  <dcterms:modified xsi:type="dcterms:W3CDTF">2012-08-01T04:02:06Z</dcterms:modified>
</cp:coreProperties>
</file>